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6" r:id="rId8"/>
    <p:sldId id="277"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7095291-0A64-4825-B56A-8AB42F563F1F}"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2109501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095291-0A64-4825-B56A-8AB42F563F1F}"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82594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095291-0A64-4825-B56A-8AB42F563F1F}"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426325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87095291-0A64-4825-B56A-8AB42F563F1F}"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3449554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95291-0A64-4825-B56A-8AB42F563F1F}" type="datetimeFigureOut">
              <a:rPr lang="en-GB" smtClean="0"/>
              <a:t>09/11/2022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309488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87095291-0A64-4825-B56A-8AB42F563F1F}" type="datetimeFigureOut">
              <a:rPr lang="en-GB" smtClean="0"/>
              <a:t>09/11/2022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110239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87095291-0A64-4825-B56A-8AB42F563F1F}" type="datetimeFigureOut">
              <a:rPr lang="en-GB" smtClean="0"/>
              <a:t>09/11/2022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2611166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7095291-0A64-4825-B56A-8AB42F563F1F}" type="datetimeFigureOut">
              <a:rPr lang="en-GB" smtClean="0"/>
              <a:t>09/11/2022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173085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95291-0A64-4825-B56A-8AB42F563F1F}" type="datetimeFigureOut">
              <a:rPr lang="en-GB" smtClean="0"/>
              <a:t>09/11/2022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239961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95291-0A64-4825-B56A-8AB42F563F1F}" type="datetimeFigureOut">
              <a:rPr lang="en-GB" smtClean="0"/>
              <a:t>09/11/2022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342087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95291-0A64-4825-B56A-8AB42F563F1F}" type="datetimeFigureOut">
              <a:rPr lang="en-GB" smtClean="0"/>
              <a:t>09/11/2022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DFA827A-9731-4296-A79A-02BD916F9F0A}" type="slidenum">
              <a:rPr lang="en-GB" smtClean="0"/>
              <a:t>‹#›</a:t>
            </a:fld>
            <a:endParaRPr lang="en-GB"/>
          </a:p>
        </p:txBody>
      </p:sp>
    </p:spTree>
    <p:extLst>
      <p:ext uri="{BB962C8B-B14F-4D97-AF65-F5344CB8AC3E}">
        <p14:creationId xmlns:p14="http://schemas.microsoft.com/office/powerpoint/2010/main" val="31882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95291-0A64-4825-B56A-8AB42F563F1F}" type="datetimeFigureOut">
              <a:rPr lang="en-GB" smtClean="0"/>
              <a:t>09/11/2022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A827A-9731-4296-A79A-02BD916F9F0A}" type="slidenum">
              <a:rPr lang="en-GB" smtClean="0"/>
              <a:t>‹#›</a:t>
            </a:fld>
            <a:endParaRPr lang="en-GB"/>
          </a:p>
        </p:txBody>
      </p:sp>
    </p:spTree>
    <p:extLst>
      <p:ext uri="{BB962C8B-B14F-4D97-AF65-F5344CB8AC3E}">
        <p14:creationId xmlns:p14="http://schemas.microsoft.com/office/powerpoint/2010/main" val="3302868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Unit 4: Cryptocurrencies</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0756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6660" y="3285744"/>
            <a:ext cx="1077595" cy="2842260"/>
          </a:xfrm>
          <a:custGeom>
            <a:avLst/>
            <a:gdLst/>
            <a:ahLst/>
            <a:cxnLst/>
            <a:rect l="l" t="t" r="r" b="b"/>
            <a:pathLst>
              <a:path w="1077595" h="28422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62681"/>
                </a:lnTo>
                <a:lnTo>
                  <a:pt x="1071053" y="2710419"/>
                </a:lnTo>
                <a:lnTo>
                  <a:pt x="1052952" y="2753316"/>
                </a:lnTo>
                <a:lnTo>
                  <a:pt x="1024874" y="2789661"/>
                </a:lnTo>
                <a:lnTo>
                  <a:pt x="988530" y="2817741"/>
                </a:lnTo>
                <a:lnTo>
                  <a:pt x="945632" y="2835845"/>
                </a:lnTo>
                <a:lnTo>
                  <a:pt x="897889" y="2842260"/>
                </a:lnTo>
                <a:lnTo>
                  <a:pt x="179577" y="2842260"/>
                </a:lnTo>
                <a:lnTo>
                  <a:pt x="131835" y="2835845"/>
                </a:lnTo>
                <a:lnTo>
                  <a:pt x="88937" y="2817741"/>
                </a:lnTo>
                <a:lnTo>
                  <a:pt x="52593" y="2789661"/>
                </a:lnTo>
                <a:lnTo>
                  <a:pt x="24515" y="2753316"/>
                </a:lnTo>
                <a:lnTo>
                  <a:pt x="6414" y="2710419"/>
                </a:lnTo>
                <a:lnTo>
                  <a:pt x="0" y="2662681"/>
                </a:lnTo>
                <a:lnTo>
                  <a:pt x="0" y="179577"/>
                </a:lnTo>
                <a:close/>
              </a:path>
            </a:pathLst>
          </a:custGeom>
          <a:ln w="15240">
            <a:solidFill>
              <a:srgbClr val="D24717"/>
            </a:solidFill>
          </a:ln>
        </p:spPr>
        <p:txBody>
          <a:bodyPr wrap="square" lIns="0" tIns="0" rIns="0" bIns="0" rtlCol="0"/>
          <a:lstStyle/>
          <a:p>
            <a:endParaRPr/>
          </a:p>
        </p:txBody>
      </p:sp>
      <p:sp>
        <p:nvSpPr>
          <p:cNvPr id="3" name="object 3"/>
          <p:cNvSpPr txBox="1"/>
          <p:nvPr/>
        </p:nvSpPr>
        <p:spPr>
          <a:xfrm>
            <a:off x="7828279" y="3471799"/>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4" name="object 4"/>
          <p:cNvSpPr txBox="1"/>
          <p:nvPr/>
        </p:nvSpPr>
        <p:spPr>
          <a:xfrm>
            <a:off x="7739888" y="3826891"/>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5" name="object 5"/>
          <p:cNvSpPr txBox="1"/>
          <p:nvPr/>
        </p:nvSpPr>
        <p:spPr>
          <a:xfrm>
            <a:off x="7721600" y="4238370"/>
            <a:ext cx="770890" cy="299720"/>
          </a:xfrm>
          <a:prstGeom prst="rect">
            <a:avLst/>
          </a:prstGeom>
        </p:spPr>
        <p:txBody>
          <a:bodyPr vert="horz" wrap="square" lIns="0" tIns="12700" rIns="0" bIns="0" rtlCol="0">
            <a:spAutoFit/>
          </a:bodyPr>
          <a:lstStyle/>
          <a:p>
            <a:pPr marL="12700" marR="5080" indent="20955">
              <a:spcBef>
                <a:spcPts val="100"/>
              </a:spcBef>
            </a:pPr>
            <a:r>
              <a:rPr sz="900" spc="-5" dirty="0">
                <a:latin typeface="Calibri"/>
                <a:cs typeface="Calibri"/>
              </a:rPr>
              <a:t>Previous block: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6" name="object 6"/>
          <p:cNvSpPr/>
          <p:nvPr/>
        </p:nvSpPr>
        <p:spPr>
          <a:xfrm>
            <a:off x="6271260" y="328574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7"/>
                </a:lnTo>
                <a:lnTo>
                  <a:pt x="179577" y="2868167"/>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sp>
        <p:nvSpPr>
          <p:cNvPr id="7" name="object 7"/>
          <p:cNvSpPr txBox="1"/>
          <p:nvPr/>
        </p:nvSpPr>
        <p:spPr>
          <a:xfrm>
            <a:off x="6532245" y="35532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3</a:t>
            </a:r>
            <a:endParaRPr sz="1400">
              <a:latin typeface="Calibri"/>
              <a:cs typeface="Calibri"/>
            </a:endParaRPr>
          </a:p>
        </p:txBody>
      </p:sp>
      <p:sp>
        <p:nvSpPr>
          <p:cNvPr id="8" name="object 8"/>
          <p:cNvSpPr txBox="1"/>
          <p:nvPr/>
        </p:nvSpPr>
        <p:spPr>
          <a:xfrm>
            <a:off x="6425565" y="3908297"/>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9" name="object 9"/>
          <p:cNvGrpSpPr/>
          <p:nvPr/>
        </p:nvGrpSpPr>
        <p:grpSpPr>
          <a:xfrm>
            <a:off x="6313678" y="4027932"/>
            <a:ext cx="1379220" cy="958850"/>
            <a:chOff x="4789678" y="4027932"/>
            <a:chExt cx="1379220" cy="958850"/>
          </a:xfrm>
        </p:grpSpPr>
        <p:sp>
          <p:nvSpPr>
            <p:cNvPr id="10" name="object 10"/>
            <p:cNvSpPr/>
            <p:nvPr/>
          </p:nvSpPr>
          <p:spPr>
            <a:xfrm>
              <a:off x="5707380" y="4027932"/>
              <a:ext cx="461645" cy="404495"/>
            </a:xfrm>
            <a:custGeom>
              <a:avLst/>
              <a:gdLst/>
              <a:ahLst/>
              <a:cxnLst/>
              <a:rect l="l" t="t" r="r" b="b"/>
              <a:pathLst>
                <a:path w="461645" h="404495">
                  <a:moveTo>
                    <a:pt x="61634" y="45311"/>
                  </a:moveTo>
                  <a:lnTo>
                    <a:pt x="53236" y="54945"/>
                  </a:lnTo>
                  <a:lnTo>
                    <a:pt x="453009" y="403987"/>
                  </a:lnTo>
                  <a:lnTo>
                    <a:pt x="461391" y="394462"/>
                  </a:lnTo>
                  <a:lnTo>
                    <a:pt x="61634" y="45311"/>
                  </a:lnTo>
                  <a:close/>
                </a:path>
                <a:path w="461645" h="404495">
                  <a:moveTo>
                    <a:pt x="0" y="0"/>
                  </a:moveTo>
                  <a:lnTo>
                    <a:pt x="32385" y="78867"/>
                  </a:lnTo>
                  <a:lnTo>
                    <a:pt x="53236" y="54945"/>
                  </a:lnTo>
                  <a:lnTo>
                    <a:pt x="43687" y="46609"/>
                  </a:lnTo>
                  <a:lnTo>
                    <a:pt x="52070" y="36957"/>
                  </a:lnTo>
                  <a:lnTo>
                    <a:pt x="68917" y="36957"/>
                  </a:lnTo>
                  <a:lnTo>
                    <a:pt x="82423" y="21463"/>
                  </a:lnTo>
                  <a:lnTo>
                    <a:pt x="0" y="0"/>
                  </a:lnTo>
                  <a:close/>
                </a:path>
                <a:path w="461645" h="404495">
                  <a:moveTo>
                    <a:pt x="52070" y="36957"/>
                  </a:moveTo>
                  <a:lnTo>
                    <a:pt x="43687" y="46609"/>
                  </a:lnTo>
                  <a:lnTo>
                    <a:pt x="53236" y="54945"/>
                  </a:lnTo>
                  <a:lnTo>
                    <a:pt x="61634" y="45311"/>
                  </a:lnTo>
                  <a:lnTo>
                    <a:pt x="52070" y="36957"/>
                  </a:lnTo>
                  <a:close/>
                </a:path>
                <a:path w="461645" h="404495">
                  <a:moveTo>
                    <a:pt x="68917" y="36957"/>
                  </a:moveTo>
                  <a:lnTo>
                    <a:pt x="52070" y="36957"/>
                  </a:lnTo>
                  <a:lnTo>
                    <a:pt x="61634" y="45311"/>
                  </a:lnTo>
                  <a:lnTo>
                    <a:pt x="68917" y="36957"/>
                  </a:lnTo>
                  <a:close/>
                </a:path>
              </a:pathLst>
            </a:custGeom>
            <a:solidFill>
              <a:srgbClr val="D24717"/>
            </a:solidFill>
          </p:spPr>
          <p:txBody>
            <a:bodyPr wrap="square" lIns="0" tIns="0" rIns="0" bIns="0" rtlCol="0"/>
            <a:lstStyle/>
            <a:p>
              <a:endParaRPr/>
            </a:p>
          </p:txBody>
        </p:sp>
        <p:pic>
          <p:nvPicPr>
            <p:cNvPr id="11" name="object 11"/>
            <p:cNvPicPr/>
            <p:nvPr/>
          </p:nvPicPr>
          <p:blipFill>
            <a:blip r:embed="rId2" cstate="print"/>
            <a:stretch>
              <a:fillRect/>
            </a:stretch>
          </p:blipFill>
          <p:spPr>
            <a:xfrm>
              <a:off x="4796028" y="4600956"/>
              <a:ext cx="978408" cy="379475"/>
            </a:xfrm>
            <a:prstGeom prst="rect">
              <a:avLst/>
            </a:prstGeom>
          </p:spPr>
        </p:pic>
        <p:sp>
          <p:nvSpPr>
            <p:cNvPr id="12" name="object 12"/>
            <p:cNvSpPr/>
            <p:nvPr/>
          </p:nvSpPr>
          <p:spPr>
            <a:xfrm>
              <a:off x="4796028" y="4600956"/>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D24717"/>
              </a:solidFill>
            </a:ln>
          </p:spPr>
          <p:txBody>
            <a:bodyPr wrap="square" lIns="0" tIns="0" rIns="0" bIns="0" rtlCol="0"/>
            <a:lstStyle/>
            <a:p>
              <a:endParaRPr/>
            </a:p>
          </p:txBody>
        </p:sp>
      </p:grpSp>
      <p:sp>
        <p:nvSpPr>
          <p:cNvPr id="13" name="object 13"/>
          <p:cNvSpPr txBox="1"/>
          <p:nvPr/>
        </p:nvSpPr>
        <p:spPr>
          <a:xfrm>
            <a:off x="6451472" y="4319778"/>
            <a:ext cx="718820" cy="614680"/>
          </a:xfrm>
          <a:prstGeom prst="rect">
            <a:avLst/>
          </a:prstGeom>
        </p:spPr>
        <p:txBody>
          <a:bodyPr vert="horz" wrap="square" lIns="0" tIns="12700" rIns="0" bIns="0" rtlCol="0">
            <a:spAutoFit/>
          </a:bodyPr>
          <a:lstStyle/>
          <a:p>
            <a:pPr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a:t>
            </a:r>
            <a:endParaRPr sz="900">
              <a:latin typeface="Calibri"/>
              <a:cs typeface="Calibri"/>
            </a:endParaRPr>
          </a:p>
          <a:p>
            <a:pPr algn="ctr">
              <a:lnSpc>
                <a:spcPct val="100000"/>
              </a:lnSpc>
            </a:pPr>
            <a:r>
              <a:rPr sz="900" spc="-5" dirty="0">
                <a:latin typeface="Calibri"/>
                <a:cs typeface="Calibri"/>
              </a:rPr>
              <a:t>000000948fixf</a:t>
            </a:r>
            <a:endParaRPr sz="900">
              <a:latin typeface="Calibri"/>
              <a:cs typeface="Calibri"/>
            </a:endParaRPr>
          </a:p>
          <a:p>
            <a:pPr marL="155575" marR="147320" indent="-635" algn="ctr">
              <a:spcBef>
                <a:spcPts val="315"/>
              </a:spcBef>
            </a:pPr>
            <a:r>
              <a:rPr sz="900" spc="-5" dirty="0">
                <a:latin typeface="Calibri"/>
                <a:cs typeface="Calibri"/>
              </a:rPr>
              <a:t>C</a:t>
            </a:r>
            <a:r>
              <a:rPr sz="900" spc="5" dirty="0">
                <a:latin typeface="Calibri"/>
                <a:cs typeface="Calibri"/>
              </a:rPr>
              <a:t>o</a:t>
            </a:r>
            <a:r>
              <a:rPr sz="900" spc="-5" dirty="0">
                <a:latin typeface="Calibri"/>
                <a:cs typeface="Calibri"/>
              </a:rPr>
              <a:t>n</a:t>
            </a:r>
            <a:r>
              <a:rPr sz="900" dirty="0">
                <a:latin typeface="Calibri"/>
                <a:cs typeface="Calibri"/>
              </a:rPr>
              <a:t>t</a:t>
            </a:r>
            <a:r>
              <a:rPr sz="900" spc="-5" dirty="0">
                <a:latin typeface="Calibri"/>
                <a:cs typeface="Calibri"/>
              </a:rPr>
              <a:t>r</a:t>
            </a:r>
            <a:r>
              <a:rPr sz="900" dirty="0">
                <a:latin typeface="Calibri"/>
                <a:cs typeface="Calibri"/>
              </a:rPr>
              <a:t>act  </a:t>
            </a:r>
            <a:r>
              <a:rPr sz="900" spc="-5" dirty="0">
                <a:latin typeface="Calibri"/>
                <a:cs typeface="Calibri"/>
              </a:rPr>
              <a:t>102890</a:t>
            </a:r>
            <a:r>
              <a:rPr sz="900" dirty="0">
                <a:latin typeface="Calibri"/>
                <a:cs typeface="Calibri"/>
              </a:rPr>
              <a:t>h</a:t>
            </a:r>
            <a:endParaRPr sz="900">
              <a:latin typeface="Calibri"/>
              <a:cs typeface="Calibri"/>
            </a:endParaRPr>
          </a:p>
        </p:txBody>
      </p:sp>
      <p:grpSp>
        <p:nvGrpSpPr>
          <p:cNvPr id="14" name="object 14"/>
          <p:cNvGrpSpPr/>
          <p:nvPr/>
        </p:nvGrpSpPr>
        <p:grpSpPr>
          <a:xfrm>
            <a:off x="6313679" y="5004561"/>
            <a:ext cx="991235" cy="393700"/>
            <a:chOff x="4789678" y="5004561"/>
            <a:chExt cx="991235" cy="393700"/>
          </a:xfrm>
        </p:grpSpPr>
        <p:pic>
          <p:nvPicPr>
            <p:cNvPr id="15" name="object 15"/>
            <p:cNvPicPr/>
            <p:nvPr/>
          </p:nvPicPr>
          <p:blipFill>
            <a:blip r:embed="rId3" cstate="print"/>
            <a:stretch>
              <a:fillRect/>
            </a:stretch>
          </p:blipFill>
          <p:spPr>
            <a:xfrm>
              <a:off x="4796028" y="5010911"/>
              <a:ext cx="978408" cy="381000"/>
            </a:xfrm>
            <a:prstGeom prst="rect">
              <a:avLst/>
            </a:prstGeom>
          </p:spPr>
        </p:pic>
        <p:sp>
          <p:nvSpPr>
            <p:cNvPr id="16" name="object 16"/>
            <p:cNvSpPr/>
            <p:nvPr/>
          </p:nvSpPr>
          <p:spPr>
            <a:xfrm>
              <a:off x="4796028" y="5010911"/>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7" name="object 17"/>
          <p:cNvSpPr txBox="1"/>
          <p:nvPr/>
        </p:nvSpPr>
        <p:spPr>
          <a:xfrm>
            <a:off x="6526149" y="504520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8" name="object 18"/>
          <p:cNvGrpSpPr/>
          <p:nvPr/>
        </p:nvGrpSpPr>
        <p:grpSpPr>
          <a:xfrm>
            <a:off x="6313679" y="5409946"/>
            <a:ext cx="991235" cy="392430"/>
            <a:chOff x="4789678" y="5409946"/>
            <a:chExt cx="991235" cy="392430"/>
          </a:xfrm>
        </p:grpSpPr>
        <p:pic>
          <p:nvPicPr>
            <p:cNvPr id="19" name="object 19"/>
            <p:cNvPicPr/>
            <p:nvPr/>
          </p:nvPicPr>
          <p:blipFill>
            <a:blip r:embed="rId4" cstate="print"/>
            <a:stretch>
              <a:fillRect/>
            </a:stretch>
          </p:blipFill>
          <p:spPr>
            <a:xfrm>
              <a:off x="4796028" y="5416296"/>
              <a:ext cx="978408" cy="379475"/>
            </a:xfrm>
            <a:prstGeom prst="rect">
              <a:avLst/>
            </a:prstGeom>
          </p:spPr>
        </p:pic>
        <p:sp>
          <p:nvSpPr>
            <p:cNvPr id="20" name="object 20"/>
            <p:cNvSpPr/>
            <p:nvPr/>
          </p:nvSpPr>
          <p:spPr>
            <a:xfrm>
              <a:off x="4796028" y="5416296"/>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21" name="object 21"/>
          <p:cNvSpPr txBox="1"/>
          <p:nvPr/>
        </p:nvSpPr>
        <p:spPr>
          <a:xfrm>
            <a:off x="6526149" y="5449316"/>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22" name="object 22"/>
          <p:cNvSpPr txBox="1">
            <a:spLocks noGrp="1"/>
          </p:cNvSpPr>
          <p:nvPr>
            <p:ph type="title"/>
          </p:nvPr>
        </p:nvSpPr>
        <p:spPr>
          <a:xfrm>
            <a:off x="2426004" y="222917"/>
            <a:ext cx="4141038" cy="689291"/>
          </a:xfrm>
          <a:prstGeom prst="rect">
            <a:avLst/>
          </a:prstGeom>
        </p:spPr>
        <p:txBody>
          <a:bodyPr vert="horz" wrap="square" lIns="0" tIns="12065" rIns="0" bIns="0" rtlCol="0" anchor="ctr">
            <a:spAutoFit/>
          </a:bodyPr>
          <a:lstStyle/>
          <a:p>
            <a:pPr marL="12700">
              <a:lnSpc>
                <a:spcPct val="100000"/>
              </a:lnSpc>
              <a:spcBef>
                <a:spcPts val="95"/>
              </a:spcBef>
            </a:pPr>
            <a:r>
              <a:rPr b="1" spc="-45" dirty="0"/>
              <a:t>Smart</a:t>
            </a:r>
            <a:r>
              <a:rPr b="1" spc="-165" dirty="0"/>
              <a:t> </a:t>
            </a:r>
            <a:r>
              <a:rPr b="1" spc="-60" dirty="0"/>
              <a:t>Contracts</a:t>
            </a:r>
          </a:p>
        </p:txBody>
      </p:sp>
      <p:grpSp>
        <p:nvGrpSpPr>
          <p:cNvPr id="23" name="object 23"/>
          <p:cNvGrpSpPr/>
          <p:nvPr/>
        </p:nvGrpSpPr>
        <p:grpSpPr>
          <a:xfrm>
            <a:off x="6313679" y="5819902"/>
            <a:ext cx="991235" cy="302260"/>
            <a:chOff x="4789678" y="5819902"/>
            <a:chExt cx="991235" cy="302260"/>
          </a:xfrm>
        </p:grpSpPr>
        <p:pic>
          <p:nvPicPr>
            <p:cNvPr id="24" name="object 24"/>
            <p:cNvPicPr/>
            <p:nvPr/>
          </p:nvPicPr>
          <p:blipFill>
            <a:blip r:embed="rId5" cstate="print"/>
            <a:stretch>
              <a:fillRect/>
            </a:stretch>
          </p:blipFill>
          <p:spPr>
            <a:xfrm>
              <a:off x="4796028" y="5826252"/>
              <a:ext cx="978408" cy="289559"/>
            </a:xfrm>
            <a:prstGeom prst="rect">
              <a:avLst/>
            </a:prstGeom>
          </p:spPr>
        </p:pic>
        <p:sp>
          <p:nvSpPr>
            <p:cNvPr id="25" name="object 25"/>
            <p:cNvSpPr/>
            <p:nvPr/>
          </p:nvSpPr>
          <p:spPr>
            <a:xfrm>
              <a:off x="4796028" y="5826252"/>
              <a:ext cx="978535" cy="289560"/>
            </a:xfrm>
            <a:custGeom>
              <a:avLst/>
              <a:gdLst/>
              <a:ahLst/>
              <a:cxnLst/>
              <a:rect l="l" t="t" r="r" b="b"/>
              <a:pathLst>
                <a:path w="978535" h="289560">
                  <a:moveTo>
                    <a:pt x="0" y="48260"/>
                  </a:moveTo>
                  <a:lnTo>
                    <a:pt x="3790" y="29473"/>
                  </a:lnTo>
                  <a:lnTo>
                    <a:pt x="14128" y="14133"/>
                  </a:lnTo>
                  <a:lnTo>
                    <a:pt x="29467" y="3791"/>
                  </a:lnTo>
                  <a:lnTo>
                    <a:pt x="48260" y="0"/>
                  </a:lnTo>
                  <a:lnTo>
                    <a:pt x="930148" y="0"/>
                  </a:lnTo>
                  <a:lnTo>
                    <a:pt x="948940" y="3791"/>
                  </a:lnTo>
                  <a:lnTo>
                    <a:pt x="964279" y="14133"/>
                  </a:lnTo>
                  <a:lnTo>
                    <a:pt x="974617" y="29473"/>
                  </a:lnTo>
                  <a:lnTo>
                    <a:pt x="978408" y="48260"/>
                  </a:lnTo>
                  <a:lnTo>
                    <a:pt x="978408" y="241300"/>
                  </a:lnTo>
                  <a:lnTo>
                    <a:pt x="974617" y="260086"/>
                  </a:lnTo>
                  <a:lnTo>
                    <a:pt x="964279" y="275426"/>
                  </a:lnTo>
                  <a:lnTo>
                    <a:pt x="948940" y="285768"/>
                  </a:lnTo>
                  <a:lnTo>
                    <a:pt x="930148" y="289560"/>
                  </a:lnTo>
                  <a:lnTo>
                    <a:pt x="48260" y="289560"/>
                  </a:lnTo>
                  <a:lnTo>
                    <a:pt x="29467" y="285768"/>
                  </a:lnTo>
                  <a:lnTo>
                    <a:pt x="14128" y="275426"/>
                  </a:lnTo>
                  <a:lnTo>
                    <a:pt x="3790" y="260086"/>
                  </a:lnTo>
                  <a:lnTo>
                    <a:pt x="0" y="241300"/>
                  </a:lnTo>
                  <a:lnTo>
                    <a:pt x="0" y="48260"/>
                  </a:lnTo>
                  <a:close/>
                </a:path>
              </a:pathLst>
            </a:custGeom>
            <a:ln w="12191">
              <a:solidFill>
                <a:srgbClr val="9B2C1F"/>
              </a:solidFill>
            </a:ln>
          </p:spPr>
          <p:txBody>
            <a:bodyPr wrap="square" lIns="0" tIns="0" rIns="0" bIns="0" rtlCol="0"/>
            <a:lstStyle/>
            <a:p>
              <a:endParaRPr/>
            </a:p>
          </p:txBody>
        </p:sp>
      </p:grpSp>
      <p:sp>
        <p:nvSpPr>
          <p:cNvPr id="26" name="object 26"/>
          <p:cNvSpPr txBox="1"/>
          <p:nvPr/>
        </p:nvSpPr>
        <p:spPr>
          <a:xfrm>
            <a:off x="6567042" y="5814771"/>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grpSp>
        <p:nvGrpSpPr>
          <p:cNvPr id="27" name="object 27"/>
          <p:cNvGrpSpPr/>
          <p:nvPr/>
        </p:nvGrpSpPr>
        <p:grpSpPr>
          <a:xfrm>
            <a:off x="7616698" y="4576317"/>
            <a:ext cx="991235" cy="393700"/>
            <a:chOff x="6092697" y="4576317"/>
            <a:chExt cx="991235" cy="393700"/>
          </a:xfrm>
        </p:grpSpPr>
        <p:pic>
          <p:nvPicPr>
            <p:cNvPr id="28" name="object 28"/>
            <p:cNvPicPr/>
            <p:nvPr/>
          </p:nvPicPr>
          <p:blipFill>
            <a:blip r:embed="rId3" cstate="print"/>
            <a:stretch>
              <a:fillRect/>
            </a:stretch>
          </p:blipFill>
          <p:spPr>
            <a:xfrm>
              <a:off x="6099047" y="4582667"/>
              <a:ext cx="978407" cy="381000"/>
            </a:xfrm>
            <a:prstGeom prst="rect">
              <a:avLst/>
            </a:prstGeom>
          </p:spPr>
        </p:pic>
        <p:sp>
          <p:nvSpPr>
            <p:cNvPr id="29" name="object 29"/>
            <p:cNvSpPr/>
            <p:nvPr/>
          </p:nvSpPr>
          <p:spPr>
            <a:xfrm>
              <a:off x="6099047" y="4582667"/>
              <a:ext cx="978535" cy="381000"/>
            </a:xfrm>
            <a:custGeom>
              <a:avLst/>
              <a:gdLst/>
              <a:ahLst/>
              <a:cxnLst/>
              <a:rect l="l" t="t" r="r" b="b"/>
              <a:pathLst>
                <a:path w="978534"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30" name="object 30"/>
          <p:cNvSpPr txBox="1"/>
          <p:nvPr/>
        </p:nvSpPr>
        <p:spPr>
          <a:xfrm>
            <a:off x="7828535" y="4616577"/>
            <a:ext cx="568325" cy="299720"/>
          </a:xfrm>
          <a:prstGeom prst="rect">
            <a:avLst/>
          </a:prstGeom>
        </p:spPr>
        <p:txBody>
          <a:bodyPr vert="horz" wrap="square" lIns="0" tIns="12700" rIns="0" bIns="0" rtlCol="0">
            <a:spAutoFit/>
          </a:bodyPr>
          <a:lstStyle/>
          <a:p>
            <a:pPr marL="248285" marR="5080" indent="-23622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D</a:t>
            </a:r>
            <a:endParaRPr sz="900">
              <a:latin typeface="Calibri"/>
              <a:cs typeface="Calibri"/>
            </a:endParaRPr>
          </a:p>
        </p:txBody>
      </p:sp>
      <p:grpSp>
        <p:nvGrpSpPr>
          <p:cNvPr id="31" name="object 31"/>
          <p:cNvGrpSpPr/>
          <p:nvPr/>
        </p:nvGrpSpPr>
        <p:grpSpPr>
          <a:xfrm>
            <a:off x="7616698" y="4987797"/>
            <a:ext cx="991235" cy="392430"/>
            <a:chOff x="6092697" y="4987797"/>
            <a:chExt cx="991235" cy="392430"/>
          </a:xfrm>
        </p:grpSpPr>
        <p:pic>
          <p:nvPicPr>
            <p:cNvPr id="32" name="object 32"/>
            <p:cNvPicPr/>
            <p:nvPr/>
          </p:nvPicPr>
          <p:blipFill>
            <a:blip r:embed="rId6" cstate="print"/>
            <a:stretch>
              <a:fillRect/>
            </a:stretch>
          </p:blipFill>
          <p:spPr>
            <a:xfrm>
              <a:off x="6099047" y="4994147"/>
              <a:ext cx="978407" cy="379475"/>
            </a:xfrm>
            <a:prstGeom prst="rect">
              <a:avLst/>
            </a:prstGeom>
          </p:spPr>
        </p:pic>
        <p:sp>
          <p:nvSpPr>
            <p:cNvPr id="33" name="object 33"/>
            <p:cNvSpPr/>
            <p:nvPr/>
          </p:nvSpPr>
          <p:spPr>
            <a:xfrm>
              <a:off x="6099047" y="4994147"/>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4" name="object 34"/>
          <p:cNvSpPr txBox="1"/>
          <p:nvPr/>
        </p:nvSpPr>
        <p:spPr>
          <a:xfrm>
            <a:off x="7828535" y="5027421"/>
            <a:ext cx="568325" cy="299720"/>
          </a:xfrm>
          <a:prstGeom prst="rect">
            <a:avLst/>
          </a:prstGeom>
        </p:spPr>
        <p:txBody>
          <a:bodyPr vert="horz" wrap="square" lIns="0" tIns="12700" rIns="0" bIns="0" rtlCol="0">
            <a:spAutoFit/>
          </a:bodyPr>
          <a:lstStyle/>
          <a:p>
            <a:pPr marL="247015" marR="5080" indent="-2349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N</a:t>
            </a:r>
            <a:endParaRPr sz="900">
              <a:latin typeface="Calibri"/>
              <a:cs typeface="Calibri"/>
            </a:endParaRPr>
          </a:p>
        </p:txBody>
      </p:sp>
      <p:grpSp>
        <p:nvGrpSpPr>
          <p:cNvPr id="35" name="object 35"/>
          <p:cNvGrpSpPr/>
          <p:nvPr/>
        </p:nvGrpSpPr>
        <p:grpSpPr>
          <a:xfrm>
            <a:off x="7616698" y="5391658"/>
            <a:ext cx="991235" cy="392430"/>
            <a:chOff x="6092697" y="5391658"/>
            <a:chExt cx="991235" cy="392430"/>
          </a:xfrm>
        </p:grpSpPr>
        <p:pic>
          <p:nvPicPr>
            <p:cNvPr id="36" name="object 36"/>
            <p:cNvPicPr/>
            <p:nvPr/>
          </p:nvPicPr>
          <p:blipFill>
            <a:blip r:embed="rId4" cstate="print"/>
            <a:stretch>
              <a:fillRect/>
            </a:stretch>
          </p:blipFill>
          <p:spPr>
            <a:xfrm>
              <a:off x="6099047" y="5398008"/>
              <a:ext cx="978407" cy="379475"/>
            </a:xfrm>
            <a:prstGeom prst="rect">
              <a:avLst/>
            </a:prstGeom>
          </p:spPr>
        </p:pic>
        <p:sp>
          <p:nvSpPr>
            <p:cNvPr id="37" name="object 37"/>
            <p:cNvSpPr/>
            <p:nvPr/>
          </p:nvSpPr>
          <p:spPr>
            <a:xfrm>
              <a:off x="6099047" y="5398008"/>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7828535" y="5431663"/>
            <a:ext cx="568325" cy="299720"/>
          </a:xfrm>
          <a:prstGeom prst="rect">
            <a:avLst/>
          </a:prstGeom>
        </p:spPr>
        <p:txBody>
          <a:bodyPr vert="horz" wrap="square" lIns="0" tIns="12700" rIns="0" bIns="0" rtlCol="0">
            <a:spAutoFit/>
          </a:bodyPr>
          <a:lstStyle/>
          <a:p>
            <a:pPr marL="253365" marR="5080" indent="-24130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C</a:t>
            </a:r>
            <a:endParaRPr sz="900">
              <a:latin typeface="Calibri"/>
              <a:cs typeface="Calibri"/>
            </a:endParaRPr>
          </a:p>
        </p:txBody>
      </p:sp>
      <p:grpSp>
        <p:nvGrpSpPr>
          <p:cNvPr id="39" name="object 39"/>
          <p:cNvGrpSpPr/>
          <p:nvPr/>
        </p:nvGrpSpPr>
        <p:grpSpPr>
          <a:xfrm>
            <a:off x="7616952" y="5801867"/>
            <a:ext cx="990600" cy="303530"/>
            <a:chOff x="6092952" y="5801867"/>
            <a:chExt cx="990600" cy="303530"/>
          </a:xfrm>
        </p:grpSpPr>
        <p:pic>
          <p:nvPicPr>
            <p:cNvPr id="40" name="object 40"/>
            <p:cNvPicPr/>
            <p:nvPr/>
          </p:nvPicPr>
          <p:blipFill>
            <a:blip r:embed="rId7" cstate="print"/>
            <a:stretch>
              <a:fillRect/>
            </a:stretch>
          </p:blipFill>
          <p:spPr>
            <a:xfrm>
              <a:off x="6099048" y="5807963"/>
              <a:ext cx="978407" cy="291084"/>
            </a:xfrm>
            <a:prstGeom prst="rect">
              <a:avLst/>
            </a:prstGeom>
          </p:spPr>
        </p:pic>
        <p:sp>
          <p:nvSpPr>
            <p:cNvPr id="41" name="object 41"/>
            <p:cNvSpPr/>
            <p:nvPr/>
          </p:nvSpPr>
          <p:spPr>
            <a:xfrm>
              <a:off x="6099048" y="5807963"/>
              <a:ext cx="978535" cy="291465"/>
            </a:xfrm>
            <a:custGeom>
              <a:avLst/>
              <a:gdLst/>
              <a:ahLst/>
              <a:cxnLst/>
              <a:rect l="l" t="t" r="r" b="b"/>
              <a:pathLst>
                <a:path w="978534" h="291464">
                  <a:moveTo>
                    <a:pt x="0" y="48514"/>
                  </a:moveTo>
                  <a:lnTo>
                    <a:pt x="3811" y="29628"/>
                  </a:lnTo>
                  <a:lnTo>
                    <a:pt x="14208" y="14208"/>
                  </a:lnTo>
                  <a:lnTo>
                    <a:pt x="29628" y="3811"/>
                  </a:lnTo>
                  <a:lnTo>
                    <a:pt x="48513" y="0"/>
                  </a:lnTo>
                  <a:lnTo>
                    <a:pt x="929894" y="0"/>
                  </a:lnTo>
                  <a:lnTo>
                    <a:pt x="948779" y="3811"/>
                  </a:lnTo>
                  <a:lnTo>
                    <a:pt x="964199" y="14208"/>
                  </a:lnTo>
                  <a:lnTo>
                    <a:pt x="974596" y="29628"/>
                  </a:lnTo>
                  <a:lnTo>
                    <a:pt x="978407" y="48514"/>
                  </a:lnTo>
                  <a:lnTo>
                    <a:pt x="978407" y="242570"/>
                  </a:lnTo>
                  <a:lnTo>
                    <a:pt x="974596" y="261455"/>
                  </a:lnTo>
                  <a:lnTo>
                    <a:pt x="964199" y="276875"/>
                  </a:lnTo>
                  <a:lnTo>
                    <a:pt x="948779" y="287272"/>
                  </a:lnTo>
                  <a:lnTo>
                    <a:pt x="929894" y="291084"/>
                  </a:lnTo>
                  <a:lnTo>
                    <a:pt x="48513" y="291084"/>
                  </a:lnTo>
                  <a:lnTo>
                    <a:pt x="29628" y="287272"/>
                  </a:lnTo>
                  <a:lnTo>
                    <a:pt x="14208" y="276875"/>
                  </a:lnTo>
                  <a:lnTo>
                    <a:pt x="3811" y="261455"/>
                  </a:lnTo>
                  <a:lnTo>
                    <a:pt x="0" y="242570"/>
                  </a:lnTo>
                  <a:lnTo>
                    <a:pt x="0" y="48514"/>
                  </a:lnTo>
                  <a:close/>
                </a:path>
              </a:pathLst>
            </a:custGeom>
            <a:ln w="12192">
              <a:solidFill>
                <a:srgbClr val="9B2C1F"/>
              </a:solidFill>
            </a:ln>
          </p:spPr>
          <p:txBody>
            <a:bodyPr wrap="square" lIns="0" tIns="0" rIns="0" bIns="0" rtlCol="0"/>
            <a:lstStyle/>
            <a:p>
              <a:endParaRPr/>
            </a:p>
          </p:txBody>
        </p:sp>
      </p:grpSp>
      <p:sp>
        <p:nvSpPr>
          <p:cNvPr id="42" name="object 42"/>
          <p:cNvSpPr txBox="1"/>
          <p:nvPr/>
        </p:nvSpPr>
        <p:spPr>
          <a:xfrm>
            <a:off x="7869682" y="5797092"/>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791465</a:t>
            </a:r>
            <a:r>
              <a:rPr sz="900" spc="-15" dirty="0">
                <a:latin typeface="Calibri"/>
                <a:cs typeface="Calibri"/>
              </a:rPr>
              <a:t>1</a:t>
            </a:r>
            <a:r>
              <a:rPr sz="900" dirty="0">
                <a:latin typeface="Calibri"/>
                <a:cs typeface="Calibri"/>
              </a:rPr>
              <a:t>2</a:t>
            </a:r>
            <a:endParaRPr sz="900">
              <a:latin typeface="Calibri"/>
              <a:cs typeface="Calibri"/>
            </a:endParaRPr>
          </a:p>
        </p:txBody>
      </p:sp>
      <p:sp>
        <p:nvSpPr>
          <p:cNvPr id="43" name="object 43"/>
          <p:cNvSpPr/>
          <p:nvPr/>
        </p:nvSpPr>
        <p:spPr>
          <a:xfrm>
            <a:off x="8823959" y="328574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3"/>
                </a:lnTo>
                <a:lnTo>
                  <a:pt x="728401" y="907058"/>
                </a:lnTo>
                <a:lnTo>
                  <a:pt x="670829" y="903379"/>
                </a:lnTo>
                <a:lnTo>
                  <a:pt x="614581" y="897356"/>
                </a:lnTo>
                <a:lnTo>
                  <a:pt x="559810" y="889075"/>
                </a:lnTo>
                <a:lnTo>
                  <a:pt x="506668" y="878626"/>
                </a:lnTo>
                <a:lnTo>
                  <a:pt x="455308" y="866094"/>
                </a:lnTo>
                <a:lnTo>
                  <a:pt x="405881" y="851569"/>
                </a:lnTo>
                <a:lnTo>
                  <a:pt x="358540" y="835138"/>
                </a:lnTo>
                <a:lnTo>
                  <a:pt x="313436" y="816889"/>
                </a:lnTo>
                <a:lnTo>
                  <a:pt x="270723" y="796909"/>
                </a:lnTo>
                <a:lnTo>
                  <a:pt x="230552" y="775287"/>
                </a:lnTo>
                <a:lnTo>
                  <a:pt x="193076" y="752110"/>
                </a:lnTo>
                <a:lnTo>
                  <a:pt x="158446" y="727466"/>
                </a:lnTo>
                <a:lnTo>
                  <a:pt x="126816" y="701444"/>
                </a:lnTo>
                <a:lnTo>
                  <a:pt x="98336" y="674130"/>
                </a:lnTo>
                <a:lnTo>
                  <a:pt x="51440" y="615979"/>
                </a:lnTo>
                <a:lnTo>
                  <a:pt x="18975" y="553717"/>
                </a:lnTo>
                <a:lnTo>
                  <a:pt x="2159" y="488046"/>
                </a:lnTo>
                <a:lnTo>
                  <a:pt x="0" y="454151"/>
                </a:lnTo>
              </a:path>
              <a:path w="1574800" h="2725420">
                <a:moveTo>
                  <a:pt x="0" y="454151"/>
                </a:moveTo>
                <a:lnTo>
                  <a:pt x="8534" y="387039"/>
                </a:lnTo>
                <a:lnTo>
                  <a:pt x="33327" y="322985"/>
                </a:lnTo>
                <a:lnTo>
                  <a:pt x="73160" y="262691"/>
                </a:lnTo>
                <a:lnTo>
                  <a:pt x="126816" y="206859"/>
                </a:lnTo>
                <a:lnTo>
                  <a:pt x="158446" y="180837"/>
                </a:lnTo>
                <a:lnTo>
                  <a:pt x="193076" y="156193"/>
                </a:lnTo>
                <a:lnTo>
                  <a:pt x="230552" y="133016"/>
                </a:lnTo>
                <a:lnTo>
                  <a:pt x="270723" y="111394"/>
                </a:lnTo>
                <a:lnTo>
                  <a:pt x="313436" y="91414"/>
                </a:lnTo>
                <a:lnTo>
                  <a:pt x="358540" y="73165"/>
                </a:lnTo>
                <a:lnTo>
                  <a:pt x="405881" y="56734"/>
                </a:lnTo>
                <a:lnTo>
                  <a:pt x="455308" y="42209"/>
                </a:lnTo>
                <a:lnTo>
                  <a:pt x="506668" y="29677"/>
                </a:lnTo>
                <a:lnTo>
                  <a:pt x="559810" y="19228"/>
                </a:lnTo>
                <a:lnTo>
                  <a:pt x="614581" y="10947"/>
                </a:lnTo>
                <a:lnTo>
                  <a:pt x="670829" y="4924"/>
                </a:lnTo>
                <a:lnTo>
                  <a:pt x="728401"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59"/>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1"/>
                </a:lnTo>
                <a:lnTo>
                  <a:pt x="728401" y="2723666"/>
                </a:lnTo>
                <a:lnTo>
                  <a:pt x="670829" y="2719987"/>
                </a:lnTo>
                <a:lnTo>
                  <a:pt x="614581" y="2713964"/>
                </a:lnTo>
                <a:lnTo>
                  <a:pt x="559810" y="2705683"/>
                </a:lnTo>
                <a:lnTo>
                  <a:pt x="506668" y="2695234"/>
                </a:lnTo>
                <a:lnTo>
                  <a:pt x="455308" y="2682702"/>
                </a:lnTo>
                <a:lnTo>
                  <a:pt x="405881" y="2668177"/>
                </a:lnTo>
                <a:lnTo>
                  <a:pt x="358540" y="2651746"/>
                </a:lnTo>
                <a:lnTo>
                  <a:pt x="313436" y="2633497"/>
                </a:lnTo>
                <a:lnTo>
                  <a:pt x="270723" y="2613517"/>
                </a:lnTo>
                <a:lnTo>
                  <a:pt x="230552" y="2591895"/>
                </a:lnTo>
                <a:lnTo>
                  <a:pt x="193076" y="2568718"/>
                </a:lnTo>
                <a:lnTo>
                  <a:pt x="158446" y="2544074"/>
                </a:lnTo>
                <a:lnTo>
                  <a:pt x="126816" y="2518052"/>
                </a:lnTo>
                <a:lnTo>
                  <a:pt x="98336" y="2490738"/>
                </a:lnTo>
                <a:lnTo>
                  <a:pt x="51440" y="2432587"/>
                </a:lnTo>
                <a:lnTo>
                  <a:pt x="18975" y="2370325"/>
                </a:lnTo>
                <a:lnTo>
                  <a:pt x="2159" y="2304654"/>
                </a:lnTo>
                <a:lnTo>
                  <a:pt x="0" y="2270759"/>
                </a:lnTo>
                <a:lnTo>
                  <a:pt x="0" y="454151"/>
                </a:lnTo>
                <a:close/>
              </a:path>
            </a:pathLst>
          </a:custGeom>
          <a:ln w="15240">
            <a:solidFill>
              <a:srgbClr val="000000"/>
            </a:solidFill>
          </a:ln>
        </p:spPr>
        <p:txBody>
          <a:bodyPr wrap="square" lIns="0" tIns="0" rIns="0" bIns="0" rtlCol="0"/>
          <a:lstStyle/>
          <a:p>
            <a:endParaRPr/>
          </a:p>
        </p:txBody>
      </p:sp>
      <p:sp>
        <p:nvSpPr>
          <p:cNvPr id="44" name="object 44"/>
          <p:cNvSpPr txBox="1"/>
          <p:nvPr/>
        </p:nvSpPr>
        <p:spPr>
          <a:xfrm>
            <a:off x="9110219" y="4574541"/>
            <a:ext cx="1004569" cy="574675"/>
          </a:xfrm>
          <a:prstGeom prst="rect">
            <a:avLst/>
          </a:prstGeom>
        </p:spPr>
        <p:txBody>
          <a:bodyPr vert="horz" wrap="square" lIns="0" tIns="12700" rIns="0" bIns="0" rtlCol="0">
            <a:spAutoFit/>
          </a:bodyPr>
          <a:lstStyle/>
          <a:p>
            <a:pPr marL="12700">
              <a:spcBef>
                <a:spcPts val="100"/>
              </a:spcBef>
            </a:pPr>
            <a:r>
              <a:rPr spc="-15" dirty="0">
                <a:latin typeface="Calibri"/>
                <a:cs typeface="Calibri"/>
              </a:rPr>
              <a:t>Chainstate</a:t>
            </a:r>
            <a:endParaRPr>
              <a:latin typeface="Calibri"/>
              <a:cs typeface="Calibri"/>
            </a:endParaRPr>
          </a:p>
          <a:p>
            <a:pPr marL="68580"/>
            <a:r>
              <a:rPr spc="-10" dirty="0">
                <a:latin typeface="Calibri"/>
                <a:cs typeface="Calibri"/>
              </a:rPr>
              <a:t>Database</a:t>
            </a:r>
            <a:endParaRPr>
              <a:latin typeface="Calibri"/>
              <a:cs typeface="Calibri"/>
            </a:endParaRPr>
          </a:p>
        </p:txBody>
      </p:sp>
      <p:sp>
        <p:nvSpPr>
          <p:cNvPr id="45" name="object 45"/>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47" name="object 4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52</a:t>
            </a:r>
            <a:endParaRPr sz="1600">
              <a:latin typeface="Calibri"/>
              <a:cs typeface="Calibri"/>
            </a:endParaRPr>
          </a:p>
        </p:txBody>
      </p:sp>
    </p:spTree>
    <p:extLst>
      <p:ext uri="{BB962C8B-B14F-4D97-AF65-F5344CB8AC3E}">
        <p14:creationId xmlns:p14="http://schemas.microsoft.com/office/powerpoint/2010/main" val="108143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6660" y="3285744"/>
            <a:ext cx="1077595" cy="2842260"/>
          </a:xfrm>
          <a:custGeom>
            <a:avLst/>
            <a:gdLst/>
            <a:ahLst/>
            <a:cxnLst/>
            <a:rect l="l" t="t" r="r" b="b"/>
            <a:pathLst>
              <a:path w="1077595" h="28422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62681"/>
                </a:lnTo>
                <a:lnTo>
                  <a:pt x="1071053" y="2710419"/>
                </a:lnTo>
                <a:lnTo>
                  <a:pt x="1052952" y="2753316"/>
                </a:lnTo>
                <a:lnTo>
                  <a:pt x="1024874" y="2789661"/>
                </a:lnTo>
                <a:lnTo>
                  <a:pt x="988530" y="2817741"/>
                </a:lnTo>
                <a:lnTo>
                  <a:pt x="945632" y="2835845"/>
                </a:lnTo>
                <a:lnTo>
                  <a:pt x="897889" y="2842260"/>
                </a:lnTo>
                <a:lnTo>
                  <a:pt x="179577" y="2842260"/>
                </a:lnTo>
                <a:lnTo>
                  <a:pt x="131835" y="2835845"/>
                </a:lnTo>
                <a:lnTo>
                  <a:pt x="88937" y="2817741"/>
                </a:lnTo>
                <a:lnTo>
                  <a:pt x="52593" y="2789661"/>
                </a:lnTo>
                <a:lnTo>
                  <a:pt x="24515" y="2753316"/>
                </a:lnTo>
                <a:lnTo>
                  <a:pt x="6414" y="2710419"/>
                </a:lnTo>
                <a:lnTo>
                  <a:pt x="0" y="2662681"/>
                </a:lnTo>
                <a:lnTo>
                  <a:pt x="0" y="179577"/>
                </a:lnTo>
                <a:close/>
              </a:path>
            </a:pathLst>
          </a:custGeom>
          <a:ln w="15240">
            <a:solidFill>
              <a:srgbClr val="D24717"/>
            </a:solidFill>
          </a:ln>
        </p:spPr>
        <p:txBody>
          <a:bodyPr wrap="square" lIns="0" tIns="0" rIns="0" bIns="0" rtlCol="0"/>
          <a:lstStyle/>
          <a:p>
            <a:endParaRPr/>
          </a:p>
        </p:txBody>
      </p:sp>
      <p:sp>
        <p:nvSpPr>
          <p:cNvPr id="3" name="object 3"/>
          <p:cNvSpPr txBox="1"/>
          <p:nvPr/>
        </p:nvSpPr>
        <p:spPr>
          <a:xfrm>
            <a:off x="7828279" y="3471799"/>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4" name="object 4"/>
          <p:cNvSpPr txBox="1"/>
          <p:nvPr/>
        </p:nvSpPr>
        <p:spPr>
          <a:xfrm>
            <a:off x="7739888" y="3826891"/>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5" name="object 5"/>
          <p:cNvSpPr txBox="1"/>
          <p:nvPr/>
        </p:nvSpPr>
        <p:spPr>
          <a:xfrm>
            <a:off x="7721600" y="4238370"/>
            <a:ext cx="770890" cy="299720"/>
          </a:xfrm>
          <a:prstGeom prst="rect">
            <a:avLst/>
          </a:prstGeom>
        </p:spPr>
        <p:txBody>
          <a:bodyPr vert="horz" wrap="square" lIns="0" tIns="12700" rIns="0" bIns="0" rtlCol="0">
            <a:spAutoFit/>
          </a:bodyPr>
          <a:lstStyle/>
          <a:p>
            <a:pPr marL="12700" marR="5080" indent="20955">
              <a:spcBef>
                <a:spcPts val="100"/>
              </a:spcBef>
            </a:pPr>
            <a:r>
              <a:rPr sz="900" spc="-5" dirty="0">
                <a:latin typeface="Calibri"/>
                <a:cs typeface="Calibri"/>
              </a:rPr>
              <a:t>Previous block: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6" name="object 6"/>
          <p:cNvSpPr/>
          <p:nvPr/>
        </p:nvSpPr>
        <p:spPr>
          <a:xfrm>
            <a:off x="6271260" y="328574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7"/>
                </a:lnTo>
                <a:lnTo>
                  <a:pt x="179577" y="2868167"/>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sp>
        <p:nvSpPr>
          <p:cNvPr id="7" name="object 7"/>
          <p:cNvSpPr txBox="1"/>
          <p:nvPr/>
        </p:nvSpPr>
        <p:spPr>
          <a:xfrm>
            <a:off x="6532245" y="35532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3</a:t>
            </a:r>
            <a:endParaRPr sz="1400">
              <a:latin typeface="Calibri"/>
              <a:cs typeface="Calibri"/>
            </a:endParaRPr>
          </a:p>
        </p:txBody>
      </p:sp>
      <p:sp>
        <p:nvSpPr>
          <p:cNvPr id="8" name="object 8"/>
          <p:cNvSpPr txBox="1"/>
          <p:nvPr/>
        </p:nvSpPr>
        <p:spPr>
          <a:xfrm>
            <a:off x="6425565" y="3908297"/>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9" name="object 9"/>
          <p:cNvGrpSpPr/>
          <p:nvPr/>
        </p:nvGrpSpPr>
        <p:grpSpPr>
          <a:xfrm>
            <a:off x="6313678" y="4027932"/>
            <a:ext cx="1379220" cy="958850"/>
            <a:chOff x="4789678" y="4027932"/>
            <a:chExt cx="1379220" cy="958850"/>
          </a:xfrm>
        </p:grpSpPr>
        <p:sp>
          <p:nvSpPr>
            <p:cNvPr id="10" name="object 10"/>
            <p:cNvSpPr/>
            <p:nvPr/>
          </p:nvSpPr>
          <p:spPr>
            <a:xfrm>
              <a:off x="5707380" y="4027932"/>
              <a:ext cx="461645" cy="404495"/>
            </a:xfrm>
            <a:custGeom>
              <a:avLst/>
              <a:gdLst/>
              <a:ahLst/>
              <a:cxnLst/>
              <a:rect l="l" t="t" r="r" b="b"/>
              <a:pathLst>
                <a:path w="461645" h="404495">
                  <a:moveTo>
                    <a:pt x="61634" y="45311"/>
                  </a:moveTo>
                  <a:lnTo>
                    <a:pt x="53236" y="54945"/>
                  </a:lnTo>
                  <a:lnTo>
                    <a:pt x="453009" y="403987"/>
                  </a:lnTo>
                  <a:lnTo>
                    <a:pt x="461391" y="394462"/>
                  </a:lnTo>
                  <a:lnTo>
                    <a:pt x="61634" y="45311"/>
                  </a:lnTo>
                  <a:close/>
                </a:path>
                <a:path w="461645" h="404495">
                  <a:moveTo>
                    <a:pt x="0" y="0"/>
                  </a:moveTo>
                  <a:lnTo>
                    <a:pt x="32385" y="78867"/>
                  </a:lnTo>
                  <a:lnTo>
                    <a:pt x="53236" y="54945"/>
                  </a:lnTo>
                  <a:lnTo>
                    <a:pt x="43687" y="46609"/>
                  </a:lnTo>
                  <a:lnTo>
                    <a:pt x="52070" y="36957"/>
                  </a:lnTo>
                  <a:lnTo>
                    <a:pt x="68917" y="36957"/>
                  </a:lnTo>
                  <a:lnTo>
                    <a:pt x="82423" y="21463"/>
                  </a:lnTo>
                  <a:lnTo>
                    <a:pt x="0" y="0"/>
                  </a:lnTo>
                  <a:close/>
                </a:path>
                <a:path w="461645" h="404495">
                  <a:moveTo>
                    <a:pt x="52070" y="36957"/>
                  </a:moveTo>
                  <a:lnTo>
                    <a:pt x="43687" y="46609"/>
                  </a:lnTo>
                  <a:lnTo>
                    <a:pt x="53236" y="54945"/>
                  </a:lnTo>
                  <a:lnTo>
                    <a:pt x="61634" y="45311"/>
                  </a:lnTo>
                  <a:lnTo>
                    <a:pt x="52070" y="36957"/>
                  </a:lnTo>
                  <a:close/>
                </a:path>
                <a:path w="461645" h="404495">
                  <a:moveTo>
                    <a:pt x="68917" y="36957"/>
                  </a:moveTo>
                  <a:lnTo>
                    <a:pt x="52070" y="36957"/>
                  </a:lnTo>
                  <a:lnTo>
                    <a:pt x="61634" y="45311"/>
                  </a:lnTo>
                  <a:lnTo>
                    <a:pt x="68917" y="36957"/>
                  </a:lnTo>
                  <a:close/>
                </a:path>
              </a:pathLst>
            </a:custGeom>
            <a:solidFill>
              <a:srgbClr val="D24717"/>
            </a:solidFill>
          </p:spPr>
          <p:txBody>
            <a:bodyPr wrap="square" lIns="0" tIns="0" rIns="0" bIns="0" rtlCol="0"/>
            <a:lstStyle/>
            <a:p>
              <a:endParaRPr/>
            </a:p>
          </p:txBody>
        </p:sp>
        <p:pic>
          <p:nvPicPr>
            <p:cNvPr id="11" name="object 11"/>
            <p:cNvPicPr/>
            <p:nvPr/>
          </p:nvPicPr>
          <p:blipFill>
            <a:blip r:embed="rId2" cstate="print"/>
            <a:stretch>
              <a:fillRect/>
            </a:stretch>
          </p:blipFill>
          <p:spPr>
            <a:xfrm>
              <a:off x="4796028" y="4600956"/>
              <a:ext cx="978408" cy="379475"/>
            </a:xfrm>
            <a:prstGeom prst="rect">
              <a:avLst/>
            </a:prstGeom>
          </p:spPr>
        </p:pic>
        <p:sp>
          <p:nvSpPr>
            <p:cNvPr id="12" name="object 12"/>
            <p:cNvSpPr/>
            <p:nvPr/>
          </p:nvSpPr>
          <p:spPr>
            <a:xfrm>
              <a:off x="4796028" y="4600956"/>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D24717"/>
              </a:solidFill>
            </a:ln>
          </p:spPr>
          <p:txBody>
            <a:bodyPr wrap="square" lIns="0" tIns="0" rIns="0" bIns="0" rtlCol="0"/>
            <a:lstStyle/>
            <a:p>
              <a:endParaRPr/>
            </a:p>
          </p:txBody>
        </p:sp>
      </p:grpSp>
      <p:sp>
        <p:nvSpPr>
          <p:cNvPr id="13" name="object 13"/>
          <p:cNvSpPr txBox="1"/>
          <p:nvPr/>
        </p:nvSpPr>
        <p:spPr>
          <a:xfrm>
            <a:off x="6451472" y="4319778"/>
            <a:ext cx="718820" cy="614680"/>
          </a:xfrm>
          <a:prstGeom prst="rect">
            <a:avLst/>
          </a:prstGeom>
        </p:spPr>
        <p:txBody>
          <a:bodyPr vert="horz" wrap="square" lIns="0" tIns="12700" rIns="0" bIns="0" rtlCol="0">
            <a:spAutoFit/>
          </a:bodyPr>
          <a:lstStyle/>
          <a:p>
            <a:pPr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a:t>
            </a:r>
            <a:endParaRPr sz="900">
              <a:latin typeface="Calibri"/>
              <a:cs typeface="Calibri"/>
            </a:endParaRPr>
          </a:p>
          <a:p>
            <a:pPr algn="ctr">
              <a:lnSpc>
                <a:spcPct val="100000"/>
              </a:lnSpc>
            </a:pPr>
            <a:r>
              <a:rPr sz="900" spc="-5" dirty="0">
                <a:latin typeface="Calibri"/>
                <a:cs typeface="Calibri"/>
              </a:rPr>
              <a:t>000000948fixf</a:t>
            </a:r>
            <a:endParaRPr sz="900">
              <a:latin typeface="Calibri"/>
              <a:cs typeface="Calibri"/>
            </a:endParaRPr>
          </a:p>
          <a:p>
            <a:pPr marL="155575" marR="147320" indent="-635" algn="ctr">
              <a:spcBef>
                <a:spcPts val="315"/>
              </a:spcBef>
            </a:pPr>
            <a:r>
              <a:rPr sz="900" spc="-5" dirty="0">
                <a:latin typeface="Calibri"/>
                <a:cs typeface="Calibri"/>
              </a:rPr>
              <a:t>C</a:t>
            </a:r>
            <a:r>
              <a:rPr sz="900" spc="5" dirty="0">
                <a:latin typeface="Calibri"/>
                <a:cs typeface="Calibri"/>
              </a:rPr>
              <a:t>o</a:t>
            </a:r>
            <a:r>
              <a:rPr sz="900" spc="-5" dirty="0">
                <a:latin typeface="Calibri"/>
                <a:cs typeface="Calibri"/>
              </a:rPr>
              <a:t>n</a:t>
            </a:r>
            <a:r>
              <a:rPr sz="900" dirty="0">
                <a:latin typeface="Calibri"/>
                <a:cs typeface="Calibri"/>
              </a:rPr>
              <a:t>t</a:t>
            </a:r>
            <a:r>
              <a:rPr sz="900" spc="-5" dirty="0">
                <a:latin typeface="Calibri"/>
                <a:cs typeface="Calibri"/>
              </a:rPr>
              <a:t>r</a:t>
            </a:r>
            <a:r>
              <a:rPr sz="900" dirty="0">
                <a:latin typeface="Calibri"/>
                <a:cs typeface="Calibri"/>
              </a:rPr>
              <a:t>act  </a:t>
            </a:r>
            <a:r>
              <a:rPr sz="900" spc="-5" dirty="0">
                <a:latin typeface="Calibri"/>
                <a:cs typeface="Calibri"/>
              </a:rPr>
              <a:t>102890</a:t>
            </a:r>
            <a:r>
              <a:rPr sz="900" dirty="0">
                <a:latin typeface="Calibri"/>
                <a:cs typeface="Calibri"/>
              </a:rPr>
              <a:t>h</a:t>
            </a:r>
            <a:endParaRPr sz="900">
              <a:latin typeface="Calibri"/>
              <a:cs typeface="Calibri"/>
            </a:endParaRPr>
          </a:p>
        </p:txBody>
      </p:sp>
      <p:grpSp>
        <p:nvGrpSpPr>
          <p:cNvPr id="14" name="object 14"/>
          <p:cNvGrpSpPr/>
          <p:nvPr/>
        </p:nvGrpSpPr>
        <p:grpSpPr>
          <a:xfrm>
            <a:off x="6313679" y="5004561"/>
            <a:ext cx="991235" cy="393700"/>
            <a:chOff x="4789678" y="5004561"/>
            <a:chExt cx="991235" cy="393700"/>
          </a:xfrm>
        </p:grpSpPr>
        <p:pic>
          <p:nvPicPr>
            <p:cNvPr id="15" name="object 15"/>
            <p:cNvPicPr/>
            <p:nvPr/>
          </p:nvPicPr>
          <p:blipFill>
            <a:blip r:embed="rId3" cstate="print"/>
            <a:stretch>
              <a:fillRect/>
            </a:stretch>
          </p:blipFill>
          <p:spPr>
            <a:xfrm>
              <a:off x="4796028" y="5010911"/>
              <a:ext cx="978408" cy="381000"/>
            </a:xfrm>
            <a:prstGeom prst="rect">
              <a:avLst/>
            </a:prstGeom>
          </p:spPr>
        </p:pic>
        <p:sp>
          <p:nvSpPr>
            <p:cNvPr id="16" name="object 16"/>
            <p:cNvSpPr/>
            <p:nvPr/>
          </p:nvSpPr>
          <p:spPr>
            <a:xfrm>
              <a:off x="4796028" y="5010911"/>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7" name="object 17"/>
          <p:cNvSpPr txBox="1"/>
          <p:nvPr/>
        </p:nvSpPr>
        <p:spPr>
          <a:xfrm>
            <a:off x="6526149" y="504520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8" name="object 18"/>
          <p:cNvGrpSpPr/>
          <p:nvPr/>
        </p:nvGrpSpPr>
        <p:grpSpPr>
          <a:xfrm>
            <a:off x="6313679" y="5409946"/>
            <a:ext cx="991235" cy="392430"/>
            <a:chOff x="4789678" y="5409946"/>
            <a:chExt cx="991235" cy="392430"/>
          </a:xfrm>
        </p:grpSpPr>
        <p:pic>
          <p:nvPicPr>
            <p:cNvPr id="19" name="object 19"/>
            <p:cNvPicPr/>
            <p:nvPr/>
          </p:nvPicPr>
          <p:blipFill>
            <a:blip r:embed="rId4" cstate="print"/>
            <a:stretch>
              <a:fillRect/>
            </a:stretch>
          </p:blipFill>
          <p:spPr>
            <a:xfrm>
              <a:off x="4796028" y="5416296"/>
              <a:ext cx="978408" cy="379475"/>
            </a:xfrm>
            <a:prstGeom prst="rect">
              <a:avLst/>
            </a:prstGeom>
          </p:spPr>
        </p:pic>
        <p:sp>
          <p:nvSpPr>
            <p:cNvPr id="20" name="object 20"/>
            <p:cNvSpPr/>
            <p:nvPr/>
          </p:nvSpPr>
          <p:spPr>
            <a:xfrm>
              <a:off x="4796028" y="5416296"/>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21" name="object 21"/>
          <p:cNvSpPr txBox="1"/>
          <p:nvPr/>
        </p:nvSpPr>
        <p:spPr>
          <a:xfrm>
            <a:off x="6526149" y="5449316"/>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22" name="object 22"/>
          <p:cNvSpPr txBox="1">
            <a:spLocks noGrp="1"/>
          </p:cNvSpPr>
          <p:nvPr>
            <p:ph type="title"/>
          </p:nvPr>
        </p:nvSpPr>
        <p:spPr>
          <a:xfrm>
            <a:off x="2426003" y="222917"/>
            <a:ext cx="4662501" cy="689291"/>
          </a:xfrm>
          <a:prstGeom prst="rect">
            <a:avLst/>
          </a:prstGeom>
        </p:spPr>
        <p:txBody>
          <a:bodyPr vert="horz" wrap="square" lIns="0" tIns="12065" rIns="0" bIns="0" rtlCol="0" anchor="ctr">
            <a:spAutoFit/>
          </a:bodyPr>
          <a:lstStyle/>
          <a:p>
            <a:pPr marL="12700">
              <a:lnSpc>
                <a:spcPct val="100000"/>
              </a:lnSpc>
              <a:spcBef>
                <a:spcPts val="95"/>
              </a:spcBef>
            </a:pPr>
            <a:r>
              <a:rPr b="1" spc="-45" dirty="0"/>
              <a:t>Smart</a:t>
            </a:r>
            <a:r>
              <a:rPr b="1" spc="-165" dirty="0"/>
              <a:t> </a:t>
            </a:r>
            <a:r>
              <a:rPr b="1" spc="-60" dirty="0"/>
              <a:t>Contracts</a:t>
            </a:r>
          </a:p>
        </p:txBody>
      </p:sp>
      <p:grpSp>
        <p:nvGrpSpPr>
          <p:cNvPr id="23" name="object 23"/>
          <p:cNvGrpSpPr/>
          <p:nvPr/>
        </p:nvGrpSpPr>
        <p:grpSpPr>
          <a:xfrm>
            <a:off x="6313679" y="5819902"/>
            <a:ext cx="991235" cy="302260"/>
            <a:chOff x="4789678" y="5819902"/>
            <a:chExt cx="991235" cy="302260"/>
          </a:xfrm>
        </p:grpSpPr>
        <p:pic>
          <p:nvPicPr>
            <p:cNvPr id="24" name="object 24"/>
            <p:cNvPicPr/>
            <p:nvPr/>
          </p:nvPicPr>
          <p:blipFill>
            <a:blip r:embed="rId5" cstate="print"/>
            <a:stretch>
              <a:fillRect/>
            </a:stretch>
          </p:blipFill>
          <p:spPr>
            <a:xfrm>
              <a:off x="4796028" y="5826252"/>
              <a:ext cx="978408" cy="289559"/>
            </a:xfrm>
            <a:prstGeom prst="rect">
              <a:avLst/>
            </a:prstGeom>
          </p:spPr>
        </p:pic>
        <p:sp>
          <p:nvSpPr>
            <p:cNvPr id="25" name="object 25"/>
            <p:cNvSpPr/>
            <p:nvPr/>
          </p:nvSpPr>
          <p:spPr>
            <a:xfrm>
              <a:off x="4796028" y="5826252"/>
              <a:ext cx="978535" cy="289560"/>
            </a:xfrm>
            <a:custGeom>
              <a:avLst/>
              <a:gdLst/>
              <a:ahLst/>
              <a:cxnLst/>
              <a:rect l="l" t="t" r="r" b="b"/>
              <a:pathLst>
                <a:path w="978535" h="289560">
                  <a:moveTo>
                    <a:pt x="0" y="48260"/>
                  </a:moveTo>
                  <a:lnTo>
                    <a:pt x="3790" y="29473"/>
                  </a:lnTo>
                  <a:lnTo>
                    <a:pt x="14128" y="14133"/>
                  </a:lnTo>
                  <a:lnTo>
                    <a:pt x="29467" y="3791"/>
                  </a:lnTo>
                  <a:lnTo>
                    <a:pt x="48260" y="0"/>
                  </a:lnTo>
                  <a:lnTo>
                    <a:pt x="930148" y="0"/>
                  </a:lnTo>
                  <a:lnTo>
                    <a:pt x="948940" y="3791"/>
                  </a:lnTo>
                  <a:lnTo>
                    <a:pt x="964279" y="14133"/>
                  </a:lnTo>
                  <a:lnTo>
                    <a:pt x="974617" y="29473"/>
                  </a:lnTo>
                  <a:lnTo>
                    <a:pt x="978408" y="48260"/>
                  </a:lnTo>
                  <a:lnTo>
                    <a:pt x="978408" y="241300"/>
                  </a:lnTo>
                  <a:lnTo>
                    <a:pt x="974617" y="260086"/>
                  </a:lnTo>
                  <a:lnTo>
                    <a:pt x="964279" y="275426"/>
                  </a:lnTo>
                  <a:lnTo>
                    <a:pt x="948940" y="285768"/>
                  </a:lnTo>
                  <a:lnTo>
                    <a:pt x="930148" y="289560"/>
                  </a:lnTo>
                  <a:lnTo>
                    <a:pt x="48260" y="289560"/>
                  </a:lnTo>
                  <a:lnTo>
                    <a:pt x="29467" y="285768"/>
                  </a:lnTo>
                  <a:lnTo>
                    <a:pt x="14128" y="275426"/>
                  </a:lnTo>
                  <a:lnTo>
                    <a:pt x="3790" y="260086"/>
                  </a:lnTo>
                  <a:lnTo>
                    <a:pt x="0" y="241300"/>
                  </a:lnTo>
                  <a:lnTo>
                    <a:pt x="0" y="48260"/>
                  </a:lnTo>
                  <a:close/>
                </a:path>
              </a:pathLst>
            </a:custGeom>
            <a:ln w="12191">
              <a:solidFill>
                <a:srgbClr val="9B2C1F"/>
              </a:solidFill>
            </a:ln>
          </p:spPr>
          <p:txBody>
            <a:bodyPr wrap="square" lIns="0" tIns="0" rIns="0" bIns="0" rtlCol="0"/>
            <a:lstStyle/>
            <a:p>
              <a:endParaRPr/>
            </a:p>
          </p:txBody>
        </p:sp>
      </p:grpSp>
      <p:sp>
        <p:nvSpPr>
          <p:cNvPr id="26" name="object 26"/>
          <p:cNvSpPr txBox="1"/>
          <p:nvPr/>
        </p:nvSpPr>
        <p:spPr>
          <a:xfrm>
            <a:off x="6567042" y="5814771"/>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grpSp>
        <p:nvGrpSpPr>
          <p:cNvPr id="27" name="object 27"/>
          <p:cNvGrpSpPr/>
          <p:nvPr/>
        </p:nvGrpSpPr>
        <p:grpSpPr>
          <a:xfrm>
            <a:off x="7616698" y="4576317"/>
            <a:ext cx="991235" cy="393700"/>
            <a:chOff x="6092697" y="4576317"/>
            <a:chExt cx="991235" cy="393700"/>
          </a:xfrm>
        </p:grpSpPr>
        <p:pic>
          <p:nvPicPr>
            <p:cNvPr id="28" name="object 28"/>
            <p:cNvPicPr/>
            <p:nvPr/>
          </p:nvPicPr>
          <p:blipFill>
            <a:blip r:embed="rId3" cstate="print"/>
            <a:stretch>
              <a:fillRect/>
            </a:stretch>
          </p:blipFill>
          <p:spPr>
            <a:xfrm>
              <a:off x="6099047" y="4582667"/>
              <a:ext cx="978407" cy="381000"/>
            </a:xfrm>
            <a:prstGeom prst="rect">
              <a:avLst/>
            </a:prstGeom>
          </p:spPr>
        </p:pic>
        <p:sp>
          <p:nvSpPr>
            <p:cNvPr id="29" name="object 29"/>
            <p:cNvSpPr/>
            <p:nvPr/>
          </p:nvSpPr>
          <p:spPr>
            <a:xfrm>
              <a:off x="6099047" y="4582667"/>
              <a:ext cx="978535" cy="381000"/>
            </a:xfrm>
            <a:custGeom>
              <a:avLst/>
              <a:gdLst/>
              <a:ahLst/>
              <a:cxnLst/>
              <a:rect l="l" t="t" r="r" b="b"/>
              <a:pathLst>
                <a:path w="978534"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30" name="object 30"/>
          <p:cNvSpPr txBox="1"/>
          <p:nvPr/>
        </p:nvSpPr>
        <p:spPr>
          <a:xfrm>
            <a:off x="7828535" y="4616577"/>
            <a:ext cx="568325" cy="299720"/>
          </a:xfrm>
          <a:prstGeom prst="rect">
            <a:avLst/>
          </a:prstGeom>
        </p:spPr>
        <p:txBody>
          <a:bodyPr vert="horz" wrap="square" lIns="0" tIns="12700" rIns="0" bIns="0" rtlCol="0">
            <a:spAutoFit/>
          </a:bodyPr>
          <a:lstStyle/>
          <a:p>
            <a:pPr marL="248285" marR="5080" indent="-23622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D</a:t>
            </a:r>
            <a:endParaRPr sz="900">
              <a:latin typeface="Calibri"/>
              <a:cs typeface="Calibri"/>
            </a:endParaRPr>
          </a:p>
        </p:txBody>
      </p:sp>
      <p:grpSp>
        <p:nvGrpSpPr>
          <p:cNvPr id="31" name="object 31"/>
          <p:cNvGrpSpPr/>
          <p:nvPr/>
        </p:nvGrpSpPr>
        <p:grpSpPr>
          <a:xfrm>
            <a:off x="7616698" y="4987797"/>
            <a:ext cx="991235" cy="392430"/>
            <a:chOff x="6092697" y="4987797"/>
            <a:chExt cx="991235" cy="392430"/>
          </a:xfrm>
        </p:grpSpPr>
        <p:pic>
          <p:nvPicPr>
            <p:cNvPr id="32" name="object 32"/>
            <p:cNvPicPr/>
            <p:nvPr/>
          </p:nvPicPr>
          <p:blipFill>
            <a:blip r:embed="rId6" cstate="print"/>
            <a:stretch>
              <a:fillRect/>
            </a:stretch>
          </p:blipFill>
          <p:spPr>
            <a:xfrm>
              <a:off x="6099047" y="4994147"/>
              <a:ext cx="978407" cy="379475"/>
            </a:xfrm>
            <a:prstGeom prst="rect">
              <a:avLst/>
            </a:prstGeom>
          </p:spPr>
        </p:pic>
        <p:sp>
          <p:nvSpPr>
            <p:cNvPr id="33" name="object 33"/>
            <p:cNvSpPr/>
            <p:nvPr/>
          </p:nvSpPr>
          <p:spPr>
            <a:xfrm>
              <a:off x="6099047" y="4994147"/>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4" name="object 34"/>
          <p:cNvSpPr txBox="1"/>
          <p:nvPr/>
        </p:nvSpPr>
        <p:spPr>
          <a:xfrm>
            <a:off x="7828535" y="5027421"/>
            <a:ext cx="568325" cy="299720"/>
          </a:xfrm>
          <a:prstGeom prst="rect">
            <a:avLst/>
          </a:prstGeom>
        </p:spPr>
        <p:txBody>
          <a:bodyPr vert="horz" wrap="square" lIns="0" tIns="12700" rIns="0" bIns="0" rtlCol="0">
            <a:spAutoFit/>
          </a:bodyPr>
          <a:lstStyle/>
          <a:p>
            <a:pPr marL="247015" marR="5080" indent="-2349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N</a:t>
            </a:r>
            <a:endParaRPr sz="900">
              <a:latin typeface="Calibri"/>
              <a:cs typeface="Calibri"/>
            </a:endParaRPr>
          </a:p>
        </p:txBody>
      </p:sp>
      <p:grpSp>
        <p:nvGrpSpPr>
          <p:cNvPr id="35" name="object 35"/>
          <p:cNvGrpSpPr/>
          <p:nvPr/>
        </p:nvGrpSpPr>
        <p:grpSpPr>
          <a:xfrm>
            <a:off x="7616698" y="5391658"/>
            <a:ext cx="991235" cy="392430"/>
            <a:chOff x="6092697" y="5391658"/>
            <a:chExt cx="991235" cy="392430"/>
          </a:xfrm>
        </p:grpSpPr>
        <p:pic>
          <p:nvPicPr>
            <p:cNvPr id="36" name="object 36"/>
            <p:cNvPicPr/>
            <p:nvPr/>
          </p:nvPicPr>
          <p:blipFill>
            <a:blip r:embed="rId4" cstate="print"/>
            <a:stretch>
              <a:fillRect/>
            </a:stretch>
          </p:blipFill>
          <p:spPr>
            <a:xfrm>
              <a:off x="6099047" y="5398008"/>
              <a:ext cx="978407" cy="379475"/>
            </a:xfrm>
            <a:prstGeom prst="rect">
              <a:avLst/>
            </a:prstGeom>
          </p:spPr>
        </p:pic>
        <p:sp>
          <p:nvSpPr>
            <p:cNvPr id="37" name="object 37"/>
            <p:cNvSpPr/>
            <p:nvPr/>
          </p:nvSpPr>
          <p:spPr>
            <a:xfrm>
              <a:off x="6099047" y="5398008"/>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7828535" y="5431663"/>
            <a:ext cx="568325" cy="299720"/>
          </a:xfrm>
          <a:prstGeom prst="rect">
            <a:avLst/>
          </a:prstGeom>
        </p:spPr>
        <p:txBody>
          <a:bodyPr vert="horz" wrap="square" lIns="0" tIns="12700" rIns="0" bIns="0" rtlCol="0">
            <a:spAutoFit/>
          </a:bodyPr>
          <a:lstStyle/>
          <a:p>
            <a:pPr marL="253365" marR="5080" indent="-24130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C</a:t>
            </a:r>
            <a:endParaRPr sz="900">
              <a:latin typeface="Calibri"/>
              <a:cs typeface="Calibri"/>
            </a:endParaRPr>
          </a:p>
        </p:txBody>
      </p:sp>
      <p:grpSp>
        <p:nvGrpSpPr>
          <p:cNvPr id="39" name="object 39"/>
          <p:cNvGrpSpPr/>
          <p:nvPr/>
        </p:nvGrpSpPr>
        <p:grpSpPr>
          <a:xfrm>
            <a:off x="7616698" y="5801615"/>
            <a:ext cx="991235" cy="304165"/>
            <a:chOff x="6092697" y="5801614"/>
            <a:chExt cx="991235" cy="304165"/>
          </a:xfrm>
        </p:grpSpPr>
        <p:pic>
          <p:nvPicPr>
            <p:cNvPr id="40" name="object 40"/>
            <p:cNvPicPr/>
            <p:nvPr/>
          </p:nvPicPr>
          <p:blipFill>
            <a:blip r:embed="rId7" cstate="print"/>
            <a:stretch>
              <a:fillRect/>
            </a:stretch>
          </p:blipFill>
          <p:spPr>
            <a:xfrm>
              <a:off x="6099047" y="5807964"/>
              <a:ext cx="978407" cy="291084"/>
            </a:xfrm>
            <a:prstGeom prst="rect">
              <a:avLst/>
            </a:prstGeom>
          </p:spPr>
        </p:pic>
        <p:sp>
          <p:nvSpPr>
            <p:cNvPr id="41" name="object 41"/>
            <p:cNvSpPr/>
            <p:nvPr/>
          </p:nvSpPr>
          <p:spPr>
            <a:xfrm>
              <a:off x="6099047" y="5807964"/>
              <a:ext cx="978535" cy="291465"/>
            </a:xfrm>
            <a:custGeom>
              <a:avLst/>
              <a:gdLst/>
              <a:ahLst/>
              <a:cxnLst/>
              <a:rect l="l" t="t" r="r" b="b"/>
              <a:pathLst>
                <a:path w="978534" h="291464">
                  <a:moveTo>
                    <a:pt x="0" y="48514"/>
                  </a:moveTo>
                  <a:lnTo>
                    <a:pt x="3811" y="29628"/>
                  </a:lnTo>
                  <a:lnTo>
                    <a:pt x="14208" y="14208"/>
                  </a:lnTo>
                  <a:lnTo>
                    <a:pt x="29628" y="3811"/>
                  </a:lnTo>
                  <a:lnTo>
                    <a:pt x="48513" y="0"/>
                  </a:lnTo>
                  <a:lnTo>
                    <a:pt x="929894" y="0"/>
                  </a:lnTo>
                  <a:lnTo>
                    <a:pt x="948779" y="3811"/>
                  </a:lnTo>
                  <a:lnTo>
                    <a:pt x="964199" y="14208"/>
                  </a:lnTo>
                  <a:lnTo>
                    <a:pt x="974596" y="29628"/>
                  </a:lnTo>
                  <a:lnTo>
                    <a:pt x="978407" y="48514"/>
                  </a:lnTo>
                  <a:lnTo>
                    <a:pt x="978407" y="242570"/>
                  </a:lnTo>
                  <a:lnTo>
                    <a:pt x="974596" y="261455"/>
                  </a:lnTo>
                  <a:lnTo>
                    <a:pt x="964199" y="276875"/>
                  </a:lnTo>
                  <a:lnTo>
                    <a:pt x="948779" y="287272"/>
                  </a:lnTo>
                  <a:lnTo>
                    <a:pt x="929894" y="291084"/>
                  </a:lnTo>
                  <a:lnTo>
                    <a:pt x="48513" y="291084"/>
                  </a:lnTo>
                  <a:lnTo>
                    <a:pt x="29628" y="287272"/>
                  </a:lnTo>
                  <a:lnTo>
                    <a:pt x="14208" y="276875"/>
                  </a:lnTo>
                  <a:lnTo>
                    <a:pt x="3811" y="261455"/>
                  </a:lnTo>
                  <a:lnTo>
                    <a:pt x="0" y="242570"/>
                  </a:lnTo>
                  <a:lnTo>
                    <a:pt x="0" y="48514"/>
                  </a:lnTo>
                  <a:close/>
                </a:path>
              </a:pathLst>
            </a:custGeom>
            <a:ln w="12192">
              <a:solidFill>
                <a:srgbClr val="9B2C1F"/>
              </a:solidFill>
            </a:ln>
          </p:spPr>
          <p:txBody>
            <a:bodyPr wrap="square" lIns="0" tIns="0" rIns="0" bIns="0" rtlCol="0"/>
            <a:lstStyle/>
            <a:p>
              <a:endParaRPr/>
            </a:p>
          </p:txBody>
        </p:sp>
      </p:grpSp>
      <p:sp>
        <p:nvSpPr>
          <p:cNvPr id="42" name="object 42"/>
          <p:cNvSpPr txBox="1"/>
          <p:nvPr/>
        </p:nvSpPr>
        <p:spPr>
          <a:xfrm>
            <a:off x="7869682" y="5797092"/>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791465</a:t>
            </a:r>
            <a:r>
              <a:rPr sz="900" spc="-15" dirty="0">
                <a:latin typeface="Calibri"/>
                <a:cs typeface="Calibri"/>
              </a:rPr>
              <a:t>1</a:t>
            </a:r>
            <a:r>
              <a:rPr sz="900" dirty="0">
                <a:latin typeface="Calibri"/>
                <a:cs typeface="Calibri"/>
              </a:rPr>
              <a:t>2</a:t>
            </a:r>
            <a:endParaRPr sz="900">
              <a:latin typeface="Calibri"/>
              <a:cs typeface="Calibri"/>
            </a:endParaRPr>
          </a:p>
        </p:txBody>
      </p:sp>
      <p:sp>
        <p:nvSpPr>
          <p:cNvPr id="43" name="object 43"/>
          <p:cNvSpPr/>
          <p:nvPr/>
        </p:nvSpPr>
        <p:spPr>
          <a:xfrm>
            <a:off x="8823959" y="328574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3"/>
                </a:lnTo>
                <a:lnTo>
                  <a:pt x="728401" y="907058"/>
                </a:lnTo>
                <a:lnTo>
                  <a:pt x="670829" y="903379"/>
                </a:lnTo>
                <a:lnTo>
                  <a:pt x="614581" y="897356"/>
                </a:lnTo>
                <a:lnTo>
                  <a:pt x="559810" y="889075"/>
                </a:lnTo>
                <a:lnTo>
                  <a:pt x="506668" y="878626"/>
                </a:lnTo>
                <a:lnTo>
                  <a:pt x="455308" y="866094"/>
                </a:lnTo>
                <a:lnTo>
                  <a:pt x="405881" y="851569"/>
                </a:lnTo>
                <a:lnTo>
                  <a:pt x="358540" y="835138"/>
                </a:lnTo>
                <a:lnTo>
                  <a:pt x="313436" y="816889"/>
                </a:lnTo>
                <a:lnTo>
                  <a:pt x="270723" y="796909"/>
                </a:lnTo>
                <a:lnTo>
                  <a:pt x="230552" y="775287"/>
                </a:lnTo>
                <a:lnTo>
                  <a:pt x="193076" y="752110"/>
                </a:lnTo>
                <a:lnTo>
                  <a:pt x="158446" y="727466"/>
                </a:lnTo>
                <a:lnTo>
                  <a:pt x="126816" y="701444"/>
                </a:lnTo>
                <a:lnTo>
                  <a:pt x="98336" y="674130"/>
                </a:lnTo>
                <a:lnTo>
                  <a:pt x="51440" y="615979"/>
                </a:lnTo>
                <a:lnTo>
                  <a:pt x="18975" y="553717"/>
                </a:lnTo>
                <a:lnTo>
                  <a:pt x="2159" y="488046"/>
                </a:lnTo>
                <a:lnTo>
                  <a:pt x="0" y="454151"/>
                </a:lnTo>
              </a:path>
              <a:path w="1574800" h="2725420">
                <a:moveTo>
                  <a:pt x="0" y="454151"/>
                </a:moveTo>
                <a:lnTo>
                  <a:pt x="8534" y="387039"/>
                </a:lnTo>
                <a:lnTo>
                  <a:pt x="33327" y="322985"/>
                </a:lnTo>
                <a:lnTo>
                  <a:pt x="73160" y="262691"/>
                </a:lnTo>
                <a:lnTo>
                  <a:pt x="126816" y="206859"/>
                </a:lnTo>
                <a:lnTo>
                  <a:pt x="158446" y="180837"/>
                </a:lnTo>
                <a:lnTo>
                  <a:pt x="193076" y="156193"/>
                </a:lnTo>
                <a:lnTo>
                  <a:pt x="230552" y="133016"/>
                </a:lnTo>
                <a:lnTo>
                  <a:pt x="270723" y="111394"/>
                </a:lnTo>
                <a:lnTo>
                  <a:pt x="313436" y="91414"/>
                </a:lnTo>
                <a:lnTo>
                  <a:pt x="358540" y="73165"/>
                </a:lnTo>
                <a:lnTo>
                  <a:pt x="405881" y="56734"/>
                </a:lnTo>
                <a:lnTo>
                  <a:pt x="455308" y="42209"/>
                </a:lnTo>
                <a:lnTo>
                  <a:pt x="506668" y="29677"/>
                </a:lnTo>
                <a:lnTo>
                  <a:pt x="559810" y="19228"/>
                </a:lnTo>
                <a:lnTo>
                  <a:pt x="614581" y="10947"/>
                </a:lnTo>
                <a:lnTo>
                  <a:pt x="670829" y="4924"/>
                </a:lnTo>
                <a:lnTo>
                  <a:pt x="728401"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59"/>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1"/>
                </a:lnTo>
                <a:lnTo>
                  <a:pt x="728401" y="2723666"/>
                </a:lnTo>
                <a:lnTo>
                  <a:pt x="670829" y="2719987"/>
                </a:lnTo>
                <a:lnTo>
                  <a:pt x="614581" y="2713964"/>
                </a:lnTo>
                <a:lnTo>
                  <a:pt x="559810" y="2705683"/>
                </a:lnTo>
                <a:lnTo>
                  <a:pt x="506668" y="2695234"/>
                </a:lnTo>
                <a:lnTo>
                  <a:pt x="455308" y="2682702"/>
                </a:lnTo>
                <a:lnTo>
                  <a:pt x="405881" y="2668177"/>
                </a:lnTo>
                <a:lnTo>
                  <a:pt x="358540" y="2651746"/>
                </a:lnTo>
                <a:lnTo>
                  <a:pt x="313436" y="2633497"/>
                </a:lnTo>
                <a:lnTo>
                  <a:pt x="270723" y="2613517"/>
                </a:lnTo>
                <a:lnTo>
                  <a:pt x="230552" y="2591895"/>
                </a:lnTo>
                <a:lnTo>
                  <a:pt x="193076" y="2568718"/>
                </a:lnTo>
                <a:lnTo>
                  <a:pt x="158446" y="2544074"/>
                </a:lnTo>
                <a:lnTo>
                  <a:pt x="126816" y="2518052"/>
                </a:lnTo>
                <a:lnTo>
                  <a:pt x="98336" y="2490738"/>
                </a:lnTo>
                <a:lnTo>
                  <a:pt x="51440" y="2432587"/>
                </a:lnTo>
                <a:lnTo>
                  <a:pt x="18975" y="2370325"/>
                </a:lnTo>
                <a:lnTo>
                  <a:pt x="2159" y="2304654"/>
                </a:lnTo>
                <a:lnTo>
                  <a:pt x="0" y="2270759"/>
                </a:lnTo>
                <a:lnTo>
                  <a:pt x="0" y="454151"/>
                </a:lnTo>
                <a:close/>
              </a:path>
            </a:pathLst>
          </a:custGeom>
          <a:ln w="15240">
            <a:solidFill>
              <a:srgbClr val="000000"/>
            </a:solidFill>
          </a:ln>
        </p:spPr>
        <p:txBody>
          <a:bodyPr wrap="square" lIns="0" tIns="0" rIns="0" bIns="0" rtlCol="0"/>
          <a:lstStyle/>
          <a:p>
            <a:endParaRPr/>
          </a:p>
        </p:txBody>
      </p:sp>
      <p:sp>
        <p:nvSpPr>
          <p:cNvPr id="44" name="object 44"/>
          <p:cNvSpPr txBox="1"/>
          <p:nvPr/>
        </p:nvSpPr>
        <p:spPr>
          <a:xfrm>
            <a:off x="9110219" y="4574541"/>
            <a:ext cx="1004569" cy="574675"/>
          </a:xfrm>
          <a:prstGeom prst="rect">
            <a:avLst/>
          </a:prstGeom>
        </p:spPr>
        <p:txBody>
          <a:bodyPr vert="horz" wrap="square" lIns="0" tIns="12700" rIns="0" bIns="0" rtlCol="0">
            <a:spAutoFit/>
          </a:bodyPr>
          <a:lstStyle/>
          <a:p>
            <a:pPr marL="12700">
              <a:spcBef>
                <a:spcPts val="100"/>
              </a:spcBef>
            </a:pPr>
            <a:r>
              <a:rPr spc="-15" dirty="0">
                <a:latin typeface="Calibri"/>
                <a:cs typeface="Calibri"/>
              </a:rPr>
              <a:t>Chainstate</a:t>
            </a:r>
            <a:endParaRPr>
              <a:latin typeface="Calibri"/>
              <a:cs typeface="Calibri"/>
            </a:endParaRPr>
          </a:p>
          <a:p>
            <a:pPr marL="68580"/>
            <a:r>
              <a:rPr spc="-10" dirty="0">
                <a:latin typeface="Calibri"/>
                <a:cs typeface="Calibri"/>
              </a:rPr>
              <a:t>Database</a:t>
            </a:r>
            <a:endParaRPr>
              <a:latin typeface="Calibri"/>
              <a:cs typeface="Calibri"/>
            </a:endParaRPr>
          </a:p>
        </p:txBody>
      </p:sp>
      <p:grpSp>
        <p:nvGrpSpPr>
          <p:cNvPr id="45" name="object 45"/>
          <p:cNvGrpSpPr/>
          <p:nvPr/>
        </p:nvGrpSpPr>
        <p:grpSpPr>
          <a:xfrm>
            <a:off x="3250692" y="3698748"/>
            <a:ext cx="6492240" cy="2607945"/>
            <a:chOff x="1726692" y="3698747"/>
            <a:chExt cx="6492240" cy="2607945"/>
          </a:xfrm>
        </p:grpSpPr>
        <p:pic>
          <p:nvPicPr>
            <p:cNvPr id="46" name="object 46"/>
            <p:cNvPicPr/>
            <p:nvPr/>
          </p:nvPicPr>
          <p:blipFill>
            <a:blip r:embed="rId8" cstate="print"/>
            <a:stretch>
              <a:fillRect/>
            </a:stretch>
          </p:blipFill>
          <p:spPr>
            <a:xfrm>
              <a:off x="1726692" y="3698747"/>
              <a:ext cx="1693163" cy="2194560"/>
            </a:xfrm>
            <a:prstGeom prst="rect">
              <a:avLst/>
            </a:prstGeom>
          </p:spPr>
        </p:pic>
        <p:sp>
          <p:nvSpPr>
            <p:cNvPr id="47" name="object 47"/>
            <p:cNvSpPr/>
            <p:nvPr/>
          </p:nvSpPr>
          <p:spPr>
            <a:xfrm>
              <a:off x="3419856" y="4753609"/>
              <a:ext cx="1376680" cy="76200"/>
            </a:xfrm>
            <a:custGeom>
              <a:avLst/>
              <a:gdLst/>
              <a:ahLst/>
              <a:cxnLst/>
              <a:rect l="l" t="t" r="r" b="b"/>
              <a:pathLst>
                <a:path w="1376679" h="76200">
                  <a:moveTo>
                    <a:pt x="1363877" y="31750"/>
                  </a:moveTo>
                  <a:lnTo>
                    <a:pt x="1312672" y="31750"/>
                  </a:lnTo>
                  <a:lnTo>
                    <a:pt x="1312672" y="44450"/>
                  </a:lnTo>
                  <a:lnTo>
                    <a:pt x="1299993" y="44501"/>
                  </a:lnTo>
                  <a:lnTo>
                    <a:pt x="1300099" y="76200"/>
                  </a:lnTo>
                  <a:lnTo>
                    <a:pt x="1376172" y="37845"/>
                  </a:lnTo>
                  <a:lnTo>
                    <a:pt x="1363877" y="31750"/>
                  </a:lnTo>
                  <a:close/>
                </a:path>
                <a:path w="1376679" h="76200">
                  <a:moveTo>
                    <a:pt x="1299951" y="31801"/>
                  </a:moveTo>
                  <a:lnTo>
                    <a:pt x="0" y="37083"/>
                  </a:lnTo>
                  <a:lnTo>
                    <a:pt x="0" y="49783"/>
                  </a:lnTo>
                  <a:lnTo>
                    <a:pt x="1299993" y="44501"/>
                  </a:lnTo>
                  <a:lnTo>
                    <a:pt x="1299951" y="31801"/>
                  </a:lnTo>
                  <a:close/>
                </a:path>
                <a:path w="1376679" h="76200">
                  <a:moveTo>
                    <a:pt x="1312672" y="31750"/>
                  </a:moveTo>
                  <a:lnTo>
                    <a:pt x="1299951" y="31801"/>
                  </a:lnTo>
                  <a:lnTo>
                    <a:pt x="1299993" y="44501"/>
                  </a:lnTo>
                  <a:lnTo>
                    <a:pt x="1312672" y="44450"/>
                  </a:lnTo>
                  <a:lnTo>
                    <a:pt x="1312672" y="31750"/>
                  </a:lnTo>
                  <a:close/>
                </a:path>
                <a:path w="1376679" h="76200">
                  <a:moveTo>
                    <a:pt x="1299845" y="0"/>
                  </a:moveTo>
                  <a:lnTo>
                    <a:pt x="1299951" y="31801"/>
                  </a:lnTo>
                  <a:lnTo>
                    <a:pt x="1363877" y="31750"/>
                  </a:lnTo>
                  <a:lnTo>
                    <a:pt x="1299845" y="0"/>
                  </a:lnTo>
                  <a:close/>
                </a:path>
              </a:pathLst>
            </a:custGeom>
            <a:solidFill>
              <a:srgbClr val="D24717"/>
            </a:solidFill>
          </p:spPr>
          <p:txBody>
            <a:bodyPr wrap="square" lIns="0" tIns="0" rIns="0" bIns="0" rtlCol="0"/>
            <a:lstStyle/>
            <a:p>
              <a:endParaRPr/>
            </a:p>
          </p:txBody>
        </p:sp>
        <p:pic>
          <p:nvPicPr>
            <p:cNvPr id="48" name="object 48"/>
            <p:cNvPicPr/>
            <p:nvPr/>
          </p:nvPicPr>
          <p:blipFill>
            <a:blip r:embed="rId9" cstate="print"/>
            <a:stretch>
              <a:fillRect/>
            </a:stretch>
          </p:blipFill>
          <p:spPr>
            <a:xfrm>
              <a:off x="2540508" y="5871971"/>
              <a:ext cx="5678424" cy="434340"/>
            </a:xfrm>
            <a:prstGeom prst="rect">
              <a:avLst/>
            </a:prstGeom>
          </p:spPr>
        </p:pic>
        <p:sp>
          <p:nvSpPr>
            <p:cNvPr id="49" name="object 49"/>
            <p:cNvSpPr/>
            <p:nvPr/>
          </p:nvSpPr>
          <p:spPr>
            <a:xfrm>
              <a:off x="2561844" y="5894069"/>
              <a:ext cx="5565775" cy="359410"/>
            </a:xfrm>
            <a:custGeom>
              <a:avLst/>
              <a:gdLst/>
              <a:ahLst/>
              <a:cxnLst/>
              <a:rect l="l" t="t" r="r" b="b"/>
              <a:pathLst>
                <a:path w="5565775" h="359410">
                  <a:moveTo>
                    <a:pt x="25907" y="0"/>
                  </a:moveTo>
                  <a:lnTo>
                    <a:pt x="0" y="0"/>
                  </a:lnTo>
                  <a:lnTo>
                    <a:pt x="0" y="353301"/>
                  </a:lnTo>
                  <a:lnTo>
                    <a:pt x="5842" y="359092"/>
                  </a:lnTo>
                  <a:lnTo>
                    <a:pt x="5533516" y="359092"/>
                  </a:lnTo>
                  <a:lnTo>
                    <a:pt x="5539358" y="353301"/>
                  </a:lnTo>
                  <a:lnTo>
                    <a:pt x="5539358" y="346138"/>
                  </a:lnTo>
                  <a:lnTo>
                    <a:pt x="25907" y="346138"/>
                  </a:lnTo>
                  <a:lnTo>
                    <a:pt x="12954" y="333184"/>
                  </a:lnTo>
                  <a:lnTo>
                    <a:pt x="25907" y="333184"/>
                  </a:lnTo>
                  <a:lnTo>
                    <a:pt x="25907" y="0"/>
                  </a:lnTo>
                  <a:close/>
                </a:path>
                <a:path w="5565775" h="359410">
                  <a:moveTo>
                    <a:pt x="25907" y="333184"/>
                  </a:moveTo>
                  <a:lnTo>
                    <a:pt x="12954" y="333184"/>
                  </a:lnTo>
                  <a:lnTo>
                    <a:pt x="25907" y="346138"/>
                  </a:lnTo>
                  <a:lnTo>
                    <a:pt x="25907" y="333184"/>
                  </a:lnTo>
                  <a:close/>
                </a:path>
                <a:path w="5565775" h="359410">
                  <a:moveTo>
                    <a:pt x="5513451" y="333184"/>
                  </a:moveTo>
                  <a:lnTo>
                    <a:pt x="25907" y="333184"/>
                  </a:lnTo>
                  <a:lnTo>
                    <a:pt x="25907" y="346138"/>
                  </a:lnTo>
                  <a:lnTo>
                    <a:pt x="5513451" y="346138"/>
                  </a:lnTo>
                  <a:lnTo>
                    <a:pt x="5513451" y="333184"/>
                  </a:lnTo>
                  <a:close/>
                </a:path>
                <a:path w="5565775" h="359410">
                  <a:moveTo>
                    <a:pt x="5539358" y="182308"/>
                  </a:moveTo>
                  <a:lnTo>
                    <a:pt x="5513451" y="182308"/>
                  </a:lnTo>
                  <a:lnTo>
                    <a:pt x="5513451" y="346138"/>
                  </a:lnTo>
                  <a:lnTo>
                    <a:pt x="5526405" y="333184"/>
                  </a:lnTo>
                  <a:lnTo>
                    <a:pt x="5539358" y="333184"/>
                  </a:lnTo>
                  <a:lnTo>
                    <a:pt x="5539358" y="182308"/>
                  </a:lnTo>
                  <a:close/>
                </a:path>
                <a:path w="5565775" h="359410">
                  <a:moveTo>
                    <a:pt x="5539358" y="333184"/>
                  </a:moveTo>
                  <a:lnTo>
                    <a:pt x="5526405" y="333184"/>
                  </a:lnTo>
                  <a:lnTo>
                    <a:pt x="5513451" y="346138"/>
                  </a:lnTo>
                  <a:lnTo>
                    <a:pt x="5539358" y="346138"/>
                  </a:lnTo>
                  <a:lnTo>
                    <a:pt x="5539358" y="333184"/>
                  </a:lnTo>
                  <a:close/>
                </a:path>
                <a:path w="5565775" h="359410">
                  <a:moveTo>
                    <a:pt x="5526405" y="117538"/>
                  </a:moveTo>
                  <a:lnTo>
                    <a:pt x="5487542" y="195262"/>
                  </a:lnTo>
                  <a:lnTo>
                    <a:pt x="5513451" y="195262"/>
                  </a:lnTo>
                  <a:lnTo>
                    <a:pt x="5513451" y="182308"/>
                  </a:lnTo>
                  <a:lnTo>
                    <a:pt x="5558789" y="182308"/>
                  </a:lnTo>
                  <a:lnTo>
                    <a:pt x="5526405" y="117538"/>
                  </a:lnTo>
                  <a:close/>
                </a:path>
                <a:path w="5565775" h="359410">
                  <a:moveTo>
                    <a:pt x="5558789" y="182308"/>
                  </a:moveTo>
                  <a:lnTo>
                    <a:pt x="5539358" y="182308"/>
                  </a:lnTo>
                  <a:lnTo>
                    <a:pt x="5539358" y="195262"/>
                  </a:lnTo>
                  <a:lnTo>
                    <a:pt x="5565266" y="195262"/>
                  </a:lnTo>
                  <a:lnTo>
                    <a:pt x="5558789" y="182308"/>
                  </a:lnTo>
                  <a:close/>
                </a:path>
              </a:pathLst>
            </a:custGeom>
            <a:solidFill>
              <a:srgbClr val="00AF50"/>
            </a:solidFill>
          </p:spPr>
          <p:txBody>
            <a:bodyPr wrap="square" lIns="0" tIns="0" rIns="0" bIns="0" rtlCol="0"/>
            <a:lstStyle/>
            <a:p>
              <a:endParaRPr/>
            </a:p>
          </p:txBody>
        </p:sp>
      </p:grpSp>
      <p:sp>
        <p:nvSpPr>
          <p:cNvPr id="50" name="object 50"/>
          <p:cNvSpPr txBox="1"/>
          <p:nvPr/>
        </p:nvSpPr>
        <p:spPr>
          <a:xfrm>
            <a:off x="2289048" y="1075944"/>
            <a:ext cx="3926204" cy="861774"/>
          </a:xfrm>
          <a:prstGeom prst="rect">
            <a:avLst/>
          </a:prstGeom>
          <a:ln w="15240">
            <a:solidFill>
              <a:srgbClr val="000000"/>
            </a:solidFill>
          </a:ln>
        </p:spPr>
        <p:txBody>
          <a:bodyPr vert="horz" wrap="square" lIns="0" tIns="30480" rIns="0" bIns="0" rtlCol="0">
            <a:spAutoFit/>
          </a:bodyPr>
          <a:lstStyle/>
          <a:p>
            <a:pPr marL="213995" indent="-122555">
              <a:spcBef>
                <a:spcPts val="240"/>
              </a:spcBef>
              <a:buChar char="-"/>
              <a:tabLst>
                <a:tab pos="214629" algn="l"/>
              </a:tabLst>
            </a:pPr>
            <a:r>
              <a:rPr spc="-10" dirty="0">
                <a:latin typeface="Calibri"/>
                <a:cs typeface="Calibri"/>
              </a:rPr>
              <a:t>Contracts contain</a:t>
            </a:r>
            <a:r>
              <a:rPr spc="15" dirty="0">
                <a:latin typeface="Calibri"/>
                <a:cs typeface="Calibri"/>
              </a:rPr>
              <a:t> </a:t>
            </a:r>
            <a:r>
              <a:rPr i="1" spc="-15" dirty="0">
                <a:latin typeface="Calibri"/>
                <a:cs typeface="Calibri"/>
              </a:rPr>
              <a:t>executable</a:t>
            </a:r>
            <a:r>
              <a:rPr i="1" spc="-10" dirty="0">
                <a:latin typeface="Calibri"/>
                <a:cs typeface="Calibri"/>
              </a:rPr>
              <a:t> bytecode</a:t>
            </a:r>
            <a:endParaRPr>
              <a:latin typeface="Calibri"/>
              <a:cs typeface="Calibri"/>
            </a:endParaRPr>
          </a:p>
          <a:p>
            <a:pPr marL="213995" indent="-122555">
              <a:buChar char="-"/>
              <a:tabLst>
                <a:tab pos="214629" algn="l"/>
              </a:tabLst>
            </a:pPr>
            <a:r>
              <a:rPr spc="-10" dirty="0">
                <a:latin typeface="Calibri"/>
                <a:cs typeface="Calibri"/>
              </a:rPr>
              <a:t>Created</a:t>
            </a:r>
            <a:r>
              <a:rPr dirty="0">
                <a:latin typeface="Calibri"/>
                <a:cs typeface="Calibri"/>
              </a:rPr>
              <a:t> </a:t>
            </a:r>
            <a:r>
              <a:rPr spc="-5" dirty="0">
                <a:latin typeface="Calibri"/>
                <a:cs typeface="Calibri"/>
              </a:rPr>
              <a:t>with</a:t>
            </a:r>
            <a:r>
              <a:rPr spc="-10" dirty="0">
                <a:latin typeface="Calibri"/>
                <a:cs typeface="Calibri"/>
              </a:rPr>
              <a:t> </a:t>
            </a:r>
            <a:r>
              <a:rPr dirty="0">
                <a:latin typeface="Calibri"/>
                <a:cs typeface="Calibri"/>
              </a:rPr>
              <a:t>a</a:t>
            </a:r>
            <a:r>
              <a:rPr spc="-10" dirty="0">
                <a:latin typeface="Calibri"/>
                <a:cs typeface="Calibri"/>
              </a:rPr>
              <a:t> blockchain</a:t>
            </a:r>
            <a:r>
              <a:rPr spc="15" dirty="0">
                <a:latin typeface="Calibri"/>
                <a:cs typeface="Calibri"/>
              </a:rPr>
              <a:t> </a:t>
            </a:r>
            <a:r>
              <a:rPr spc="-5" dirty="0">
                <a:latin typeface="Calibri"/>
                <a:cs typeface="Calibri"/>
              </a:rPr>
              <a:t>tx</a:t>
            </a:r>
            <a:endParaRPr>
              <a:latin typeface="Calibri"/>
              <a:cs typeface="Calibri"/>
            </a:endParaRPr>
          </a:p>
          <a:p>
            <a:pPr marL="213995" indent="-122555">
              <a:spcBef>
                <a:spcPts val="5"/>
              </a:spcBef>
              <a:buChar char="-"/>
              <a:tabLst>
                <a:tab pos="214629" algn="l"/>
              </a:tabLst>
            </a:pPr>
            <a:r>
              <a:rPr spc="-10" dirty="0">
                <a:latin typeface="Calibri"/>
                <a:cs typeface="Calibri"/>
              </a:rPr>
              <a:t>Contracts</a:t>
            </a:r>
            <a:r>
              <a:rPr spc="-20" dirty="0">
                <a:latin typeface="Calibri"/>
                <a:cs typeface="Calibri"/>
              </a:rPr>
              <a:t> </a:t>
            </a:r>
            <a:r>
              <a:rPr spc="-10" dirty="0">
                <a:latin typeface="Calibri"/>
                <a:cs typeface="Calibri"/>
              </a:rPr>
              <a:t>have</a:t>
            </a:r>
            <a:r>
              <a:rPr spc="-15" dirty="0">
                <a:latin typeface="Calibri"/>
                <a:cs typeface="Calibri"/>
              </a:rPr>
              <a:t> </a:t>
            </a:r>
            <a:r>
              <a:rPr spc="-5" dirty="0">
                <a:latin typeface="Calibri"/>
                <a:cs typeface="Calibri"/>
              </a:rPr>
              <a:t>internal</a:t>
            </a:r>
            <a:r>
              <a:rPr spc="-10" dirty="0">
                <a:latin typeface="Calibri"/>
                <a:cs typeface="Calibri"/>
              </a:rPr>
              <a:t> </a:t>
            </a:r>
            <a:r>
              <a:rPr spc="-15" dirty="0">
                <a:latin typeface="Calibri"/>
                <a:cs typeface="Calibri"/>
              </a:rPr>
              <a:t>storage</a:t>
            </a:r>
            <a:endParaRPr>
              <a:latin typeface="Calibri"/>
              <a:cs typeface="Calibri"/>
            </a:endParaRPr>
          </a:p>
        </p:txBody>
      </p:sp>
      <p:sp>
        <p:nvSpPr>
          <p:cNvPr id="51" name="object 51"/>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53" name="object 53"/>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52</a:t>
            </a:r>
            <a:endParaRPr sz="1600">
              <a:latin typeface="Calibri"/>
              <a:cs typeface="Calibri"/>
            </a:endParaRPr>
          </a:p>
        </p:txBody>
      </p:sp>
    </p:spTree>
    <p:extLst>
      <p:ext uri="{BB962C8B-B14F-4D97-AF65-F5344CB8AC3E}">
        <p14:creationId xmlns:p14="http://schemas.microsoft.com/office/powerpoint/2010/main" val="3495126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6660" y="3285744"/>
            <a:ext cx="1077595" cy="2842260"/>
          </a:xfrm>
          <a:custGeom>
            <a:avLst/>
            <a:gdLst/>
            <a:ahLst/>
            <a:cxnLst/>
            <a:rect l="l" t="t" r="r" b="b"/>
            <a:pathLst>
              <a:path w="1077595" h="2842260">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62681"/>
                </a:lnTo>
                <a:lnTo>
                  <a:pt x="1071053" y="2710419"/>
                </a:lnTo>
                <a:lnTo>
                  <a:pt x="1052952" y="2753316"/>
                </a:lnTo>
                <a:lnTo>
                  <a:pt x="1024874" y="2789661"/>
                </a:lnTo>
                <a:lnTo>
                  <a:pt x="988530" y="2817741"/>
                </a:lnTo>
                <a:lnTo>
                  <a:pt x="945632" y="2835845"/>
                </a:lnTo>
                <a:lnTo>
                  <a:pt x="897889" y="2842260"/>
                </a:lnTo>
                <a:lnTo>
                  <a:pt x="179577" y="2842260"/>
                </a:lnTo>
                <a:lnTo>
                  <a:pt x="131835" y="2835845"/>
                </a:lnTo>
                <a:lnTo>
                  <a:pt x="88937" y="2817741"/>
                </a:lnTo>
                <a:lnTo>
                  <a:pt x="52593" y="2789661"/>
                </a:lnTo>
                <a:lnTo>
                  <a:pt x="24515" y="2753316"/>
                </a:lnTo>
                <a:lnTo>
                  <a:pt x="6414" y="2710419"/>
                </a:lnTo>
                <a:lnTo>
                  <a:pt x="0" y="2662681"/>
                </a:lnTo>
                <a:lnTo>
                  <a:pt x="0" y="179577"/>
                </a:lnTo>
                <a:close/>
              </a:path>
            </a:pathLst>
          </a:custGeom>
          <a:ln w="15240">
            <a:solidFill>
              <a:srgbClr val="D24717"/>
            </a:solidFill>
          </a:ln>
        </p:spPr>
        <p:txBody>
          <a:bodyPr wrap="square" lIns="0" tIns="0" rIns="0" bIns="0" rtlCol="0"/>
          <a:lstStyle/>
          <a:p>
            <a:endParaRPr/>
          </a:p>
        </p:txBody>
      </p:sp>
      <p:sp>
        <p:nvSpPr>
          <p:cNvPr id="3" name="object 3"/>
          <p:cNvSpPr txBox="1"/>
          <p:nvPr/>
        </p:nvSpPr>
        <p:spPr>
          <a:xfrm>
            <a:off x="7828279" y="3471799"/>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4" name="object 4"/>
          <p:cNvSpPr txBox="1"/>
          <p:nvPr/>
        </p:nvSpPr>
        <p:spPr>
          <a:xfrm>
            <a:off x="7739888" y="3826891"/>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5" name="object 5"/>
          <p:cNvSpPr txBox="1"/>
          <p:nvPr/>
        </p:nvSpPr>
        <p:spPr>
          <a:xfrm>
            <a:off x="7721600" y="4238370"/>
            <a:ext cx="770890" cy="299720"/>
          </a:xfrm>
          <a:prstGeom prst="rect">
            <a:avLst/>
          </a:prstGeom>
        </p:spPr>
        <p:txBody>
          <a:bodyPr vert="horz" wrap="square" lIns="0" tIns="12700" rIns="0" bIns="0" rtlCol="0">
            <a:spAutoFit/>
          </a:bodyPr>
          <a:lstStyle/>
          <a:p>
            <a:pPr marL="12700" marR="5080" indent="20955">
              <a:spcBef>
                <a:spcPts val="100"/>
              </a:spcBef>
            </a:pPr>
            <a:r>
              <a:rPr sz="900" spc="-5" dirty="0">
                <a:latin typeface="Calibri"/>
                <a:cs typeface="Calibri"/>
              </a:rPr>
              <a:t>Previous block: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sp>
        <p:nvSpPr>
          <p:cNvPr id="6" name="object 6"/>
          <p:cNvSpPr/>
          <p:nvPr/>
        </p:nvSpPr>
        <p:spPr>
          <a:xfrm>
            <a:off x="6271260" y="3285745"/>
            <a:ext cx="1077595" cy="2868295"/>
          </a:xfrm>
          <a:custGeom>
            <a:avLst/>
            <a:gdLst/>
            <a:ahLst/>
            <a:cxnLst/>
            <a:rect l="l" t="t" r="r" b="b"/>
            <a:pathLst>
              <a:path w="1077595" h="2868295">
                <a:moveTo>
                  <a:pt x="0" y="179577"/>
                </a:moveTo>
                <a:lnTo>
                  <a:pt x="6414" y="131835"/>
                </a:lnTo>
                <a:lnTo>
                  <a:pt x="24515" y="88937"/>
                </a:lnTo>
                <a:lnTo>
                  <a:pt x="52593" y="52593"/>
                </a:lnTo>
                <a:lnTo>
                  <a:pt x="88937" y="24515"/>
                </a:lnTo>
                <a:lnTo>
                  <a:pt x="131835" y="6414"/>
                </a:lnTo>
                <a:lnTo>
                  <a:pt x="179577" y="0"/>
                </a:lnTo>
                <a:lnTo>
                  <a:pt x="897889" y="0"/>
                </a:lnTo>
                <a:lnTo>
                  <a:pt x="945632" y="6414"/>
                </a:lnTo>
                <a:lnTo>
                  <a:pt x="988530" y="24515"/>
                </a:lnTo>
                <a:lnTo>
                  <a:pt x="1024874" y="52593"/>
                </a:lnTo>
                <a:lnTo>
                  <a:pt x="1052952" y="88937"/>
                </a:lnTo>
                <a:lnTo>
                  <a:pt x="1071053" y="131835"/>
                </a:lnTo>
                <a:lnTo>
                  <a:pt x="1077467" y="179577"/>
                </a:lnTo>
                <a:lnTo>
                  <a:pt x="1077467" y="2688590"/>
                </a:lnTo>
                <a:lnTo>
                  <a:pt x="1071053" y="2736327"/>
                </a:lnTo>
                <a:lnTo>
                  <a:pt x="1052952" y="2779224"/>
                </a:lnTo>
                <a:lnTo>
                  <a:pt x="1024874" y="2815569"/>
                </a:lnTo>
                <a:lnTo>
                  <a:pt x="988530" y="2843649"/>
                </a:lnTo>
                <a:lnTo>
                  <a:pt x="945632" y="2861753"/>
                </a:lnTo>
                <a:lnTo>
                  <a:pt x="897889" y="2868167"/>
                </a:lnTo>
                <a:lnTo>
                  <a:pt x="179577" y="2868167"/>
                </a:lnTo>
                <a:lnTo>
                  <a:pt x="131835" y="2861753"/>
                </a:lnTo>
                <a:lnTo>
                  <a:pt x="88937" y="2843649"/>
                </a:lnTo>
                <a:lnTo>
                  <a:pt x="52593" y="2815569"/>
                </a:lnTo>
                <a:lnTo>
                  <a:pt x="24515" y="2779224"/>
                </a:lnTo>
                <a:lnTo>
                  <a:pt x="6414" y="2736327"/>
                </a:lnTo>
                <a:lnTo>
                  <a:pt x="0" y="2688590"/>
                </a:lnTo>
                <a:lnTo>
                  <a:pt x="0" y="179577"/>
                </a:lnTo>
                <a:close/>
              </a:path>
            </a:pathLst>
          </a:custGeom>
          <a:ln w="15240">
            <a:solidFill>
              <a:srgbClr val="000000"/>
            </a:solidFill>
          </a:ln>
        </p:spPr>
        <p:txBody>
          <a:bodyPr wrap="square" lIns="0" tIns="0" rIns="0" bIns="0" rtlCol="0"/>
          <a:lstStyle/>
          <a:p>
            <a:endParaRPr/>
          </a:p>
        </p:txBody>
      </p:sp>
      <p:sp>
        <p:nvSpPr>
          <p:cNvPr id="7" name="object 7"/>
          <p:cNvSpPr txBox="1"/>
          <p:nvPr/>
        </p:nvSpPr>
        <p:spPr>
          <a:xfrm>
            <a:off x="6532245" y="3553206"/>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3</a:t>
            </a:r>
            <a:endParaRPr sz="1400">
              <a:latin typeface="Calibri"/>
              <a:cs typeface="Calibri"/>
            </a:endParaRPr>
          </a:p>
        </p:txBody>
      </p:sp>
      <p:sp>
        <p:nvSpPr>
          <p:cNvPr id="8" name="object 8"/>
          <p:cNvSpPr txBox="1"/>
          <p:nvPr/>
        </p:nvSpPr>
        <p:spPr>
          <a:xfrm>
            <a:off x="6425565" y="3908297"/>
            <a:ext cx="770890" cy="299720"/>
          </a:xfrm>
          <a:prstGeom prst="rect">
            <a:avLst/>
          </a:prstGeom>
        </p:spPr>
        <p:txBody>
          <a:bodyPr vert="horz" wrap="square" lIns="0" tIns="12700" rIns="0" bIns="0" rtlCol="0">
            <a:spAutoFit/>
          </a:bodyPr>
          <a:lstStyle/>
          <a:p>
            <a:pPr marL="12700" marR="5080" indent="17780">
              <a:spcBef>
                <a:spcPts val="100"/>
              </a:spcBef>
            </a:pPr>
            <a:r>
              <a:rPr sz="900" dirty="0">
                <a:latin typeface="Calibri"/>
                <a:cs typeface="Calibri"/>
              </a:rPr>
              <a:t>Proof-of-Work: </a:t>
            </a:r>
            <a:r>
              <a:rPr sz="900" spc="-190" dirty="0">
                <a:latin typeface="Calibri"/>
                <a:cs typeface="Calibri"/>
              </a:rPr>
              <a:t> </a:t>
            </a:r>
            <a:r>
              <a:rPr sz="900" dirty="0">
                <a:latin typeface="Calibri"/>
                <a:cs typeface="Calibri"/>
              </a:rPr>
              <a:t>000000</a:t>
            </a:r>
            <a:r>
              <a:rPr sz="900" spc="-15" dirty="0">
                <a:latin typeface="Calibri"/>
                <a:cs typeface="Calibri"/>
              </a:rPr>
              <a:t>9</a:t>
            </a:r>
            <a:r>
              <a:rPr sz="900" dirty="0">
                <a:latin typeface="Calibri"/>
                <a:cs typeface="Calibri"/>
              </a:rPr>
              <a:t>0</a:t>
            </a:r>
            <a:r>
              <a:rPr sz="900" spc="-5" dirty="0">
                <a:latin typeface="Calibri"/>
                <a:cs typeface="Calibri"/>
              </a:rPr>
              <a:t>b41bx</a:t>
            </a:r>
            <a:endParaRPr sz="900">
              <a:latin typeface="Calibri"/>
              <a:cs typeface="Calibri"/>
            </a:endParaRPr>
          </a:p>
        </p:txBody>
      </p:sp>
      <p:grpSp>
        <p:nvGrpSpPr>
          <p:cNvPr id="9" name="object 9"/>
          <p:cNvGrpSpPr/>
          <p:nvPr/>
        </p:nvGrpSpPr>
        <p:grpSpPr>
          <a:xfrm>
            <a:off x="6313678" y="4027932"/>
            <a:ext cx="1379220" cy="958850"/>
            <a:chOff x="4789678" y="4027932"/>
            <a:chExt cx="1379220" cy="958850"/>
          </a:xfrm>
        </p:grpSpPr>
        <p:sp>
          <p:nvSpPr>
            <p:cNvPr id="10" name="object 10"/>
            <p:cNvSpPr/>
            <p:nvPr/>
          </p:nvSpPr>
          <p:spPr>
            <a:xfrm>
              <a:off x="5707380" y="4027932"/>
              <a:ext cx="461645" cy="404495"/>
            </a:xfrm>
            <a:custGeom>
              <a:avLst/>
              <a:gdLst/>
              <a:ahLst/>
              <a:cxnLst/>
              <a:rect l="l" t="t" r="r" b="b"/>
              <a:pathLst>
                <a:path w="461645" h="404495">
                  <a:moveTo>
                    <a:pt x="61634" y="45311"/>
                  </a:moveTo>
                  <a:lnTo>
                    <a:pt x="53236" y="54945"/>
                  </a:lnTo>
                  <a:lnTo>
                    <a:pt x="453009" y="403987"/>
                  </a:lnTo>
                  <a:lnTo>
                    <a:pt x="461391" y="394462"/>
                  </a:lnTo>
                  <a:lnTo>
                    <a:pt x="61634" y="45311"/>
                  </a:lnTo>
                  <a:close/>
                </a:path>
                <a:path w="461645" h="404495">
                  <a:moveTo>
                    <a:pt x="0" y="0"/>
                  </a:moveTo>
                  <a:lnTo>
                    <a:pt x="32385" y="78867"/>
                  </a:lnTo>
                  <a:lnTo>
                    <a:pt x="53236" y="54945"/>
                  </a:lnTo>
                  <a:lnTo>
                    <a:pt x="43687" y="46609"/>
                  </a:lnTo>
                  <a:lnTo>
                    <a:pt x="52070" y="36957"/>
                  </a:lnTo>
                  <a:lnTo>
                    <a:pt x="68917" y="36957"/>
                  </a:lnTo>
                  <a:lnTo>
                    <a:pt x="82423" y="21463"/>
                  </a:lnTo>
                  <a:lnTo>
                    <a:pt x="0" y="0"/>
                  </a:lnTo>
                  <a:close/>
                </a:path>
                <a:path w="461645" h="404495">
                  <a:moveTo>
                    <a:pt x="52070" y="36957"/>
                  </a:moveTo>
                  <a:lnTo>
                    <a:pt x="43687" y="46609"/>
                  </a:lnTo>
                  <a:lnTo>
                    <a:pt x="53236" y="54945"/>
                  </a:lnTo>
                  <a:lnTo>
                    <a:pt x="61634" y="45311"/>
                  </a:lnTo>
                  <a:lnTo>
                    <a:pt x="52070" y="36957"/>
                  </a:lnTo>
                  <a:close/>
                </a:path>
                <a:path w="461645" h="404495">
                  <a:moveTo>
                    <a:pt x="68917" y="36957"/>
                  </a:moveTo>
                  <a:lnTo>
                    <a:pt x="52070" y="36957"/>
                  </a:lnTo>
                  <a:lnTo>
                    <a:pt x="61634" y="45311"/>
                  </a:lnTo>
                  <a:lnTo>
                    <a:pt x="68917" y="36957"/>
                  </a:lnTo>
                  <a:close/>
                </a:path>
              </a:pathLst>
            </a:custGeom>
            <a:solidFill>
              <a:srgbClr val="D24717"/>
            </a:solidFill>
          </p:spPr>
          <p:txBody>
            <a:bodyPr wrap="square" lIns="0" tIns="0" rIns="0" bIns="0" rtlCol="0"/>
            <a:lstStyle/>
            <a:p>
              <a:endParaRPr/>
            </a:p>
          </p:txBody>
        </p:sp>
        <p:pic>
          <p:nvPicPr>
            <p:cNvPr id="11" name="object 11"/>
            <p:cNvPicPr/>
            <p:nvPr/>
          </p:nvPicPr>
          <p:blipFill>
            <a:blip r:embed="rId2" cstate="print"/>
            <a:stretch>
              <a:fillRect/>
            </a:stretch>
          </p:blipFill>
          <p:spPr>
            <a:xfrm>
              <a:off x="4796028" y="4600956"/>
              <a:ext cx="978408" cy="379475"/>
            </a:xfrm>
            <a:prstGeom prst="rect">
              <a:avLst/>
            </a:prstGeom>
          </p:spPr>
        </p:pic>
        <p:sp>
          <p:nvSpPr>
            <p:cNvPr id="12" name="object 12"/>
            <p:cNvSpPr/>
            <p:nvPr/>
          </p:nvSpPr>
          <p:spPr>
            <a:xfrm>
              <a:off x="4796028" y="4600956"/>
              <a:ext cx="978535" cy="379730"/>
            </a:xfrm>
            <a:custGeom>
              <a:avLst/>
              <a:gdLst/>
              <a:ahLst/>
              <a:cxnLst/>
              <a:rect l="l" t="t" r="r" b="b"/>
              <a:pathLst>
                <a:path w="978535" h="379729">
                  <a:moveTo>
                    <a:pt x="0" y="63246"/>
                  </a:moveTo>
                  <a:lnTo>
                    <a:pt x="4970" y="38629"/>
                  </a:lnTo>
                  <a:lnTo>
                    <a:pt x="18526" y="18526"/>
                  </a:lnTo>
                  <a:lnTo>
                    <a:pt x="38629" y="4970"/>
                  </a:lnTo>
                  <a:lnTo>
                    <a:pt x="63246" y="0"/>
                  </a:lnTo>
                  <a:lnTo>
                    <a:pt x="915162" y="0"/>
                  </a:lnTo>
                  <a:lnTo>
                    <a:pt x="939778" y="4970"/>
                  </a:lnTo>
                  <a:lnTo>
                    <a:pt x="959881" y="18526"/>
                  </a:lnTo>
                  <a:lnTo>
                    <a:pt x="973437" y="38629"/>
                  </a:lnTo>
                  <a:lnTo>
                    <a:pt x="978408" y="63246"/>
                  </a:lnTo>
                  <a:lnTo>
                    <a:pt x="978408" y="316230"/>
                  </a:lnTo>
                  <a:lnTo>
                    <a:pt x="973437" y="340846"/>
                  </a:lnTo>
                  <a:lnTo>
                    <a:pt x="959881" y="360949"/>
                  </a:lnTo>
                  <a:lnTo>
                    <a:pt x="939778" y="374505"/>
                  </a:lnTo>
                  <a:lnTo>
                    <a:pt x="915162" y="379476"/>
                  </a:lnTo>
                  <a:lnTo>
                    <a:pt x="63246" y="379476"/>
                  </a:lnTo>
                  <a:lnTo>
                    <a:pt x="38629" y="374505"/>
                  </a:lnTo>
                  <a:lnTo>
                    <a:pt x="18526" y="360949"/>
                  </a:lnTo>
                  <a:lnTo>
                    <a:pt x="4970" y="340846"/>
                  </a:lnTo>
                  <a:lnTo>
                    <a:pt x="0" y="316230"/>
                  </a:lnTo>
                  <a:lnTo>
                    <a:pt x="0" y="63246"/>
                  </a:lnTo>
                  <a:close/>
                </a:path>
              </a:pathLst>
            </a:custGeom>
            <a:ln w="12192">
              <a:solidFill>
                <a:srgbClr val="D24717"/>
              </a:solidFill>
            </a:ln>
          </p:spPr>
          <p:txBody>
            <a:bodyPr wrap="square" lIns="0" tIns="0" rIns="0" bIns="0" rtlCol="0"/>
            <a:lstStyle/>
            <a:p>
              <a:endParaRPr/>
            </a:p>
          </p:txBody>
        </p:sp>
      </p:grpSp>
      <p:sp>
        <p:nvSpPr>
          <p:cNvPr id="13" name="object 13"/>
          <p:cNvSpPr txBox="1"/>
          <p:nvPr/>
        </p:nvSpPr>
        <p:spPr>
          <a:xfrm>
            <a:off x="6451472" y="4319778"/>
            <a:ext cx="718820" cy="614680"/>
          </a:xfrm>
          <a:prstGeom prst="rect">
            <a:avLst/>
          </a:prstGeom>
        </p:spPr>
        <p:txBody>
          <a:bodyPr vert="horz" wrap="square" lIns="0" tIns="12700" rIns="0" bIns="0" rtlCol="0">
            <a:spAutoFit/>
          </a:bodyPr>
          <a:lstStyle/>
          <a:p>
            <a:pPr algn="ctr">
              <a:spcBef>
                <a:spcPts val="100"/>
              </a:spcBef>
            </a:pPr>
            <a:r>
              <a:rPr sz="900" dirty="0">
                <a:latin typeface="Calibri"/>
                <a:cs typeface="Calibri"/>
              </a:rPr>
              <a:t>Pr</a:t>
            </a:r>
            <a:r>
              <a:rPr sz="900" spc="-5" dirty="0">
                <a:latin typeface="Calibri"/>
                <a:cs typeface="Calibri"/>
              </a:rPr>
              <a:t>e</a:t>
            </a:r>
            <a:r>
              <a:rPr sz="900" dirty="0">
                <a:latin typeface="Calibri"/>
                <a:cs typeface="Calibri"/>
              </a:rPr>
              <a:t>vio</a:t>
            </a:r>
            <a:r>
              <a:rPr sz="900" spc="-5" dirty="0">
                <a:latin typeface="Calibri"/>
                <a:cs typeface="Calibri"/>
              </a:rPr>
              <a:t>u</a:t>
            </a:r>
            <a:r>
              <a:rPr sz="900" dirty="0">
                <a:latin typeface="Calibri"/>
                <a:cs typeface="Calibri"/>
              </a:rPr>
              <a:t>s</a:t>
            </a:r>
            <a:r>
              <a:rPr sz="900" spc="5" dirty="0">
                <a:latin typeface="Calibri"/>
                <a:cs typeface="Calibri"/>
              </a:rPr>
              <a:t> </a:t>
            </a:r>
            <a:r>
              <a:rPr sz="900" dirty="0">
                <a:latin typeface="Calibri"/>
                <a:cs typeface="Calibri"/>
              </a:rPr>
              <a:t>P</a:t>
            </a:r>
            <a:r>
              <a:rPr sz="900" spc="5" dirty="0">
                <a:latin typeface="Calibri"/>
                <a:cs typeface="Calibri"/>
              </a:rPr>
              <a:t>O</a:t>
            </a:r>
            <a:r>
              <a:rPr sz="900" dirty="0">
                <a:latin typeface="Calibri"/>
                <a:cs typeface="Calibri"/>
              </a:rPr>
              <a:t>W:</a:t>
            </a:r>
            <a:endParaRPr sz="900">
              <a:latin typeface="Calibri"/>
              <a:cs typeface="Calibri"/>
            </a:endParaRPr>
          </a:p>
          <a:p>
            <a:pPr algn="ctr">
              <a:lnSpc>
                <a:spcPct val="100000"/>
              </a:lnSpc>
            </a:pPr>
            <a:r>
              <a:rPr sz="900" spc="-5" dirty="0">
                <a:latin typeface="Calibri"/>
                <a:cs typeface="Calibri"/>
              </a:rPr>
              <a:t>000000948fixf</a:t>
            </a:r>
            <a:endParaRPr sz="900">
              <a:latin typeface="Calibri"/>
              <a:cs typeface="Calibri"/>
            </a:endParaRPr>
          </a:p>
          <a:p>
            <a:pPr marL="155575" marR="147320" indent="-635" algn="ctr">
              <a:spcBef>
                <a:spcPts val="315"/>
              </a:spcBef>
            </a:pPr>
            <a:r>
              <a:rPr sz="900" spc="-5" dirty="0">
                <a:latin typeface="Calibri"/>
                <a:cs typeface="Calibri"/>
              </a:rPr>
              <a:t>C</a:t>
            </a:r>
            <a:r>
              <a:rPr sz="900" spc="5" dirty="0">
                <a:latin typeface="Calibri"/>
                <a:cs typeface="Calibri"/>
              </a:rPr>
              <a:t>o</a:t>
            </a:r>
            <a:r>
              <a:rPr sz="900" spc="-5" dirty="0">
                <a:latin typeface="Calibri"/>
                <a:cs typeface="Calibri"/>
              </a:rPr>
              <a:t>n</a:t>
            </a:r>
            <a:r>
              <a:rPr sz="900" dirty="0">
                <a:latin typeface="Calibri"/>
                <a:cs typeface="Calibri"/>
              </a:rPr>
              <a:t>t</a:t>
            </a:r>
            <a:r>
              <a:rPr sz="900" spc="-5" dirty="0">
                <a:latin typeface="Calibri"/>
                <a:cs typeface="Calibri"/>
              </a:rPr>
              <a:t>r</a:t>
            </a:r>
            <a:r>
              <a:rPr sz="900" dirty="0">
                <a:latin typeface="Calibri"/>
                <a:cs typeface="Calibri"/>
              </a:rPr>
              <a:t>act  </a:t>
            </a:r>
            <a:r>
              <a:rPr sz="900" spc="-5" dirty="0">
                <a:latin typeface="Calibri"/>
                <a:cs typeface="Calibri"/>
              </a:rPr>
              <a:t>102890</a:t>
            </a:r>
            <a:r>
              <a:rPr sz="900" dirty="0">
                <a:latin typeface="Calibri"/>
                <a:cs typeface="Calibri"/>
              </a:rPr>
              <a:t>h</a:t>
            </a:r>
            <a:endParaRPr sz="900">
              <a:latin typeface="Calibri"/>
              <a:cs typeface="Calibri"/>
            </a:endParaRPr>
          </a:p>
        </p:txBody>
      </p:sp>
      <p:grpSp>
        <p:nvGrpSpPr>
          <p:cNvPr id="14" name="object 14"/>
          <p:cNvGrpSpPr/>
          <p:nvPr/>
        </p:nvGrpSpPr>
        <p:grpSpPr>
          <a:xfrm>
            <a:off x="6313679" y="5004561"/>
            <a:ext cx="991235" cy="393700"/>
            <a:chOff x="4789678" y="5004561"/>
            <a:chExt cx="991235" cy="393700"/>
          </a:xfrm>
        </p:grpSpPr>
        <p:pic>
          <p:nvPicPr>
            <p:cNvPr id="15" name="object 15"/>
            <p:cNvPicPr/>
            <p:nvPr/>
          </p:nvPicPr>
          <p:blipFill>
            <a:blip r:embed="rId3" cstate="print"/>
            <a:stretch>
              <a:fillRect/>
            </a:stretch>
          </p:blipFill>
          <p:spPr>
            <a:xfrm>
              <a:off x="4796028" y="5010911"/>
              <a:ext cx="978408" cy="381000"/>
            </a:xfrm>
            <a:prstGeom prst="rect">
              <a:avLst/>
            </a:prstGeom>
          </p:spPr>
        </p:pic>
        <p:sp>
          <p:nvSpPr>
            <p:cNvPr id="16" name="object 16"/>
            <p:cNvSpPr/>
            <p:nvPr/>
          </p:nvSpPr>
          <p:spPr>
            <a:xfrm>
              <a:off x="4796028" y="5010911"/>
              <a:ext cx="978535" cy="381000"/>
            </a:xfrm>
            <a:custGeom>
              <a:avLst/>
              <a:gdLst/>
              <a:ahLst/>
              <a:cxnLst/>
              <a:rect l="l" t="t" r="r" b="b"/>
              <a:pathLst>
                <a:path w="978535" h="381000">
                  <a:moveTo>
                    <a:pt x="0" y="63500"/>
                  </a:moveTo>
                  <a:lnTo>
                    <a:pt x="4992" y="38790"/>
                  </a:lnTo>
                  <a:lnTo>
                    <a:pt x="18605" y="18605"/>
                  </a:lnTo>
                  <a:lnTo>
                    <a:pt x="38790" y="4992"/>
                  </a:lnTo>
                  <a:lnTo>
                    <a:pt x="63500" y="0"/>
                  </a:lnTo>
                  <a:lnTo>
                    <a:pt x="914908" y="0"/>
                  </a:lnTo>
                  <a:lnTo>
                    <a:pt x="939617" y="4992"/>
                  </a:lnTo>
                  <a:lnTo>
                    <a:pt x="959802" y="18605"/>
                  </a:lnTo>
                  <a:lnTo>
                    <a:pt x="973415" y="38790"/>
                  </a:lnTo>
                  <a:lnTo>
                    <a:pt x="978408" y="63500"/>
                  </a:lnTo>
                  <a:lnTo>
                    <a:pt x="978408" y="317500"/>
                  </a:lnTo>
                  <a:lnTo>
                    <a:pt x="973415" y="342209"/>
                  </a:lnTo>
                  <a:lnTo>
                    <a:pt x="959802" y="362394"/>
                  </a:lnTo>
                  <a:lnTo>
                    <a:pt x="939617" y="376007"/>
                  </a:lnTo>
                  <a:lnTo>
                    <a:pt x="914908" y="381000"/>
                  </a:lnTo>
                  <a:lnTo>
                    <a:pt x="63500" y="381000"/>
                  </a:lnTo>
                  <a:lnTo>
                    <a:pt x="38790" y="376007"/>
                  </a:lnTo>
                  <a:lnTo>
                    <a:pt x="18605" y="362394"/>
                  </a:lnTo>
                  <a:lnTo>
                    <a:pt x="4992" y="342209"/>
                  </a:lnTo>
                  <a:lnTo>
                    <a:pt x="0" y="317500"/>
                  </a:lnTo>
                  <a:lnTo>
                    <a:pt x="0" y="63500"/>
                  </a:lnTo>
                  <a:close/>
                </a:path>
              </a:pathLst>
            </a:custGeom>
            <a:ln w="12192">
              <a:solidFill>
                <a:srgbClr val="A18E6A"/>
              </a:solidFill>
            </a:ln>
          </p:spPr>
          <p:txBody>
            <a:bodyPr wrap="square" lIns="0" tIns="0" rIns="0" bIns="0" rtlCol="0"/>
            <a:lstStyle/>
            <a:p>
              <a:endParaRPr/>
            </a:p>
          </p:txBody>
        </p:sp>
      </p:grpSp>
      <p:sp>
        <p:nvSpPr>
          <p:cNvPr id="17" name="object 17"/>
          <p:cNvSpPr txBox="1"/>
          <p:nvPr/>
        </p:nvSpPr>
        <p:spPr>
          <a:xfrm>
            <a:off x="6526149" y="5045202"/>
            <a:ext cx="568325" cy="299720"/>
          </a:xfrm>
          <a:prstGeom prst="rect">
            <a:avLst/>
          </a:prstGeom>
        </p:spPr>
        <p:txBody>
          <a:bodyPr vert="horz" wrap="square" lIns="0" tIns="12700" rIns="0" bIns="0" rtlCol="0">
            <a:spAutoFit/>
          </a:bodyPr>
          <a:lstStyle/>
          <a:p>
            <a:pPr marL="71755" marR="5080" indent="-5969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1236foer</a:t>
            </a:r>
            <a:endParaRPr sz="900">
              <a:latin typeface="Calibri"/>
              <a:cs typeface="Calibri"/>
            </a:endParaRPr>
          </a:p>
        </p:txBody>
      </p:sp>
      <p:grpSp>
        <p:nvGrpSpPr>
          <p:cNvPr id="18" name="object 18"/>
          <p:cNvGrpSpPr/>
          <p:nvPr/>
        </p:nvGrpSpPr>
        <p:grpSpPr>
          <a:xfrm>
            <a:off x="6313679" y="5409946"/>
            <a:ext cx="991235" cy="392430"/>
            <a:chOff x="4789678" y="5409946"/>
            <a:chExt cx="991235" cy="392430"/>
          </a:xfrm>
        </p:grpSpPr>
        <p:pic>
          <p:nvPicPr>
            <p:cNvPr id="19" name="object 19"/>
            <p:cNvPicPr/>
            <p:nvPr/>
          </p:nvPicPr>
          <p:blipFill>
            <a:blip r:embed="rId4" cstate="print"/>
            <a:stretch>
              <a:fillRect/>
            </a:stretch>
          </p:blipFill>
          <p:spPr>
            <a:xfrm>
              <a:off x="4796028" y="5416296"/>
              <a:ext cx="978408" cy="379475"/>
            </a:xfrm>
            <a:prstGeom prst="rect">
              <a:avLst/>
            </a:prstGeom>
          </p:spPr>
        </p:pic>
        <p:sp>
          <p:nvSpPr>
            <p:cNvPr id="20" name="object 20"/>
            <p:cNvSpPr/>
            <p:nvPr/>
          </p:nvSpPr>
          <p:spPr>
            <a:xfrm>
              <a:off x="4796028" y="5416296"/>
              <a:ext cx="978535" cy="379730"/>
            </a:xfrm>
            <a:custGeom>
              <a:avLst/>
              <a:gdLst/>
              <a:ahLst/>
              <a:cxnLst/>
              <a:rect l="l" t="t" r="r" b="b"/>
              <a:pathLst>
                <a:path w="978535" h="379729">
                  <a:moveTo>
                    <a:pt x="0" y="63245"/>
                  </a:moveTo>
                  <a:lnTo>
                    <a:pt x="4970" y="38629"/>
                  </a:lnTo>
                  <a:lnTo>
                    <a:pt x="18526" y="18526"/>
                  </a:lnTo>
                  <a:lnTo>
                    <a:pt x="38629" y="4970"/>
                  </a:lnTo>
                  <a:lnTo>
                    <a:pt x="63246" y="0"/>
                  </a:lnTo>
                  <a:lnTo>
                    <a:pt x="915162" y="0"/>
                  </a:lnTo>
                  <a:lnTo>
                    <a:pt x="939778" y="4970"/>
                  </a:lnTo>
                  <a:lnTo>
                    <a:pt x="959881" y="18526"/>
                  </a:lnTo>
                  <a:lnTo>
                    <a:pt x="973437" y="38629"/>
                  </a:lnTo>
                  <a:lnTo>
                    <a:pt x="978408" y="63245"/>
                  </a:lnTo>
                  <a:lnTo>
                    <a:pt x="978408" y="316229"/>
                  </a:lnTo>
                  <a:lnTo>
                    <a:pt x="973437" y="340846"/>
                  </a:lnTo>
                  <a:lnTo>
                    <a:pt x="959881" y="360949"/>
                  </a:lnTo>
                  <a:lnTo>
                    <a:pt x="939778" y="374505"/>
                  </a:lnTo>
                  <a:lnTo>
                    <a:pt x="915162"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21" name="object 21"/>
          <p:cNvSpPr txBox="1"/>
          <p:nvPr/>
        </p:nvSpPr>
        <p:spPr>
          <a:xfrm>
            <a:off x="6526149" y="5449316"/>
            <a:ext cx="568325" cy="299720"/>
          </a:xfrm>
          <a:prstGeom prst="rect">
            <a:avLst/>
          </a:prstGeom>
        </p:spPr>
        <p:txBody>
          <a:bodyPr vert="horz" wrap="square" lIns="0" tIns="12700" rIns="0" bIns="0" rtlCol="0">
            <a:spAutoFit/>
          </a:bodyPr>
          <a:lstStyle/>
          <a:p>
            <a:pPr marL="70485" marR="5080" indent="-58419">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a:t>
            </a:r>
            <a:r>
              <a:rPr sz="900" spc="-5" dirty="0">
                <a:latin typeface="Calibri"/>
                <a:cs typeface="Calibri"/>
              </a:rPr>
              <a:t>4364rote</a:t>
            </a:r>
            <a:endParaRPr sz="900">
              <a:latin typeface="Calibri"/>
              <a:cs typeface="Calibri"/>
            </a:endParaRPr>
          </a:p>
        </p:txBody>
      </p:sp>
      <p:sp>
        <p:nvSpPr>
          <p:cNvPr id="22" name="object 22"/>
          <p:cNvSpPr txBox="1">
            <a:spLocks noGrp="1"/>
          </p:cNvSpPr>
          <p:nvPr>
            <p:ph type="title"/>
          </p:nvPr>
        </p:nvSpPr>
        <p:spPr>
          <a:xfrm>
            <a:off x="2426004" y="222917"/>
            <a:ext cx="5197044" cy="689291"/>
          </a:xfrm>
          <a:prstGeom prst="rect">
            <a:avLst/>
          </a:prstGeom>
        </p:spPr>
        <p:txBody>
          <a:bodyPr vert="horz" wrap="square" lIns="0" tIns="12065" rIns="0" bIns="0" rtlCol="0" anchor="ctr">
            <a:spAutoFit/>
          </a:bodyPr>
          <a:lstStyle/>
          <a:p>
            <a:pPr marL="12700">
              <a:lnSpc>
                <a:spcPct val="100000"/>
              </a:lnSpc>
              <a:spcBef>
                <a:spcPts val="95"/>
              </a:spcBef>
            </a:pPr>
            <a:r>
              <a:rPr b="1" spc="-45" dirty="0"/>
              <a:t>Smart</a:t>
            </a:r>
            <a:r>
              <a:rPr b="1" spc="-165" dirty="0"/>
              <a:t> </a:t>
            </a:r>
            <a:r>
              <a:rPr b="1" spc="-60" dirty="0"/>
              <a:t>Contracts</a:t>
            </a:r>
          </a:p>
        </p:txBody>
      </p:sp>
      <p:grpSp>
        <p:nvGrpSpPr>
          <p:cNvPr id="23" name="object 23"/>
          <p:cNvGrpSpPr/>
          <p:nvPr/>
        </p:nvGrpSpPr>
        <p:grpSpPr>
          <a:xfrm>
            <a:off x="6313679" y="5819902"/>
            <a:ext cx="991235" cy="302260"/>
            <a:chOff x="4789678" y="5819902"/>
            <a:chExt cx="991235" cy="302260"/>
          </a:xfrm>
        </p:grpSpPr>
        <p:pic>
          <p:nvPicPr>
            <p:cNvPr id="24" name="object 24"/>
            <p:cNvPicPr/>
            <p:nvPr/>
          </p:nvPicPr>
          <p:blipFill>
            <a:blip r:embed="rId5" cstate="print"/>
            <a:stretch>
              <a:fillRect/>
            </a:stretch>
          </p:blipFill>
          <p:spPr>
            <a:xfrm>
              <a:off x="4796028" y="5826252"/>
              <a:ext cx="978408" cy="289559"/>
            </a:xfrm>
            <a:prstGeom prst="rect">
              <a:avLst/>
            </a:prstGeom>
          </p:spPr>
        </p:pic>
        <p:sp>
          <p:nvSpPr>
            <p:cNvPr id="25" name="object 25"/>
            <p:cNvSpPr/>
            <p:nvPr/>
          </p:nvSpPr>
          <p:spPr>
            <a:xfrm>
              <a:off x="4796028" y="5826252"/>
              <a:ext cx="978535" cy="289560"/>
            </a:xfrm>
            <a:custGeom>
              <a:avLst/>
              <a:gdLst/>
              <a:ahLst/>
              <a:cxnLst/>
              <a:rect l="l" t="t" r="r" b="b"/>
              <a:pathLst>
                <a:path w="978535" h="289560">
                  <a:moveTo>
                    <a:pt x="0" y="48260"/>
                  </a:moveTo>
                  <a:lnTo>
                    <a:pt x="3790" y="29473"/>
                  </a:lnTo>
                  <a:lnTo>
                    <a:pt x="14128" y="14133"/>
                  </a:lnTo>
                  <a:lnTo>
                    <a:pt x="29467" y="3791"/>
                  </a:lnTo>
                  <a:lnTo>
                    <a:pt x="48260" y="0"/>
                  </a:lnTo>
                  <a:lnTo>
                    <a:pt x="930148" y="0"/>
                  </a:lnTo>
                  <a:lnTo>
                    <a:pt x="948940" y="3791"/>
                  </a:lnTo>
                  <a:lnTo>
                    <a:pt x="964279" y="14133"/>
                  </a:lnTo>
                  <a:lnTo>
                    <a:pt x="974617" y="29473"/>
                  </a:lnTo>
                  <a:lnTo>
                    <a:pt x="978408" y="48260"/>
                  </a:lnTo>
                  <a:lnTo>
                    <a:pt x="978408" y="241300"/>
                  </a:lnTo>
                  <a:lnTo>
                    <a:pt x="974617" y="260086"/>
                  </a:lnTo>
                  <a:lnTo>
                    <a:pt x="964279" y="275426"/>
                  </a:lnTo>
                  <a:lnTo>
                    <a:pt x="948940" y="285768"/>
                  </a:lnTo>
                  <a:lnTo>
                    <a:pt x="930148" y="289560"/>
                  </a:lnTo>
                  <a:lnTo>
                    <a:pt x="48260" y="289560"/>
                  </a:lnTo>
                  <a:lnTo>
                    <a:pt x="29467" y="285768"/>
                  </a:lnTo>
                  <a:lnTo>
                    <a:pt x="14128" y="275426"/>
                  </a:lnTo>
                  <a:lnTo>
                    <a:pt x="3790" y="260086"/>
                  </a:lnTo>
                  <a:lnTo>
                    <a:pt x="0" y="241300"/>
                  </a:lnTo>
                  <a:lnTo>
                    <a:pt x="0" y="48260"/>
                  </a:lnTo>
                  <a:close/>
                </a:path>
              </a:pathLst>
            </a:custGeom>
            <a:ln w="12191">
              <a:solidFill>
                <a:srgbClr val="9B2C1F"/>
              </a:solidFill>
            </a:ln>
          </p:spPr>
          <p:txBody>
            <a:bodyPr wrap="square" lIns="0" tIns="0" rIns="0" bIns="0" rtlCol="0"/>
            <a:lstStyle/>
            <a:p>
              <a:endParaRPr/>
            </a:p>
          </p:txBody>
        </p:sp>
      </p:grpSp>
      <p:sp>
        <p:nvSpPr>
          <p:cNvPr id="26" name="object 26"/>
          <p:cNvSpPr txBox="1"/>
          <p:nvPr/>
        </p:nvSpPr>
        <p:spPr>
          <a:xfrm>
            <a:off x="6567042" y="5814771"/>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878749</a:t>
            </a:r>
            <a:r>
              <a:rPr sz="900" spc="-15" dirty="0">
                <a:latin typeface="Calibri"/>
                <a:cs typeface="Calibri"/>
              </a:rPr>
              <a:t>5</a:t>
            </a:r>
            <a:r>
              <a:rPr sz="900" dirty="0">
                <a:latin typeface="Calibri"/>
                <a:cs typeface="Calibri"/>
              </a:rPr>
              <a:t>1</a:t>
            </a:r>
            <a:endParaRPr sz="900">
              <a:latin typeface="Calibri"/>
              <a:cs typeface="Calibri"/>
            </a:endParaRPr>
          </a:p>
        </p:txBody>
      </p:sp>
      <p:grpSp>
        <p:nvGrpSpPr>
          <p:cNvPr id="27" name="object 27"/>
          <p:cNvGrpSpPr/>
          <p:nvPr/>
        </p:nvGrpSpPr>
        <p:grpSpPr>
          <a:xfrm>
            <a:off x="7616698" y="4576317"/>
            <a:ext cx="991235" cy="393700"/>
            <a:chOff x="6092697" y="4576317"/>
            <a:chExt cx="991235" cy="393700"/>
          </a:xfrm>
        </p:grpSpPr>
        <p:pic>
          <p:nvPicPr>
            <p:cNvPr id="28" name="object 28"/>
            <p:cNvPicPr/>
            <p:nvPr/>
          </p:nvPicPr>
          <p:blipFill>
            <a:blip r:embed="rId3" cstate="print"/>
            <a:stretch>
              <a:fillRect/>
            </a:stretch>
          </p:blipFill>
          <p:spPr>
            <a:xfrm>
              <a:off x="6099047" y="4582667"/>
              <a:ext cx="978407" cy="381000"/>
            </a:xfrm>
            <a:prstGeom prst="rect">
              <a:avLst/>
            </a:prstGeom>
          </p:spPr>
        </p:pic>
        <p:sp>
          <p:nvSpPr>
            <p:cNvPr id="29" name="object 29"/>
            <p:cNvSpPr/>
            <p:nvPr/>
          </p:nvSpPr>
          <p:spPr>
            <a:xfrm>
              <a:off x="6099047" y="4582667"/>
              <a:ext cx="978535" cy="381000"/>
            </a:xfrm>
            <a:custGeom>
              <a:avLst/>
              <a:gdLst/>
              <a:ahLst/>
              <a:cxnLst/>
              <a:rect l="l" t="t" r="r" b="b"/>
              <a:pathLst>
                <a:path w="978534" h="381000">
                  <a:moveTo>
                    <a:pt x="0" y="63499"/>
                  </a:moveTo>
                  <a:lnTo>
                    <a:pt x="4992" y="38790"/>
                  </a:lnTo>
                  <a:lnTo>
                    <a:pt x="18605" y="18605"/>
                  </a:lnTo>
                  <a:lnTo>
                    <a:pt x="38790" y="4992"/>
                  </a:lnTo>
                  <a:lnTo>
                    <a:pt x="63500" y="0"/>
                  </a:lnTo>
                  <a:lnTo>
                    <a:pt x="914907" y="0"/>
                  </a:lnTo>
                  <a:lnTo>
                    <a:pt x="939617" y="4992"/>
                  </a:lnTo>
                  <a:lnTo>
                    <a:pt x="959802" y="18605"/>
                  </a:lnTo>
                  <a:lnTo>
                    <a:pt x="973415" y="38790"/>
                  </a:lnTo>
                  <a:lnTo>
                    <a:pt x="978407" y="63499"/>
                  </a:lnTo>
                  <a:lnTo>
                    <a:pt x="978407" y="317499"/>
                  </a:lnTo>
                  <a:lnTo>
                    <a:pt x="973415" y="342209"/>
                  </a:lnTo>
                  <a:lnTo>
                    <a:pt x="959802" y="362394"/>
                  </a:lnTo>
                  <a:lnTo>
                    <a:pt x="939617" y="376007"/>
                  </a:lnTo>
                  <a:lnTo>
                    <a:pt x="914907" y="380999"/>
                  </a:lnTo>
                  <a:lnTo>
                    <a:pt x="63500" y="380999"/>
                  </a:lnTo>
                  <a:lnTo>
                    <a:pt x="38790" y="376007"/>
                  </a:lnTo>
                  <a:lnTo>
                    <a:pt x="18605" y="362394"/>
                  </a:lnTo>
                  <a:lnTo>
                    <a:pt x="4992" y="342209"/>
                  </a:lnTo>
                  <a:lnTo>
                    <a:pt x="0" y="317499"/>
                  </a:lnTo>
                  <a:lnTo>
                    <a:pt x="0" y="63499"/>
                  </a:lnTo>
                  <a:close/>
                </a:path>
              </a:pathLst>
            </a:custGeom>
            <a:ln w="12192">
              <a:solidFill>
                <a:srgbClr val="A18E6A"/>
              </a:solidFill>
            </a:ln>
          </p:spPr>
          <p:txBody>
            <a:bodyPr wrap="square" lIns="0" tIns="0" rIns="0" bIns="0" rtlCol="0"/>
            <a:lstStyle/>
            <a:p>
              <a:endParaRPr/>
            </a:p>
          </p:txBody>
        </p:sp>
      </p:grpSp>
      <p:sp>
        <p:nvSpPr>
          <p:cNvPr id="30" name="object 30"/>
          <p:cNvSpPr txBox="1"/>
          <p:nvPr/>
        </p:nvSpPr>
        <p:spPr>
          <a:xfrm>
            <a:off x="7828535" y="4616577"/>
            <a:ext cx="568325" cy="299720"/>
          </a:xfrm>
          <a:prstGeom prst="rect">
            <a:avLst/>
          </a:prstGeom>
        </p:spPr>
        <p:txBody>
          <a:bodyPr vert="horz" wrap="square" lIns="0" tIns="12700" rIns="0" bIns="0" rtlCol="0">
            <a:spAutoFit/>
          </a:bodyPr>
          <a:lstStyle/>
          <a:p>
            <a:pPr marL="248285" marR="5080" indent="-23622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D</a:t>
            </a:r>
            <a:endParaRPr sz="900">
              <a:latin typeface="Calibri"/>
              <a:cs typeface="Calibri"/>
            </a:endParaRPr>
          </a:p>
        </p:txBody>
      </p:sp>
      <p:grpSp>
        <p:nvGrpSpPr>
          <p:cNvPr id="31" name="object 31"/>
          <p:cNvGrpSpPr/>
          <p:nvPr/>
        </p:nvGrpSpPr>
        <p:grpSpPr>
          <a:xfrm>
            <a:off x="7616698" y="4987797"/>
            <a:ext cx="991235" cy="392430"/>
            <a:chOff x="6092697" y="4987797"/>
            <a:chExt cx="991235" cy="392430"/>
          </a:xfrm>
        </p:grpSpPr>
        <p:pic>
          <p:nvPicPr>
            <p:cNvPr id="32" name="object 32"/>
            <p:cNvPicPr/>
            <p:nvPr/>
          </p:nvPicPr>
          <p:blipFill>
            <a:blip r:embed="rId6" cstate="print"/>
            <a:stretch>
              <a:fillRect/>
            </a:stretch>
          </p:blipFill>
          <p:spPr>
            <a:xfrm>
              <a:off x="6099047" y="4994147"/>
              <a:ext cx="978407" cy="379475"/>
            </a:xfrm>
            <a:prstGeom prst="rect">
              <a:avLst/>
            </a:prstGeom>
          </p:spPr>
        </p:pic>
        <p:sp>
          <p:nvSpPr>
            <p:cNvPr id="33" name="object 33"/>
            <p:cNvSpPr/>
            <p:nvPr/>
          </p:nvSpPr>
          <p:spPr>
            <a:xfrm>
              <a:off x="6099047" y="4994147"/>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4" name="object 34"/>
          <p:cNvSpPr txBox="1"/>
          <p:nvPr/>
        </p:nvSpPr>
        <p:spPr>
          <a:xfrm>
            <a:off x="7828535" y="5027421"/>
            <a:ext cx="568325" cy="299720"/>
          </a:xfrm>
          <a:prstGeom prst="rect">
            <a:avLst/>
          </a:prstGeom>
        </p:spPr>
        <p:txBody>
          <a:bodyPr vert="horz" wrap="square" lIns="0" tIns="12700" rIns="0" bIns="0" rtlCol="0">
            <a:spAutoFit/>
          </a:bodyPr>
          <a:lstStyle/>
          <a:p>
            <a:pPr marL="247015" marR="5080" indent="-23495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N</a:t>
            </a:r>
            <a:endParaRPr sz="900">
              <a:latin typeface="Calibri"/>
              <a:cs typeface="Calibri"/>
            </a:endParaRPr>
          </a:p>
        </p:txBody>
      </p:sp>
      <p:grpSp>
        <p:nvGrpSpPr>
          <p:cNvPr id="35" name="object 35"/>
          <p:cNvGrpSpPr/>
          <p:nvPr/>
        </p:nvGrpSpPr>
        <p:grpSpPr>
          <a:xfrm>
            <a:off x="7616698" y="5391658"/>
            <a:ext cx="991235" cy="392430"/>
            <a:chOff x="6092697" y="5391658"/>
            <a:chExt cx="991235" cy="392430"/>
          </a:xfrm>
        </p:grpSpPr>
        <p:pic>
          <p:nvPicPr>
            <p:cNvPr id="36" name="object 36"/>
            <p:cNvPicPr/>
            <p:nvPr/>
          </p:nvPicPr>
          <p:blipFill>
            <a:blip r:embed="rId4" cstate="print"/>
            <a:stretch>
              <a:fillRect/>
            </a:stretch>
          </p:blipFill>
          <p:spPr>
            <a:xfrm>
              <a:off x="6099047" y="5398008"/>
              <a:ext cx="978407" cy="379475"/>
            </a:xfrm>
            <a:prstGeom prst="rect">
              <a:avLst/>
            </a:prstGeom>
          </p:spPr>
        </p:pic>
        <p:sp>
          <p:nvSpPr>
            <p:cNvPr id="37" name="object 37"/>
            <p:cNvSpPr/>
            <p:nvPr/>
          </p:nvSpPr>
          <p:spPr>
            <a:xfrm>
              <a:off x="6099047" y="5398008"/>
              <a:ext cx="978535" cy="379730"/>
            </a:xfrm>
            <a:custGeom>
              <a:avLst/>
              <a:gdLst/>
              <a:ahLst/>
              <a:cxnLst/>
              <a:rect l="l" t="t" r="r" b="b"/>
              <a:pathLst>
                <a:path w="978534" h="379729">
                  <a:moveTo>
                    <a:pt x="0" y="63245"/>
                  </a:moveTo>
                  <a:lnTo>
                    <a:pt x="4970" y="38629"/>
                  </a:lnTo>
                  <a:lnTo>
                    <a:pt x="18526" y="18526"/>
                  </a:lnTo>
                  <a:lnTo>
                    <a:pt x="38629" y="4970"/>
                  </a:lnTo>
                  <a:lnTo>
                    <a:pt x="63246" y="0"/>
                  </a:lnTo>
                  <a:lnTo>
                    <a:pt x="915161" y="0"/>
                  </a:lnTo>
                  <a:lnTo>
                    <a:pt x="939778" y="4970"/>
                  </a:lnTo>
                  <a:lnTo>
                    <a:pt x="959881" y="18526"/>
                  </a:lnTo>
                  <a:lnTo>
                    <a:pt x="973437" y="38629"/>
                  </a:lnTo>
                  <a:lnTo>
                    <a:pt x="978407" y="63245"/>
                  </a:lnTo>
                  <a:lnTo>
                    <a:pt x="978407" y="316229"/>
                  </a:lnTo>
                  <a:lnTo>
                    <a:pt x="973437" y="340846"/>
                  </a:lnTo>
                  <a:lnTo>
                    <a:pt x="959881" y="360949"/>
                  </a:lnTo>
                  <a:lnTo>
                    <a:pt x="939778" y="374505"/>
                  </a:lnTo>
                  <a:lnTo>
                    <a:pt x="915161" y="379475"/>
                  </a:lnTo>
                  <a:lnTo>
                    <a:pt x="63246" y="379475"/>
                  </a:lnTo>
                  <a:lnTo>
                    <a:pt x="38629" y="374505"/>
                  </a:lnTo>
                  <a:lnTo>
                    <a:pt x="18526" y="360949"/>
                  </a:lnTo>
                  <a:lnTo>
                    <a:pt x="4970" y="340846"/>
                  </a:lnTo>
                  <a:lnTo>
                    <a:pt x="0" y="316229"/>
                  </a:lnTo>
                  <a:lnTo>
                    <a:pt x="0" y="63245"/>
                  </a:lnTo>
                  <a:close/>
                </a:path>
              </a:pathLst>
            </a:custGeom>
            <a:ln w="12192">
              <a:solidFill>
                <a:srgbClr val="A18E6A"/>
              </a:solidFill>
            </a:ln>
          </p:spPr>
          <p:txBody>
            <a:bodyPr wrap="square" lIns="0" tIns="0" rIns="0" bIns="0" rtlCol="0"/>
            <a:lstStyle/>
            <a:p>
              <a:endParaRPr/>
            </a:p>
          </p:txBody>
        </p:sp>
      </p:grpSp>
      <p:sp>
        <p:nvSpPr>
          <p:cNvPr id="38" name="object 38"/>
          <p:cNvSpPr txBox="1"/>
          <p:nvPr/>
        </p:nvSpPr>
        <p:spPr>
          <a:xfrm>
            <a:off x="7828535" y="5431663"/>
            <a:ext cx="568325" cy="299720"/>
          </a:xfrm>
          <a:prstGeom prst="rect">
            <a:avLst/>
          </a:prstGeom>
        </p:spPr>
        <p:txBody>
          <a:bodyPr vert="horz" wrap="square" lIns="0" tIns="12700" rIns="0" bIns="0" rtlCol="0">
            <a:spAutoFit/>
          </a:bodyPr>
          <a:lstStyle/>
          <a:p>
            <a:pPr marL="253365" marR="5080" indent="-241300">
              <a:spcBef>
                <a:spcPts val="100"/>
              </a:spcBef>
            </a:pPr>
            <a:r>
              <a:rPr sz="900" dirty="0">
                <a:latin typeface="Calibri"/>
                <a:cs typeface="Calibri"/>
              </a:rPr>
              <a:t>Tra</a:t>
            </a:r>
            <a:r>
              <a:rPr sz="900" spc="-10" dirty="0">
                <a:latin typeface="Calibri"/>
                <a:cs typeface="Calibri"/>
              </a:rPr>
              <a:t>n</a:t>
            </a:r>
            <a:r>
              <a:rPr sz="900" spc="-5" dirty="0">
                <a:latin typeface="Calibri"/>
                <a:cs typeface="Calibri"/>
              </a:rPr>
              <a:t>s</a:t>
            </a:r>
            <a:r>
              <a:rPr sz="900" dirty="0">
                <a:latin typeface="Calibri"/>
                <a:cs typeface="Calibri"/>
              </a:rPr>
              <a:t>act</a:t>
            </a:r>
            <a:r>
              <a:rPr sz="900" spc="-5" dirty="0">
                <a:latin typeface="Calibri"/>
                <a:cs typeface="Calibri"/>
              </a:rPr>
              <a:t>i</a:t>
            </a:r>
            <a:r>
              <a:rPr sz="900" dirty="0">
                <a:latin typeface="Calibri"/>
                <a:cs typeface="Calibri"/>
              </a:rPr>
              <a:t>on  C</a:t>
            </a:r>
            <a:endParaRPr sz="900">
              <a:latin typeface="Calibri"/>
              <a:cs typeface="Calibri"/>
            </a:endParaRPr>
          </a:p>
        </p:txBody>
      </p:sp>
      <p:grpSp>
        <p:nvGrpSpPr>
          <p:cNvPr id="39" name="object 39"/>
          <p:cNvGrpSpPr/>
          <p:nvPr/>
        </p:nvGrpSpPr>
        <p:grpSpPr>
          <a:xfrm>
            <a:off x="7616698" y="5801615"/>
            <a:ext cx="991235" cy="304165"/>
            <a:chOff x="6092697" y="5801614"/>
            <a:chExt cx="991235" cy="304165"/>
          </a:xfrm>
        </p:grpSpPr>
        <p:pic>
          <p:nvPicPr>
            <p:cNvPr id="40" name="object 40"/>
            <p:cNvPicPr/>
            <p:nvPr/>
          </p:nvPicPr>
          <p:blipFill>
            <a:blip r:embed="rId7" cstate="print"/>
            <a:stretch>
              <a:fillRect/>
            </a:stretch>
          </p:blipFill>
          <p:spPr>
            <a:xfrm>
              <a:off x="6099047" y="5807964"/>
              <a:ext cx="978407" cy="291084"/>
            </a:xfrm>
            <a:prstGeom prst="rect">
              <a:avLst/>
            </a:prstGeom>
          </p:spPr>
        </p:pic>
        <p:sp>
          <p:nvSpPr>
            <p:cNvPr id="41" name="object 41"/>
            <p:cNvSpPr/>
            <p:nvPr/>
          </p:nvSpPr>
          <p:spPr>
            <a:xfrm>
              <a:off x="6099047" y="5807964"/>
              <a:ext cx="978535" cy="291465"/>
            </a:xfrm>
            <a:custGeom>
              <a:avLst/>
              <a:gdLst/>
              <a:ahLst/>
              <a:cxnLst/>
              <a:rect l="l" t="t" r="r" b="b"/>
              <a:pathLst>
                <a:path w="978534" h="291464">
                  <a:moveTo>
                    <a:pt x="0" y="48514"/>
                  </a:moveTo>
                  <a:lnTo>
                    <a:pt x="3811" y="29628"/>
                  </a:lnTo>
                  <a:lnTo>
                    <a:pt x="14208" y="14208"/>
                  </a:lnTo>
                  <a:lnTo>
                    <a:pt x="29628" y="3811"/>
                  </a:lnTo>
                  <a:lnTo>
                    <a:pt x="48513" y="0"/>
                  </a:lnTo>
                  <a:lnTo>
                    <a:pt x="929894" y="0"/>
                  </a:lnTo>
                  <a:lnTo>
                    <a:pt x="948779" y="3811"/>
                  </a:lnTo>
                  <a:lnTo>
                    <a:pt x="964199" y="14208"/>
                  </a:lnTo>
                  <a:lnTo>
                    <a:pt x="974596" y="29628"/>
                  </a:lnTo>
                  <a:lnTo>
                    <a:pt x="978407" y="48514"/>
                  </a:lnTo>
                  <a:lnTo>
                    <a:pt x="978407" y="242570"/>
                  </a:lnTo>
                  <a:lnTo>
                    <a:pt x="974596" y="261455"/>
                  </a:lnTo>
                  <a:lnTo>
                    <a:pt x="964199" y="276875"/>
                  </a:lnTo>
                  <a:lnTo>
                    <a:pt x="948779" y="287272"/>
                  </a:lnTo>
                  <a:lnTo>
                    <a:pt x="929894" y="291084"/>
                  </a:lnTo>
                  <a:lnTo>
                    <a:pt x="48513" y="291084"/>
                  </a:lnTo>
                  <a:lnTo>
                    <a:pt x="29628" y="287272"/>
                  </a:lnTo>
                  <a:lnTo>
                    <a:pt x="14208" y="276875"/>
                  </a:lnTo>
                  <a:lnTo>
                    <a:pt x="3811" y="261455"/>
                  </a:lnTo>
                  <a:lnTo>
                    <a:pt x="0" y="242570"/>
                  </a:lnTo>
                  <a:lnTo>
                    <a:pt x="0" y="48514"/>
                  </a:lnTo>
                  <a:close/>
                </a:path>
              </a:pathLst>
            </a:custGeom>
            <a:ln w="12192">
              <a:solidFill>
                <a:srgbClr val="9B2C1F"/>
              </a:solidFill>
            </a:ln>
          </p:spPr>
          <p:txBody>
            <a:bodyPr wrap="square" lIns="0" tIns="0" rIns="0" bIns="0" rtlCol="0"/>
            <a:lstStyle/>
            <a:p>
              <a:endParaRPr/>
            </a:p>
          </p:txBody>
        </p:sp>
      </p:grpSp>
      <p:sp>
        <p:nvSpPr>
          <p:cNvPr id="42" name="object 42"/>
          <p:cNvSpPr txBox="1"/>
          <p:nvPr/>
        </p:nvSpPr>
        <p:spPr>
          <a:xfrm>
            <a:off x="7869682" y="5797092"/>
            <a:ext cx="487680" cy="299720"/>
          </a:xfrm>
          <a:prstGeom prst="rect">
            <a:avLst/>
          </a:prstGeom>
        </p:spPr>
        <p:txBody>
          <a:bodyPr vert="horz" wrap="square" lIns="0" tIns="12700" rIns="0" bIns="0" rtlCol="0">
            <a:spAutoFit/>
          </a:bodyPr>
          <a:lstStyle/>
          <a:p>
            <a:pPr marL="12700" marR="5080" indent="88265">
              <a:spcBef>
                <a:spcPts val="100"/>
              </a:spcBef>
            </a:pPr>
            <a:r>
              <a:rPr sz="900" spc="-5" dirty="0">
                <a:latin typeface="Calibri"/>
                <a:cs typeface="Calibri"/>
              </a:rPr>
              <a:t>nonce </a:t>
            </a:r>
            <a:r>
              <a:rPr sz="900" dirty="0">
                <a:latin typeface="Calibri"/>
                <a:cs typeface="Calibri"/>
              </a:rPr>
              <a:t> 791465</a:t>
            </a:r>
            <a:r>
              <a:rPr sz="900" spc="-15" dirty="0">
                <a:latin typeface="Calibri"/>
                <a:cs typeface="Calibri"/>
              </a:rPr>
              <a:t>1</a:t>
            </a:r>
            <a:r>
              <a:rPr sz="900" dirty="0">
                <a:latin typeface="Calibri"/>
                <a:cs typeface="Calibri"/>
              </a:rPr>
              <a:t>2</a:t>
            </a:r>
            <a:endParaRPr sz="900">
              <a:latin typeface="Calibri"/>
              <a:cs typeface="Calibri"/>
            </a:endParaRPr>
          </a:p>
        </p:txBody>
      </p:sp>
      <p:sp>
        <p:nvSpPr>
          <p:cNvPr id="43" name="object 43"/>
          <p:cNvSpPr/>
          <p:nvPr/>
        </p:nvSpPr>
        <p:spPr>
          <a:xfrm>
            <a:off x="8823959" y="328574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3"/>
                </a:lnTo>
                <a:lnTo>
                  <a:pt x="728401" y="907058"/>
                </a:lnTo>
                <a:lnTo>
                  <a:pt x="670829" y="903379"/>
                </a:lnTo>
                <a:lnTo>
                  <a:pt x="614581" y="897356"/>
                </a:lnTo>
                <a:lnTo>
                  <a:pt x="559810" y="889075"/>
                </a:lnTo>
                <a:lnTo>
                  <a:pt x="506668" y="878626"/>
                </a:lnTo>
                <a:lnTo>
                  <a:pt x="455308" y="866094"/>
                </a:lnTo>
                <a:lnTo>
                  <a:pt x="405881" y="851569"/>
                </a:lnTo>
                <a:lnTo>
                  <a:pt x="358540" y="835138"/>
                </a:lnTo>
                <a:lnTo>
                  <a:pt x="313436" y="816889"/>
                </a:lnTo>
                <a:lnTo>
                  <a:pt x="270723" y="796909"/>
                </a:lnTo>
                <a:lnTo>
                  <a:pt x="230552" y="775287"/>
                </a:lnTo>
                <a:lnTo>
                  <a:pt x="193076" y="752110"/>
                </a:lnTo>
                <a:lnTo>
                  <a:pt x="158446" y="727466"/>
                </a:lnTo>
                <a:lnTo>
                  <a:pt x="126816" y="701444"/>
                </a:lnTo>
                <a:lnTo>
                  <a:pt x="98336" y="674130"/>
                </a:lnTo>
                <a:lnTo>
                  <a:pt x="51440" y="615979"/>
                </a:lnTo>
                <a:lnTo>
                  <a:pt x="18975" y="553717"/>
                </a:lnTo>
                <a:lnTo>
                  <a:pt x="2159" y="488046"/>
                </a:lnTo>
                <a:lnTo>
                  <a:pt x="0" y="454151"/>
                </a:lnTo>
              </a:path>
              <a:path w="1574800" h="2725420">
                <a:moveTo>
                  <a:pt x="0" y="454151"/>
                </a:moveTo>
                <a:lnTo>
                  <a:pt x="8534" y="387039"/>
                </a:lnTo>
                <a:lnTo>
                  <a:pt x="33327" y="322985"/>
                </a:lnTo>
                <a:lnTo>
                  <a:pt x="73160" y="262691"/>
                </a:lnTo>
                <a:lnTo>
                  <a:pt x="126816" y="206859"/>
                </a:lnTo>
                <a:lnTo>
                  <a:pt x="158446" y="180837"/>
                </a:lnTo>
                <a:lnTo>
                  <a:pt x="193076" y="156193"/>
                </a:lnTo>
                <a:lnTo>
                  <a:pt x="230552" y="133016"/>
                </a:lnTo>
                <a:lnTo>
                  <a:pt x="270723" y="111394"/>
                </a:lnTo>
                <a:lnTo>
                  <a:pt x="313436" y="91414"/>
                </a:lnTo>
                <a:lnTo>
                  <a:pt x="358540" y="73165"/>
                </a:lnTo>
                <a:lnTo>
                  <a:pt x="405881" y="56734"/>
                </a:lnTo>
                <a:lnTo>
                  <a:pt x="455308" y="42209"/>
                </a:lnTo>
                <a:lnTo>
                  <a:pt x="506668" y="29677"/>
                </a:lnTo>
                <a:lnTo>
                  <a:pt x="559810" y="19228"/>
                </a:lnTo>
                <a:lnTo>
                  <a:pt x="614581" y="10947"/>
                </a:lnTo>
                <a:lnTo>
                  <a:pt x="670829" y="4924"/>
                </a:lnTo>
                <a:lnTo>
                  <a:pt x="728401"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59"/>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1"/>
                </a:lnTo>
                <a:lnTo>
                  <a:pt x="728401" y="2723666"/>
                </a:lnTo>
                <a:lnTo>
                  <a:pt x="670829" y="2719987"/>
                </a:lnTo>
                <a:lnTo>
                  <a:pt x="614581" y="2713964"/>
                </a:lnTo>
                <a:lnTo>
                  <a:pt x="559810" y="2705683"/>
                </a:lnTo>
                <a:lnTo>
                  <a:pt x="506668" y="2695234"/>
                </a:lnTo>
                <a:lnTo>
                  <a:pt x="455308" y="2682702"/>
                </a:lnTo>
                <a:lnTo>
                  <a:pt x="405881" y="2668177"/>
                </a:lnTo>
                <a:lnTo>
                  <a:pt x="358540" y="2651746"/>
                </a:lnTo>
                <a:lnTo>
                  <a:pt x="313436" y="2633497"/>
                </a:lnTo>
                <a:lnTo>
                  <a:pt x="270723" y="2613517"/>
                </a:lnTo>
                <a:lnTo>
                  <a:pt x="230552" y="2591895"/>
                </a:lnTo>
                <a:lnTo>
                  <a:pt x="193076" y="2568718"/>
                </a:lnTo>
                <a:lnTo>
                  <a:pt x="158446" y="2544074"/>
                </a:lnTo>
                <a:lnTo>
                  <a:pt x="126816" y="2518052"/>
                </a:lnTo>
                <a:lnTo>
                  <a:pt x="98336" y="2490738"/>
                </a:lnTo>
                <a:lnTo>
                  <a:pt x="51440" y="2432587"/>
                </a:lnTo>
                <a:lnTo>
                  <a:pt x="18975" y="2370325"/>
                </a:lnTo>
                <a:lnTo>
                  <a:pt x="2159" y="2304654"/>
                </a:lnTo>
                <a:lnTo>
                  <a:pt x="0" y="2270759"/>
                </a:lnTo>
                <a:lnTo>
                  <a:pt x="0" y="454151"/>
                </a:lnTo>
                <a:close/>
              </a:path>
            </a:pathLst>
          </a:custGeom>
          <a:ln w="15240">
            <a:solidFill>
              <a:srgbClr val="000000"/>
            </a:solidFill>
          </a:ln>
        </p:spPr>
        <p:txBody>
          <a:bodyPr wrap="square" lIns="0" tIns="0" rIns="0" bIns="0" rtlCol="0"/>
          <a:lstStyle/>
          <a:p>
            <a:endParaRPr/>
          </a:p>
        </p:txBody>
      </p:sp>
      <p:sp>
        <p:nvSpPr>
          <p:cNvPr id="44" name="object 44"/>
          <p:cNvSpPr txBox="1"/>
          <p:nvPr/>
        </p:nvSpPr>
        <p:spPr>
          <a:xfrm>
            <a:off x="9110219" y="4574541"/>
            <a:ext cx="1004569" cy="574675"/>
          </a:xfrm>
          <a:prstGeom prst="rect">
            <a:avLst/>
          </a:prstGeom>
        </p:spPr>
        <p:txBody>
          <a:bodyPr vert="horz" wrap="square" lIns="0" tIns="12700" rIns="0" bIns="0" rtlCol="0">
            <a:spAutoFit/>
          </a:bodyPr>
          <a:lstStyle/>
          <a:p>
            <a:pPr marL="12700">
              <a:spcBef>
                <a:spcPts val="100"/>
              </a:spcBef>
            </a:pPr>
            <a:r>
              <a:rPr spc="-15" dirty="0">
                <a:latin typeface="Calibri"/>
                <a:cs typeface="Calibri"/>
              </a:rPr>
              <a:t>Chainstate</a:t>
            </a:r>
            <a:endParaRPr>
              <a:latin typeface="Calibri"/>
              <a:cs typeface="Calibri"/>
            </a:endParaRPr>
          </a:p>
          <a:p>
            <a:pPr marL="68580"/>
            <a:r>
              <a:rPr spc="-10" dirty="0">
                <a:latin typeface="Calibri"/>
                <a:cs typeface="Calibri"/>
              </a:rPr>
              <a:t>Database</a:t>
            </a:r>
            <a:endParaRPr>
              <a:latin typeface="Calibri"/>
              <a:cs typeface="Calibri"/>
            </a:endParaRPr>
          </a:p>
        </p:txBody>
      </p:sp>
      <p:graphicFrame>
        <p:nvGraphicFramePr>
          <p:cNvPr id="45" name="object 45"/>
          <p:cNvGraphicFramePr>
            <a:graphicFrameLocks noGrp="1"/>
          </p:cNvGraphicFramePr>
          <p:nvPr/>
        </p:nvGraphicFramePr>
        <p:xfrm>
          <a:off x="6499859" y="1130809"/>
          <a:ext cx="3426460" cy="1919158"/>
        </p:xfrm>
        <a:graphic>
          <a:graphicData uri="http://schemas.openxmlformats.org/drawingml/2006/table">
            <a:tbl>
              <a:tblPr firstRow="1" bandRow="1">
                <a:tableStyleId>{2D5ABB26-0587-4C30-8999-92F81FD0307C}</a:tableStyleId>
              </a:tblPr>
              <a:tblGrid>
                <a:gridCol w="1586230"/>
                <a:gridCol w="1840230"/>
              </a:tblGrid>
              <a:tr h="478472">
                <a:tc>
                  <a:txBody>
                    <a:bodyPr/>
                    <a:lstStyle/>
                    <a:p>
                      <a:pPr marL="88900">
                        <a:lnSpc>
                          <a:spcPct val="100000"/>
                        </a:lnSpc>
                        <a:spcBef>
                          <a:spcPts val="220"/>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940"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20"/>
                        </a:spcBef>
                      </a:pPr>
                      <a:r>
                        <a:rPr sz="1800" b="1" dirty="0">
                          <a:solidFill>
                            <a:srgbClr val="FFFFFF"/>
                          </a:solidFill>
                          <a:latin typeface="Calibri"/>
                          <a:cs typeface="Calibri"/>
                        </a:rPr>
                        <a:t>Held</a:t>
                      </a:r>
                      <a:r>
                        <a:rPr sz="1800" b="1" spc="-55" dirty="0">
                          <a:solidFill>
                            <a:srgbClr val="FFFFFF"/>
                          </a:solidFill>
                          <a:latin typeface="Calibri"/>
                          <a:cs typeface="Calibri"/>
                        </a:rPr>
                        <a:t> </a:t>
                      </a:r>
                      <a:r>
                        <a:rPr sz="1800" b="1" spc="-5" dirty="0">
                          <a:solidFill>
                            <a:srgbClr val="FFFFFF"/>
                          </a:solidFill>
                          <a:latin typeface="Calibri"/>
                          <a:cs typeface="Calibri"/>
                        </a:rPr>
                        <a:t>Titles</a:t>
                      </a:r>
                      <a:endParaRPr sz="1800">
                        <a:latin typeface="Calibri"/>
                        <a:cs typeface="Calibri"/>
                      </a:endParaRPr>
                    </a:p>
                  </a:txBody>
                  <a:tcPr marL="0" marR="0" marT="27940"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481202">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34356,324324</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481075">
                <a:tc>
                  <a:txBody>
                    <a:bodyPr/>
                    <a:lstStyle/>
                    <a:p>
                      <a:pPr marL="88900">
                        <a:lnSpc>
                          <a:spcPct val="100000"/>
                        </a:lnSpc>
                        <a:spcBef>
                          <a:spcPts val="240"/>
                        </a:spcBef>
                      </a:pPr>
                      <a:r>
                        <a:rPr sz="1800" spc="-5" dirty="0">
                          <a:latin typeface="Calibri"/>
                          <a:cs typeface="Calibri"/>
                        </a:rPr>
                        <a:t>98217981623</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0"/>
                        </a:spcBef>
                      </a:pPr>
                      <a:r>
                        <a:rPr sz="1800" spc="-5" dirty="0">
                          <a:latin typeface="Calibri"/>
                          <a:cs typeface="Calibri"/>
                        </a:rPr>
                        <a:t>677343,4444</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47840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994,38842,439</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grpSp>
        <p:nvGrpSpPr>
          <p:cNvPr id="46" name="object 46"/>
          <p:cNvGrpSpPr/>
          <p:nvPr/>
        </p:nvGrpSpPr>
        <p:grpSpPr>
          <a:xfrm>
            <a:off x="3250693" y="2087626"/>
            <a:ext cx="7382509" cy="4218940"/>
            <a:chOff x="1726692" y="2087626"/>
            <a:chExt cx="7382509" cy="4218940"/>
          </a:xfrm>
        </p:grpSpPr>
        <p:pic>
          <p:nvPicPr>
            <p:cNvPr id="47" name="object 47"/>
            <p:cNvPicPr/>
            <p:nvPr/>
          </p:nvPicPr>
          <p:blipFill>
            <a:blip r:embed="rId8" cstate="print"/>
            <a:stretch>
              <a:fillRect/>
            </a:stretch>
          </p:blipFill>
          <p:spPr>
            <a:xfrm>
              <a:off x="1726692" y="3698748"/>
              <a:ext cx="1693163" cy="2194560"/>
            </a:xfrm>
            <a:prstGeom prst="rect">
              <a:avLst/>
            </a:prstGeom>
          </p:spPr>
        </p:pic>
        <p:sp>
          <p:nvSpPr>
            <p:cNvPr id="48" name="object 48"/>
            <p:cNvSpPr/>
            <p:nvPr/>
          </p:nvSpPr>
          <p:spPr>
            <a:xfrm>
              <a:off x="3419856" y="2087625"/>
              <a:ext cx="5689600" cy="2742565"/>
            </a:xfrm>
            <a:custGeom>
              <a:avLst/>
              <a:gdLst/>
              <a:ahLst/>
              <a:cxnLst/>
              <a:rect l="l" t="t" r="r" b="b"/>
              <a:pathLst>
                <a:path w="5689600" h="2742565">
                  <a:moveTo>
                    <a:pt x="1376172" y="2703830"/>
                  </a:moveTo>
                  <a:lnTo>
                    <a:pt x="1363865" y="2697734"/>
                  </a:lnTo>
                  <a:lnTo>
                    <a:pt x="1299845" y="2665984"/>
                  </a:lnTo>
                  <a:lnTo>
                    <a:pt x="1299946" y="2697797"/>
                  </a:lnTo>
                  <a:lnTo>
                    <a:pt x="0" y="2703068"/>
                  </a:lnTo>
                  <a:lnTo>
                    <a:pt x="0" y="2715768"/>
                  </a:lnTo>
                  <a:lnTo>
                    <a:pt x="1299984" y="2710497"/>
                  </a:lnTo>
                  <a:lnTo>
                    <a:pt x="1300099" y="2742184"/>
                  </a:lnTo>
                  <a:lnTo>
                    <a:pt x="1376172" y="2703830"/>
                  </a:lnTo>
                  <a:close/>
                </a:path>
                <a:path w="5689600" h="2742565">
                  <a:moveTo>
                    <a:pt x="5689346" y="2794"/>
                  </a:moveTo>
                  <a:lnTo>
                    <a:pt x="5686552" y="0"/>
                  </a:lnTo>
                  <a:lnTo>
                    <a:pt x="4989576" y="0"/>
                  </a:lnTo>
                  <a:lnTo>
                    <a:pt x="4989576" y="12700"/>
                  </a:lnTo>
                  <a:lnTo>
                    <a:pt x="5676646" y="12700"/>
                  </a:lnTo>
                  <a:lnTo>
                    <a:pt x="5676646" y="2554732"/>
                  </a:lnTo>
                  <a:lnTo>
                    <a:pt x="5530596" y="2554732"/>
                  </a:lnTo>
                  <a:lnTo>
                    <a:pt x="5530596" y="2522982"/>
                  </a:lnTo>
                  <a:lnTo>
                    <a:pt x="5454396" y="2561082"/>
                  </a:lnTo>
                  <a:lnTo>
                    <a:pt x="5530596" y="2599182"/>
                  </a:lnTo>
                  <a:lnTo>
                    <a:pt x="5530596" y="2567432"/>
                  </a:lnTo>
                  <a:lnTo>
                    <a:pt x="5686552" y="2567432"/>
                  </a:lnTo>
                  <a:lnTo>
                    <a:pt x="5689346" y="2564638"/>
                  </a:lnTo>
                  <a:lnTo>
                    <a:pt x="5689346" y="2561082"/>
                  </a:lnTo>
                  <a:lnTo>
                    <a:pt x="5689346" y="2554732"/>
                  </a:lnTo>
                  <a:lnTo>
                    <a:pt x="5689346" y="12700"/>
                  </a:lnTo>
                  <a:lnTo>
                    <a:pt x="5689346" y="6350"/>
                  </a:lnTo>
                  <a:lnTo>
                    <a:pt x="5689346" y="2794"/>
                  </a:lnTo>
                  <a:close/>
                </a:path>
              </a:pathLst>
            </a:custGeom>
            <a:solidFill>
              <a:srgbClr val="D24717"/>
            </a:solidFill>
          </p:spPr>
          <p:txBody>
            <a:bodyPr wrap="square" lIns="0" tIns="0" rIns="0" bIns="0" rtlCol="0"/>
            <a:lstStyle/>
            <a:p>
              <a:endParaRPr/>
            </a:p>
          </p:txBody>
        </p:sp>
        <p:pic>
          <p:nvPicPr>
            <p:cNvPr id="49" name="object 49"/>
            <p:cNvPicPr/>
            <p:nvPr/>
          </p:nvPicPr>
          <p:blipFill>
            <a:blip r:embed="rId9" cstate="print"/>
            <a:stretch>
              <a:fillRect/>
            </a:stretch>
          </p:blipFill>
          <p:spPr>
            <a:xfrm>
              <a:off x="2540508" y="5871972"/>
              <a:ext cx="5678424" cy="434340"/>
            </a:xfrm>
            <a:prstGeom prst="rect">
              <a:avLst/>
            </a:prstGeom>
          </p:spPr>
        </p:pic>
        <p:sp>
          <p:nvSpPr>
            <p:cNvPr id="50" name="object 50"/>
            <p:cNvSpPr/>
            <p:nvPr/>
          </p:nvSpPr>
          <p:spPr>
            <a:xfrm>
              <a:off x="2561844" y="5894070"/>
              <a:ext cx="5565775" cy="359410"/>
            </a:xfrm>
            <a:custGeom>
              <a:avLst/>
              <a:gdLst/>
              <a:ahLst/>
              <a:cxnLst/>
              <a:rect l="l" t="t" r="r" b="b"/>
              <a:pathLst>
                <a:path w="5565775" h="359410">
                  <a:moveTo>
                    <a:pt x="25907" y="0"/>
                  </a:moveTo>
                  <a:lnTo>
                    <a:pt x="0" y="0"/>
                  </a:lnTo>
                  <a:lnTo>
                    <a:pt x="0" y="353301"/>
                  </a:lnTo>
                  <a:lnTo>
                    <a:pt x="5842" y="359092"/>
                  </a:lnTo>
                  <a:lnTo>
                    <a:pt x="5533516" y="359092"/>
                  </a:lnTo>
                  <a:lnTo>
                    <a:pt x="5539358" y="353301"/>
                  </a:lnTo>
                  <a:lnTo>
                    <a:pt x="5539358" y="346138"/>
                  </a:lnTo>
                  <a:lnTo>
                    <a:pt x="25907" y="346138"/>
                  </a:lnTo>
                  <a:lnTo>
                    <a:pt x="12954" y="333184"/>
                  </a:lnTo>
                  <a:lnTo>
                    <a:pt x="25907" y="333184"/>
                  </a:lnTo>
                  <a:lnTo>
                    <a:pt x="25907" y="0"/>
                  </a:lnTo>
                  <a:close/>
                </a:path>
                <a:path w="5565775" h="359410">
                  <a:moveTo>
                    <a:pt x="25907" y="333184"/>
                  </a:moveTo>
                  <a:lnTo>
                    <a:pt x="12954" y="333184"/>
                  </a:lnTo>
                  <a:lnTo>
                    <a:pt x="25907" y="346138"/>
                  </a:lnTo>
                  <a:lnTo>
                    <a:pt x="25907" y="333184"/>
                  </a:lnTo>
                  <a:close/>
                </a:path>
                <a:path w="5565775" h="359410">
                  <a:moveTo>
                    <a:pt x="5513451" y="333184"/>
                  </a:moveTo>
                  <a:lnTo>
                    <a:pt x="25907" y="333184"/>
                  </a:lnTo>
                  <a:lnTo>
                    <a:pt x="25907" y="346138"/>
                  </a:lnTo>
                  <a:lnTo>
                    <a:pt x="5513451" y="346138"/>
                  </a:lnTo>
                  <a:lnTo>
                    <a:pt x="5513451" y="333184"/>
                  </a:lnTo>
                  <a:close/>
                </a:path>
                <a:path w="5565775" h="359410">
                  <a:moveTo>
                    <a:pt x="5539358" y="182308"/>
                  </a:moveTo>
                  <a:lnTo>
                    <a:pt x="5513451" y="182308"/>
                  </a:lnTo>
                  <a:lnTo>
                    <a:pt x="5513451" y="346138"/>
                  </a:lnTo>
                  <a:lnTo>
                    <a:pt x="5526405" y="333184"/>
                  </a:lnTo>
                  <a:lnTo>
                    <a:pt x="5539358" y="333184"/>
                  </a:lnTo>
                  <a:lnTo>
                    <a:pt x="5539358" y="182308"/>
                  </a:lnTo>
                  <a:close/>
                </a:path>
                <a:path w="5565775" h="359410">
                  <a:moveTo>
                    <a:pt x="5539358" y="333184"/>
                  </a:moveTo>
                  <a:lnTo>
                    <a:pt x="5526405" y="333184"/>
                  </a:lnTo>
                  <a:lnTo>
                    <a:pt x="5513451" y="346138"/>
                  </a:lnTo>
                  <a:lnTo>
                    <a:pt x="5539358" y="346138"/>
                  </a:lnTo>
                  <a:lnTo>
                    <a:pt x="5539358" y="333184"/>
                  </a:lnTo>
                  <a:close/>
                </a:path>
                <a:path w="5565775" h="359410">
                  <a:moveTo>
                    <a:pt x="5526405" y="117538"/>
                  </a:moveTo>
                  <a:lnTo>
                    <a:pt x="5487542" y="195262"/>
                  </a:lnTo>
                  <a:lnTo>
                    <a:pt x="5513451" y="195262"/>
                  </a:lnTo>
                  <a:lnTo>
                    <a:pt x="5513451" y="182308"/>
                  </a:lnTo>
                  <a:lnTo>
                    <a:pt x="5558789" y="182308"/>
                  </a:lnTo>
                  <a:lnTo>
                    <a:pt x="5526405" y="117538"/>
                  </a:lnTo>
                  <a:close/>
                </a:path>
                <a:path w="5565775" h="359410">
                  <a:moveTo>
                    <a:pt x="5558789" y="182308"/>
                  </a:moveTo>
                  <a:lnTo>
                    <a:pt x="5539358" y="182308"/>
                  </a:lnTo>
                  <a:lnTo>
                    <a:pt x="5539358" y="195262"/>
                  </a:lnTo>
                  <a:lnTo>
                    <a:pt x="5565266" y="195262"/>
                  </a:lnTo>
                  <a:lnTo>
                    <a:pt x="5558789" y="182308"/>
                  </a:lnTo>
                  <a:close/>
                </a:path>
              </a:pathLst>
            </a:custGeom>
            <a:solidFill>
              <a:srgbClr val="00AF50"/>
            </a:solidFill>
          </p:spPr>
          <p:txBody>
            <a:bodyPr wrap="square" lIns="0" tIns="0" rIns="0" bIns="0" rtlCol="0"/>
            <a:lstStyle/>
            <a:p>
              <a:endParaRPr/>
            </a:p>
          </p:txBody>
        </p:sp>
      </p:grpSp>
      <p:sp>
        <p:nvSpPr>
          <p:cNvPr id="51" name="object 51"/>
          <p:cNvSpPr txBox="1"/>
          <p:nvPr/>
        </p:nvSpPr>
        <p:spPr>
          <a:xfrm>
            <a:off x="2289048" y="1075944"/>
            <a:ext cx="3926204" cy="861774"/>
          </a:xfrm>
          <a:prstGeom prst="rect">
            <a:avLst/>
          </a:prstGeom>
          <a:ln w="15240">
            <a:solidFill>
              <a:srgbClr val="000000"/>
            </a:solidFill>
          </a:ln>
        </p:spPr>
        <p:txBody>
          <a:bodyPr vert="horz" wrap="square" lIns="0" tIns="30480" rIns="0" bIns="0" rtlCol="0">
            <a:spAutoFit/>
          </a:bodyPr>
          <a:lstStyle/>
          <a:p>
            <a:pPr marL="213995" indent="-122555">
              <a:spcBef>
                <a:spcPts val="240"/>
              </a:spcBef>
              <a:buChar char="-"/>
              <a:tabLst>
                <a:tab pos="214629" algn="l"/>
              </a:tabLst>
            </a:pPr>
            <a:r>
              <a:rPr spc="-10" dirty="0">
                <a:latin typeface="Calibri"/>
                <a:cs typeface="Calibri"/>
              </a:rPr>
              <a:t>Contracts contain</a:t>
            </a:r>
            <a:r>
              <a:rPr spc="15" dirty="0">
                <a:latin typeface="Calibri"/>
                <a:cs typeface="Calibri"/>
              </a:rPr>
              <a:t> </a:t>
            </a:r>
            <a:r>
              <a:rPr i="1" spc="-15" dirty="0">
                <a:latin typeface="Calibri"/>
                <a:cs typeface="Calibri"/>
              </a:rPr>
              <a:t>executable</a:t>
            </a:r>
            <a:r>
              <a:rPr i="1" spc="-10" dirty="0">
                <a:latin typeface="Calibri"/>
                <a:cs typeface="Calibri"/>
              </a:rPr>
              <a:t> bytecode</a:t>
            </a:r>
            <a:endParaRPr>
              <a:latin typeface="Calibri"/>
              <a:cs typeface="Calibri"/>
            </a:endParaRPr>
          </a:p>
          <a:p>
            <a:pPr marL="213995" indent="-122555">
              <a:buChar char="-"/>
              <a:tabLst>
                <a:tab pos="214629" algn="l"/>
              </a:tabLst>
            </a:pPr>
            <a:r>
              <a:rPr spc="-10" dirty="0">
                <a:latin typeface="Calibri"/>
                <a:cs typeface="Calibri"/>
              </a:rPr>
              <a:t>Created</a:t>
            </a:r>
            <a:r>
              <a:rPr dirty="0">
                <a:latin typeface="Calibri"/>
                <a:cs typeface="Calibri"/>
              </a:rPr>
              <a:t> </a:t>
            </a:r>
            <a:r>
              <a:rPr spc="-5" dirty="0">
                <a:latin typeface="Calibri"/>
                <a:cs typeface="Calibri"/>
              </a:rPr>
              <a:t>with</a:t>
            </a:r>
            <a:r>
              <a:rPr spc="-10" dirty="0">
                <a:latin typeface="Calibri"/>
                <a:cs typeface="Calibri"/>
              </a:rPr>
              <a:t> </a:t>
            </a:r>
            <a:r>
              <a:rPr dirty="0">
                <a:latin typeface="Calibri"/>
                <a:cs typeface="Calibri"/>
              </a:rPr>
              <a:t>a</a:t>
            </a:r>
            <a:r>
              <a:rPr spc="-10" dirty="0">
                <a:latin typeface="Calibri"/>
                <a:cs typeface="Calibri"/>
              </a:rPr>
              <a:t> blockchain</a:t>
            </a:r>
            <a:r>
              <a:rPr spc="15" dirty="0">
                <a:latin typeface="Calibri"/>
                <a:cs typeface="Calibri"/>
              </a:rPr>
              <a:t> </a:t>
            </a:r>
            <a:r>
              <a:rPr spc="-5" dirty="0">
                <a:latin typeface="Calibri"/>
                <a:cs typeface="Calibri"/>
              </a:rPr>
              <a:t>tx</a:t>
            </a:r>
            <a:endParaRPr>
              <a:latin typeface="Calibri"/>
              <a:cs typeface="Calibri"/>
            </a:endParaRPr>
          </a:p>
          <a:p>
            <a:pPr marL="213995" indent="-122555">
              <a:spcBef>
                <a:spcPts val="5"/>
              </a:spcBef>
              <a:buChar char="-"/>
              <a:tabLst>
                <a:tab pos="214629" algn="l"/>
              </a:tabLst>
            </a:pPr>
            <a:r>
              <a:rPr spc="-10" dirty="0">
                <a:latin typeface="Calibri"/>
                <a:cs typeface="Calibri"/>
              </a:rPr>
              <a:t>Contracts</a:t>
            </a:r>
            <a:r>
              <a:rPr spc="-20" dirty="0">
                <a:latin typeface="Calibri"/>
                <a:cs typeface="Calibri"/>
              </a:rPr>
              <a:t> </a:t>
            </a:r>
            <a:r>
              <a:rPr spc="-10" dirty="0">
                <a:latin typeface="Calibri"/>
                <a:cs typeface="Calibri"/>
              </a:rPr>
              <a:t>have</a:t>
            </a:r>
            <a:r>
              <a:rPr spc="-15" dirty="0">
                <a:latin typeface="Calibri"/>
                <a:cs typeface="Calibri"/>
              </a:rPr>
              <a:t> </a:t>
            </a:r>
            <a:r>
              <a:rPr spc="-5" dirty="0">
                <a:latin typeface="Calibri"/>
                <a:cs typeface="Calibri"/>
              </a:rPr>
              <a:t>internal</a:t>
            </a:r>
            <a:r>
              <a:rPr spc="-10" dirty="0">
                <a:latin typeface="Calibri"/>
                <a:cs typeface="Calibri"/>
              </a:rPr>
              <a:t> </a:t>
            </a:r>
            <a:r>
              <a:rPr spc="-15" dirty="0">
                <a:latin typeface="Calibri"/>
                <a:cs typeface="Calibri"/>
              </a:rPr>
              <a:t>storage</a:t>
            </a:r>
            <a:endParaRPr>
              <a:latin typeface="Calibri"/>
              <a:cs typeface="Calibri"/>
            </a:endParaRPr>
          </a:p>
        </p:txBody>
      </p:sp>
      <p:sp>
        <p:nvSpPr>
          <p:cNvPr id="53" name="object 53"/>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55" name="object 55"/>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52</a:t>
            </a:r>
            <a:endParaRPr sz="1600">
              <a:latin typeface="Calibri"/>
              <a:cs typeface="Calibri"/>
            </a:endParaRPr>
          </a:p>
        </p:txBody>
      </p:sp>
      <p:sp>
        <p:nvSpPr>
          <p:cNvPr id="52" name="object 52"/>
          <p:cNvSpPr txBox="1"/>
          <p:nvPr/>
        </p:nvSpPr>
        <p:spPr>
          <a:xfrm>
            <a:off x="2289048" y="1998726"/>
            <a:ext cx="3926204" cy="1138132"/>
          </a:xfrm>
          <a:prstGeom prst="rect">
            <a:avLst/>
          </a:prstGeom>
          <a:ln w="15240">
            <a:solidFill>
              <a:srgbClr val="000000"/>
            </a:solidFill>
          </a:ln>
        </p:spPr>
        <p:txBody>
          <a:bodyPr vert="horz" wrap="square" lIns="0" tIns="29845" rIns="0" bIns="0" rtlCol="0">
            <a:spAutoFit/>
          </a:bodyPr>
          <a:lstStyle/>
          <a:p>
            <a:pPr marL="92075" marR="255270">
              <a:spcBef>
                <a:spcPts val="235"/>
              </a:spcBef>
            </a:pPr>
            <a:r>
              <a:rPr spc="-10" dirty="0">
                <a:latin typeface="Calibri"/>
                <a:cs typeface="Calibri"/>
              </a:rPr>
              <a:t>Contracts</a:t>
            </a:r>
            <a:r>
              <a:rPr spc="-15" dirty="0">
                <a:latin typeface="Calibri"/>
                <a:cs typeface="Calibri"/>
              </a:rPr>
              <a:t> execute</a:t>
            </a:r>
            <a:r>
              <a:rPr dirty="0">
                <a:latin typeface="Calibri"/>
                <a:cs typeface="Calibri"/>
              </a:rPr>
              <a:t> when </a:t>
            </a:r>
            <a:r>
              <a:rPr spc="-5" dirty="0">
                <a:latin typeface="Calibri"/>
                <a:cs typeface="Calibri"/>
              </a:rPr>
              <a:t>triggered</a:t>
            </a:r>
            <a:r>
              <a:rPr spc="5" dirty="0">
                <a:latin typeface="Calibri"/>
                <a:cs typeface="Calibri"/>
              </a:rPr>
              <a:t> </a:t>
            </a:r>
            <a:r>
              <a:rPr spc="-10" dirty="0">
                <a:latin typeface="Calibri"/>
                <a:cs typeface="Calibri"/>
              </a:rPr>
              <a:t>by</a:t>
            </a:r>
            <a:r>
              <a:rPr dirty="0">
                <a:latin typeface="Calibri"/>
                <a:cs typeface="Calibri"/>
              </a:rPr>
              <a:t> a </a:t>
            </a:r>
            <a:r>
              <a:rPr spc="-395" dirty="0">
                <a:latin typeface="Calibri"/>
                <a:cs typeface="Calibri"/>
              </a:rPr>
              <a:t> </a:t>
            </a:r>
            <a:r>
              <a:rPr spc="-10" dirty="0">
                <a:latin typeface="Calibri"/>
                <a:cs typeface="Calibri"/>
              </a:rPr>
              <a:t>transaction</a:t>
            </a:r>
            <a:r>
              <a:rPr dirty="0">
                <a:latin typeface="Calibri"/>
                <a:cs typeface="Calibri"/>
              </a:rPr>
              <a:t> </a:t>
            </a:r>
            <a:r>
              <a:rPr spc="-5" dirty="0">
                <a:latin typeface="Calibri"/>
                <a:cs typeface="Calibri"/>
              </a:rPr>
              <a:t>(or</a:t>
            </a:r>
            <a:r>
              <a:rPr dirty="0">
                <a:latin typeface="Calibri"/>
                <a:cs typeface="Calibri"/>
              </a:rPr>
              <a:t> </a:t>
            </a:r>
            <a:r>
              <a:rPr spc="-5" dirty="0">
                <a:latin typeface="Calibri"/>
                <a:cs typeface="Calibri"/>
              </a:rPr>
              <a:t>by</a:t>
            </a:r>
            <a:r>
              <a:rPr spc="5" dirty="0">
                <a:latin typeface="Calibri"/>
                <a:cs typeface="Calibri"/>
              </a:rPr>
              <a:t> </a:t>
            </a:r>
            <a:r>
              <a:rPr dirty="0">
                <a:latin typeface="Calibri"/>
                <a:cs typeface="Calibri"/>
              </a:rPr>
              <a:t>another </a:t>
            </a:r>
            <a:r>
              <a:rPr spc="-10" dirty="0">
                <a:latin typeface="Calibri"/>
                <a:cs typeface="Calibri"/>
              </a:rPr>
              <a:t>contract) </a:t>
            </a:r>
            <a:r>
              <a:rPr spc="-5" dirty="0">
                <a:latin typeface="Calibri"/>
                <a:cs typeface="Calibri"/>
              </a:rPr>
              <a:t> </a:t>
            </a:r>
            <a:r>
              <a:rPr spc="-10" dirty="0">
                <a:latin typeface="Calibri"/>
                <a:cs typeface="Calibri"/>
              </a:rPr>
              <a:t>Execution</a:t>
            </a:r>
            <a:r>
              <a:rPr spc="5" dirty="0">
                <a:latin typeface="Calibri"/>
                <a:cs typeface="Calibri"/>
              </a:rPr>
              <a:t> </a:t>
            </a:r>
            <a:r>
              <a:rPr spc="-5" dirty="0">
                <a:latin typeface="Calibri"/>
                <a:cs typeface="Calibri"/>
              </a:rPr>
              <a:t>time</a:t>
            </a:r>
            <a:r>
              <a:rPr spc="10" dirty="0">
                <a:latin typeface="Calibri"/>
                <a:cs typeface="Calibri"/>
              </a:rPr>
              <a:t> </a:t>
            </a:r>
            <a:r>
              <a:rPr spc="-5" dirty="0">
                <a:latin typeface="Calibri"/>
                <a:cs typeface="Calibri"/>
              </a:rPr>
              <a:t>is</a:t>
            </a:r>
            <a:r>
              <a:rPr dirty="0">
                <a:latin typeface="Calibri"/>
                <a:cs typeface="Calibri"/>
              </a:rPr>
              <a:t> </a:t>
            </a:r>
            <a:r>
              <a:rPr spc="-10" dirty="0">
                <a:latin typeface="Calibri"/>
                <a:cs typeface="Calibri"/>
              </a:rPr>
              <a:t>limited</a:t>
            </a:r>
            <a:r>
              <a:rPr spc="20" dirty="0">
                <a:latin typeface="Calibri"/>
                <a:cs typeface="Calibri"/>
              </a:rPr>
              <a:t> </a:t>
            </a:r>
            <a:r>
              <a:rPr spc="-5" dirty="0">
                <a:latin typeface="Calibri"/>
                <a:cs typeface="Calibri"/>
              </a:rPr>
              <a:t>by</a:t>
            </a:r>
            <a:r>
              <a:rPr spc="5" dirty="0">
                <a:latin typeface="Calibri"/>
                <a:cs typeface="Calibri"/>
              </a:rPr>
              <a:t> </a:t>
            </a:r>
            <a:r>
              <a:rPr i="1" spc="-5" dirty="0">
                <a:latin typeface="Calibri"/>
                <a:cs typeface="Calibri"/>
              </a:rPr>
              <a:t>gas </a:t>
            </a:r>
            <a:r>
              <a:rPr i="1" dirty="0">
                <a:latin typeface="Calibri"/>
                <a:cs typeface="Calibri"/>
              </a:rPr>
              <a:t> </a:t>
            </a:r>
            <a:r>
              <a:rPr i="1" spc="-10" dirty="0">
                <a:latin typeface="Calibri"/>
                <a:cs typeface="Calibri"/>
              </a:rPr>
              <a:t>Example: </a:t>
            </a:r>
            <a:r>
              <a:rPr i="1" spc="-5" dirty="0">
                <a:latin typeface="Calibri"/>
                <a:cs typeface="Calibri"/>
              </a:rPr>
              <a:t>Land registry</a:t>
            </a:r>
            <a:endParaRPr>
              <a:latin typeface="Calibri"/>
              <a:cs typeface="Calibri"/>
            </a:endParaRPr>
          </a:p>
        </p:txBody>
      </p:sp>
    </p:spTree>
    <p:extLst>
      <p:ext uri="{BB962C8B-B14F-4D97-AF65-F5344CB8AC3E}">
        <p14:creationId xmlns:p14="http://schemas.microsoft.com/office/powerpoint/2010/main" val="250004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2917"/>
            <a:ext cx="8203896" cy="689291"/>
          </a:xfrm>
          <a:prstGeom prst="rect">
            <a:avLst/>
          </a:prstGeom>
        </p:spPr>
        <p:txBody>
          <a:bodyPr vert="horz" wrap="square" lIns="0" tIns="12065" rIns="0" bIns="0" rtlCol="0" anchor="ctr">
            <a:spAutoFit/>
          </a:bodyPr>
          <a:lstStyle/>
          <a:p>
            <a:pPr marL="12700">
              <a:lnSpc>
                <a:spcPct val="100000"/>
              </a:lnSpc>
              <a:spcBef>
                <a:spcPts val="95"/>
              </a:spcBef>
            </a:pPr>
            <a:r>
              <a:rPr b="1" spc="-55" dirty="0"/>
              <a:t>Account</a:t>
            </a:r>
            <a:r>
              <a:rPr b="1" spc="-140" dirty="0"/>
              <a:t> </a:t>
            </a:r>
            <a:r>
              <a:rPr b="1" spc="-70" dirty="0"/>
              <a:t>State</a:t>
            </a:r>
            <a:r>
              <a:rPr b="1" spc="-140" dirty="0"/>
              <a:t> </a:t>
            </a:r>
            <a:r>
              <a:rPr b="1" spc="-75" dirty="0"/>
              <a:t>(“World</a:t>
            </a:r>
            <a:r>
              <a:rPr b="1" spc="-90" dirty="0"/>
              <a:t> </a:t>
            </a:r>
            <a:r>
              <a:rPr b="1" spc="-65" dirty="0"/>
              <a:t>State”)</a:t>
            </a:r>
          </a:p>
        </p:txBody>
      </p:sp>
      <p:sp>
        <p:nvSpPr>
          <p:cNvPr id="3" name="object 3"/>
          <p:cNvSpPr/>
          <p:nvPr/>
        </p:nvSpPr>
        <p:spPr>
          <a:xfrm>
            <a:off x="1892808" y="310286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4"/>
                </a:lnTo>
                <a:lnTo>
                  <a:pt x="728399" y="907058"/>
                </a:lnTo>
                <a:lnTo>
                  <a:pt x="670826" y="903379"/>
                </a:lnTo>
                <a:lnTo>
                  <a:pt x="614577" y="897356"/>
                </a:lnTo>
                <a:lnTo>
                  <a:pt x="559806" y="889075"/>
                </a:lnTo>
                <a:lnTo>
                  <a:pt x="506663" y="878626"/>
                </a:lnTo>
                <a:lnTo>
                  <a:pt x="455302" y="866094"/>
                </a:lnTo>
                <a:lnTo>
                  <a:pt x="405875" y="851569"/>
                </a:lnTo>
                <a:lnTo>
                  <a:pt x="358534" y="835138"/>
                </a:lnTo>
                <a:lnTo>
                  <a:pt x="313431" y="816889"/>
                </a:lnTo>
                <a:lnTo>
                  <a:pt x="270718" y="796909"/>
                </a:lnTo>
                <a:lnTo>
                  <a:pt x="230547" y="775287"/>
                </a:lnTo>
                <a:lnTo>
                  <a:pt x="193071" y="752110"/>
                </a:lnTo>
                <a:lnTo>
                  <a:pt x="158442" y="727466"/>
                </a:lnTo>
                <a:lnTo>
                  <a:pt x="126812" y="701444"/>
                </a:lnTo>
                <a:lnTo>
                  <a:pt x="98333" y="674130"/>
                </a:lnTo>
                <a:lnTo>
                  <a:pt x="51438" y="615979"/>
                </a:lnTo>
                <a:lnTo>
                  <a:pt x="18974" y="553717"/>
                </a:lnTo>
                <a:lnTo>
                  <a:pt x="2159" y="488046"/>
                </a:lnTo>
                <a:lnTo>
                  <a:pt x="0" y="454151"/>
                </a:lnTo>
              </a:path>
              <a:path w="1574800" h="2725420">
                <a:moveTo>
                  <a:pt x="0" y="454151"/>
                </a:moveTo>
                <a:lnTo>
                  <a:pt x="8534" y="387039"/>
                </a:lnTo>
                <a:lnTo>
                  <a:pt x="33326" y="322985"/>
                </a:lnTo>
                <a:lnTo>
                  <a:pt x="73158" y="262691"/>
                </a:lnTo>
                <a:lnTo>
                  <a:pt x="126812" y="206859"/>
                </a:lnTo>
                <a:lnTo>
                  <a:pt x="158442" y="180837"/>
                </a:lnTo>
                <a:lnTo>
                  <a:pt x="193071" y="156193"/>
                </a:lnTo>
                <a:lnTo>
                  <a:pt x="230547" y="133016"/>
                </a:lnTo>
                <a:lnTo>
                  <a:pt x="270718" y="111394"/>
                </a:lnTo>
                <a:lnTo>
                  <a:pt x="313431" y="91414"/>
                </a:lnTo>
                <a:lnTo>
                  <a:pt x="358534" y="73165"/>
                </a:lnTo>
                <a:lnTo>
                  <a:pt x="405875" y="56734"/>
                </a:lnTo>
                <a:lnTo>
                  <a:pt x="455302" y="42209"/>
                </a:lnTo>
                <a:lnTo>
                  <a:pt x="506663" y="29677"/>
                </a:lnTo>
                <a:lnTo>
                  <a:pt x="559806" y="19228"/>
                </a:lnTo>
                <a:lnTo>
                  <a:pt x="614577" y="10947"/>
                </a:lnTo>
                <a:lnTo>
                  <a:pt x="670826" y="4924"/>
                </a:lnTo>
                <a:lnTo>
                  <a:pt x="728399"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60"/>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2"/>
                </a:lnTo>
                <a:lnTo>
                  <a:pt x="728399" y="2723666"/>
                </a:lnTo>
                <a:lnTo>
                  <a:pt x="670826" y="2719987"/>
                </a:lnTo>
                <a:lnTo>
                  <a:pt x="614577" y="2713964"/>
                </a:lnTo>
                <a:lnTo>
                  <a:pt x="559806" y="2705683"/>
                </a:lnTo>
                <a:lnTo>
                  <a:pt x="506663" y="2695234"/>
                </a:lnTo>
                <a:lnTo>
                  <a:pt x="455302" y="2682702"/>
                </a:lnTo>
                <a:lnTo>
                  <a:pt x="405875" y="2668177"/>
                </a:lnTo>
                <a:lnTo>
                  <a:pt x="358534" y="2651746"/>
                </a:lnTo>
                <a:lnTo>
                  <a:pt x="313431" y="2633497"/>
                </a:lnTo>
                <a:lnTo>
                  <a:pt x="270718" y="2613517"/>
                </a:lnTo>
                <a:lnTo>
                  <a:pt x="230547" y="2591895"/>
                </a:lnTo>
                <a:lnTo>
                  <a:pt x="193071" y="2568718"/>
                </a:lnTo>
                <a:lnTo>
                  <a:pt x="158442" y="2544074"/>
                </a:lnTo>
                <a:lnTo>
                  <a:pt x="126812" y="2518052"/>
                </a:lnTo>
                <a:lnTo>
                  <a:pt x="98333" y="2490738"/>
                </a:lnTo>
                <a:lnTo>
                  <a:pt x="51438" y="2432587"/>
                </a:lnTo>
                <a:lnTo>
                  <a:pt x="18974" y="2370325"/>
                </a:lnTo>
                <a:lnTo>
                  <a:pt x="2159" y="2304654"/>
                </a:lnTo>
                <a:lnTo>
                  <a:pt x="0" y="2270760"/>
                </a:lnTo>
                <a:lnTo>
                  <a:pt x="0" y="454151"/>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2177593" y="4391406"/>
            <a:ext cx="1004569" cy="574675"/>
          </a:xfrm>
          <a:prstGeom prst="rect">
            <a:avLst/>
          </a:prstGeom>
        </p:spPr>
        <p:txBody>
          <a:bodyPr vert="horz" wrap="square" lIns="0" tIns="12700" rIns="0" bIns="0" rtlCol="0">
            <a:spAutoFit/>
          </a:bodyPr>
          <a:lstStyle/>
          <a:p>
            <a:pPr marL="68580" marR="5080" indent="-56515">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aphicFrame>
        <p:nvGraphicFramePr>
          <p:cNvPr id="5" name="object 5"/>
          <p:cNvGraphicFramePr>
            <a:graphicFrameLocks noGrp="1"/>
          </p:cNvGraphicFramePr>
          <p:nvPr/>
        </p:nvGraphicFramePr>
        <p:xfrm>
          <a:off x="2345437" y="1520953"/>
          <a:ext cx="7416165" cy="1457451"/>
        </p:xfrm>
        <a:graphic>
          <a:graphicData uri="http://schemas.openxmlformats.org/drawingml/2006/table">
            <a:tbl>
              <a:tblPr firstRow="1" bandRow="1">
                <a:tableStyleId>{2D5ABB26-0587-4C30-8999-92F81FD0307C}</a:tableStyleId>
              </a:tblPr>
              <a:tblGrid>
                <a:gridCol w="1852930"/>
                <a:gridCol w="1855470"/>
                <a:gridCol w="1855470"/>
                <a:gridCol w="1852295"/>
              </a:tblGrid>
              <a:tr h="362712">
                <a:tc>
                  <a:txBody>
                    <a:bodyPr/>
                    <a:lstStyle/>
                    <a:p>
                      <a:pPr marL="88900">
                        <a:lnSpc>
                          <a:spcPct val="100000"/>
                        </a:lnSpc>
                        <a:spcBef>
                          <a:spcPts val="215"/>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30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dirty="0">
                          <a:solidFill>
                            <a:srgbClr val="FFFFFF"/>
                          </a:solidFill>
                          <a:latin typeface="Calibri"/>
                          <a:cs typeface="Calibri"/>
                        </a:rPr>
                        <a:t>Balance</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5" dirty="0">
                          <a:solidFill>
                            <a:srgbClr val="FFFFFF"/>
                          </a:solidFill>
                          <a:latin typeface="Calibri"/>
                          <a:cs typeface="Calibri"/>
                        </a:rPr>
                        <a:t>Code</a:t>
                      </a:r>
                      <a:r>
                        <a:rPr sz="1800" b="1" spc="-60" dirty="0">
                          <a:solidFill>
                            <a:srgbClr val="FFFFFF"/>
                          </a:solidFill>
                          <a:latin typeface="Calibri"/>
                          <a:cs typeface="Calibri"/>
                        </a:rPr>
                        <a:t> </a:t>
                      </a:r>
                      <a:r>
                        <a:rPr sz="1800" b="1" dirty="0">
                          <a:solidFill>
                            <a:srgbClr val="FFFFFF"/>
                          </a:solidFill>
                          <a:latin typeface="Calibri"/>
                          <a:cs typeface="Calibri"/>
                        </a:rPr>
                        <a:t>Hash</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Internal</a:t>
                      </a:r>
                      <a:r>
                        <a:rPr sz="1800" b="1" spc="-30"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365760">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45.12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99554HGJ</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65760">
                <a:tc>
                  <a:txBody>
                    <a:bodyPr/>
                    <a:lstStyle/>
                    <a:p>
                      <a:pPr marL="88900">
                        <a:lnSpc>
                          <a:spcPct val="100000"/>
                        </a:lnSpc>
                        <a:spcBef>
                          <a:spcPts val="244"/>
                        </a:spcBef>
                      </a:pPr>
                      <a:r>
                        <a:rPr sz="1800" spc="-5" dirty="0">
                          <a:latin typeface="Calibri"/>
                          <a:cs typeface="Calibri"/>
                        </a:rPr>
                        <a:t>98217981623</a:t>
                      </a:r>
                      <a:endParaRPr sz="1800">
                        <a:latin typeface="Calibri"/>
                        <a:cs typeface="Calibri"/>
                      </a:endParaRPr>
                    </a:p>
                  </a:txBody>
                  <a:tcPr marL="0" marR="0" marT="31114"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dirty="0">
                          <a:latin typeface="Calibri"/>
                          <a:cs typeface="Calibri"/>
                        </a:rPr>
                        <a:t>1123.332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9ERU12T4</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3453ADFG</a:t>
                      </a:r>
                      <a:endParaRPr sz="1800">
                        <a:latin typeface="Calibri"/>
                        <a:cs typeface="Calibri"/>
                      </a:endParaRPr>
                    </a:p>
                  </a:txBody>
                  <a:tcPr marL="0" marR="0" marT="31114"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6321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9.3444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0490CNDJ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132GJR4</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grpSp>
        <p:nvGrpSpPr>
          <p:cNvPr id="6" name="object 6"/>
          <p:cNvGrpSpPr/>
          <p:nvPr/>
        </p:nvGrpSpPr>
        <p:grpSpPr>
          <a:xfrm>
            <a:off x="1630680" y="2218945"/>
            <a:ext cx="770255" cy="2379345"/>
            <a:chOff x="106679" y="2218944"/>
            <a:chExt cx="770255" cy="2379345"/>
          </a:xfrm>
        </p:grpSpPr>
        <p:pic>
          <p:nvPicPr>
            <p:cNvPr id="7" name="object 7"/>
            <p:cNvPicPr/>
            <p:nvPr/>
          </p:nvPicPr>
          <p:blipFill>
            <a:blip r:embed="rId2" cstate="print"/>
            <a:stretch>
              <a:fillRect/>
            </a:stretch>
          </p:blipFill>
          <p:spPr>
            <a:xfrm>
              <a:off x="106679" y="2218944"/>
              <a:ext cx="769632" cy="2378963"/>
            </a:xfrm>
            <a:prstGeom prst="rect">
              <a:avLst/>
            </a:prstGeom>
          </p:spPr>
        </p:pic>
        <p:sp>
          <p:nvSpPr>
            <p:cNvPr id="8" name="object 8"/>
            <p:cNvSpPr/>
            <p:nvPr/>
          </p:nvSpPr>
          <p:spPr>
            <a:xfrm>
              <a:off x="128015" y="2240280"/>
              <a:ext cx="695960" cy="2265045"/>
            </a:xfrm>
            <a:custGeom>
              <a:avLst/>
              <a:gdLst/>
              <a:ahLst/>
              <a:cxnLst/>
              <a:rect l="l" t="t" r="r" b="b"/>
              <a:pathLst>
                <a:path w="695960" h="2265045">
                  <a:moveTo>
                    <a:pt x="163830" y="2187067"/>
                  </a:moveTo>
                  <a:lnTo>
                    <a:pt x="163830" y="2264791"/>
                  </a:lnTo>
                  <a:lnTo>
                    <a:pt x="215645" y="2238883"/>
                  </a:lnTo>
                  <a:lnTo>
                    <a:pt x="176784" y="2238883"/>
                  </a:lnTo>
                  <a:lnTo>
                    <a:pt x="176784" y="2212975"/>
                  </a:lnTo>
                  <a:lnTo>
                    <a:pt x="215646" y="2212975"/>
                  </a:lnTo>
                  <a:lnTo>
                    <a:pt x="163830" y="2187067"/>
                  </a:lnTo>
                  <a:close/>
                </a:path>
                <a:path w="695960" h="2265045">
                  <a:moveTo>
                    <a:pt x="695794" y="0"/>
                  </a:moveTo>
                  <a:lnTo>
                    <a:pt x="5803" y="0"/>
                  </a:lnTo>
                  <a:lnTo>
                    <a:pt x="0" y="5842"/>
                  </a:lnTo>
                  <a:lnTo>
                    <a:pt x="0" y="2233041"/>
                  </a:lnTo>
                  <a:lnTo>
                    <a:pt x="5803" y="2238883"/>
                  </a:lnTo>
                  <a:lnTo>
                    <a:pt x="163830" y="2238883"/>
                  </a:lnTo>
                  <a:lnTo>
                    <a:pt x="163830" y="2225929"/>
                  </a:lnTo>
                  <a:lnTo>
                    <a:pt x="25907" y="2225929"/>
                  </a:lnTo>
                  <a:lnTo>
                    <a:pt x="12953" y="2212975"/>
                  </a:lnTo>
                  <a:lnTo>
                    <a:pt x="25907" y="2212975"/>
                  </a:lnTo>
                  <a:lnTo>
                    <a:pt x="25907" y="25908"/>
                  </a:lnTo>
                  <a:lnTo>
                    <a:pt x="12953" y="25908"/>
                  </a:lnTo>
                  <a:lnTo>
                    <a:pt x="25907" y="12954"/>
                  </a:lnTo>
                  <a:lnTo>
                    <a:pt x="695794" y="12954"/>
                  </a:lnTo>
                  <a:lnTo>
                    <a:pt x="695794" y="0"/>
                  </a:lnTo>
                  <a:close/>
                </a:path>
                <a:path w="695960" h="2265045">
                  <a:moveTo>
                    <a:pt x="215646" y="2212975"/>
                  </a:moveTo>
                  <a:lnTo>
                    <a:pt x="176784" y="2212975"/>
                  </a:lnTo>
                  <a:lnTo>
                    <a:pt x="176784" y="2238883"/>
                  </a:lnTo>
                  <a:lnTo>
                    <a:pt x="215645" y="2238883"/>
                  </a:lnTo>
                  <a:lnTo>
                    <a:pt x="241554" y="2225929"/>
                  </a:lnTo>
                  <a:lnTo>
                    <a:pt x="215646" y="2212975"/>
                  </a:lnTo>
                  <a:close/>
                </a:path>
                <a:path w="695960" h="2265045">
                  <a:moveTo>
                    <a:pt x="25907" y="2212975"/>
                  </a:moveTo>
                  <a:lnTo>
                    <a:pt x="12953" y="2212975"/>
                  </a:lnTo>
                  <a:lnTo>
                    <a:pt x="25907" y="2225929"/>
                  </a:lnTo>
                  <a:lnTo>
                    <a:pt x="25907" y="2212975"/>
                  </a:lnTo>
                  <a:close/>
                </a:path>
                <a:path w="695960" h="2265045">
                  <a:moveTo>
                    <a:pt x="163830" y="2212975"/>
                  </a:moveTo>
                  <a:lnTo>
                    <a:pt x="25907" y="2212975"/>
                  </a:lnTo>
                  <a:lnTo>
                    <a:pt x="25907" y="2225929"/>
                  </a:lnTo>
                  <a:lnTo>
                    <a:pt x="163830" y="2225929"/>
                  </a:lnTo>
                  <a:lnTo>
                    <a:pt x="163830" y="2212975"/>
                  </a:lnTo>
                  <a:close/>
                </a:path>
                <a:path w="695960" h="2265045">
                  <a:moveTo>
                    <a:pt x="25907" y="12954"/>
                  </a:moveTo>
                  <a:lnTo>
                    <a:pt x="12953" y="25908"/>
                  </a:lnTo>
                  <a:lnTo>
                    <a:pt x="25907" y="25908"/>
                  </a:lnTo>
                  <a:lnTo>
                    <a:pt x="25907" y="12954"/>
                  </a:lnTo>
                  <a:close/>
                </a:path>
                <a:path w="695960" h="2265045">
                  <a:moveTo>
                    <a:pt x="695794" y="12954"/>
                  </a:moveTo>
                  <a:lnTo>
                    <a:pt x="25907" y="12954"/>
                  </a:lnTo>
                  <a:lnTo>
                    <a:pt x="25907" y="25908"/>
                  </a:lnTo>
                  <a:lnTo>
                    <a:pt x="695794" y="25908"/>
                  </a:lnTo>
                  <a:lnTo>
                    <a:pt x="695794" y="12954"/>
                  </a:lnTo>
                  <a:close/>
                </a:path>
              </a:pathLst>
            </a:custGeom>
            <a:solidFill>
              <a:srgbClr val="00AF50"/>
            </a:solidFill>
          </p:spPr>
          <p:txBody>
            <a:bodyPr wrap="square" lIns="0" tIns="0" rIns="0" bIns="0" rtlCol="0"/>
            <a:lstStyle/>
            <a:p>
              <a:endParaRPr/>
            </a:p>
          </p:txBody>
        </p:sp>
      </p:grpSp>
      <p:sp>
        <p:nvSpPr>
          <p:cNvPr id="9" name="object 9"/>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11" name="object 11"/>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53</a:t>
            </a:r>
            <a:endParaRPr sz="1600">
              <a:latin typeface="Calibri"/>
              <a:cs typeface="Calibri"/>
            </a:endParaRPr>
          </a:p>
        </p:txBody>
      </p:sp>
    </p:spTree>
    <p:extLst>
      <p:ext uri="{BB962C8B-B14F-4D97-AF65-F5344CB8AC3E}">
        <p14:creationId xmlns:p14="http://schemas.microsoft.com/office/powerpoint/2010/main" val="368785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2917"/>
            <a:ext cx="7575246" cy="689291"/>
          </a:xfrm>
          <a:prstGeom prst="rect">
            <a:avLst/>
          </a:prstGeom>
        </p:spPr>
        <p:txBody>
          <a:bodyPr vert="horz" wrap="square" lIns="0" tIns="12065" rIns="0" bIns="0" rtlCol="0" anchor="ctr">
            <a:spAutoFit/>
          </a:bodyPr>
          <a:lstStyle/>
          <a:p>
            <a:pPr marL="12700">
              <a:lnSpc>
                <a:spcPct val="100000"/>
              </a:lnSpc>
              <a:spcBef>
                <a:spcPts val="95"/>
              </a:spcBef>
            </a:pPr>
            <a:r>
              <a:rPr b="1" spc="-55" dirty="0"/>
              <a:t>Account</a:t>
            </a:r>
            <a:r>
              <a:rPr b="1" spc="-140" dirty="0"/>
              <a:t> </a:t>
            </a:r>
            <a:r>
              <a:rPr b="1" spc="-70" dirty="0"/>
              <a:t>State</a:t>
            </a:r>
            <a:r>
              <a:rPr b="1" spc="-140" dirty="0"/>
              <a:t> </a:t>
            </a:r>
            <a:r>
              <a:rPr b="1" spc="-75" dirty="0"/>
              <a:t>(“World</a:t>
            </a:r>
            <a:r>
              <a:rPr b="1" spc="-90" dirty="0"/>
              <a:t> </a:t>
            </a:r>
            <a:r>
              <a:rPr b="1" spc="-65" dirty="0"/>
              <a:t>State”)</a:t>
            </a:r>
          </a:p>
        </p:txBody>
      </p:sp>
      <p:sp>
        <p:nvSpPr>
          <p:cNvPr id="3" name="object 3"/>
          <p:cNvSpPr/>
          <p:nvPr/>
        </p:nvSpPr>
        <p:spPr>
          <a:xfrm>
            <a:off x="1892808" y="310286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4"/>
                </a:lnTo>
                <a:lnTo>
                  <a:pt x="728399" y="907058"/>
                </a:lnTo>
                <a:lnTo>
                  <a:pt x="670826" y="903379"/>
                </a:lnTo>
                <a:lnTo>
                  <a:pt x="614577" y="897356"/>
                </a:lnTo>
                <a:lnTo>
                  <a:pt x="559806" y="889075"/>
                </a:lnTo>
                <a:lnTo>
                  <a:pt x="506663" y="878626"/>
                </a:lnTo>
                <a:lnTo>
                  <a:pt x="455302" y="866094"/>
                </a:lnTo>
                <a:lnTo>
                  <a:pt x="405875" y="851569"/>
                </a:lnTo>
                <a:lnTo>
                  <a:pt x="358534" y="835138"/>
                </a:lnTo>
                <a:lnTo>
                  <a:pt x="313431" y="816889"/>
                </a:lnTo>
                <a:lnTo>
                  <a:pt x="270718" y="796909"/>
                </a:lnTo>
                <a:lnTo>
                  <a:pt x="230547" y="775287"/>
                </a:lnTo>
                <a:lnTo>
                  <a:pt x="193071" y="752110"/>
                </a:lnTo>
                <a:lnTo>
                  <a:pt x="158442" y="727466"/>
                </a:lnTo>
                <a:lnTo>
                  <a:pt x="126812" y="701444"/>
                </a:lnTo>
                <a:lnTo>
                  <a:pt x="98333" y="674130"/>
                </a:lnTo>
                <a:lnTo>
                  <a:pt x="51438" y="615979"/>
                </a:lnTo>
                <a:lnTo>
                  <a:pt x="18974" y="553717"/>
                </a:lnTo>
                <a:lnTo>
                  <a:pt x="2159" y="488046"/>
                </a:lnTo>
                <a:lnTo>
                  <a:pt x="0" y="454151"/>
                </a:lnTo>
              </a:path>
              <a:path w="1574800" h="2725420">
                <a:moveTo>
                  <a:pt x="0" y="454151"/>
                </a:moveTo>
                <a:lnTo>
                  <a:pt x="8534" y="387039"/>
                </a:lnTo>
                <a:lnTo>
                  <a:pt x="33326" y="322985"/>
                </a:lnTo>
                <a:lnTo>
                  <a:pt x="73158" y="262691"/>
                </a:lnTo>
                <a:lnTo>
                  <a:pt x="126812" y="206859"/>
                </a:lnTo>
                <a:lnTo>
                  <a:pt x="158442" y="180837"/>
                </a:lnTo>
                <a:lnTo>
                  <a:pt x="193071" y="156193"/>
                </a:lnTo>
                <a:lnTo>
                  <a:pt x="230547" y="133016"/>
                </a:lnTo>
                <a:lnTo>
                  <a:pt x="270718" y="111394"/>
                </a:lnTo>
                <a:lnTo>
                  <a:pt x="313431" y="91414"/>
                </a:lnTo>
                <a:lnTo>
                  <a:pt x="358534" y="73165"/>
                </a:lnTo>
                <a:lnTo>
                  <a:pt x="405875" y="56734"/>
                </a:lnTo>
                <a:lnTo>
                  <a:pt x="455302" y="42209"/>
                </a:lnTo>
                <a:lnTo>
                  <a:pt x="506663" y="29677"/>
                </a:lnTo>
                <a:lnTo>
                  <a:pt x="559806" y="19228"/>
                </a:lnTo>
                <a:lnTo>
                  <a:pt x="614577" y="10947"/>
                </a:lnTo>
                <a:lnTo>
                  <a:pt x="670826" y="4924"/>
                </a:lnTo>
                <a:lnTo>
                  <a:pt x="728399"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60"/>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2"/>
                </a:lnTo>
                <a:lnTo>
                  <a:pt x="728399" y="2723666"/>
                </a:lnTo>
                <a:lnTo>
                  <a:pt x="670826" y="2719987"/>
                </a:lnTo>
                <a:lnTo>
                  <a:pt x="614577" y="2713964"/>
                </a:lnTo>
                <a:lnTo>
                  <a:pt x="559806" y="2705683"/>
                </a:lnTo>
                <a:lnTo>
                  <a:pt x="506663" y="2695234"/>
                </a:lnTo>
                <a:lnTo>
                  <a:pt x="455302" y="2682702"/>
                </a:lnTo>
                <a:lnTo>
                  <a:pt x="405875" y="2668177"/>
                </a:lnTo>
                <a:lnTo>
                  <a:pt x="358534" y="2651746"/>
                </a:lnTo>
                <a:lnTo>
                  <a:pt x="313431" y="2633497"/>
                </a:lnTo>
                <a:lnTo>
                  <a:pt x="270718" y="2613517"/>
                </a:lnTo>
                <a:lnTo>
                  <a:pt x="230547" y="2591895"/>
                </a:lnTo>
                <a:lnTo>
                  <a:pt x="193071" y="2568718"/>
                </a:lnTo>
                <a:lnTo>
                  <a:pt x="158442" y="2544074"/>
                </a:lnTo>
                <a:lnTo>
                  <a:pt x="126812" y="2518052"/>
                </a:lnTo>
                <a:lnTo>
                  <a:pt x="98333" y="2490738"/>
                </a:lnTo>
                <a:lnTo>
                  <a:pt x="51438" y="2432587"/>
                </a:lnTo>
                <a:lnTo>
                  <a:pt x="18974" y="2370325"/>
                </a:lnTo>
                <a:lnTo>
                  <a:pt x="2159" y="2304654"/>
                </a:lnTo>
                <a:lnTo>
                  <a:pt x="0" y="2270760"/>
                </a:lnTo>
                <a:lnTo>
                  <a:pt x="0" y="454151"/>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2177593" y="4391406"/>
            <a:ext cx="1004569" cy="574675"/>
          </a:xfrm>
          <a:prstGeom prst="rect">
            <a:avLst/>
          </a:prstGeom>
        </p:spPr>
        <p:txBody>
          <a:bodyPr vert="horz" wrap="square" lIns="0" tIns="12700" rIns="0" bIns="0" rtlCol="0">
            <a:spAutoFit/>
          </a:bodyPr>
          <a:lstStyle/>
          <a:p>
            <a:pPr marL="68580" marR="5080" indent="-56515">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aphicFrame>
        <p:nvGraphicFramePr>
          <p:cNvPr id="5" name="object 5"/>
          <p:cNvGraphicFramePr>
            <a:graphicFrameLocks noGrp="1"/>
          </p:cNvGraphicFramePr>
          <p:nvPr/>
        </p:nvGraphicFramePr>
        <p:xfrm>
          <a:off x="2345437" y="1520953"/>
          <a:ext cx="7416165" cy="1457451"/>
        </p:xfrm>
        <a:graphic>
          <a:graphicData uri="http://schemas.openxmlformats.org/drawingml/2006/table">
            <a:tbl>
              <a:tblPr firstRow="1" bandRow="1">
                <a:tableStyleId>{2D5ABB26-0587-4C30-8999-92F81FD0307C}</a:tableStyleId>
              </a:tblPr>
              <a:tblGrid>
                <a:gridCol w="1852930"/>
                <a:gridCol w="1855470"/>
                <a:gridCol w="1855470"/>
                <a:gridCol w="1852295"/>
              </a:tblGrid>
              <a:tr h="362712">
                <a:tc>
                  <a:txBody>
                    <a:bodyPr/>
                    <a:lstStyle/>
                    <a:p>
                      <a:pPr marL="88900">
                        <a:lnSpc>
                          <a:spcPct val="100000"/>
                        </a:lnSpc>
                        <a:spcBef>
                          <a:spcPts val="215"/>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30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dirty="0">
                          <a:solidFill>
                            <a:srgbClr val="FFFFFF"/>
                          </a:solidFill>
                          <a:latin typeface="Calibri"/>
                          <a:cs typeface="Calibri"/>
                        </a:rPr>
                        <a:t>Balance</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5" dirty="0">
                          <a:solidFill>
                            <a:srgbClr val="FFFFFF"/>
                          </a:solidFill>
                          <a:latin typeface="Calibri"/>
                          <a:cs typeface="Calibri"/>
                        </a:rPr>
                        <a:t>Code</a:t>
                      </a:r>
                      <a:r>
                        <a:rPr sz="1800" b="1" spc="-60" dirty="0">
                          <a:solidFill>
                            <a:srgbClr val="FFFFFF"/>
                          </a:solidFill>
                          <a:latin typeface="Calibri"/>
                          <a:cs typeface="Calibri"/>
                        </a:rPr>
                        <a:t> </a:t>
                      </a:r>
                      <a:r>
                        <a:rPr sz="1800" b="1" dirty="0">
                          <a:solidFill>
                            <a:srgbClr val="FFFFFF"/>
                          </a:solidFill>
                          <a:latin typeface="Calibri"/>
                          <a:cs typeface="Calibri"/>
                        </a:rPr>
                        <a:t>Hash</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Internal</a:t>
                      </a:r>
                      <a:r>
                        <a:rPr sz="1800" b="1" spc="-30"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365760">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45.12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99554HGJ</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65760">
                <a:tc>
                  <a:txBody>
                    <a:bodyPr/>
                    <a:lstStyle/>
                    <a:p>
                      <a:pPr marL="88900">
                        <a:lnSpc>
                          <a:spcPct val="100000"/>
                        </a:lnSpc>
                        <a:spcBef>
                          <a:spcPts val="244"/>
                        </a:spcBef>
                      </a:pPr>
                      <a:r>
                        <a:rPr sz="1800" spc="-5" dirty="0">
                          <a:latin typeface="Calibri"/>
                          <a:cs typeface="Calibri"/>
                        </a:rPr>
                        <a:t>98217981623</a:t>
                      </a:r>
                      <a:endParaRPr sz="1800">
                        <a:latin typeface="Calibri"/>
                        <a:cs typeface="Calibri"/>
                      </a:endParaRPr>
                    </a:p>
                  </a:txBody>
                  <a:tcPr marL="0" marR="0" marT="31114"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dirty="0">
                          <a:latin typeface="Calibri"/>
                          <a:cs typeface="Calibri"/>
                        </a:rPr>
                        <a:t>1123.332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9ERU12T4</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3453ADFG</a:t>
                      </a:r>
                      <a:endParaRPr sz="1800">
                        <a:latin typeface="Calibri"/>
                        <a:cs typeface="Calibri"/>
                      </a:endParaRPr>
                    </a:p>
                  </a:txBody>
                  <a:tcPr marL="0" marR="0" marT="31114"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6321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9.3444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0490CNDJ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132GJR4</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grpSp>
        <p:nvGrpSpPr>
          <p:cNvPr id="6" name="object 6"/>
          <p:cNvGrpSpPr/>
          <p:nvPr/>
        </p:nvGrpSpPr>
        <p:grpSpPr>
          <a:xfrm>
            <a:off x="1630680" y="2218945"/>
            <a:ext cx="770255" cy="2379345"/>
            <a:chOff x="106679" y="2218944"/>
            <a:chExt cx="770255" cy="2379345"/>
          </a:xfrm>
        </p:grpSpPr>
        <p:pic>
          <p:nvPicPr>
            <p:cNvPr id="7" name="object 7"/>
            <p:cNvPicPr/>
            <p:nvPr/>
          </p:nvPicPr>
          <p:blipFill>
            <a:blip r:embed="rId2" cstate="print"/>
            <a:stretch>
              <a:fillRect/>
            </a:stretch>
          </p:blipFill>
          <p:spPr>
            <a:xfrm>
              <a:off x="106679" y="2218944"/>
              <a:ext cx="769632" cy="2378963"/>
            </a:xfrm>
            <a:prstGeom prst="rect">
              <a:avLst/>
            </a:prstGeom>
          </p:spPr>
        </p:pic>
        <p:sp>
          <p:nvSpPr>
            <p:cNvPr id="8" name="object 8"/>
            <p:cNvSpPr/>
            <p:nvPr/>
          </p:nvSpPr>
          <p:spPr>
            <a:xfrm>
              <a:off x="128015" y="2240280"/>
              <a:ext cx="695960" cy="2265045"/>
            </a:xfrm>
            <a:custGeom>
              <a:avLst/>
              <a:gdLst/>
              <a:ahLst/>
              <a:cxnLst/>
              <a:rect l="l" t="t" r="r" b="b"/>
              <a:pathLst>
                <a:path w="695960" h="2265045">
                  <a:moveTo>
                    <a:pt x="163830" y="2187067"/>
                  </a:moveTo>
                  <a:lnTo>
                    <a:pt x="163830" y="2264791"/>
                  </a:lnTo>
                  <a:lnTo>
                    <a:pt x="215645" y="2238883"/>
                  </a:lnTo>
                  <a:lnTo>
                    <a:pt x="176784" y="2238883"/>
                  </a:lnTo>
                  <a:lnTo>
                    <a:pt x="176784" y="2212975"/>
                  </a:lnTo>
                  <a:lnTo>
                    <a:pt x="215646" y="2212975"/>
                  </a:lnTo>
                  <a:lnTo>
                    <a:pt x="163830" y="2187067"/>
                  </a:lnTo>
                  <a:close/>
                </a:path>
                <a:path w="695960" h="2265045">
                  <a:moveTo>
                    <a:pt x="695794" y="0"/>
                  </a:moveTo>
                  <a:lnTo>
                    <a:pt x="5803" y="0"/>
                  </a:lnTo>
                  <a:lnTo>
                    <a:pt x="0" y="5842"/>
                  </a:lnTo>
                  <a:lnTo>
                    <a:pt x="0" y="2233041"/>
                  </a:lnTo>
                  <a:lnTo>
                    <a:pt x="5803" y="2238883"/>
                  </a:lnTo>
                  <a:lnTo>
                    <a:pt x="163830" y="2238883"/>
                  </a:lnTo>
                  <a:lnTo>
                    <a:pt x="163830" y="2225929"/>
                  </a:lnTo>
                  <a:lnTo>
                    <a:pt x="25907" y="2225929"/>
                  </a:lnTo>
                  <a:lnTo>
                    <a:pt x="12953" y="2212975"/>
                  </a:lnTo>
                  <a:lnTo>
                    <a:pt x="25907" y="2212975"/>
                  </a:lnTo>
                  <a:lnTo>
                    <a:pt x="25907" y="25908"/>
                  </a:lnTo>
                  <a:lnTo>
                    <a:pt x="12953" y="25908"/>
                  </a:lnTo>
                  <a:lnTo>
                    <a:pt x="25907" y="12954"/>
                  </a:lnTo>
                  <a:lnTo>
                    <a:pt x="695794" y="12954"/>
                  </a:lnTo>
                  <a:lnTo>
                    <a:pt x="695794" y="0"/>
                  </a:lnTo>
                  <a:close/>
                </a:path>
                <a:path w="695960" h="2265045">
                  <a:moveTo>
                    <a:pt x="215646" y="2212975"/>
                  </a:moveTo>
                  <a:lnTo>
                    <a:pt x="176784" y="2212975"/>
                  </a:lnTo>
                  <a:lnTo>
                    <a:pt x="176784" y="2238883"/>
                  </a:lnTo>
                  <a:lnTo>
                    <a:pt x="215645" y="2238883"/>
                  </a:lnTo>
                  <a:lnTo>
                    <a:pt x="241554" y="2225929"/>
                  </a:lnTo>
                  <a:lnTo>
                    <a:pt x="215646" y="2212975"/>
                  </a:lnTo>
                  <a:close/>
                </a:path>
                <a:path w="695960" h="2265045">
                  <a:moveTo>
                    <a:pt x="25907" y="2212975"/>
                  </a:moveTo>
                  <a:lnTo>
                    <a:pt x="12953" y="2212975"/>
                  </a:lnTo>
                  <a:lnTo>
                    <a:pt x="25907" y="2225929"/>
                  </a:lnTo>
                  <a:lnTo>
                    <a:pt x="25907" y="2212975"/>
                  </a:lnTo>
                  <a:close/>
                </a:path>
                <a:path w="695960" h="2265045">
                  <a:moveTo>
                    <a:pt x="163830" y="2212975"/>
                  </a:moveTo>
                  <a:lnTo>
                    <a:pt x="25907" y="2212975"/>
                  </a:lnTo>
                  <a:lnTo>
                    <a:pt x="25907" y="2225929"/>
                  </a:lnTo>
                  <a:lnTo>
                    <a:pt x="163830" y="2225929"/>
                  </a:lnTo>
                  <a:lnTo>
                    <a:pt x="163830" y="2212975"/>
                  </a:lnTo>
                  <a:close/>
                </a:path>
                <a:path w="695960" h="2265045">
                  <a:moveTo>
                    <a:pt x="25907" y="12954"/>
                  </a:moveTo>
                  <a:lnTo>
                    <a:pt x="12953" y="25908"/>
                  </a:lnTo>
                  <a:lnTo>
                    <a:pt x="25907" y="25908"/>
                  </a:lnTo>
                  <a:lnTo>
                    <a:pt x="25907" y="12954"/>
                  </a:lnTo>
                  <a:close/>
                </a:path>
                <a:path w="695960" h="2265045">
                  <a:moveTo>
                    <a:pt x="695794" y="12954"/>
                  </a:moveTo>
                  <a:lnTo>
                    <a:pt x="25907" y="12954"/>
                  </a:lnTo>
                  <a:lnTo>
                    <a:pt x="25907" y="25908"/>
                  </a:lnTo>
                  <a:lnTo>
                    <a:pt x="695794" y="25908"/>
                  </a:lnTo>
                  <a:lnTo>
                    <a:pt x="695794" y="12954"/>
                  </a:lnTo>
                  <a:close/>
                </a:path>
              </a:pathLst>
            </a:custGeom>
            <a:solidFill>
              <a:srgbClr val="00AF50"/>
            </a:solidFill>
          </p:spPr>
          <p:txBody>
            <a:bodyPr wrap="square" lIns="0" tIns="0" rIns="0" bIns="0" rtlCol="0"/>
            <a:lstStyle/>
            <a:p>
              <a:endParaRPr/>
            </a:p>
          </p:txBody>
        </p:sp>
      </p:grpSp>
      <p:sp>
        <p:nvSpPr>
          <p:cNvPr id="9" name="object 9"/>
          <p:cNvSpPr txBox="1"/>
          <p:nvPr/>
        </p:nvSpPr>
        <p:spPr>
          <a:xfrm>
            <a:off x="3936493" y="3782567"/>
            <a:ext cx="1419225" cy="862416"/>
          </a:xfrm>
          <a:prstGeom prst="rect">
            <a:avLst/>
          </a:prstGeom>
          <a:ln w="15240">
            <a:solidFill>
              <a:srgbClr val="000000"/>
            </a:solidFill>
          </a:ln>
        </p:spPr>
        <p:txBody>
          <a:bodyPr vert="horz" wrap="square" lIns="0" tIns="31115" rIns="0" bIns="0" rtlCol="0">
            <a:spAutoFit/>
          </a:bodyPr>
          <a:lstStyle/>
          <a:p>
            <a:pPr marL="90805" marR="375285" algn="just">
              <a:spcBef>
                <a:spcPts val="245"/>
              </a:spcBef>
            </a:pPr>
            <a:r>
              <a:rPr spc="-5" dirty="0">
                <a:latin typeface="Calibri"/>
                <a:cs typeface="Calibri"/>
              </a:rPr>
              <a:t>Externally </a:t>
            </a:r>
            <a:r>
              <a:rPr spc="-395" dirty="0">
                <a:latin typeface="Calibri"/>
                <a:cs typeface="Calibri"/>
              </a:rPr>
              <a:t> </a:t>
            </a:r>
            <a:r>
              <a:rPr spc="-20" dirty="0">
                <a:latin typeface="Calibri"/>
                <a:cs typeface="Calibri"/>
              </a:rPr>
              <a:t>c</a:t>
            </a:r>
            <a:r>
              <a:rPr spc="-5" dirty="0">
                <a:latin typeface="Calibri"/>
                <a:cs typeface="Calibri"/>
              </a:rPr>
              <a:t>o</a:t>
            </a:r>
            <a:r>
              <a:rPr spc="-15" dirty="0">
                <a:latin typeface="Calibri"/>
                <a:cs typeface="Calibri"/>
              </a:rPr>
              <a:t>n</a:t>
            </a:r>
            <a:r>
              <a:rPr dirty="0">
                <a:latin typeface="Calibri"/>
                <a:cs typeface="Calibri"/>
              </a:rPr>
              <a:t>t</a:t>
            </a:r>
            <a:r>
              <a:rPr spc="-35" dirty="0">
                <a:latin typeface="Calibri"/>
                <a:cs typeface="Calibri"/>
              </a:rPr>
              <a:t>r</a:t>
            </a:r>
            <a:r>
              <a:rPr spc="-5" dirty="0">
                <a:latin typeface="Calibri"/>
                <a:cs typeface="Calibri"/>
              </a:rPr>
              <a:t>o</a:t>
            </a:r>
            <a:r>
              <a:rPr spc="-10" dirty="0">
                <a:latin typeface="Calibri"/>
                <a:cs typeface="Calibri"/>
              </a:rPr>
              <a:t>ll</a:t>
            </a:r>
            <a:r>
              <a:rPr dirty="0">
                <a:latin typeface="Calibri"/>
                <a:cs typeface="Calibri"/>
              </a:rPr>
              <a:t>ed  </a:t>
            </a:r>
            <a:r>
              <a:rPr spc="-10" dirty="0">
                <a:latin typeface="Calibri"/>
                <a:cs typeface="Calibri"/>
              </a:rPr>
              <a:t>account</a:t>
            </a:r>
            <a:endParaRPr>
              <a:latin typeface="Calibri"/>
              <a:cs typeface="Calibri"/>
            </a:endParaRPr>
          </a:p>
        </p:txBody>
      </p:sp>
      <p:sp>
        <p:nvSpPr>
          <p:cNvPr id="10" name="object 10"/>
          <p:cNvSpPr/>
          <p:nvPr/>
        </p:nvSpPr>
        <p:spPr>
          <a:xfrm>
            <a:off x="4025900" y="2039112"/>
            <a:ext cx="76200" cy="1744345"/>
          </a:xfrm>
          <a:custGeom>
            <a:avLst/>
            <a:gdLst/>
            <a:ahLst/>
            <a:cxnLst/>
            <a:rect l="l" t="t" r="r" b="b"/>
            <a:pathLst>
              <a:path w="76200" h="1744345">
                <a:moveTo>
                  <a:pt x="31627" y="1667955"/>
                </a:moveTo>
                <a:lnTo>
                  <a:pt x="0" y="1668271"/>
                </a:lnTo>
                <a:lnTo>
                  <a:pt x="38735" y="1744090"/>
                </a:lnTo>
                <a:lnTo>
                  <a:pt x="69695" y="1680590"/>
                </a:lnTo>
                <a:lnTo>
                  <a:pt x="31750" y="1680590"/>
                </a:lnTo>
                <a:lnTo>
                  <a:pt x="31627" y="1667955"/>
                </a:lnTo>
                <a:close/>
              </a:path>
              <a:path w="76200" h="1744345">
                <a:moveTo>
                  <a:pt x="76073" y="1667510"/>
                </a:moveTo>
                <a:lnTo>
                  <a:pt x="31627" y="1667955"/>
                </a:lnTo>
                <a:lnTo>
                  <a:pt x="31750" y="1680590"/>
                </a:lnTo>
                <a:lnTo>
                  <a:pt x="44450" y="1680464"/>
                </a:lnTo>
                <a:lnTo>
                  <a:pt x="44327" y="1667827"/>
                </a:lnTo>
                <a:lnTo>
                  <a:pt x="75917" y="1667827"/>
                </a:lnTo>
                <a:lnTo>
                  <a:pt x="76073" y="1667510"/>
                </a:lnTo>
                <a:close/>
              </a:path>
              <a:path w="76200" h="1744345">
                <a:moveTo>
                  <a:pt x="75917" y="1667827"/>
                </a:moveTo>
                <a:lnTo>
                  <a:pt x="44327" y="1667827"/>
                </a:lnTo>
                <a:lnTo>
                  <a:pt x="44450" y="1680464"/>
                </a:lnTo>
                <a:lnTo>
                  <a:pt x="31750" y="1680590"/>
                </a:lnTo>
                <a:lnTo>
                  <a:pt x="69695" y="1680590"/>
                </a:lnTo>
                <a:lnTo>
                  <a:pt x="75917" y="1667827"/>
                </a:lnTo>
                <a:close/>
              </a:path>
              <a:path w="76200" h="1744345">
                <a:moveTo>
                  <a:pt x="28193" y="0"/>
                </a:moveTo>
                <a:lnTo>
                  <a:pt x="15493" y="0"/>
                </a:lnTo>
                <a:lnTo>
                  <a:pt x="31627" y="1667955"/>
                </a:lnTo>
                <a:lnTo>
                  <a:pt x="44327" y="1667827"/>
                </a:lnTo>
                <a:lnTo>
                  <a:pt x="28193" y="0"/>
                </a:lnTo>
                <a:close/>
              </a:path>
            </a:pathLst>
          </a:custGeom>
          <a:solidFill>
            <a:srgbClr val="D24717"/>
          </a:solidFill>
        </p:spPr>
        <p:txBody>
          <a:bodyPr wrap="square" lIns="0" tIns="0" rIns="0" bIns="0" rtlCol="0"/>
          <a:lstStyle/>
          <a:p>
            <a:endParaRPr/>
          </a:p>
        </p:txBody>
      </p:sp>
      <p:sp>
        <p:nvSpPr>
          <p:cNvPr id="11" name="object 11"/>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13" name="object 13"/>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53</a:t>
            </a:r>
            <a:endParaRPr sz="1600">
              <a:latin typeface="Calibri"/>
              <a:cs typeface="Calibri"/>
            </a:endParaRPr>
          </a:p>
        </p:txBody>
      </p:sp>
    </p:spTree>
    <p:extLst>
      <p:ext uri="{BB962C8B-B14F-4D97-AF65-F5344CB8AC3E}">
        <p14:creationId xmlns:p14="http://schemas.microsoft.com/office/powerpoint/2010/main" val="1806615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2917"/>
            <a:ext cx="7429196" cy="689291"/>
          </a:xfrm>
          <a:prstGeom prst="rect">
            <a:avLst/>
          </a:prstGeom>
        </p:spPr>
        <p:txBody>
          <a:bodyPr vert="horz" wrap="square" lIns="0" tIns="12065" rIns="0" bIns="0" rtlCol="0" anchor="ctr">
            <a:spAutoFit/>
          </a:bodyPr>
          <a:lstStyle/>
          <a:p>
            <a:pPr marL="12700">
              <a:lnSpc>
                <a:spcPct val="100000"/>
              </a:lnSpc>
              <a:spcBef>
                <a:spcPts val="95"/>
              </a:spcBef>
            </a:pPr>
            <a:r>
              <a:rPr b="1" spc="-55" dirty="0"/>
              <a:t>Account</a:t>
            </a:r>
            <a:r>
              <a:rPr b="1" spc="-140" dirty="0"/>
              <a:t> </a:t>
            </a:r>
            <a:r>
              <a:rPr b="1" spc="-70" dirty="0"/>
              <a:t>State</a:t>
            </a:r>
            <a:r>
              <a:rPr b="1" spc="-140" dirty="0"/>
              <a:t> </a:t>
            </a:r>
            <a:r>
              <a:rPr b="1" spc="-75" dirty="0"/>
              <a:t>(“World</a:t>
            </a:r>
            <a:r>
              <a:rPr b="1" spc="-90" dirty="0"/>
              <a:t> </a:t>
            </a:r>
            <a:r>
              <a:rPr b="1" spc="-65" dirty="0"/>
              <a:t>State”)</a:t>
            </a:r>
          </a:p>
        </p:txBody>
      </p:sp>
      <p:sp>
        <p:nvSpPr>
          <p:cNvPr id="3" name="object 3"/>
          <p:cNvSpPr/>
          <p:nvPr/>
        </p:nvSpPr>
        <p:spPr>
          <a:xfrm>
            <a:off x="1892808" y="310286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4"/>
                </a:lnTo>
                <a:lnTo>
                  <a:pt x="728399" y="907058"/>
                </a:lnTo>
                <a:lnTo>
                  <a:pt x="670826" y="903379"/>
                </a:lnTo>
                <a:lnTo>
                  <a:pt x="614577" y="897356"/>
                </a:lnTo>
                <a:lnTo>
                  <a:pt x="559806" y="889075"/>
                </a:lnTo>
                <a:lnTo>
                  <a:pt x="506663" y="878626"/>
                </a:lnTo>
                <a:lnTo>
                  <a:pt x="455302" y="866094"/>
                </a:lnTo>
                <a:lnTo>
                  <a:pt x="405875" y="851569"/>
                </a:lnTo>
                <a:lnTo>
                  <a:pt x="358534" y="835138"/>
                </a:lnTo>
                <a:lnTo>
                  <a:pt x="313431" y="816889"/>
                </a:lnTo>
                <a:lnTo>
                  <a:pt x="270718" y="796909"/>
                </a:lnTo>
                <a:lnTo>
                  <a:pt x="230547" y="775287"/>
                </a:lnTo>
                <a:lnTo>
                  <a:pt x="193071" y="752110"/>
                </a:lnTo>
                <a:lnTo>
                  <a:pt x="158442" y="727466"/>
                </a:lnTo>
                <a:lnTo>
                  <a:pt x="126812" y="701444"/>
                </a:lnTo>
                <a:lnTo>
                  <a:pt x="98333" y="674130"/>
                </a:lnTo>
                <a:lnTo>
                  <a:pt x="51438" y="615979"/>
                </a:lnTo>
                <a:lnTo>
                  <a:pt x="18974" y="553717"/>
                </a:lnTo>
                <a:lnTo>
                  <a:pt x="2159" y="488046"/>
                </a:lnTo>
                <a:lnTo>
                  <a:pt x="0" y="454151"/>
                </a:lnTo>
              </a:path>
              <a:path w="1574800" h="2725420">
                <a:moveTo>
                  <a:pt x="0" y="454151"/>
                </a:moveTo>
                <a:lnTo>
                  <a:pt x="8534" y="387039"/>
                </a:lnTo>
                <a:lnTo>
                  <a:pt x="33326" y="322985"/>
                </a:lnTo>
                <a:lnTo>
                  <a:pt x="73158" y="262691"/>
                </a:lnTo>
                <a:lnTo>
                  <a:pt x="126812" y="206859"/>
                </a:lnTo>
                <a:lnTo>
                  <a:pt x="158442" y="180837"/>
                </a:lnTo>
                <a:lnTo>
                  <a:pt x="193071" y="156193"/>
                </a:lnTo>
                <a:lnTo>
                  <a:pt x="230547" y="133016"/>
                </a:lnTo>
                <a:lnTo>
                  <a:pt x="270718" y="111394"/>
                </a:lnTo>
                <a:lnTo>
                  <a:pt x="313431" y="91414"/>
                </a:lnTo>
                <a:lnTo>
                  <a:pt x="358534" y="73165"/>
                </a:lnTo>
                <a:lnTo>
                  <a:pt x="405875" y="56734"/>
                </a:lnTo>
                <a:lnTo>
                  <a:pt x="455302" y="42209"/>
                </a:lnTo>
                <a:lnTo>
                  <a:pt x="506663" y="29677"/>
                </a:lnTo>
                <a:lnTo>
                  <a:pt x="559806" y="19228"/>
                </a:lnTo>
                <a:lnTo>
                  <a:pt x="614577" y="10947"/>
                </a:lnTo>
                <a:lnTo>
                  <a:pt x="670826" y="4924"/>
                </a:lnTo>
                <a:lnTo>
                  <a:pt x="728399"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60"/>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2"/>
                </a:lnTo>
                <a:lnTo>
                  <a:pt x="728399" y="2723666"/>
                </a:lnTo>
                <a:lnTo>
                  <a:pt x="670826" y="2719987"/>
                </a:lnTo>
                <a:lnTo>
                  <a:pt x="614577" y="2713964"/>
                </a:lnTo>
                <a:lnTo>
                  <a:pt x="559806" y="2705683"/>
                </a:lnTo>
                <a:lnTo>
                  <a:pt x="506663" y="2695234"/>
                </a:lnTo>
                <a:lnTo>
                  <a:pt x="455302" y="2682702"/>
                </a:lnTo>
                <a:lnTo>
                  <a:pt x="405875" y="2668177"/>
                </a:lnTo>
                <a:lnTo>
                  <a:pt x="358534" y="2651746"/>
                </a:lnTo>
                <a:lnTo>
                  <a:pt x="313431" y="2633497"/>
                </a:lnTo>
                <a:lnTo>
                  <a:pt x="270718" y="2613517"/>
                </a:lnTo>
                <a:lnTo>
                  <a:pt x="230547" y="2591895"/>
                </a:lnTo>
                <a:lnTo>
                  <a:pt x="193071" y="2568718"/>
                </a:lnTo>
                <a:lnTo>
                  <a:pt x="158442" y="2544074"/>
                </a:lnTo>
                <a:lnTo>
                  <a:pt x="126812" y="2518052"/>
                </a:lnTo>
                <a:lnTo>
                  <a:pt x="98333" y="2490738"/>
                </a:lnTo>
                <a:lnTo>
                  <a:pt x="51438" y="2432587"/>
                </a:lnTo>
                <a:lnTo>
                  <a:pt x="18974" y="2370325"/>
                </a:lnTo>
                <a:lnTo>
                  <a:pt x="2159" y="2304654"/>
                </a:lnTo>
                <a:lnTo>
                  <a:pt x="0" y="2270760"/>
                </a:lnTo>
                <a:lnTo>
                  <a:pt x="0" y="454151"/>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2177593" y="4391406"/>
            <a:ext cx="1004569" cy="574675"/>
          </a:xfrm>
          <a:prstGeom prst="rect">
            <a:avLst/>
          </a:prstGeom>
        </p:spPr>
        <p:txBody>
          <a:bodyPr vert="horz" wrap="square" lIns="0" tIns="12700" rIns="0" bIns="0" rtlCol="0">
            <a:spAutoFit/>
          </a:bodyPr>
          <a:lstStyle/>
          <a:p>
            <a:pPr marL="68580" marR="5080" indent="-56515">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aphicFrame>
        <p:nvGraphicFramePr>
          <p:cNvPr id="5" name="object 5"/>
          <p:cNvGraphicFramePr>
            <a:graphicFrameLocks noGrp="1"/>
          </p:cNvGraphicFramePr>
          <p:nvPr/>
        </p:nvGraphicFramePr>
        <p:xfrm>
          <a:off x="2345437" y="1520953"/>
          <a:ext cx="7416165" cy="1457451"/>
        </p:xfrm>
        <a:graphic>
          <a:graphicData uri="http://schemas.openxmlformats.org/drawingml/2006/table">
            <a:tbl>
              <a:tblPr firstRow="1" bandRow="1">
                <a:tableStyleId>{2D5ABB26-0587-4C30-8999-92F81FD0307C}</a:tableStyleId>
              </a:tblPr>
              <a:tblGrid>
                <a:gridCol w="1852930"/>
                <a:gridCol w="1855470"/>
                <a:gridCol w="1855470"/>
                <a:gridCol w="1852295"/>
              </a:tblGrid>
              <a:tr h="362712">
                <a:tc>
                  <a:txBody>
                    <a:bodyPr/>
                    <a:lstStyle/>
                    <a:p>
                      <a:pPr marL="88900">
                        <a:lnSpc>
                          <a:spcPct val="100000"/>
                        </a:lnSpc>
                        <a:spcBef>
                          <a:spcPts val="215"/>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30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dirty="0">
                          <a:solidFill>
                            <a:srgbClr val="FFFFFF"/>
                          </a:solidFill>
                          <a:latin typeface="Calibri"/>
                          <a:cs typeface="Calibri"/>
                        </a:rPr>
                        <a:t>Balance</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5" dirty="0">
                          <a:solidFill>
                            <a:srgbClr val="FFFFFF"/>
                          </a:solidFill>
                          <a:latin typeface="Calibri"/>
                          <a:cs typeface="Calibri"/>
                        </a:rPr>
                        <a:t>Code</a:t>
                      </a:r>
                      <a:r>
                        <a:rPr sz="1800" b="1" spc="-60" dirty="0">
                          <a:solidFill>
                            <a:srgbClr val="FFFFFF"/>
                          </a:solidFill>
                          <a:latin typeface="Calibri"/>
                          <a:cs typeface="Calibri"/>
                        </a:rPr>
                        <a:t> </a:t>
                      </a:r>
                      <a:r>
                        <a:rPr sz="1800" b="1" dirty="0">
                          <a:solidFill>
                            <a:srgbClr val="FFFFFF"/>
                          </a:solidFill>
                          <a:latin typeface="Calibri"/>
                          <a:cs typeface="Calibri"/>
                        </a:rPr>
                        <a:t>Hash</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Internal</a:t>
                      </a:r>
                      <a:r>
                        <a:rPr sz="1800" b="1" spc="-30"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365760">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45.12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99554HGJ</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65760">
                <a:tc>
                  <a:txBody>
                    <a:bodyPr/>
                    <a:lstStyle/>
                    <a:p>
                      <a:pPr marL="88900">
                        <a:lnSpc>
                          <a:spcPct val="100000"/>
                        </a:lnSpc>
                        <a:spcBef>
                          <a:spcPts val="244"/>
                        </a:spcBef>
                      </a:pPr>
                      <a:r>
                        <a:rPr sz="1800" spc="-5" dirty="0">
                          <a:latin typeface="Calibri"/>
                          <a:cs typeface="Calibri"/>
                        </a:rPr>
                        <a:t>98217981623</a:t>
                      </a:r>
                      <a:endParaRPr sz="1800">
                        <a:latin typeface="Calibri"/>
                        <a:cs typeface="Calibri"/>
                      </a:endParaRPr>
                    </a:p>
                  </a:txBody>
                  <a:tcPr marL="0" marR="0" marT="31114"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dirty="0">
                          <a:latin typeface="Calibri"/>
                          <a:cs typeface="Calibri"/>
                        </a:rPr>
                        <a:t>1123.332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9ERU12T4</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3453ADFG</a:t>
                      </a:r>
                      <a:endParaRPr sz="1800">
                        <a:latin typeface="Calibri"/>
                        <a:cs typeface="Calibri"/>
                      </a:endParaRPr>
                    </a:p>
                  </a:txBody>
                  <a:tcPr marL="0" marR="0" marT="31114"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6321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9.3444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0490CNDJ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132GJR4</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sp>
        <p:nvSpPr>
          <p:cNvPr id="6" name="object 6"/>
          <p:cNvSpPr txBox="1"/>
          <p:nvPr/>
        </p:nvSpPr>
        <p:spPr>
          <a:xfrm>
            <a:off x="3936493" y="4840223"/>
            <a:ext cx="1419225" cy="586058"/>
          </a:xfrm>
          <a:prstGeom prst="rect">
            <a:avLst/>
          </a:prstGeom>
          <a:ln w="15240">
            <a:solidFill>
              <a:srgbClr val="000000"/>
            </a:solidFill>
          </a:ln>
        </p:spPr>
        <p:txBody>
          <a:bodyPr vert="horz" wrap="square" lIns="0" tIns="31750" rIns="0" bIns="0" rtlCol="0">
            <a:spAutoFit/>
          </a:bodyPr>
          <a:lstStyle/>
          <a:p>
            <a:pPr marL="90805" marR="524510">
              <a:spcBef>
                <a:spcPts val="250"/>
              </a:spcBef>
            </a:pPr>
            <a:r>
              <a:rPr spc="-5" dirty="0">
                <a:latin typeface="Calibri"/>
                <a:cs typeface="Calibri"/>
              </a:rPr>
              <a:t>Co</a:t>
            </a:r>
            <a:r>
              <a:rPr spc="-10" dirty="0">
                <a:latin typeface="Calibri"/>
                <a:cs typeface="Calibri"/>
              </a:rPr>
              <a:t>n</a:t>
            </a:r>
            <a:r>
              <a:rPr dirty="0">
                <a:latin typeface="Calibri"/>
                <a:cs typeface="Calibri"/>
              </a:rPr>
              <a:t>t</a:t>
            </a:r>
            <a:r>
              <a:rPr spc="-45" dirty="0">
                <a:latin typeface="Calibri"/>
                <a:cs typeface="Calibri"/>
              </a:rPr>
              <a:t>r</a:t>
            </a:r>
            <a:r>
              <a:rPr dirty="0">
                <a:latin typeface="Calibri"/>
                <a:cs typeface="Calibri"/>
              </a:rPr>
              <a:t>act  </a:t>
            </a:r>
            <a:r>
              <a:rPr spc="-10" dirty="0">
                <a:latin typeface="Calibri"/>
                <a:cs typeface="Calibri"/>
              </a:rPr>
              <a:t>account</a:t>
            </a:r>
            <a:endParaRPr>
              <a:latin typeface="Calibri"/>
              <a:cs typeface="Calibri"/>
            </a:endParaRPr>
          </a:p>
        </p:txBody>
      </p:sp>
      <p:grpSp>
        <p:nvGrpSpPr>
          <p:cNvPr id="7" name="object 7"/>
          <p:cNvGrpSpPr/>
          <p:nvPr/>
        </p:nvGrpSpPr>
        <p:grpSpPr>
          <a:xfrm>
            <a:off x="1630680" y="2218945"/>
            <a:ext cx="770255" cy="2379345"/>
            <a:chOff x="106679" y="2218944"/>
            <a:chExt cx="770255" cy="2379345"/>
          </a:xfrm>
        </p:grpSpPr>
        <p:pic>
          <p:nvPicPr>
            <p:cNvPr id="8" name="object 8"/>
            <p:cNvPicPr/>
            <p:nvPr/>
          </p:nvPicPr>
          <p:blipFill>
            <a:blip r:embed="rId2" cstate="print"/>
            <a:stretch>
              <a:fillRect/>
            </a:stretch>
          </p:blipFill>
          <p:spPr>
            <a:xfrm>
              <a:off x="106679" y="2218944"/>
              <a:ext cx="769632" cy="2378963"/>
            </a:xfrm>
            <a:prstGeom prst="rect">
              <a:avLst/>
            </a:prstGeom>
          </p:spPr>
        </p:pic>
        <p:sp>
          <p:nvSpPr>
            <p:cNvPr id="9" name="object 9"/>
            <p:cNvSpPr/>
            <p:nvPr/>
          </p:nvSpPr>
          <p:spPr>
            <a:xfrm>
              <a:off x="128015" y="2240280"/>
              <a:ext cx="695960" cy="2265045"/>
            </a:xfrm>
            <a:custGeom>
              <a:avLst/>
              <a:gdLst/>
              <a:ahLst/>
              <a:cxnLst/>
              <a:rect l="l" t="t" r="r" b="b"/>
              <a:pathLst>
                <a:path w="695960" h="2265045">
                  <a:moveTo>
                    <a:pt x="163830" y="2187067"/>
                  </a:moveTo>
                  <a:lnTo>
                    <a:pt x="163830" y="2264791"/>
                  </a:lnTo>
                  <a:lnTo>
                    <a:pt x="215645" y="2238883"/>
                  </a:lnTo>
                  <a:lnTo>
                    <a:pt x="176784" y="2238883"/>
                  </a:lnTo>
                  <a:lnTo>
                    <a:pt x="176784" y="2212975"/>
                  </a:lnTo>
                  <a:lnTo>
                    <a:pt x="215646" y="2212975"/>
                  </a:lnTo>
                  <a:lnTo>
                    <a:pt x="163830" y="2187067"/>
                  </a:lnTo>
                  <a:close/>
                </a:path>
                <a:path w="695960" h="2265045">
                  <a:moveTo>
                    <a:pt x="695794" y="0"/>
                  </a:moveTo>
                  <a:lnTo>
                    <a:pt x="5803" y="0"/>
                  </a:lnTo>
                  <a:lnTo>
                    <a:pt x="0" y="5842"/>
                  </a:lnTo>
                  <a:lnTo>
                    <a:pt x="0" y="2233041"/>
                  </a:lnTo>
                  <a:lnTo>
                    <a:pt x="5803" y="2238883"/>
                  </a:lnTo>
                  <a:lnTo>
                    <a:pt x="163830" y="2238883"/>
                  </a:lnTo>
                  <a:lnTo>
                    <a:pt x="163830" y="2225929"/>
                  </a:lnTo>
                  <a:lnTo>
                    <a:pt x="25907" y="2225929"/>
                  </a:lnTo>
                  <a:lnTo>
                    <a:pt x="12953" y="2212975"/>
                  </a:lnTo>
                  <a:lnTo>
                    <a:pt x="25907" y="2212975"/>
                  </a:lnTo>
                  <a:lnTo>
                    <a:pt x="25907" y="25908"/>
                  </a:lnTo>
                  <a:lnTo>
                    <a:pt x="12953" y="25908"/>
                  </a:lnTo>
                  <a:lnTo>
                    <a:pt x="25907" y="12954"/>
                  </a:lnTo>
                  <a:lnTo>
                    <a:pt x="695794" y="12954"/>
                  </a:lnTo>
                  <a:lnTo>
                    <a:pt x="695794" y="0"/>
                  </a:lnTo>
                  <a:close/>
                </a:path>
                <a:path w="695960" h="2265045">
                  <a:moveTo>
                    <a:pt x="215646" y="2212975"/>
                  </a:moveTo>
                  <a:lnTo>
                    <a:pt x="176784" y="2212975"/>
                  </a:lnTo>
                  <a:lnTo>
                    <a:pt x="176784" y="2238883"/>
                  </a:lnTo>
                  <a:lnTo>
                    <a:pt x="215645" y="2238883"/>
                  </a:lnTo>
                  <a:lnTo>
                    <a:pt x="241554" y="2225929"/>
                  </a:lnTo>
                  <a:lnTo>
                    <a:pt x="215646" y="2212975"/>
                  </a:lnTo>
                  <a:close/>
                </a:path>
                <a:path w="695960" h="2265045">
                  <a:moveTo>
                    <a:pt x="25907" y="2212975"/>
                  </a:moveTo>
                  <a:lnTo>
                    <a:pt x="12953" y="2212975"/>
                  </a:lnTo>
                  <a:lnTo>
                    <a:pt x="25907" y="2225929"/>
                  </a:lnTo>
                  <a:lnTo>
                    <a:pt x="25907" y="2212975"/>
                  </a:lnTo>
                  <a:close/>
                </a:path>
                <a:path w="695960" h="2265045">
                  <a:moveTo>
                    <a:pt x="163830" y="2212975"/>
                  </a:moveTo>
                  <a:lnTo>
                    <a:pt x="25907" y="2212975"/>
                  </a:lnTo>
                  <a:lnTo>
                    <a:pt x="25907" y="2225929"/>
                  </a:lnTo>
                  <a:lnTo>
                    <a:pt x="163830" y="2225929"/>
                  </a:lnTo>
                  <a:lnTo>
                    <a:pt x="163830" y="2212975"/>
                  </a:lnTo>
                  <a:close/>
                </a:path>
                <a:path w="695960" h="2265045">
                  <a:moveTo>
                    <a:pt x="25907" y="12954"/>
                  </a:moveTo>
                  <a:lnTo>
                    <a:pt x="12953" y="25908"/>
                  </a:lnTo>
                  <a:lnTo>
                    <a:pt x="25907" y="25908"/>
                  </a:lnTo>
                  <a:lnTo>
                    <a:pt x="25907" y="12954"/>
                  </a:lnTo>
                  <a:close/>
                </a:path>
                <a:path w="695960" h="2265045">
                  <a:moveTo>
                    <a:pt x="695794" y="12954"/>
                  </a:moveTo>
                  <a:lnTo>
                    <a:pt x="25907" y="12954"/>
                  </a:lnTo>
                  <a:lnTo>
                    <a:pt x="25907" y="25908"/>
                  </a:lnTo>
                  <a:lnTo>
                    <a:pt x="695794" y="25908"/>
                  </a:lnTo>
                  <a:lnTo>
                    <a:pt x="695794" y="12954"/>
                  </a:lnTo>
                  <a:close/>
                </a:path>
              </a:pathLst>
            </a:custGeom>
            <a:solidFill>
              <a:srgbClr val="00AF50"/>
            </a:solidFill>
          </p:spPr>
          <p:txBody>
            <a:bodyPr wrap="square" lIns="0" tIns="0" rIns="0" bIns="0" rtlCol="0"/>
            <a:lstStyle/>
            <a:p>
              <a:endParaRPr/>
            </a:p>
          </p:txBody>
        </p:sp>
      </p:grpSp>
      <p:sp>
        <p:nvSpPr>
          <p:cNvPr id="10" name="object 10"/>
          <p:cNvSpPr/>
          <p:nvPr/>
        </p:nvSpPr>
        <p:spPr>
          <a:xfrm>
            <a:off x="3733547" y="2468880"/>
            <a:ext cx="202565" cy="2733675"/>
          </a:xfrm>
          <a:custGeom>
            <a:avLst/>
            <a:gdLst/>
            <a:ahLst/>
            <a:cxnLst/>
            <a:rect l="l" t="t" r="r" b="b"/>
            <a:pathLst>
              <a:path w="202564" h="2733675">
                <a:moveTo>
                  <a:pt x="202438" y="2694559"/>
                </a:moveTo>
                <a:lnTo>
                  <a:pt x="189738" y="2688209"/>
                </a:lnTo>
                <a:lnTo>
                  <a:pt x="126238" y="2656459"/>
                </a:lnTo>
                <a:lnTo>
                  <a:pt x="126238" y="2657030"/>
                </a:lnTo>
                <a:lnTo>
                  <a:pt x="126111" y="2656967"/>
                </a:lnTo>
                <a:lnTo>
                  <a:pt x="126111" y="2688209"/>
                </a:lnTo>
                <a:lnTo>
                  <a:pt x="88900" y="2688209"/>
                </a:lnTo>
                <a:lnTo>
                  <a:pt x="88900" y="435864"/>
                </a:lnTo>
                <a:lnTo>
                  <a:pt x="76200" y="435864"/>
                </a:lnTo>
                <a:lnTo>
                  <a:pt x="76200" y="2688717"/>
                </a:lnTo>
                <a:lnTo>
                  <a:pt x="12700" y="2688717"/>
                </a:lnTo>
                <a:lnTo>
                  <a:pt x="12700" y="0"/>
                </a:lnTo>
                <a:lnTo>
                  <a:pt x="0" y="0"/>
                </a:lnTo>
                <a:lnTo>
                  <a:pt x="0" y="2698623"/>
                </a:lnTo>
                <a:lnTo>
                  <a:pt x="2794" y="2701417"/>
                </a:lnTo>
                <a:lnTo>
                  <a:pt x="126111" y="2701417"/>
                </a:lnTo>
                <a:lnTo>
                  <a:pt x="126111" y="2733179"/>
                </a:lnTo>
                <a:lnTo>
                  <a:pt x="189611" y="2701417"/>
                </a:lnTo>
                <a:lnTo>
                  <a:pt x="202311" y="2695067"/>
                </a:lnTo>
                <a:lnTo>
                  <a:pt x="201866" y="2694851"/>
                </a:lnTo>
                <a:lnTo>
                  <a:pt x="202438" y="2694559"/>
                </a:lnTo>
                <a:close/>
              </a:path>
            </a:pathLst>
          </a:custGeom>
          <a:solidFill>
            <a:srgbClr val="D24717"/>
          </a:solidFill>
        </p:spPr>
        <p:txBody>
          <a:bodyPr wrap="square" lIns="0" tIns="0" rIns="0" bIns="0" rtlCol="0"/>
          <a:lstStyle/>
          <a:p>
            <a:endParaRPr/>
          </a:p>
        </p:txBody>
      </p:sp>
      <p:sp>
        <p:nvSpPr>
          <p:cNvPr id="11" name="object 11"/>
          <p:cNvSpPr txBox="1"/>
          <p:nvPr/>
        </p:nvSpPr>
        <p:spPr>
          <a:xfrm>
            <a:off x="3936493" y="3782567"/>
            <a:ext cx="1419225" cy="862416"/>
          </a:xfrm>
          <a:prstGeom prst="rect">
            <a:avLst/>
          </a:prstGeom>
          <a:ln w="15240">
            <a:solidFill>
              <a:srgbClr val="000000"/>
            </a:solidFill>
          </a:ln>
        </p:spPr>
        <p:txBody>
          <a:bodyPr vert="horz" wrap="square" lIns="0" tIns="31115" rIns="0" bIns="0" rtlCol="0">
            <a:spAutoFit/>
          </a:bodyPr>
          <a:lstStyle/>
          <a:p>
            <a:pPr marL="90805" marR="375285" algn="just">
              <a:spcBef>
                <a:spcPts val="245"/>
              </a:spcBef>
            </a:pPr>
            <a:r>
              <a:rPr spc="-5" dirty="0">
                <a:latin typeface="Calibri"/>
                <a:cs typeface="Calibri"/>
              </a:rPr>
              <a:t>Externally </a:t>
            </a:r>
            <a:r>
              <a:rPr spc="-395" dirty="0">
                <a:latin typeface="Calibri"/>
                <a:cs typeface="Calibri"/>
              </a:rPr>
              <a:t> </a:t>
            </a:r>
            <a:r>
              <a:rPr spc="-20" dirty="0">
                <a:latin typeface="Calibri"/>
                <a:cs typeface="Calibri"/>
              </a:rPr>
              <a:t>c</a:t>
            </a:r>
            <a:r>
              <a:rPr spc="-5" dirty="0">
                <a:latin typeface="Calibri"/>
                <a:cs typeface="Calibri"/>
              </a:rPr>
              <a:t>o</a:t>
            </a:r>
            <a:r>
              <a:rPr spc="-15" dirty="0">
                <a:latin typeface="Calibri"/>
                <a:cs typeface="Calibri"/>
              </a:rPr>
              <a:t>n</a:t>
            </a:r>
            <a:r>
              <a:rPr dirty="0">
                <a:latin typeface="Calibri"/>
                <a:cs typeface="Calibri"/>
              </a:rPr>
              <a:t>t</a:t>
            </a:r>
            <a:r>
              <a:rPr spc="-35" dirty="0">
                <a:latin typeface="Calibri"/>
                <a:cs typeface="Calibri"/>
              </a:rPr>
              <a:t>r</a:t>
            </a:r>
            <a:r>
              <a:rPr spc="-5" dirty="0">
                <a:latin typeface="Calibri"/>
                <a:cs typeface="Calibri"/>
              </a:rPr>
              <a:t>o</a:t>
            </a:r>
            <a:r>
              <a:rPr spc="-10" dirty="0">
                <a:latin typeface="Calibri"/>
                <a:cs typeface="Calibri"/>
              </a:rPr>
              <a:t>ll</a:t>
            </a:r>
            <a:r>
              <a:rPr dirty="0">
                <a:latin typeface="Calibri"/>
                <a:cs typeface="Calibri"/>
              </a:rPr>
              <a:t>ed  </a:t>
            </a:r>
            <a:r>
              <a:rPr spc="-10" dirty="0">
                <a:latin typeface="Calibri"/>
                <a:cs typeface="Calibri"/>
              </a:rPr>
              <a:t>account</a:t>
            </a:r>
            <a:endParaRPr>
              <a:latin typeface="Calibri"/>
              <a:cs typeface="Calibri"/>
            </a:endParaRPr>
          </a:p>
        </p:txBody>
      </p:sp>
      <p:sp>
        <p:nvSpPr>
          <p:cNvPr id="12" name="object 12"/>
          <p:cNvSpPr/>
          <p:nvPr/>
        </p:nvSpPr>
        <p:spPr>
          <a:xfrm>
            <a:off x="4025900" y="2039112"/>
            <a:ext cx="76200" cy="1744345"/>
          </a:xfrm>
          <a:custGeom>
            <a:avLst/>
            <a:gdLst/>
            <a:ahLst/>
            <a:cxnLst/>
            <a:rect l="l" t="t" r="r" b="b"/>
            <a:pathLst>
              <a:path w="76200" h="1744345">
                <a:moveTo>
                  <a:pt x="31627" y="1667955"/>
                </a:moveTo>
                <a:lnTo>
                  <a:pt x="0" y="1668271"/>
                </a:lnTo>
                <a:lnTo>
                  <a:pt x="38735" y="1744090"/>
                </a:lnTo>
                <a:lnTo>
                  <a:pt x="69695" y="1680590"/>
                </a:lnTo>
                <a:lnTo>
                  <a:pt x="31750" y="1680590"/>
                </a:lnTo>
                <a:lnTo>
                  <a:pt x="31627" y="1667955"/>
                </a:lnTo>
                <a:close/>
              </a:path>
              <a:path w="76200" h="1744345">
                <a:moveTo>
                  <a:pt x="76073" y="1667510"/>
                </a:moveTo>
                <a:lnTo>
                  <a:pt x="31627" y="1667955"/>
                </a:lnTo>
                <a:lnTo>
                  <a:pt x="31750" y="1680590"/>
                </a:lnTo>
                <a:lnTo>
                  <a:pt x="44450" y="1680464"/>
                </a:lnTo>
                <a:lnTo>
                  <a:pt x="44327" y="1667827"/>
                </a:lnTo>
                <a:lnTo>
                  <a:pt x="75917" y="1667827"/>
                </a:lnTo>
                <a:lnTo>
                  <a:pt x="76073" y="1667510"/>
                </a:lnTo>
                <a:close/>
              </a:path>
              <a:path w="76200" h="1744345">
                <a:moveTo>
                  <a:pt x="75917" y="1667827"/>
                </a:moveTo>
                <a:lnTo>
                  <a:pt x="44327" y="1667827"/>
                </a:lnTo>
                <a:lnTo>
                  <a:pt x="44450" y="1680464"/>
                </a:lnTo>
                <a:lnTo>
                  <a:pt x="31750" y="1680590"/>
                </a:lnTo>
                <a:lnTo>
                  <a:pt x="69695" y="1680590"/>
                </a:lnTo>
                <a:lnTo>
                  <a:pt x="75917" y="1667827"/>
                </a:lnTo>
                <a:close/>
              </a:path>
              <a:path w="76200" h="1744345">
                <a:moveTo>
                  <a:pt x="28193" y="0"/>
                </a:moveTo>
                <a:lnTo>
                  <a:pt x="15493" y="0"/>
                </a:lnTo>
                <a:lnTo>
                  <a:pt x="31627" y="1667955"/>
                </a:lnTo>
                <a:lnTo>
                  <a:pt x="44327" y="1667827"/>
                </a:lnTo>
                <a:lnTo>
                  <a:pt x="28193" y="0"/>
                </a:lnTo>
                <a:close/>
              </a:path>
            </a:pathLst>
          </a:custGeom>
          <a:solidFill>
            <a:srgbClr val="D24717"/>
          </a:solidFill>
        </p:spPr>
        <p:txBody>
          <a:bodyPr wrap="square" lIns="0" tIns="0" rIns="0" bIns="0" rtlCol="0"/>
          <a:lstStyle/>
          <a:p>
            <a:endParaRPr/>
          </a:p>
        </p:txBody>
      </p:sp>
      <p:sp>
        <p:nvSpPr>
          <p:cNvPr id="13" name="object 13"/>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15" name="object 15"/>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53</a:t>
            </a:r>
            <a:endParaRPr sz="1600">
              <a:latin typeface="Calibri"/>
              <a:cs typeface="Calibri"/>
            </a:endParaRPr>
          </a:p>
        </p:txBody>
      </p:sp>
    </p:spTree>
    <p:extLst>
      <p:ext uri="{BB962C8B-B14F-4D97-AF65-F5344CB8AC3E}">
        <p14:creationId xmlns:p14="http://schemas.microsoft.com/office/powerpoint/2010/main" val="109348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194341"/>
            <a:ext cx="7429196" cy="689291"/>
          </a:xfrm>
          <a:prstGeom prst="rect">
            <a:avLst/>
          </a:prstGeom>
        </p:spPr>
        <p:txBody>
          <a:bodyPr vert="horz" wrap="square" lIns="0" tIns="12065" rIns="0" bIns="0" rtlCol="0" anchor="ctr">
            <a:spAutoFit/>
          </a:bodyPr>
          <a:lstStyle/>
          <a:p>
            <a:pPr marL="12700">
              <a:lnSpc>
                <a:spcPct val="100000"/>
              </a:lnSpc>
              <a:spcBef>
                <a:spcPts val="95"/>
              </a:spcBef>
            </a:pPr>
            <a:r>
              <a:rPr b="1" spc="-55" dirty="0"/>
              <a:t>Account</a:t>
            </a:r>
            <a:r>
              <a:rPr b="1" spc="-140" dirty="0"/>
              <a:t> </a:t>
            </a:r>
            <a:r>
              <a:rPr b="1" spc="-70" dirty="0"/>
              <a:t>State</a:t>
            </a:r>
            <a:r>
              <a:rPr b="1" spc="-140" dirty="0"/>
              <a:t> </a:t>
            </a:r>
            <a:r>
              <a:rPr b="1" spc="-75" dirty="0"/>
              <a:t>(“World</a:t>
            </a:r>
            <a:r>
              <a:rPr b="1" spc="-90" dirty="0"/>
              <a:t> </a:t>
            </a:r>
            <a:r>
              <a:rPr b="1" spc="-65" dirty="0"/>
              <a:t>State”)</a:t>
            </a:r>
          </a:p>
        </p:txBody>
      </p:sp>
      <p:sp>
        <p:nvSpPr>
          <p:cNvPr id="3" name="object 3"/>
          <p:cNvSpPr/>
          <p:nvPr/>
        </p:nvSpPr>
        <p:spPr>
          <a:xfrm>
            <a:off x="1892808" y="310286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4"/>
                </a:lnTo>
                <a:lnTo>
                  <a:pt x="728399" y="907058"/>
                </a:lnTo>
                <a:lnTo>
                  <a:pt x="670826" y="903379"/>
                </a:lnTo>
                <a:lnTo>
                  <a:pt x="614577" y="897356"/>
                </a:lnTo>
                <a:lnTo>
                  <a:pt x="559806" y="889075"/>
                </a:lnTo>
                <a:lnTo>
                  <a:pt x="506663" y="878626"/>
                </a:lnTo>
                <a:lnTo>
                  <a:pt x="455302" y="866094"/>
                </a:lnTo>
                <a:lnTo>
                  <a:pt x="405875" y="851569"/>
                </a:lnTo>
                <a:lnTo>
                  <a:pt x="358534" y="835138"/>
                </a:lnTo>
                <a:lnTo>
                  <a:pt x="313431" y="816889"/>
                </a:lnTo>
                <a:lnTo>
                  <a:pt x="270718" y="796909"/>
                </a:lnTo>
                <a:lnTo>
                  <a:pt x="230547" y="775287"/>
                </a:lnTo>
                <a:lnTo>
                  <a:pt x="193071" y="752110"/>
                </a:lnTo>
                <a:lnTo>
                  <a:pt x="158442" y="727466"/>
                </a:lnTo>
                <a:lnTo>
                  <a:pt x="126812" y="701444"/>
                </a:lnTo>
                <a:lnTo>
                  <a:pt x="98333" y="674130"/>
                </a:lnTo>
                <a:lnTo>
                  <a:pt x="51438" y="615979"/>
                </a:lnTo>
                <a:lnTo>
                  <a:pt x="18974" y="553717"/>
                </a:lnTo>
                <a:lnTo>
                  <a:pt x="2159" y="488046"/>
                </a:lnTo>
                <a:lnTo>
                  <a:pt x="0" y="454151"/>
                </a:lnTo>
              </a:path>
              <a:path w="1574800" h="2725420">
                <a:moveTo>
                  <a:pt x="0" y="454151"/>
                </a:moveTo>
                <a:lnTo>
                  <a:pt x="8534" y="387039"/>
                </a:lnTo>
                <a:lnTo>
                  <a:pt x="33326" y="322985"/>
                </a:lnTo>
                <a:lnTo>
                  <a:pt x="73158" y="262691"/>
                </a:lnTo>
                <a:lnTo>
                  <a:pt x="126812" y="206859"/>
                </a:lnTo>
                <a:lnTo>
                  <a:pt x="158442" y="180837"/>
                </a:lnTo>
                <a:lnTo>
                  <a:pt x="193071" y="156193"/>
                </a:lnTo>
                <a:lnTo>
                  <a:pt x="230547" y="133016"/>
                </a:lnTo>
                <a:lnTo>
                  <a:pt x="270718" y="111394"/>
                </a:lnTo>
                <a:lnTo>
                  <a:pt x="313431" y="91414"/>
                </a:lnTo>
                <a:lnTo>
                  <a:pt x="358534" y="73165"/>
                </a:lnTo>
                <a:lnTo>
                  <a:pt x="405875" y="56734"/>
                </a:lnTo>
                <a:lnTo>
                  <a:pt x="455302" y="42209"/>
                </a:lnTo>
                <a:lnTo>
                  <a:pt x="506663" y="29677"/>
                </a:lnTo>
                <a:lnTo>
                  <a:pt x="559806" y="19228"/>
                </a:lnTo>
                <a:lnTo>
                  <a:pt x="614577" y="10947"/>
                </a:lnTo>
                <a:lnTo>
                  <a:pt x="670826" y="4924"/>
                </a:lnTo>
                <a:lnTo>
                  <a:pt x="728399"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60"/>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2"/>
                </a:lnTo>
                <a:lnTo>
                  <a:pt x="728399" y="2723666"/>
                </a:lnTo>
                <a:lnTo>
                  <a:pt x="670826" y="2719987"/>
                </a:lnTo>
                <a:lnTo>
                  <a:pt x="614577" y="2713964"/>
                </a:lnTo>
                <a:lnTo>
                  <a:pt x="559806" y="2705683"/>
                </a:lnTo>
                <a:lnTo>
                  <a:pt x="506663" y="2695234"/>
                </a:lnTo>
                <a:lnTo>
                  <a:pt x="455302" y="2682702"/>
                </a:lnTo>
                <a:lnTo>
                  <a:pt x="405875" y="2668177"/>
                </a:lnTo>
                <a:lnTo>
                  <a:pt x="358534" y="2651746"/>
                </a:lnTo>
                <a:lnTo>
                  <a:pt x="313431" y="2633497"/>
                </a:lnTo>
                <a:lnTo>
                  <a:pt x="270718" y="2613517"/>
                </a:lnTo>
                <a:lnTo>
                  <a:pt x="230547" y="2591895"/>
                </a:lnTo>
                <a:lnTo>
                  <a:pt x="193071" y="2568718"/>
                </a:lnTo>
                <a:lnTo>
                  <a:pt x="158442" y="2544074"/>
                </a:lnTo>
                <a:lnTo>
                  <a:pt x="126812" y="2518052"/>
                </a:lnTo>
                <a:lnTo>
                  <a:pt x="98333" y="2490738"/>
                </a:lnTo>
                <a:lnTo>
                  <a:pt x="51438" y="2432587"/>
                </a:lnTo>
                <a:lnTo>
                  <a:pt x="18974" y="2370325"/>
                </a:lnTo>
                <a:lnTo>
                  <a:pt x="2159" y="2304654"/>
                </a:lnTo>
                <a:lnTo>
                  <a:pt x="0" y="2270760"/>
                </a:lnTo>
                <a:lnTo>
                  <a:pt x="0" y="454151"/>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2177593" y="4391406"/>
            <a:ext cx="1004569" cy="574675"/>
          </a:xfrm>
          <a:prstGeom prst="rect">
            <a:avLst/>
          </a:prstGeom>
        </p:spPr>
        <p:txBody>
          <a:bodyPr vert="horz" wrap="square" lIns="0" tIns="12700" rIns="0" bIns="0" rtlCol="0">
            <a:spAutoFit/>
          </a:bodyPr>
          <a:lstStyle/>
          <a:p>
            <a:pPr marL="68580" marR="5080" indent="-56515">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aphicFrame>
        <p:nvGraphicFramePr>
          <p:cNvPr id="5" name="object 5"/>
          <p:cNvGraphicFramePr>
            <a:graphicFrameLocks noGrp="1"/>
          </p:cNvGraphicFramePr>
          <p:nvPr/>
        </p:nvGraphicFramePr>
        <p:xfrm>
          <a:off x="2345437" y="1520953"/>
          <a:ext cx="7416165" cy="1457451"/>
        </p:xfrm>
        <a:graphic>
          <a:graphicData uri="http://schemas.openxmlformats.org/drawingml/2006/table">
            <a:tbl>
              <a:tblPr firstRow="1" bandRow="1">
                <a:tableStyleId>{2D5ABB26-0587-4C30-8999-92F81FD0307C}</a:tableStyleId>
              </a:tblPr>
              <a:tblGrid>
                <a:gridCol w="1852930"/>
                <a:gridCol w="1855470"/>
                <a:gridCol w="1855470"/>
                <a:gridCol w="1852295"/>
              </a:tblGrid>
              <a:tr h="362712">
                <a:tc>
                  <a:txBody>
                    <a:bodyPr/>
                    <a:lstStyle/>
                    <a:p>
                      <a:pPr marL="88900">
                        <a:lnSpc>
                          <a:spcPct val="100000"/>
                        </a:lnSpc>
                        <a:spcBef>
                          <a:spcPts val="215"/>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30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dirty="0">
                          <a:solidFill>
                            <a:srgbClr val="FFFFFF"/>
                          </a:solidFill>
                          <a:latin typeface="Calibri"/>
                          <a:cs typeface="Calibri"/>
                        </a:rPr>
                        <a:t>Balance</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5" dirty="0">
                          <a:solidFill>
                            <a:srgbClr val="FFFFFF"/>
                          </a:solidFill>
                          <a:latin typeface="Calibri"/>
                          <a:cs typeface="Calibri"/>
                        </a:rPr>
                        <a:t>Code</a:t>
                      </a:r>
                      <a:r>
                        <a:rPr sz="1800" b="1" spc="-60" dirty="0">
                          <a:solidFill>
                            <a:srgbClr val="FFFFFF"/>
                          </a:solidFill>
                          <a:latin typeface="Calibri"/>
                          <a:cs typeface="Calibri"/>
                        </a:rPr>
                        <a:t> </a:t>
                      </a:r>
                      <a:r>
                        <a:rPr sz="1800" b="1" dirty="0">
                          <a:solidFill>
                            <a:srgbClr val="FFFFFF"/>
                          </a:solidFill>
                          <a:latin typeface="Calibri"/>
                          <a:cs typeface="Calibri"/>
                        </a:rPr>
                        <a:t>Hash</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Internal</a:t>
                      </a:r>
                      <a:r>
                        <a:rPr sz="1800" b="1" spc="-30"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365760">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45.12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99554HGJ</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65760">
                <a:tc>
                  <a:txBody>
                    <a:bodyPr/>
                    <a:lstStyle/>
                    <a:p>
                      <a:pPr marL="88900">
                        <a:lnSpc>
                          <a:spcPct val="100000"/>
                        </a:lnSpc>
                        <a:spcBef>
                          <a:spcPts val="244"/>
                        </a:spcBef>
                      </a:pPr>
                      <a:r>
                        <a:rPr sz="1800" spc="-5" dirty="0">
                          <a:latin typeface="Calibri"/>
                          <a:cs typeface="Calibri"/>
                        </a:rPr>
                        <a:t>98217981623</a:t>
                      </a:r>
                      <a:endParaRPr sz="1800">
                        <a:latin typeface="Calibri"/>
                        <a:cs typeface="Calibri"/>
                      </a:endParaRPr>
                    </a:p>
                  </a:txBody>
                  <a:tcPr marL="0" marR="0" marT="31114"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dirty="0">
                          <a:latin typeface="Calibri"/>
                          <a:cs typeface="Calibri"/>
                        </a:rPr>
                        <a:t>1123.332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9ERU12T4</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3453ADFG</a:t>
                      </a:r>
                      <a:endParaRPr sz="1800">
                        <a:latin typeface="Calibri"/>
                        <a:cs typeface="Calibri"/>
                      </a:endParaRPr>
                    </a:p>
                  </a:txBody>
                  <a:tcPr marL="0" marR="0" marT="31114"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6321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9.3444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0490CNDJ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132GJR4</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pic>
        <p:nvPicPr>
          <p:cNvPr id="6" name="object 6"/>
          <p:cNvPicPr/>
          <p:nvPr/>
        </p:nvPicPr>
        <p:blipFill>
          <a:blip r:embed="rId2" cstate="print"/>
          <a:stretch>
            <a:fillRect/>
          </a:stretch>
        </p:blipFill>
        <p:spPr>
          <a:xfrm>
            <a:off x="6272784" y="2904745"/>
            <a:ext cx="76200" cy="228345"/>
          </a:xfrm>
          <a:prstGeom prst="rect">
            <a:avLst/>
          </a:prstGeom>
        </p:spPr>
      </p:pic>
      <p:grpSp>
        <p:nvGrpSpPr>
          <p:cNvPr id="7" name="object 7"/>
          <p:cNvGrpSpPr/>
          <p:nvPr/>
        </p:nvGrpSpPr>
        <p:grpSpPr>
          <a:xfrm>
            <a:off x="3928872" y="3133344"/>
            <a:ext cx="3228340" cy="2360930"/>
            <a:chOff x="2404872" y="3133344"/>
            <a:chExt cx="3228340" cy="2360930"/>
          </a:xfrm>
        </p:grpSpPr>
        <p:pic>
          <p:nvPicPr>
            <p:cNvPr id="8" name="object 8"/>
            <p:cNvPicPr/>
            <p:nvPr/>
          </p:nvPicPr>
          <p:blipFill>
            <a:blip r:embed="rId3" cstate="print"/>
            <a:stretch>
              <a:fillRect/>
            </a:stretch>
          </p:blipFill>
          <p:spPr>
            <a:xfrm>
              <a:off x="3939539" y="3133344"/>
              <a:ext cx="1693164" cy="2194560"/>
            </a:xfrm>
            <a:prstGeom prst="rect">
              <a:avLst/>
            </a:prstGeom>
          </p:spPr>
        </p:pic>
        <p:sp>
          <p:nvSpPr>
            <p:cNvPr id="9" name="object 9"/>
            <p:cNvSpPr/>
            <p:nvPr/>
          </p:nvSpPr>
          <p:spPr>
            <a:xfrm>
              <a:off x="2412492" y="4840223"/>
              <a:ext cx="1419225" cy="646430"/>
            </a:xfrm>
            <a:custGeom>
              <a:avLst/>
              <a:gdLst/>
              <a:ahLst/>
              <a:cxnLst/>
              <a:rect l="l" t="t" r="r" b="b"/>
              <a:pathLst>
                <a:path w="1419225" h="646429">
                  <a:moveTo>
                    <a:pt x="0" y="646176"/>
                  </a:moveTo>
                  <a:lnTo>
                    <a:pt x="1418844" y="646176"/>
                  </a:lnTo>
                  <a:lnTo>
                    <a:pt x="1418844" y="0"/>
                  </a:lnTo>
                  <a:lnTo>
                    <a:pt x="0" y="0"/>
                  </a:lnTo>
                  <a:lnTo>
                    <a:pt x="0" y="646176"/>
                  </a:lnTo>
                  <a:close/>
                </a:path>
              </a:pathLst>
            </a:custGeom>
            <a:ln w="15239">
              <a:solidFill>
                <a:srgbClr val="000000"/>
              </a:solidFill>
            </a:ln>
          </p:spPr>
          <p:txBody>
            <a:bodyPr wrap="square" lIns="0" tIns="0" rIns="0" bIns="0" rtlCol="0"/>
            <a:lstStyle/>
            <a:p>
              <a:endParaRPr/>
            </a:p>
          </p:txBody>
        </p:sp>
      </p:grpSp>
      <p:sp>
        <p:nvSpPr>
          <p:cNvPr id="10" name="object 10"/>
          <p:cNvSpPr txBox="1"/>
          <p:nvPr/>
        </p:nvSpPr>
        <p:spPr>
          <a:xfrm>
            <a:off x="4015233" y="4859273"/>
            <a:ext cx="820419" cy="574040"/>
          </a:xfrm>
          <a:prstGeom prst="rect">
            <a:avLst/>
          </a:prstGeom>
        </p:spPr>
        <p:txBody>
          <a:bodyPr vert="horz" wrap="square" lIns="0" tIns="12700" rIns="0" bIns="0" rtlCol="0">
            <a:spAutoFit/>
          </a:bodyPr>
          <a:lstStyle/>
          <a:p>
            <a:pPr marL="12700" marR="5080">
              <a:spcBef>
                <a:spcPts val="100"/>
              </a:spcBef>
            </a:pPr>
            <a:r>
              <a:rPr spc="-5" dirty="0">
                <a:latin typeface="Calibri"/>
                <a:cs typeface="Calibri"/>
              </a:rPr>
              <a:t>Co</a:t>
            </a:r>
            <a:r>
              <a:rPr spc="-10" dirty="0">
                <a:latin typeface="Calibri"/>
                <a:cs typeface="Calibri"/>
              </a:rPr>
              <a:t>n</a:t>
            </a:r>
            <a:r>
              <a:rPr dirty="0">
                <a:latin typeface="Calibri"/>
                <a:cs typeface="Calibri"/>
              </a:rPr>
              <a:t>t</a:t>
            </a:r>
            <a:r>
              <a:rPr spc="-45" dirty="0">
                <a:latin typeface="Calibri"/>
                <a:cs typeface="Calibri"/>
              </a:rPr>
              <a:t>r</a:t>
            </a:r>
            <a:r>
              <a:rPr dirty="0">
                <a:latin typeface="Calibri"/>
                <a:cs typeface="Calibri"/>
              </a:rPr>
              <a:t>act  </a:t>
            </a:r>
            <a:r>
              <a:rPr spc="-10" dirty="0">
                <a:latin typeface="Calibri"/>
                <a:cs typeface="Calibri"/>
              </a:rPr>
              <a:t>account</a:t>
            </a:r>
            <a:endParaRPr>
              <a:latin typeface="Calibri"/>
              <a:cs typeface="Calibri"/>
            </a:endParaRPr>
          </a:p>
        </p:txBody>
      </p:sp>
      <p:sp>
        <p:nvSpPr>
          <p:cNvPr id="11" name="object 11"/>
          <p:cNvSpPr/>
          <p:nvPr/>
        </p:nvSpPr>
        <p:spPr>
          <a:xfrm>
            <a:off x="3733547" y="2468880"/>
            <a:ext cx="202565" cy="2733675"/>
          </a:xfrm>
          <a:custGeom>
            <a:avLst/>
            <a:gdLst/>
            <a:ahLst/>
            <a:cxnLst/>
            <a:rect l="l" t="t" r="r" b="b"/>
            <a:pathLst>
              <a:path w="202564" h="2733675">
                <a:moveTo>
                  <a:pt x="202438" y="2694559"/>
                </a:moveTo>
                <a:lnTo>
                  <a:pt x="189738" y="2688209"/>
                </a:lnTo>
                <a:lnTo>
                  <a:pt x="126238" y="2656459"/>
                </a:lnTo>
                <a:lnTo>
                  <a:pt x="126238" y="2657030"/>
                </a:lnTo>
                <a:lnTo>
                  <a:pt x="126111" y="2656967"/>
                </a:lnTo>
                <a:lnTo>
                  <a:pt x="126111" y="2688209"/>
                </a:lnTo>
                <a:lnTo>
                  <a:pt x="88900" y="2688209"/>
                </a:lnTo>
                <a:lnTo>
                  <a:pt x="88900" y="435864"/>
                </a:lnTo>
                <a:lnTo>
                  <a:pt x="76200" y="435864"/>
                </a:lnTo>
                <a:lnTo>
                  <a:pt x="76200" y="2688717"/>
                </a:lnTo>
                <a:lnTo>
                  <a:pt x="12700" y="2688717"/>
                </a:lnTo>
                <a:lnTo>
                  <a:pt x="12700" y="0"/>
                </a:lnTo>
                <a:lnTo>
                  <a:pt x="0" y="0"/>
                </a:lnTo>
                <a:lnTo>
                  <a:pt x="0" y="2698623"/>
                </a:lnTo>
                <a:lnTo>
                  <a:pt x="2794" y="2701417"/>
                </a:lnTo>
                <a:lnTo>
                  <a:pt x="126111" y="2701417"/>
                </a:lnTo>
                <a:lnTo>
                  <a:pt x="126111" y="2733179"/>
                </a:lnTo>
                <a:lnTo>
                  <a:pt x="189611" y="2701417"/>
                </a:lnTo>
                <a:lnTo>
                  <a:pt x="202311" y="2695067"/>
                </a:lnTo>
                <a:lnTo>
                  <a:pt x="201866" y="2694851"/>
                </a:lnTo>
                <a:lnTo>
                  <a:pt x="202438" y="2694559"/>
                </a:lnTo>
                <a:close/>
              </a:path>
            </a:pathLst>
          </a:custGeom>
          <a:solidFill>
            <a:srgbClr val="D24717"/>
          </a:solidFill>
        </p:spPr>
        <p:txBody>
          <a:bodyPr wrap="square" lIns="0" tIns="0" rIns="0" bIns="0" rtlCol="0"/>
          <a:lstStyle/>
          <a:p>
            <a:endParaRPr/>
          </a:p>
        </p:txBody>
      </p:sp>
      <p:grpSp>
        <p:nvGrpSpPr>
          <p:cNvPr id="12" name="object 12"/>
          <p:cNvGrpSpPr/>
          <p:nvPr/>
        </p:nvGrpSpPr>
        <p:grpSpPr>
          <a:xfrm>
            <a:off x="1630679" y="2218944"/>
            <a:ext cx="4745990" cy="3633470"/>
            <a:chOff x="106679" y="2218944"/>
            <a:chExt cx="4745990" cy="3633470"/>
          </a:xfrm>
        </p:grpSpPr>
        <p:pic>
          <p:nvPicPr>
            <p:cNvPr id="13" name="object 13"/>
            <p:cNvPicPr/>
            <p:nvPr/>
          </p:nvPicPr>
          <p:blipFill>
            <a:blip r:embed="rId4" cstate="print"/>
            <a:stretch>
              <a:fillRect/>
            </a:stretch>
          </p:blipFill>
          <p:spPr>
            <a:xfrm>
              <a:off x="106679" y="2218944"/>
              <a:ext cx="769632" cy="2378963"/>
            </a:xfrm>
            <a:prstGeom prst="rect">
              <a:avLst/>
            </a:prstGeom>
          </p:spPr>
        </p:pic>
        <p:sp>
          <p:nvSpPr>
            <p:cNvPr id="14" name="object 14"/>
            <p:cNvSpPr/>
            <p:nvPr/>
          </p:nvSpPr>
          <p:spPr>
            <a:xfrm>
              <a:off x="128015" y="2240280"/>
              <a:ext cx="695960" cy="2265045"/>
            </a:xfrm>
            <a:custGeom>
              <a:avLst/>
              <a:gdLst/>
              <a:ahLst/>
              <a:cxnLst/>
              <a:rect l="l" t="t" r="r" b="b"/>
              <a:pathLst>
                <a:path w="695960" h="2265045">
                  <a:moveTo>
                    <a:pt x="163830" y="2187067"/>
                  </a:moveTo>
                  <a:lnTo>
                    <a:pt x="163830" y="2264791"/>
                  </a:lnTo>
                  <a:lnTo>
                    <a:pt x="215645" y="2238883"/>
                  </a:lnTo>
                  <a:lnTo>
                    <a:pt x="176784" y="2238883"/>
                  </a:lnTo>
                  <a:lnTo>
                    <a:pt x="176784" y="2212975"/>
                  </a:lnTo>
                  <a:lnTo>
                    <a:pt x="215646" y="2212975"/>
                  </a:lnTo>
                  <a:lnTo>
                    <a:pt x="163830" y="2187067"/>
                  </a:lnTo>
                  <a:close/>
                </a:path>
                <a:path w="695960" h="2265045">
                  <a:moveTo>
                    <a:pt x="695794" y="0"/>
                  </a:moveTo>
                  <a:lnTo>
                    <a:pt x="5803" y="0"/>
                  </a:lnTo>
                  <a:lnTo>
                    <a:pt x="0" y="5842"/>
                  </a:lnTo>
                  <a:lnTo>
                    <a:pt x="0" y="2233041"/>
                  </a:lnTo>
                  <a:lnTo>
                    <a:pt x="5803" y="2238883"/>
                  </a:lnTo>
                  <a:lnTo>
                    <a:pt x="163830" y="2238883"/>
                  </a:lnTo>
                  <a:lnTo>
                    <a:pt x="163830" y="2225929"/>
                  </a:lnTo>
                  <a:lnTo>
                    <a:pt x="25907" y="2225929"/>
                  </a:lnTo>
                  <a:lnTo>
                    <a:pt x="12953" y="2212975"/>
                  </a:lnTo>
                  <a:lnTo>
                    <a:pt x="25907" y="2212975"/>
                  </a:lnTo>
                  <a:lnTo>
                    <a:pt x="25907" y="25908"/>
                  </a:lnTo>
                  <a:lnTo>
                    <a:pt x="12953" y="25908"/>
                  </a:lnTo>
                  <a:lnTo>
                    <a:pt x="25907" y="12954"/>
                  </a:lnTo>
                  <a:lnTo>
                    <a:pt x="695794" y="12954"/>
                  </a:lnTo>
                  <a:lnTo>
                    <a:pt x="695794" y="0"/>
                  </a:lnTo>
                  <a:close/>
                </a:path>
                <a:path w="695960" h="2265045">
                  <a:moveTo>
                    <a:pt x="215646" y="2212975"/>
                  </a:moveTo>
                  <a:lnTo>
                    <a:pt x="176784" y="2212975"/>
                  </a:lnTo>
                  <a:lnTo>
                    <a:pt x="176784" y="2238883"/>
                  </a:lnTo>
                  <a:lnTo>
                    <a:pt x="215645" y="2238883"/>
                  </a:lnTo>
                  <a:lnTo>
                    <a:pt x="241554" y="2225929"/>
                  </a:lnTo>
                  <a:lnTo>
                    <a:pt x="215646" y="2212975"/>
                  </a:lnTo>
                  <a:close/>
                </a:path>
                <a:path w="695960" h="2265045">
                  <a:moveTo>
                    <a:pt x="25907" y="2212975"/>
                  </a:moveTo>
                  <a:lnTo>
                    <a:pt x="12953" y="2212975"/>
                  </a:lnTo>
                  <a:lnTo>
                    <a:pt x="25907" y="2225929"/>
                  </a:lnTo>
                  <a:lnTo>
                    <a:pt x="25907" y="2212975"/>
                  </a:lnTo>
                  <a:close/>
                </a:path>
                <a:path w="695960" h="2265045">
                  <a:moveTo>
                    <a:pt x="163830" y="2212975"/>
                  </a:moveTo>
                  <a:lnTo>
                    <a:pt x="25907" y="2212975"/>
                  </a:lnTo>
                  <a:lnTo>
                    <a:pt x="25907" y="2225929"/>
                  </a:lnTo>
                  <a:lnTo>
                    <a:pt x="163830" y="2225929"/>
                  </a:lnTo>
                  <a:lnTo>
                    <a:pt x="163830" y="2212975"/>
                  </a:lnTo>
                  <a:close/>
                </a:path>
                <a:path w="695960" h="2265045">
                  <a:moveTo>
                    <a:pt x="25907" y="12954"/>
                  </a:moveTo>
                  <a:lnTo>
                    <a:pt x="12953" y="25908"/>
                  </a:lnTo>
                  <a:lnTo>
                    <a:pt x="25907" y="25908"/>
                  </a:lnTo>
                  <a:lnTo>
                    <a:pt x="25907" y="12954"/>
                  </a:lnTo>
                  <a:close/>
                </a:path>
                <a:path w="695960" h="2265045">
                  <a:moveTo>
                    <a:pt x="695794" y="12954"/>
                  </a:moveTo>
                  <a:lnTo>
                    <a:pt x="25907" y="12954"/>
                  </a:lnTo>
                  <a:lnTo>
                    <a:pt x="25907" y="25908"/>
                  </a:lnTo>
                  <a:lnTo>
                    <a:pt x="695794" y="25908"/>
                  </a:lnTo>
                  <a:lnTo>
                    <a:pt x="695794" y="12954"/>
                  </a:lnTo>
                  <a:close/>
                </a:path>
              </a:pathLst>
            </a:custGeom>
            <a:solidFill>
              <a:srgbClr val="00AF50"/>
            </a:solidFill>
          </p:spPr>
          <p:txBody>
            <a:bodyPr wrap="square" lIns="0" tIns="0" rIns="0" bIns="0" rtlCol="0"/>
            <a:lstStyle/>
            <a:p>
              <a:endParaRPr/>
            </a:p>
          </p:txBody>
        </p:sp>
        <p:pic>
          <p:nvPicPr>
            <p:cNvPr id="15" name="object 15"/>
            <p:cNvPicPr/>
            <p:nvPr/>
          </p:nvPicPr>
          <p:blipFill>
            <a:blip r:embed="rId5" cstate="print"/>
            <a:stretch>
              <a:fillRect/>
            </a:stretch>
          </p:blipFill>
          <p:spPr>
            <a:xfrm>
              <a:off x="1594104" y="5306567"/>
              <a:ext cx="3258312" cy="545579"/>
            </a:xfrm>
            <a:prstGeom prst="rect">
              <a:avLst/>
            </a:prstGeom>
          </p:spPr>
        </p:pic>
        <p:sp>
          <p:nvSpPr>
            <p:cNvPr id="16" name="object 16"/>
            <p:cNvSpPr/>
            <p:nvPr/>
          </p:nvSpPr>
          <p:spPr>
            <a:xfrm>
              <a:off x="1693926" y="5328666"/>
              <a:ext cx="3105785" cy="431165"/>
            </a:xfrm>
            <a:custGeom>
              <a:avLst/>
              <a:gdLst/>
              <a:ahLst/>
              <a:cxnLst/>
              <a:rect l="l" t="t" r="r" b="b"/>
              <a:pathLst>
                <a:path w="3105785" h="431164">
                  <a:moveTo>
                    <a:pt x="77724" y="353098"/>
                  </a:moveTo>
                  <a:lnTo>
                    <a:pt x="0" y="391960"/>
                  </a:lnTo>
                  <a:lnTo>
                    <a:pt x="77724" y="430822"/>
                  </a:lnTo>
                  <a:lnTo>
                    <a:pt x="77724" y="404914"/>
                  </a:lnTo>
                  <a:lnTo>
                    <a:pt x="64769" y="404914"/>
                  </a:lnTo>
                  <a:lnTo>
                    <a:pt x="64769" y="379006"/>
                  </a:lnTo>
                  <a:lnTo>
                    <a:pt x="77724" y="379006"/>
                  </a:lnTo>
                  <a:lnTo>
                    <a:pt x="77724" y="353098"/>
                  </a:lnTo>
                  <a:close/>
                </a:path>
                <a:path w="3105785" h="431164">
                  <a:moveTo>
                    <a:pt x="77724" y="379006"/>
                  </a:moveTo>
                  <a:lnTo>
                    <a:pt x="64769" y="379006"/>
                  </a:lnTo>
                  <a:lnTo>
                    <a:pt x="64769" y="404914"/>
                  </a:lnTo>
                  <a:lnTo>
                    <a:pt x="77724" y="404914"/>
                  </a:lnTo>
                  <a:lnTo>
                    <a:pt x="77724" y="379006"/>
                  </a:lnTo>
                  <a:close/>
                </a:path>
                <a:path w="3105785" h="431164">
                  <a:moveTo>
                    <a:pt x="3079877" y="379006"/>
                  </a:moveTo>
                  <a:lnTo>
                    <a:pt x="77724" y="379006"/>
                  </a:lnTo>
                  <a:lnTo>
                    <a:pt x="77724" y="404914"/>
                  </a:lnTo>
                  <a:lnTo>
                    <a:pt x="3100070" y="404914"/>
                  </a:lnTo>
                  <a:lnTo>
                    <a:pt x="3105785" y="399110"/>
                  </a:lnTo>
                  <a:lnTo>
                    <a:pt x="3105785" y="391960"/>
                  </a:lnTo>
                  <a:lnTo>
                    <a:pt x="3079877" y="391960"/>
                  </a:lnTo>
                  <a:lnTo>
                    <a:pt x="3079877" y="379006"/>
                  </a:lnTo>
                  <a:close/>
                </a:path>
                <a:path w="3105785" h="431164">
                  <a:moveTo>
                    <a:pt x="3105785" y="0"/>
                  </a:moveTo>
                  <a:lnTo>
                    <a:pt x="3079877" y="0"/>
                  </a:lnTo>
                  <a:lnTo>
                    <a:pt x="3079877" y="391960"/>
                  </a:lnTo>
                  <a:lnTo>
                    <a:pt x="3092831" y="379006"/>
                  </a:lnTo>
                  <a:lnTo>
                    <a:pt x="3105785" y="379006"/>
                  </a:lnTo>
                  <a:lnTo>
                    <a:pt x="3105785" y="0"/>
                  </a:lnTo>
                  <a:close/>
                </a:path>
                <a:path w="3105785" h="431164">
                  <a:moveTo>
                    <a:pt x="3105785" y="379006"/>
                  </a:moveTo>
                  <a:lnTo>
                    <a:pt x="3092831" y="379006"/>
                  </a:lnTo>
                  <a:lnTo>
                    <a:pt x="3079877" y="391960"/>
                  </a:lnTo>
                  <a:lnTo>
                    <a:pt x="3105785" y="391960"/>
                  </a:lnTo>
                  <a:lnTo>
                    <a:pt x="3105785" y="379006"/>
                  </a:lnTo>
                  <a:close/>
                </a:path>
              </a:pathLst>
            </a:custGeom>
            <a:solidFill>
              <a:srgbClr val="00AF50"/>
            </a:solidFill>
          </p:spPr>
          <p:txBody>
            <a:bodyPr wrap="square" lIns="0" tIns="0" rIns="0" bIns="0" rtlCol="0"/>
            <a:lstStyle/>
            <a:p>
              <a:endParaRPr/>
            </a:p>
          </p:txBody>
        </p:sp>
      </p:grpSp>
      <p:sp>
        <p:nvSpPr>
          <p:cNvPr id="17" name="object 17"/>
          <p:cNvSpPr txBox="1"/>
          <p:nvPr/>
        </p:nvSpPr>
        <p:spPr>
          <a:xfrm>
            <a:off x="3936493" y="3782567"/>
            <a:ext cx="1419225" cy="862416"/>
          </a:xfrm>
          <a:prstGeom prst="rect">
            <a:avLst/>
          </a:prstGeom>
          <a:ln w="15240">
            <a:solidFill>
              <a:srgbClr val="000000"/>
            </a:solidFill>
          </a:ln>
        </p:spPr>
        <p:txBody>
          <a:bodyPr vert="horz" wrap="square" lIns="0" tIns="31115" rIns="0" bIns="0" rtlCol="0">
            <a:spAutoFit/>
          </a:bodyPr>
          <a:lstStyle/>
          <a:p>
            <a:pPr marL="90805" marR="375285" algn="just">
              <a:spcBef>
                <a:spcPts val="245"/>
              </a:spcBef>
            </a:pPr>
            <a:r>
              <a:rPr spc="-5" dirty="0">
                <a:latin typeface="Calibri"/>
                <a:cs typeface="Calibri"/>
              </a:rPr>
              <a:t>Externally </a:t>
            </a:r>
            <a:r>
              <a:rPr spc="-395" dirty="0">
                <a:latin typeface="Calibri"/>
                <a:cs typeface="Calibri"/>
              </a:rPr>
              <a:t> </a:t>
            </a:r>
            <a:r>
              <a:rPr spc="-20" dirty="0">
                <a:latin typeface="Calibri"/>
                <a:cs typeface="Calibri"/>
              </a:rPr>
              <a:t>c</a:t>
            </a:r>
            <a:r>
              <a:rPr spc="-5" dirty="0">
                <a:latin typeface="Calibri"/>
                <a:cs typeface="Calibri"/>
              </a:rPr>
              <a:t>o</a:t>
            </a:r>
            <a:r>
              <a:rPr spc="-15" dirty="0">
                <a:latin typeface="Calibri"/>
                <a:cs typeface="Calibri"/>
              </a:rPr>
              <a:t>n</a:t>
            </a:r>
            <a:r>
              <a:rPr dirty="0">
                <a:latin typeface="Calibri"/>
                <a:cs typeface="Calibri"/>
              </a:rPr>
              <a:t>t</a:t>
            </a:r>
            <a:r>
              <a:rPr spc="-35" dirty="0">
                <a:latin typeface="Calibri"/>
                <a:cs typeface="Calibri"/>
              </a:rPr>
              <a:t>r</a:t>
            </a:r>
            <a:r>
              <a:rPr spc="-5" dirty="0">
                <a:latin typeface="Calibri"/>
                <a:cs typeface="Calibri"/>
              </a:rPr>
              <a:t>o</a:t>
            </a:r>
            <a:r>
              <a:rPr spc="-10" dirty="0">
                <a:latin typeface="Calibri"/>
                <a:cs typeface="Calibri"/>
              </a:rPr>
              <a:t>ll</a:t>
            </a:r>
            <a:r>
              <a:rPr dirty="0">
                <a:latin typeface="Calibri"/>
                <a:cs typeface="Calibri"/>
              </a:rPr>
              <a:t>ed  </a:t>
            </a:r>
            <a:r>
              <a:rPr spc="-10" dirty="0">
                <a:latin typeface="Calibri"/>
                <a:cs typeface="Calibri"/>
              </a:rPr>
              <a:t>account</a:t>
            </a:r>
            <a:endParaRPr>
              <a:latin typeface="Calibri"/>
              <a:cs typeface="Calibri"/>
            </a:endParaRPr>
          </a:p>
        </p:txBody>
      </p:sp>
      <p:sp>
        <p:nvSpPr>
          <p:cNvPr id="18" name="object 18"/>
          <p:cNvSpPr/>
          <p:nvPr/>
        </p:nvSpPr>
        <p:spPr>
          <a:xfrm>
            <a:off x="4025900" y="2039112"/>
            <a:ext cx="76200" cy="1744345"/>
          </a:xfrm>
          <a:custGeom>
            <a:avLst/>
            <a:gdLst/>
            <a:ahLst/>
            <a:cxnLst/>
            <a:rect l="l" t="t" r="r" b="b"/>
            <a:pathLst>
              <a:path w="76200" h="1744345">
                <a:moveTo>
                  <a:pt x="31627" y="1667955"/>
                </a:moveTo>
                <a:lnTo>
                  <a:pt x="0" y="1668271"/>
                </a:lnTo>
                <a:lnTo>
                  <a:pt x="38735" y="1744090"/>
                </a:lnTo>
                <a:lnTo>
                  <a:pt x="69695" y="1680590"/>
                </a:lnTo>
                <a:lnTo>
                  <a:pt x="31750" y="1680590"/>
                </a:lnTo>
                <a:lnTo>
                  <a:pt x="31627" y="1667955"/>
                </a:lnTo>
                <a:close/>
              </a:path>
              <a:path w="76200" h="1744345">
                <a:moveTo>
                  <a:pt x="76073" y="1667510"/>
                </a:moveTo>
                <a:lnTo>
                  <a:pt x="31627" y="1667955"/>
                </a:lnTo>
                <a:lnTo>
                  <a:pt x="31750" y="1680590"/>
                </a:lnTo>
                <a:lnTo>
                  <a:pt x="44450" y="1680464"/>
                </a:lnTo>
                <a:lnTo>
                  <a:pt x="44327" y="1667827"/>
                </a:lnTo>
                <a:lnTo>
                  <a:pt x="75917" y="1667827"/>
                </a:lnTo>
                <a:lnTo>
                  <a:pt x="76073" y="1667510"/>
                </a:lnTo>
                <a:close/>
              </a:path>
              <a:path w="76200" h="1744345">
                <a:moveTo>
                  <a:pt x="75917" y="1667827"/>
                </a:moveTo>
                <a:lnTo>
                  <a:pt x="44327" y="1667827"/>
                </a:lnTo>
                <a:lnTo>
                  <a:pt x="44450" y="1680464"/>
                </a:lnTo>
                <a:lnTo>
                  <a:pt x="31750" y="1680590"/>
                </a:lnTo>
                <a:lnTo>
                  <a:pt x="69695" y="1680590"/>
                </a:lnTo>
                <a:lnTo>
                  <a:pt x="75917" y="1667827"/>
                </a:lnTo>
                <a:close/>
              </a:path>
              <a:path w="76200" h="1744345">
                <a:moveTo>
                  <a:pt x="28193" y="0"/>
                </a:moveTo>
                <a:lnTo>
                  <a:pt x="15493" y="0"/>
                </a:lnTo>
                <a:lnTo>
                  <a:pt x="31627" y="1667955"/>
                </a:lnTo>
                <a:lnTo>
                  <a:pt x="44327" y="1667827"/>
                </a:lnTo>
                <a:lnTo>
                  <a:pt x="28193" y="0"/>
                </a:lnTo>
                <a:close/>
              </a:path>
            </a:pathLst>
          </a:custGeom>
          <a:solidFill>
            <a:srgbClr val="D24717"/>
          </a:solidFill>
        </p:spPr>
        <p:txBody>
          <a:bodyPr wrap="square" lIns="0" tIns="0" rIns="0" bIns="0" rtlCol="0"/>
          <a:lstStyle/>
          <a:p>
            <a:endParaRPr/>
          </a:p>
        </p:txBody>
      </p:sp>
      <p:sp>
        <p:nvSpPr>
          <p:cNvPr id="19" name="object 19"/>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21" name="object 21"/>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53</a:t>
            </a:r>
            <a:endParaRPr sz="1600">
              <a:latin typeface="Calibri"/>
              <a:cs typeface="Calibri"/>
            </a:endParaRPr>
          </a:p>
        </p:txBody>
      </p:sp>
    </p:spTree>
    <p:extLst>
      <p:ext uri="{BB962C8B-B14F-4D97-AF65-F5344CB8AC3E}">
        <p14:creationId xmlns:p14="http://schemas.microsoft.com/office/powerpoint/2010/main" val="336412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4" y="222917"/>
            <a:ext cx="7989584" cy="689291"/>
          </a:xfrm>
          <a:prstGeom prst="rect">
            <a:avLst/>
          </a:prstGeom>
        </p:spPr>
        <p:txBody>
          <a:bodyPr vert="horz" wrap="square" lIns="0" tIns="12065" rIns="0" bIns="0" rtlCol="0" anchor="ctr">
            <a:spAutoFit/>
          </a:bodyPr>
          <a:lstStyle/>
          <a:p>
            <a:pPr marL="12700">
              <a:lnSpc>
                <a:spcPct val="100000"/>
              </a:lnSpc>
              <a:spcBef>
                <a:spcPts val="95"/>
              </a:spcBef>
            </a:pPr>
            <a:r>
              <a:rPr b="1" spc="-55" dirty="0"/>
              <a:t>Account</a:t>
            </a:r>
            <a:r>
              <a:rPr b="1" spc="-140" dirty="0"/>
              <a:t> </a:t>
            </a:r>
            <a:r>
              <a:rPr b="1" spc="-70" dirty="0"/>
              <a:t>State</a:t>
            </a:r>
            <a:r>
              <a:rPr b="1" spc="-140" dirty="0"/>
              <a:t> </a:t>
            </a:r>
            <a:r>
              <a:rPr b="1" spc="-75" dirty="0"/>
              <a:t>(“World</a:t>
            </a:r>
            <a:r>
              <a:rPr b="1" spc="-90" dirty="0"/>
              <a:t> </a:t>
            </a:r>
            <a:r>
              <a:rPr b="1" spc="-65" dirty="0"/>
              <a:t>State”)</a:t>
            </a:r>
          </a:p>
        </p:txBody>
      </p:sp>
      <p:sp>
        <p:nvSpPr>
          <p:cNvPr id="3" name="object 3"/>
          <p:cNvSpPr/>
          <p:nvPr/>
        </p:nvSpPr>
        <p:spPr>
          <a:xfrm>
            <a:off x="1892808" y="3102864"/>
            <a:ext cx="1574800" cy="2725420"/>
          </a:xfrm>
          <a:custGeom>
            <a:avLst/>
            <a:gdLst/>
            <a:ahLst/>
            <a:cxnLst/>
            <a:rect l="l" t="t" r="r" b="b"/>
            <a:pathLst>
              <a:path w="1574800" h="2725420">
                <a:moveTo>
                  <a:pt x="1574292" y="454151"/>
                </a:moveTo>
                <a:lnTo>
                  <a:pt x="1565757" y="521264"/>
                </a:lnTo>
                <a:lnTo>
                  <a:pt x="1540964" y="585318"/>
                </a:lnTo>
                <a:lnTo>
                  <a:pt x="1501131" y="645612"/>
                </a:lnTo>
                <a:lnTo>
                  <a:pt x="1447475" y="701444"/>
                </a:lnTo>
                <a:lnTo>
                  <a:pt x="1415845" y="727466"/>
                </a:lnTo>
                <a:lnTo>
                  <a:pt x="1381215" y="752110"/>
                </a:lnTo>
                <a:lnTo>
                  <a:pt x="1343739" y="775287"/>
                </a:lnTo>
                <a:lnTo>
                  <a:pt x="1303568" y="796909"/>
                </a:lnTo>
                <a:lnTo>
                  <a:pt x="1260855" y="816889"/>
                </a:lnTo>
                <a:lnTo>
                  <a:pt x="1215751" y="835138"/>
                </a:lnTo>
                <a:lnTo>
                  <a:pt x="1168410" y="851569"/>
                </a:lnTo>
                <a:lnTo>
                  <a:pt x="1118983" y="866094"/>
                </a:lnTo>
                <a:lnTo>
                  <a:pt x="1067623" y="878626"/>
                </a:lnTo>
                <a:lnTo>
                  <a:pt x="1014481" y="889075"/>
                </a:lnTo>
                <a:lnTo>
                  <a:pt x="959710" y="897356"/>
                </a:lnTo>
                <a:lnTo>
                  <a:pt x="903462" y="903379"/>
                </a:lnTo>
                <a:lnTo>
                  <a:pt x="845890" y="907058"/>
                </a:lnTo>
                <a:lnTo>
                  <a:pt x="787146" y="908304"/>
                </a:lnTo>
                <a:lnTo>
                  <a:pt x="728399" y="907058"/>
                </a:lnTo>
                <a:lnTo>
                  <a:pt x="670826" y="903379"/>
                </a:lnTo>
                <a:lnTo>
                  <a:pt x="614577" y="897356"/>
                </a:lnTo>
                <a:lnTo>
                  <a:pt x="559806" y="889075"/>
                </a:lnTo>
                <a:lnTo>
                  <a:pt x="506663" y="878626"/>
                </a:lnTo>
                <a:lnTo>
                  <a:pt x="455302" y="866094"/>
                </a:lnTo>
                <a:lnTo>
                  <a:pt x="405875" y="851569"/>
                </a:lnTo>
                <a:lnTo>
                  <a:pt x="358534" y="835138"/>
                </a:lnTo>
                <a:lnTo>
                  <a:pt x="313431" y="816889"/>
                </a:lnTo>
                <a:lnTo>
                  <a:pt x="270718" y="796909"/>
                </a:lnTo>
                <a:lnTo>
                  <a:pt x="230547" y="775287"/>
                </a:lnTo>
                <a:lnTo>
                  <a:pt x="193071" y="752110"/>
                </a:lnTo>
                <a:lnTo>
                  <a:pt x="158442" y="727466"/>
                </a:lnTo>
                <a:lnTo>
                  <a:pt x="126812" y="701444"/>
                </a:lnTo>
                <a:lnTo>
                  <a:pt x="98333" y="674130"/>
                </a:lnTo>
                <a:lnTo>
                  <a:pt x="51438" y="615979"/>
                </a:lnTo>
                <a:lnTo>
                  <a:pt x="18974" y="553717"/>
                </a:lnTo>
                <a:lnTo>
                  <a:pt x="2159" y="488046"/>
                </a:lnTo>
                <a:lnTo>
                  <a:pt x="0" y="454151"/>
                </a:lnTo>
              </a:path>
              <a:path w="1574800" h="2725420">
                <a:moveTo>
                  <a:pt x="0" y="454151"/>
                </a:moveTo>
                <a:lnTo>
                  <a:pt x="8534" y="387039"/>
                </a:lnTo>
                <a:lnTo>
                  <a:pt x="33326" y="322985"/>
                </a:lnTo>
                <a:lnTo>
                  <a:pt x="73158" y="262691"/>
                </a:lnTo>
                <a:lnTo>
                  <a:pt x="126812" y="206859"/>
                </a:lnTo>
                <a:lnTo>
                  <a:pt x="158442" y="180837"/>
                </a:lnTo>
                <a:lnTo>
                  <a:pt x="193071" y="156193"/>
                </a:lnTo>
                <a:lnTo>
                  <a:pt x="230547" y="133016"/>
                </a:lnTo>
                <a:lnTo>
                  <a:pt x="270718" y="111394"/>
                </a:lnTo>
                <a:lnTo>
                  <a:pt x="313431" y="91414"/>
                </a:lnTo>
                <a:lnTo>
                  <a:pt x="358534" y="73165"/>
                </a:lnTo>
                <a:lnTo>
                  <a:pt x="405875" y="56734"/>
                </a:lnTo>
                <a:lnTo>
                  <a:pt x="455302" y="42209"/>
                </a:lnTo>
                <a:lnTo>
                  <a:pt x="506663" y="29677"/>
                </a:lnTo>
                <a:lnTo>
                  <a:pt x="559806" y="19228"/>
                </a:lnTo>
                <a:lnTo>
                  <a:pt x="614577" y="10947"/>
                </a:lnTo>
                <a:lnTo>
                  <a:pt x="670826" y="4924"/>
                </a:lnTo>
                <a:lnTo>
                  <a:pt x="728399" y="1245"/>
                </a:lnTo>
                <a:lnTo>
                  <a:pt x="787146" y="0"/>
                </a:lnTo>
                <a:lnTo>
                  <a:pt x="845890" y="1245"/>
                </a:lnTo>
                <a:lnTo>
                  <a:pt x="903462" y="4924"/>
                </a:lnTo>
                <a:lnTo>
                  <a:pt x="959710" y="10947"/>
                </a:lnTo>
                <a:lnTo>
                  <a:pt x="1014481" y="19228"/>
                </a:lnTo>
                <a:lnTo>
                  <a:pt x="1067623" y="29677"/>
                </a:lnTo>
                <a:lnTo>
                  <a:pt x="1118983" y="42209"/>
                </a:lnTo>
                <a:lnTo>
                  <a:pt x="1168410" y="56734"/>
                </a:lnTo>
                <a:lnTo>
                  <a:pt x="1215751" y="73165"/>
                </a:lnTo>
                <a:lnTo>
                  <a:pt x="1260855" y="91414"/>
                </a:lnTo>
                <a:lnTo>
                  <a:pt x="1303568" y="111394"/>
                </a:lnTo>
                <a:lnTo>
                  <a:pt x="1343739" y="133016"/>
                </a:lnTo>
                <a:lnTo>
                  <a:pt x="1381215" y="156193"/>
                </a:lnTo>
                <a:lnTo>
                  <a:pt x="1415845" y="180837"/>
                </a:lnTo>
                <a:lnTo>
                  <a:pt x="1447475" y="206859"/>
                </a:lnTo>
                <a:lnTo>
                  <a:pt x="1475955" y="234173"/>
                </a:lnTo>
                <a:lnTo>
                  <a:pt x="1522851" y="292324"/>
                </a:lnTo>
                <a:lnTo>
                  <a:pt x="1555316" y="354586"/>
                </a:lnTo>
                <a:lnTo>
                  <a:pt x="1572132" y="420257"/>
                </a:lnTo>
                <a:lnTo>
                  <a:pt x="1574292" y="454151"/>
                </a:lnTo>
                <a:lnTo>
                  <a:pt x="1574292" y="2270760"/>
                </a:lnTo>
                <a:lnTo>
                  <a:pt x="1565757" y="2337872"/>
                </a:lnTo>
                <a:lnTo>
                  <a:pt x="1540964" y="2401926"/>
                </a:lnTo>
                <a:lnTo>
                  <a:pt x="1501131" y="2462220"/>
                </a:lnTo>
                <a:lnTo>
                  <a:pt x="1447475" y="2518052"/>
                </a:lnTo>
                <a:lnTo>
                  <a:pt x="1415845" y="2544074"/>
                </a:lnTo>
                <a:lnTo>
                  <a:pt x="1381215" y="2568718"/>
                </a:lnTo>
                <a:lnTo>
                  <a:pt x="1343739" y="2591895"/>
                </a:lnTo>
                <a:lnTo>
                  <a:pt x="1303568" y="2613517"/>
                </a:lnTo>
                <a:lnTo>
                  <a:pt x="1260855" y="2633497"/>
                </a:lnTo>
                <a:lnTo>
                  <a:pt x="1215751" y="2651746"/>
                </a:lnTo>
                <a:lnTo>
                  <a:pt x="1168410" y="2668177"/>
                </a:lnTo>
                <a:lnTo>
                  <a:pt x="1118983" y="2682702"/>
                </a:lnTo>
                <a:lnTo>
                  <a:pt x="1067623" y="2695234"/>
                </a:lnTo>
                <a:lnTo>
                  <a:pt x="1014481" y="2705683"/>
                </a:lnTo>
                <a:lnTo>
                  <a:pt x="959710" y="2713964"/>
                </a:lnTo>
                <a:lnTo>
                  <a:pt x="903462" y="2719987"/>
                </a:lnTo>
                <a:lnTo>
                  <a:pt x="845890" y="2723666"/>
                </a:lnTo>
                <a:lnTo>
                  <a:pt x="787146" y="2724912"/>
                </a:lnTo>
                <a:lnTo>
                  <a:pt x="728399" y="2723666"/>
                </a:lnTo>
                <a:lnTo>
                  <a:pt x="670826" y="2719987"/>
                </a:lnTo>
                <a:lnTo>
                  <a:pt x="614577" y="2713964"/>
                </a:lnTo>
                <a:lnTo>
                  <a:pt x="559806" y="2705683"/>
                </a:lnTo>
                <a:lnTo>
                  <a:pt x="506663" y="2695234"/>
                </a:lnTo>
                <a:lnTo>
                  <a:pt x="455302" y="2682702"/>
                </a:lnTo>
                <a:lnTo>
                  <a:pt x="405875" y="2668177"/>
                </a:lnTo>
                <a:lnTo>
                  <a:pt x="358534" y="2651746"/>
                </a:lnTo>
                <a:lnTo>
                  <a:pt x="313431" y="2633497"/>
                </a:lnTo>
                <a:lnTo>
                  <a:pt x="270718" y="2613517"/>
                </a:lnTo>
                <a:lnTo>
                  <a:pt x="230547" y="2591895"/>
                </a:lnTo>
                <a:lnTo>
                  <a:pt x="193071" y="2568718"/>
                </a:lnTo>
                <a:lnTo>
                  <a:pt x="158442" y="2544074"/>
                </a:lnTo>
                <a:lnTo>
                  <a:pt x="126812" y="2518052"/>
                </a:lnTo>
                <a:lnTo>
                  <a:pt x="98333" y="2490738"/>
                </a:lnTo>
                <a:lnTo>
                  <a:pt x="51438" y="2432587"/>
                </a:lnTo>
                <a:lnTo>
                  <a:pt x="18974" y="2370325"/>
                </a:lnTo>
                <a:lnTo>
                  <a:pt x="2159" y="2304654"/>
                </a:lnTo>
                <a:lnTo>
                  <a:pt x="0" y="2270760"/>
                </a:lnTo>
                <a:lnTo>
                  <a:pt x="0" y="454151"/>
                </a:lnTo>
                <a:close/>
              </a:path>
            </a:pathLst>
          </a:custGeom>
          <a:ln w="15240">
            <a:solidFill>
              <a:srgbClr val="000000"/>
            </a:solidFill>
          </a:ln>
        </p:spPr>
        <p:txBody>
          <a:bodyPr wrap="square" lIns="0" tIns="0" rIns="0" bIns="0" rtlCol="0"/>
          <a:lstStyle/>
          <a:p>
            <a:endParaRPr/>
          </a:p>
        </p:txBody>
      </p:sp>
      <p:sp>
        <p:nvSpPr>
          <p:cNvPr id="4" name="object 4"/>
          <p:cNvSpPr txBox="1"/>
          <p:nvPr/>
        </p:nvSpPr>
        <p:spPr>
          <a:xfrm>
            <a:off x="2177593" y="4391406"/>
            <a:ext cx="1004569" cy="574675"/>
          </a:xfrm>
          <a:prstGeom prst="rect">
            <a:avLst/>
          </a:prstGeom>
        </p:spPr>
        <p:txBody>
          <a:bodyPr vert="horz" wrap="square" lIns="0" tIns="12700" rIns="0" bIns="0" rtlCol="0">
            <a:spAutoFit/>
          </a:bodyPr>
          <a:lstStyle/>
          <a:p>
            <a:pPr marL="68580" marR="5080" indent="-56515">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aphicFrame>
        <p:nvGraphicFramePr>
          <p:cNvPr id="5" name="object 5"/>
          <p:cNvGraphicFramePr>
            <a:graphicFrameLocks noGrp="1"/>
          </p:cNvGraphicFramePr>
          <p:nvPr/>
        </p:nvGraphicFramePr>
        <p:xfrm>
          <a:off x="2345437" y="1520953"/>
          <a:ext cx="7416165" cy="1457451"/>
        </p:xfrm>
        <a:graphic>
          <a:graphicData uri="http://schemas.openxmlformats.org/drawingml/2006/table">
            <a:tbl>
              <a:tblPr firstRow="1" bandRow="1">
                <a:tableStyleId>{2D5ABB26-0587-4C30-8999-92F81FD0307C}</a:tableStyleId>
              </a:tblPr>
              <a:tblGrid>
                <a:gridCol w="1852930"/>
                <a:gridCol w="1855470"/>
                <a:gridCol w="1855470"/>
                <a:gridCol w="1852295"/>
              </a:tblGrid>
              <a:tr h="362712">
                <a:tc>
                  <a:txBody>
                    <a:bodyPr/>
                    <a:lstStyle/>
                    <a:p>
                      <a:pPr marL="88900">
                        <a:lnSpc>
                          <a:spcPct val="100000"/>
                        </a:lnSpc>
                        <a:spcBef>
                          <a:spcPts val="215"/>
                        </a:spcBef>
                      </a:pPr>
                      <a:r>
                        <a:rPr sz="1800" b="1" spc="-10" dirty="0">
                          <a:solidFill>
                            <a:srgbClr val="FFFFFF"/>
                          </a:solidFill>
                          <a:latin typeface="Calibri"/>
                          <a:cs typeface="Calibri"/>
                        </a:rPr>
                        <a:t>Wallet</a:t>
                      </a:r>
                      <a:r>
                        <a:rPr sz="1800" b="1" spc="-7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2730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dirty="0">
                          <a:solidFill>
                            <a:srgbClr val="FFFFFF"/>
                          </a:solidFill>
                          <a:latin typeface="Calibri"/>
                          <a:cs typeface="Calibri"/>
                        </a:rPr>
                        <a:t>Balance</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5" dirty="0">
                          <a:solidFill>
                            <a:srgbClr val="FFFFFF"/>
                          </a:solidFill>
                          <a:latin typeface="Calibri"/>
                          <a:cs typeface="Calibri"/>
                        </a:rPr>
                        <a:t>Code</a:t>
                      </a:r>
                      <a:r>
                        <a:rPr sz="1800" b="1" spc="-60" dirty="0">
                          <a:solidFill>
                            <a:srgbClr val="FFFFFF"/>
                          </a:solidFill>
                          <a:latin typeface="Calibri"/>
                          <a:cs typeface="Calibri"/>
                        </a:rPr>
                        <a:t> </a:t>
                      </a:r>
                      <a:r>
                        <a:rPr sz="1800" b="1" dirty="0">
                          <a:solidFill>
                            <a:srgbClr val="FFFFFF"/>
                          </a:solidFill>
                          <a:latin typeface="Calibri"/>
                          <a:cs typeface="Calibri"/>
                        </a:rPr>
                        <a:t>Hash</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Internal</a:t>
                      </a:r>
                      <a:r>
                        <a:rPr sz="1800" b="1" spc="-30" dirty="0">
                          <a:solidFill>
                            <a:srgbClr val="FFFFFF"/>
                          </a:solidFill>
                          <a:latin typeface="Calibri"/>
                          <a:cs typeface="Calibri"/>
                        </a:rPr>
                        <a:t> </a:t>
                      </a:r>
                      <a:r>
                        <a:rPr sz="1800" b="1" spc="-15" dirty="0">
                          <a:solidFill>
                            <a:srgbClr val="FFFFFF"/>
                          </a:solidFill>
                          <a:latin typeface="Calibri"/>
                          <a:cs typeface="Calibri"/>
                        </a:rPr>
                        <a:t>State</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365760">
                <a:tc>
                  <a:txBody>
                    <a:bodyPr/>
                    <a:lstStyle/>
                    <a:p>
                      <a:pPr marL="88900">
                        <a:lnSpc>
                          <a:spcPct val="100000"/>
                        </a:lnSpc>
                        <a:spcBef>
                          <a:spcPts val="240"/>
                        </a:spcBef>
                      </a:pPr>
                      <a:r>
                        <a:rPr sz="1800" spc="-5" dirty="0">
                          <a:latin typeface="Calibri"/>
                          <a:cs typeface="Calibri"/>
                        </a:rPr>
                        <a:t>99823428347</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45.12</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dirty="0">
                          <a:latin typeface="Calibri"/>
                          <a:cs typeface="Calibri"/>
                        </a:rPr>
                        <a:t>-</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0"/>
                        </a:spcBef>
                      </a:pPr>
                      <a:r>
                        <a:rPr sz="1800" spc="-5" dirty="0">
                          <a:latin typeface="Calibri"/>
                          <a:cs typeface="Calibri"/>
                        </a:rPr>
                        <a:t>99554HGJ</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365760">
                <a:tc>
                  <a:txBody>
                    <a:bodyPr/>
                    <a:lstStyle/>
                    <a:p>
                      <a:pPr marL="88900">
                        <a:lnSpc>
                          <a:spcPct val="100000"/>
                        </a:lnSpc>
                        <a:spcBef>
                          <a:spcPts val="244"/>
                        </a:spcBef>
                      </a:pPr>
                      <a:r>
                        <a:rPr sz="1800" spc="-5" dirty="0">
                          <a:latin typeface="Calibri"/>
                          <a:cs typeface="Calibri"/>
                        </a:rPr>
                        <a:t>98217981623</a:t>
                      </a:r>
                      <a:endParaRPr sz="1800">
                        <a:latin typeface="Calibri"/>
                        <a:cs typeface="Calibri"/>
                      </a:endParaRPr>
                    </a:p>
                  </a:txBody>
                  <a:tcPr marL="0" marR="0" marT="31114"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dirty="0">
                          <a:latin typeface="Calibri"/>
                          <a:cs typeface="Calibri"/>
                        </a:rPr>
                        <a:t>1123.332</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9ERU12T4</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4"/>
                        </a:spcBef>
                      </a:pPr>
                      <a:r>
                        <a:rPr sz="1800" spc="-5" dirty="0">
                          <a:latin typeface="Calibri"/>
                          <a:cs typeface="Calibri"/>
                        </a:rPr>
                        <a:t>3453ADFG</a:t>
                      </a:r>
                      <a:endParaRPr sz="1800">
                        <a:latin typeface="Calibri"/>
                        <a:cs typeface="Calibri"/>
                      </a:endParaRPr>
                    </a:p>
                  </a:txBody>
                  <a:tcPr marL="0" marR="0" marT="31114"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363219">
                <a:tc>
                  <a:txBody>
                    <a:bodyPr/>
                    <a:lstStyle/>
                    <a:p>
                      <a:pPr marL="88900">
                        <a:lnSpc>
                          <a:spcPct val="100000"/>
                        </a:lnSpc>
                        <a:spcBef>
                          <a:spcPts val="245"/>
                        </a:spcBef>
                      </a:pPr>
                      <a:r>
                        <a:rPr sz="1800" spc="-5" dirty="0">
                          <a:latin typeface="Calibri"/>
                          <a:cs typeface="Calibri"/>
                        </a:rPr>
                        <a:t>90987344755</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9.3444</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spc="-5" dirty="0">
                          <a:latin typeface="Calibri"/>
                          <a:cs typeface="Calibri"/>
                        </a:rPr>
                        <a:t>0490CNDJ</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132GJR4</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ECFCC"/>
                    </a:solidFill>
                  </a:tcPr>
                </a:tc>
              </a:tr>
            </a:tbl>
          </a:graphicData>
        </a:graphic>
      </p:graphicFrame>
      <p:pic>
        <p:nvPicPr>
          <p:cNvPr id="6" name="object 6"/>
          <p:cNvPicPr/>
          <p:nvPr/>
        </p:nvPicPr>
        <p:blipFill>
          <a:blip r:embed="rId2" cstate="print"/>
          <a:stretch>
            <a:fillRect/>
          </a:stretch>
        </p:blipFill>
        <p:spPr>
          <a:xfrm>
            <a:off x="6272784" y="2904745"/>
            <a:ext cx="76200" cy="228345"/>
          </a:xfrm>
          <a:prstGeom prst="rect">
            <a:avLst/>
          </a:prstGeom>
        </p:spPr>
      </p:pic>
      <p:sp>
        <p:nvSpPr>
          <p:cNvPr id="7" name="object 7"/>
          <p:cNvSpPr/>
          <p:nvPr/>
        </p:nvSpPr>
        <p:spPr>
          <a:xfrm>
            <a:off x="8910828" y="2923032"/>
            <a:ext cx="451484" cy="797560"/>
          </a:xfrm>
          <a:custGeom>
            <a:avLst/>
            <a:gdLst/>
            <a:ahLst/>
            <a:cxnLst/>
            <a:rect l="l" t="t" r="r" b="b"/>
            <a:pathLst>
              <a:path w="451484" h="797560">
                <a:moveTo>
                  <a:pt x="42759" y="63337"/>
                </a:moveTo>
                <a:lnTo>
                  <a:pt x="31758" y="69521"/>
                </a:lnTo>
                <a:lnTo>
                  <a:pt x="440436" y="797559"/>
                </a:lnTo>
                <a:lnTo>
                  <a:pt x="451485" y="791336"/>
                </a:lnTo>
                <a:lnTo>
                  <a:pt x="42759" y="63337"/>
                </a:lnTo>
                <a:close/>
              </a:path>
              <a:path w="451484" h="797560">
                <a:moveTo>
                  <a:pt x="0" y="0"/>
                </a:moveTo>
                <a:lnTo>
                  <a:pt x="4064" y="85089"/>
                </a:lnTo>
                <a:lnTo>
                  <a:pt x="31758" y="69521"/>
                </a:lnTo>
                <a:lnTo>
                  <a:pt x="25526" y="58419"/>
                </a:lnTo>
                <a:lnTo>
                  <a:pt x="36575" y="52323"/>
                </a:lnTo>
                <a:lnTo>
                  <a:pt x="62351" y="52323"/>
                </a:lnTo>
                <a:lnTo>
                  <a:pt x="70485" y="47751"/>
                </a:lnTo>
                <a:lnTo>
                  <a:pt x="0" y="0"/>
                </a:lnTo>
                <a:close/>
              </a:path>
              <a:path w="451484" h="797560">
                <a:moveTo>
                  <a:pt x="36575" y="52323"/>
                </a:moveTo>
                <a:lnTo>
                  <a:pt x="25526" y="58419"/>
                </a:lnTo>
                <a:lnTo>
                  <a:pt x="31758" y="69521"/>
                </a:lnTo>
                <a:lnTo>
                  <a:pt x="42759" y="63337"/>
                </a:lnTo>
                <a:lnTo>
                  <a:pt x="36575" y="52323"/>
                </a:lnTo>
                <a:close/>
              </a:path>
              <a:path w="451484" h="797560">
                <a:moveTo>
                  <a:pt x="62351" y="52323"/>
                </a:moveTo>
                <a:lnTo>
                  <a:pt x="36575" y="52323"/>
                </a:lnTo>
                <a:lnTo>
                  <a:pt x="42759" y="63337"/>
                </a:lnTo>
                <a:lnTo>
                  <a:pt x="62351" y="52323"/>
                </a:lnTo>
                <a:close/>
              </a:path>
            </a:pathLst>
          </a:custGeom>
          <a:solidFill>
            <a:srgbClr val="000000"/>
          </a:solidFill>
        </p:spPr>
        <p:txBody>
          <a:bodyPr wrap="square" lIns="0" tIns="0" rIns="0" bIns="0" rtlCol="0"/>
          <a:lstStyle/>
          <a:p>
            <a:endParaRPr/>
          </a:p>
        </p:txBody>
      </p:sp>
      <p:grpSp>
        <p:nvGrpSpPr>
          <p:cNvPr id="8" name="object 8"/>
          <p:cNvGrpSpPr/>
          <p:nvPr/>
        </p:nvGrpSpPr>
        <p:grpSpPr>
          <a:xfrm>
            <a:off x="8647176" y="3709416"/>
            <a:ext cx="1386840" cy="1784985"/>
            <a:chOff x="7123176" y="3709415"/>
            <a:chExt cx="1386840" cy="1784985"/>
          </a:xfrm>
        </p:grpSpPr>
        <p:sp>
          <p:nvSpPr>
            <p:cNvPr id="9" name="object 9"/>
            <p:cNvSpPr/>
            <p:nvPr/>
          </p:nvSpPr>
          <p:spPr>
            <a:xfrm>
              <a:off x="7520940" y="3717035"/>
              <a:ext cx="981710" cy="1769745"/>
            </a:xfrm>
            <a:custGeom>
              <a:avLst/>
              <a:gdLst/>
              <a:ahLst/>
              <a:cxnLst/>
              <a:rect l="l" t="t" r="r" b="b"/>
              <a:pathLst>
                <a:path w="981709" h="1769745">
                  <a:moveTo>
                    <a:pt x="0" y="89915"/>
                  </a:moveTo>
                  <a:lnTo>
                    <a:pt x="7066" y="54917"/>
                  </a:lnTo>
                  <a:lnTo>
                    <a:pt x="26336" y="26336"/>
                  </a:lnTo>
                  <a:lnTo>
                    <a:pt x="54917" y="7066"/>
                  </a:lnTo>
                  <a:lnTo>
                    <a:pt x="89915" y="0"/>
                  </a:lnTo>
                  <a:lnTo>
                    <a:pt x="531876" y="0"/>
                  </a:lnTo>
                  <a:lnTo>
                    <a:pt x="566874" y="7066"/>
                  </a:lnTo>
                  <a:lnTo>
                    <a:pt x="595455" y="26336"/>
                  </a:lnTo>
                  <a:lnTo>
                    <a:pt x="614725" y="54917"/>
                  </a:lnTo>
                  <a:lnTo>
                    <a:pt x="621791" y="89915"/>
                  </a:lnTo>
                  <a:lnTo>
                    <a:pt x="621791" y="449580"/>
                  </a:lnTo>
                  <a:lnTo>
                    <a:pt x="614725" y="484578"/>
                  </a:lnTo>
                  <a:lnTo>
                    <a:pt x="595455" y="513159"/>
                  </a:lnTo>
                  <a:lnTo>
                    <a:pt x="566874" y="532429"/>
                  </a:lnTo>
                  <a:lnTo>
                    <a:pt x="531876" y="539495"/>
                  </a:lnTo>
                  <a:lnTo>
                    <a:pt x="89915" y="539495"/>
                  </a:lnTo>
                  <a:lnTo>
                    <a:pt x="54917" y="532429"/>
                  </a:lnTo>
                  <a:lnTo>
                    <a:pt x="26336" y="513159"/>
                  </a:lnTo>
                  <a:lnTo>
                    <a:pt x="7066" y="484578"/>
                  </a:lnTo>
                  <a:lnTo>
                    <a:pt x="0" y="449580"/>
                  </a:lnTo>
                  <a:lnTo>
                    <a:pt x="0" y="89915"/>
                  </a:lnTo>
                  <a:close/>
                </a:path>
                <a:path w="981709" h="1769745">
                  <a:moveTo>
                    <a:pt x="458724" y="1316989"/>
                  </a:moveTo>
                  <a:lnTo>
                    <a:pt x="465568" y="1283071"/>
                  </a:lnTo>
                  <a:lnTo>
                    <a:pt x="484235" y="1255379"/>
                  </a:lnTo>
                  <a:lnTo>
                    <a:pt x="511927" y="1236712"/>
                  </a:lnTo>
                  <a:lnTo>
                    <a:pt x="545845" y="1229868"/>
                  </a:lnTo>
                  <a:lnTo>
                    <a:pt x="894333" y="1229868"/>
                  </a:lnTo>
                  <a:lnTo>
                    <a:pt x="928252" y="1236712"/>
                  </a:lnTo>
                  <a:lnTo>
                    <a:pt x="955944" y="1255379"/>
                  </a:lnTo>
                  <a:lnTo>
                    <a:pt x="974611" y="1283071"/>
                  </a:lnTo>
                  <a:lnTo>
                    <a:pt x="981455" y="1316989"/>
                  </a:lnTo>
                  <a:lnTo>
                    <a:pt x="981455" y="1682241"/>
                  </a:lnTo>
                  <a:lnTo>
                    <a:pt x="974611" y="1716160"/>
                  </a:lnTo>
                  <a:lnTo>
                    <a:pt x="955944" y="1743852"/>
                  </a:lnTo>
                  <a:lnTo>
                    <a:pt x="928252" y="1762519"/>
                  </a:lnTo>
                  <a:lnTo>
                    <a:pt x="894333" y="1769364"/>
                  </a:lnTo>
                  <a:lnTo>
                    <a:pt x="545845" y="1769364"/>
                  </a:lnTo>
                  <a:lnTo>
                    <a:pt x="511927" y="1762519"/>
                  </a:lnTo>
                  <a:lnTo>
                    <a:pt x="484235" y="1743852"/>
                  </a:lnTo>
                  <a:lnTo>
                    <a:pt x="465568" y="1716160"/>
                  </a:lnTo>
                  <a:lnTo>
                    <a:pt x="458724" y="1682241"/>
                  </a:lnTo>
                  <a:lnTo>
                    <a:pt x="458724" y="1316989"/>
                  </a:lnTo>
                  <a:close/>
                </a:path>
              </a:pathLst>
            </a:custGeom>
            <a:ln w="15240">
              <a:solidFill>
                <a:srgbClr val="000000"/>
              </a:solidFill>
            </a:ln>
          </p:spPr>
          <p:txBody>
            <a:bodyPr wrap="square" lIns="0" tIns="0" rIns="0" bIns="0" rtlCol="0"/>
            <a:lstStyle/>
            <a:p>
              <a:endParaRPr/>
            </a:p>
          </p:txBody>
        </p:sp>
        <p:sp>
          <p:nvSpPr>
            <p:cNvPr id="10" name="object 10"/>
            <p:cNvSpPr/>
            <p:nvPr/>
          </p:nvSpPr>
          <p:spPr>
            <a:xfrm>
              <a:off x="7831836" y="4256531"/>
              <a:ext cx="414020" cy="694055"/>
            </a:xfrm>
            <a:custGeom>
              <a:avLst/>
              <a:gdLst/>
              <a:ahLst/>
              <a:cxnLst/>
              <a:rect l="l" t="t" r="r" b="b"/>
              <a:pathLst>
                <a:path w="414020" h="694054">
                  <a:moveTo>
                    <a:pt x="44302" y="62348"/>
                  </a:moveTo>
                  <a:lnTo>
                    <a:pt x="33365" y="68800"/>
                  </a:lnTo>
                  <a:lnTo>
                    <a:pt x="402971" y="693547"/>
                  </a:lnTo>
                  <a:lnTo>
                    <a:pt x="413893" y="687070"/>
                  </a:lnTo>
                  <a:lnTo>
                    <a:pt x="44302" y="62348"/>
                  </a:lnTo>
                  <a:close/>
                </a:path>
                <a:path w="414020" h="694054">
                  <a:moveTo>
                    <a:pt x="0" y="0"/>
                  </a:moveTo>
                  <a:lnTo>
                    <a:pt x="5969" y="84963"/>
                  </a:lnTo>
                  <a:lnTo>
                    <a:pt x="33365" y="68800"/>
                  </a:lnTo>
                  <a:lnTo>
                    <a:pt x="26924" y="57912"/>
                  </a:lnTo>
                  <a:lnTo>
                    <a:pt x="37846" y="51435"/>
                  </a:lnTo>
                  <a:lnTo>
                    <a:pt x="62801" y="51435"/>
                  </a:lnTo>
                  <a:lnTo>
                    <a:pt x="71628" y="46228"/>
                  </a:lnTo>
                  <a:lnTo>
                    <a:pt x="0" y="0"/>
                  </a:lnTo>
                  <a:close/>
                </a:path>
                <a:path w="414020" h="694054">
                  <a:moveTo>
                    <a:pt x="37846" y="51435"/>
                  </a:moveTo>
                  <a:lnTo>
                    <a:pt x="26924" y="57912"/>
                  </a:lnTo>
                  <a:lnTo>
                    <a:pt x="33365" y="68800"/>
                  </a:lnTo>
                  <a:lnTo>
                    <a:pt x="44302" y="62348"/>
                  </a:lnTo>
                  <a:lnTo>
                    <a:pt x="37846" y="51435"/>
                  </a:lnTo>
                  <a:close/>
                </a:path>
                <a:path w="414020" h="694054">
                  <a:moveTo>
                    <a:pt x="62801" y="51435"/>
                  </a:moveTo>
                  <a:lnTo>
                    <a:pt x="37846" y="51435"/>
                  </a:lnTo>
                  <a:lnTo>
                    <a:pt x="44302" y="62348"/>
                  </a:lnTo>
                  <a:lnTo>
                    <a:pt x="62801" y="51435"/>
                  </a:lnTo>
                  <a:close/>
                </a:path>
              </a:pathLst>
            </a:custGeom>
            <a:solidFill>
              <a:srgbClr val="000000"/>
            </a:solidFill>
          </p:spPr>
          <p:txBody>
            <a:bodyPr wrap="square" lIns="0" tIns="0" rIns="0" bIns="0" rtlCol="0"/>
            <a:lstStyle/>
            <a:p>
              <a:endParaRPr/>
            </a:p>
          </p:txBody>
        </p:sp>
        <p:sp>
          <p:nvSpPr>
            <p:cNvPr id="11" name="object 11"/>
            <p:cNvSpPr/>
            <p:nvPr/>
          </p:nvSpPr>
          <p:spPr>
            <a:xfrm>
              <a:off x="7130796" y="4946903"/>
              <a:ext cx="523240" cy="539750"/>
            </a:xfrm>
            <a:custGeom>
              <a:avLst/>
              <a:gdLst/>
              <a:ahLst/>
              <a:cxnLst/>
              <a:rect l="l" t="t" r="r" b="b"/>
              <a:pathLst>
                <a:path w="523240" h="539750">
                  <a:moveTo>
                    <a:pt x="0" y="87122"/>
                  </a:moveTo>
                  <a:lnTo>
                    <a:pt x="6844" y="53203"/>
                  </a:lnTo>
                  <a:lnTo>
                    <a:pt x="25511" y="25511"/>
                  </a:lnTo>
                  <a:lnTo>
                    <a:pt x="53203" y="6844"/>
                  </a:lnTo>
                  <a:lnTo>
                    <a:pt x="87122" y="0"/>
                  </a:lnTo>
                  <a:lnTo>
                    <a:pt x="435609" y="0"/>
                  </a:lnTo>
                  <a:lnTo>
                    <a:pt x="469528" y="6844"/>
                  </a:lnTo>
                  <a:lnTo>
                    <a:pt x="497220" y="25511"/>
                  </a:lnTo>
                  <a:lnTo>
                    <a:pt x="515887" y="53203"/>
                  </a:lnTo>
                  <a:lnTo>
                    <a:pt x="522731" y="87122"/>
                  </a:lnTo>
                  <a:lnTo>
                    <a:pt x="522731" y="452374"/>
                  </a:lnTo>
                  <a:lnTo>
                    <a:pt x="515887" y="486292"/>
                  </a:lnTo>
                  <a:lnTo>
                    <a:pt x="497220" y="513984"/>
                  </a:lnTo>
                  <a:lnTo>
                    <a:pt x="469528" y="532651"/>
                  </a:lnTo>
                  <a:lnTo>
                    <a:pt x="435609" y="539496"/>
                  </a:lnTo>
                  <a:lnTo>
                    <a:pt x="87122" y="539496"/>
                  </a:lnTo>
                  <a:lnTo>
                    <a:pt x="53203" y="532651"/>
                  </a:lnTo>
                  <a:lnTo>
                    <a:pt x="25511" y="513984"/>
                  </a:lnTo>
                  <a:lnTo>
                    <a:pt x="6844" y="486292"/>
                  </a:lnTo>
                  <a:lnTo>
                    <a:pt x="0" y="452374"/>
                  </a:lnTo>
                  <a:lnTo>
                    <a:pt x="0" y="87122"/>
                  </a:lnTo>
                  <a:close/>
                </a:path>
              </a:pathLst>
            </a:custGeom>
            <a:ln w="15240">
              <a:solidFill>
                <a:srgbClr val="000000"/>
              </a:solidFill>
            </a:ln>
          </p:spPr>
          <p:txBody>
            <a:bodyPr wrap="square" lIns="0" tIns="0" rIns="0" bIns="0" rtlCol="0"/>
            <a:lstStyle/>
            <a:p>
              <a:endParaRPr/>
            </a:p>
          </p:txBody>
        </p:sp>
        <p:sp>
          <p:nvSpPr>
            <p:cNvPr id="12" name="object 12"/>
            <p:cNvSpPr/>
            <p:nvPr/>
          </p:nvSpPr>
          <p:spPr>
            <a:xfrm>
              <a:off x="7387590" y="4256531"/>
              <a:ext cx="445134" cy="694055"/>
            </a:xfrm>
            <a:custGeom>
              <a:avLst/>
              <a:gdLst/>
              <a:ahLst/>
              <a:cxnLst/>
              <a:rect l="l" t="t" r="r" b="b"/>
              <a:pathLst>
                <a:path w="445134" h="694054">
                  <a:moveTo>
                    <a:pt x="398807" y="60885"/>
                  </a:moveTo>
                  <a:lnTo>
                    <a:pt x="0" y="686816"/>
                  </a:lnTo>
                  <a:lnTo>
                    <a:pt x="10667" y="693674"/>
                  </a:lnTo>
                  <a:lnTo>
                    <a:pt x="409507" y="67693"/>
                  </a:lnTo>
                  <a:lnTo>
                    <a:pt x="398807" y="60885"/>
                  </a:lnTo>
                  <a:close/>
                </a:path>
                <a:path w="445134" h="694054">
                  <a:moveTo>
                    <a:pt x="439870" y="50165"/>
                  </a:moveTo>
                  <a:lnTo>
                    <a:pt x="405637" y="50165"/>
                  </a:lnTo>
                  <a:lnTo>
                    <a:pt x="416305" y="57023"/>
                  </a:lnTo>
                  <a:lnTo>
                    <a:pt x="409507" y="67693"/>
                  </a:lnTo>
                  <a:lnTo>
                    <a:pt x="436244" y="84709"/>
                  </a:lnTo>
                  <a:lnTo>
                    <a:pt x="439870" y="50165"/>
                  </a:lnTo>
                  <a:close/>
                </a:path>
                <a:path w="445134" h="694054">
                  <a:moveTo>
                    <a:pt x="405637" y="50165"/>
                  </a:moveTo>
                  <a:lnTo>
                    <a:pt x="398807" y="60885"/>
                  </a:lnTo>
                  <a:lnTo>
                    <a:pt x="409507" y="67693"/>
                  </a:lnTo>
                  <a:lnTo>
                    <a:pt x="416305" y="57023"/>
                  </a:lnTo>
                  <a:lnTo>
                    <a:pt x="405637" y="50165"/>
                  </a:lnTo>
                  <a:close/>
                </a:path>
                <a:path w="445134" h="694054">
                  <a:moveTo>
                    <a:pt x="445134" y="0"/>
                  </a:moveTo>
                  <a:lnTo>
                    <a:pt x="371982" y="43815"/>
                  </a:lnTo>
                  <a:lnTo>
                    <a:pt x="398807" y="60885"/>
                  </a:lnTo>
                  <a:lnTo>
                    <a:pt x="405637" y="50165"/>
                  </a:lnTo>
                  <a:lnTo>
                    <a:pt x="439870" y="50165"/>
                  </a:lnTo>
                  <a:lnTo>
                    <a:pt x="445134" y="0"/>
                  </a:lnTo>
                  <a:close/>
                </a:path>
              </a:pathLst>
            </a:custGeom>
            <a:solidFill>
              <a:srgbClr val="000000"/>
            </a:solidFill>
          </p:spPr>
          <p:txBody>
            <a:bodyPr wrap="square" lIns="0" tIns="0" rIns="0" bIns="0" rtlCol="0"/>
            <a:lstStyle/>
            <a:p>
              <a:endParaRPr/>
            </a:p>
          </p:txBody>
        </p:sp>
      </p:grpSp>
      <p:grpSp>
        <p:nvGrpSpPr>
          <p:cNvPr id="13" name="object 13"/>
          <p:cNvGrpSpPr/>
          <p:nvPr/>
        </p:nvGrpSpPr>
        <p:grpSpPr>
          <a:xfrm>
            <a:off x="3928873" y="2967227"/>
            <a:ext cx="4709795" cy="2527300"/>
            <a:chOff x="2404872" y="2967227"/>
            <a:chExt cx="4709795" cy="2527300"/>
          </a:xfrm>
        </p:grpSpPr>
        <p:pic>
          <p:nvPicPr>
            <p:cNvPr id="14" name="object 14"/>
            <p:cNvPicPr/>
            <p:nvPr/>
          </p:nvPicPr>
          <p:blipFill>
            <a:blip r:embed="rId3" cstate="print"/>
            <a:stretch>
              <a:fillRect/>
            </a:stretch>
          </p:blipFill>
          <p:spPr>
            <a:xfrm>
              <a:off x="3939539" y="3133343"/>
              <a:ext cx="1693164" cy="2194560"/>
            </a:xfrm>
            <a:prstGeom prst="rect">
              <a:avLst/>
            </a:prstGeom>
          </p:spPr>
        </p:pic>
        <p:sp>
          <p:nvSpPr>
            <p:cNvPr id="15" name="object 15"/>
            <p:cNvSpPr/>
            <p:nvPr/>
          </p:nvSpPr>
          <p:spPr>
            <a:xfrm>
              <a:off x="5684519" y="4946904"/>
              <a:ext cx="500380" cy="539750"/>
            </a:xfrm>
            <a:custGeom>
              <a:avLst/>
              <a:gdLst/>
              <a:ahLst/>
              <a:cxnLst/>
              <a:rect l="l" t="t" r="r" b="b"/>
              <a:pathLst>
                <a:path w="500379" h="539750">
                  <a:moveTo>
                    <a:pt x="0" y="83312"/>
                  </a:moveTo>
                  <a:lnTo>
                    <a:pt x="6552" y="50899"/>
                  </a:lnTo>
                  <a:lnTo>
                    <a:pt x="24415" y="24415"/>
                  </a:lnTo>
                  <a:lnTo>
                    <a:pt x="50899" y="6552"/>
                  </a:lnTo>
                  <a:lnTo>
                    <a:pt x="83312" y="0"/>
                  </a:lnTo>
                  <a:lnTo>
                    <a:pt x="416559" y="0"/>
                  </a:lnTo>
                  <a:lnTo>
                    <a:pt x="448972" y="6552"/>
                  </a:lnTo>
                  <a:lnTo>
                    <a:pt x="475456" y="24415"/>
                  </a:lnTo>
                  <a:lnTo>
                    <a:pt x="493319" y="50899"/>
                  </a:lnTo>
                  <a:lnTo>
                    <a:pt x="499871" y="83312"/>
                  </a:lnTo>
                  <a:lnTo>
                    <a:pt x="499871" y="456184"/>
                  </a:lnTo>
                  <a:lnTo>
                    <a:pt x="493319" y="488596"/>
                  </a:lnTo>
                  <a:lnTo>
                    <a:pt x="475456" y="515080"/>
                  </a:lnTo>
                  <a:lnTo>
                    <a:pt x="448972" y="532943"/>
                  </a:lnTo>
                  <a:lnTo>
                    <a:pt x="416559" y="539496"/>
                  </a:lnTo>
                  <a:lnTo>
                    <a:pt x="83312" y="539496"/>
                  </a:lnTo>
                  <a:lnTo>
                    <a:pt x="50899" y="532943"/>
                  </a:lnTo>
                  <a:lnTo>
                    <a:pt x="24415" y="515080"/>
                  </a:lnTo>
                  <a:lnTo>
                    <a:pt x="6552" y="488596"/>
                  </a:lnTo>
                  <a:lnTo>
                    <a:pt x="0" y="456184"/>
                  </a:lnTo>
                  <a:lnTo>
                    <a:pt x="0" y="83312"/>
                  </a:lnTo>
                  <a:close/>
                </a:path>
              </a:pathLst>
            </a:custGeom>
            <a:ln w="15240">
              <a:solidFill>
                <a:srgbClr val="000000"/>
              </a:solidFill>
            </a:ln>
          </p:spPr>
          <p:txBody>
            <a:bodyPr wrap="square" lIns="0" tIns="0" rIns="0" bIns="0" rtlCol="0"/>
            <a:lstStyle/>
            <a:p>
              <a:endParaRPr/>
            </a:p>
          </p:txBody>
        </p:sp>
        <p:sp>
          <p:nvSpPr>
            <p:cNvPr id="16" name="object 16"/>
            <p:cNvSpPr/>
            <p:nvPr/>
          </p:nvSpPr>
          <p:spPr>
            <a:xfrm>
              <a:off x="6510019" y="2967227"/>
              <a:ext cx="605155" cy="798830"/>
            </a:xfrm>
            <a:custGeom>
              <a:avLst/>
              <a:gdLst/>
              <a:ahLst/>
              <a:cxnLst/>
              <a:rect l="l" t="t" r="r" b="b"/>
              <a:pathLst>
                <a:path w="605154" h="798829">
                  <a:moveTo>
                    <a:pt x="553680" y="57012"/>
                  </a:moveTo>
                  <a:lnTo>
                    <a:pt x="0" y="790702"/>
                  </a:lnTo>
                  <a:lnTo>
                    <a:pt x="10159" y="798322"/>
                  </a:lnTo>
                  <a:lnTo>
                    <a:pt x="563812" y="64669"/>
                  </a:lnTo>
                  <a:lnTo>
                    <a:pt x="553680" y="57012"/>
                  </a:lnTo>
                  <a:close/>
                </a:path>
                <a:path w="605154" h="798829">
                  <a:moveTo>
                    <a:pt x="595984" y="46862"/>
                  </a:moveTo>
                  <a:lnTo>
                    <a:pt x="561339" y="46862"/>
                  </a:lnTo>
                  <a:lnTo>
                    <a:pt x="571500" y="54483"/>
                  </a:lnTo>
                  <a:lnTo>
                    <a:pt x="563812" y="64669"/>
                  </a:lnTo>
                  <a:lnTo>
                    <a:pt x="589152" y="83820"/>
                  </a:lnTo>
                  <a:lnTo>
                    <a:pt x="595984" y="46862"/>
                  </a:lnTo>
                  <a:close/>
                </a:path>
                <a:path w="605154" h="798829">
                  <a:moveTo>
                    <a:pt x="561339" y="46862"/>
                  </a:moveTo>
                  <a:lnTo>
                    <a:pt x="553680" y="57012"/>
                  </a:lnTo>
                  <a:lnTo>
                    <a:pt x="563812" y="64669"/>
                  </a:lnTo>
                  <a:lnTo>
                    <a:pt x="571500" y="54483"/>
                  </a:lnTo>
                  <a:lnTo>
                    <a:pt x="561339" y="46862"/>
                  </a:lnTo>
                  <a:close/>
                </a:path>
                <a:path w="605154" h="798829">
                  <a:moveTo>
                    <a:pt x="604647" y="0"/>
                  </a:moveTo>
                  <a:lnTo>
                    <a:pt x="528320" y="37846"/>
                  </a:lnTo>
                  <a:lnTo>
                    <a:pt x="553680" y="57012"/>
                  </a:lnTo>
                  <a:lnTo>
                    <a:pt x="561339" y="46862"/>
                  </a:lnTo>
                  <a:lnTo>
                    <a:pt x="595984" y="46862"/>
                  </a:lnTo>
                  <a:lnTo>
                    <a:pt x="604647" y="0"/>
                  </a:lnTo>
                  <a:close/>
                </a:path>
              </a:pathLst>
            </a:custGeom>
            <a:solidFill>
              <a:srgbClr val="000000"/>
            </a:solidFill>
          </p:spPr>
          <p:txBody>
            <a:bodyPr wrap="square" lIns="0" tIns="0" rIns="0" bIns="0" rtlCol="0"/>
            <a:lstStyle/>
            <a:p>
              <a:endParaRPr/>
            </a:p>
          </p:txBody>
        </p:sp>
        <p:sp>
          <p:nvSpPr>
            <p:cNvPr id="17" name="object 17"/>
            <p:cNvSpPr/>
            <p:nvPr/>
          </p:nvSpPr>
          <p:spPr>
            <a:xfrm>
              <a:off x="6231636" y="3717036"/>
              <a:ext cx="623570" cy="539750"/>
            </a:xfrm>
            <a:custGeom>
              <a:avLst/>
              <a:gdLst/>
              <a:ahLst/>
              <a:cxnLst/>
              <a:rect l="l" t="t" r="r" b="b"/>
              <a:pathLst>
                <a:path w="623570" h="539750">
                  <a:moveTo>
                    <a:pt x="533399" y="0"/>
                  </a:moveTo>
                  <a:lnTo>
                    <a:pt x="89915" y="0"/>
                  </a:lnTo>
                  <a:lnTo>
                    <a:pt x="54917" y="7066"/>
                  </a:lnTo>
                  <a:lnTo>
                    <a:pt x="26336" y="26336"/>
                  </a:lnTo>
                  <a:lnTo>
                    <a:pt x="7066" y="54917"/>
                  </a:lnTo>
                  <a:lnTo>
                    <a:pt x="0" y="89915"/>
                  </a:lnTo>
                  <a:lnTo>
                    <a:pt x="0" y="449580"/>
                  </a:lnTo>
                  <a:lnTo>
                    <a:pt x="7066" y="484578"/>
                  </a:lnTo>
                  <a:lnTo>
                    <a:pt x="26336" y="513159"/>
                  </a:lnTo>
                  <a:lnTo>
                    <a:pt x="54917" y="532429"/>
                  </a:lnTo>
                  <a:lnTo>
                    <a:pt x="89915" y="539495"/>
                  </a:lnTo>
                  <a:lnTo>
                    <a:pt x="533399" y="539495"/>
                  </a:lnTo>
                  <a:lnTo>
                    <a:pt x="568398" y="532429"/>
                  </a:lnTo>
                  <a:lnTo>
                    <a:pt x="596979" y="513159"/>
                  </a:lnTo>
                  <a:lnTo>
                    <a:pt x="616249" y="484578"/>
                  </a:lnTo>
                  <a:lnTo>
                    <a:pt x="623315" y="449580"/>
                  </a:lnTo>
                  <a:lnTo>
                    <a:pt x="623315" y="89915"/>
                  </a:lnTo>
                  <a:lnTo>
                    <a:pt x="616249" y="54917"/>
                  </a:lnTo>
                  <a:lnTo>
                    <a:pt x="596979" y="26336"/>
                  </a:lnTo>
                  <a:lnTo>
                    <a:pt x="568398" y="7066"/>
                  </a:lnTo>
                  <a:lnTo>
                    <a:pt x="533399" y="0"/>
                  </a:lnTo>
                  <a:close/>
                </a:path>
              </a:pathLst>
            </a:custGeom>
            <a:solidFill>
              <a:srgbClr val="FFFFFF"/>
            </a:solidFill>
          </p:spPr>
          <p:txBody>
            <a:bodyPr wrap="square" lIns="0" tIns="0" rIns="0" bIns="0" rtlCol="0"/>
            <a:lstStyle/>
            <a:p>
              <a:endParaRPr/>
            </a:p>
          </p:txBody>
        </p:sp>
        <p:sp>
          <p:nvSpPr>
            <p:cNvPr id="18" name="object 18"/>
            <p:cNvSpPr/>
            <p:nvPr/>
          </p:nvSpPr>
          <p:spPr>
            <a:xfrm>
              <a:off x="6231636" y="3717036"/>
              <a:ext cx="814069" cy="1769745"/>
            </a:xfrm>
            <a:custGeom>
              <a:avLst/>
              <a:gdLst/>
              <a:ahLst/>
              <a:cxnLst/>
              <a:rect l="l" t="t" r="r" b="b"/>
              <a:pathLst>
                <a:path w="814070" h="1769745">
                  <a:moveTo>
                    <a:pt x="0" y="89915"/>
                  </a:moveTo>
                  <a:lnTo>
                    <a:pt x="7066" y="54917"/>
                  </a:lnTo>
                  <a:lnTo>
                    <a:pt x="26336" y="26336"/>
                  </a:lnTo>
                  <a:lnTo>
                    <a:pt x="54917" y="7066"/>
                  </a:lnTo>
                  <a:lnTo>
                    <a:pt x="89915" y="0"/>
                  </a:lnTo>
                  <a:lnTo>
                    <a:pt x="533399" y="0"/>
                  </a:lnTo>
                  <a:lnTo>
                    <a:pt x="568398" y="7066"/>
                  </a:lnTo>
                  <a:lnTo>
                    <a:pt x="596979" y="26336"/>
                  </a:lnTo>
                  <a:lnTo>
                    <a:pt x="616249" y="54917"/>
                  </a:lnTo>
                  <a:lnTo>
                    <a:pt x="623315" y="89915"/>
                  </a:lnTo>
                  <a:lnTo>
                    <a:pt x="623315" y="449580"/>
                  </a:lnTo>
                  <a:lnTo>
                    <a:pt x="616249" y="484578"/>
                  </a:lnTo>
                  <a:lnTo>
                    <a:pt x="596979" y="513159"/>
                  </a:lnTo>
                  <a:lnTo>
                    <a:pt x="568398" y="532429"/>
                  </a:lnTo>
                  <a:lnTo>
                    <a:pt x="533399" y="539495"/>
                  </a:lnTo>
                  <a:lnTo>
                    <a:pt x="89915" y="539495"/>
                  </a:lnTo>
                  <a:lnTo>
                    <a:pt x="54917" y="532429"/>
                  </a:lnTo>
                  <a:lnTo>
                    <a:pt x="26336" y="513159"/>
                  </a:lnTo>
                  <a:lnTo>
                    <a:pt x="7066" y="484578"/>
                  </a:lnTo>
                  <a:lnTo>
                    <a:pt x="0" y="449580"/>
                  </a:lnTo>
                  <a:lnTo>
                    <a:pt x="0" y="89915"/>
                  </a:lnTo>
                  <a:close/>
                </a:path>
                <a:path w="814070" h="1769745">
                  <a:moveTo>
                    <a:pt x="310895" y="1313688"/>
                  </a:moveTo>
                  <a:lnTo>
                    <a:pt x="317474" y="1281035"/>
                  </a:lnTo>
                  <a:lnTo>
                    <a:pt x="335422" y="1254394"/>
                  </a:lnTo>
                  <a:lnTo>
                    <a:pt x="362063" y="1236446"/>
                  </a:lnTo>
                  <a:lnTo>
                    <a:pt x="394715" y="1229868"/>
                  </a:lnTo>
                  <a:lnTo>
                    <a:pt x="729995" y="1229868"/>
                  </a:lnTo>
                  <a:lnTo>
                    <a:pt x="762595" y="1236446"/>
                  </a:lnTo>
                  <a:lnTo>
                    <a:pt x="789241" y="1254394"/>
                  </a:lnTo>
                  <a:lnTo>
                    <a:pt x="807219" y="1281035"/>
                  </a:lnTo>
                  <a:lnTo>
                    <a:pt x="813815" y="1313688"/>
                  </a:lnTo>
                  <a:lnTo>
                    <a:pt x="813815" y="1685544"/>
                  </a:lnTo>
                  <a:lnTo>
                    <a:pt x="807219" y="1718143"/>
                  </a:lnTo>
                  <a:lnTo>
                    <a:pt x="789241" y="1744789"/>
                  </a:lnTo>
                  <a:lnTo>
                    <a:pt x="762595" y="1762767"/>
                  </a:lnTo>
                  <a:lnTo>
                    <a:pt x="729995" y="1769364"/>
                  </a:lnTo>
                  <a:lnTo>
                    <a:pt x="394715" y="1769364"/>
                  </a:lnTo>
                  <a:lnTo>
                    <a:pt x="362063" y="1762767"/>
                  </a:lnTo>
                  <a:lnTo>
                    <a:pt x="335422" y="1744789"/>
                  </a:lnTo>
                  <a:lnTo>
                    <a:pt x="317474" y="1718143"/>
                  </a:lnTo>
                  <a:lnTo>
                    <a:pt x="310895" y="1685544"/>
                  </a:lnTo>
                  <a:lnTo>
                    <a:pt x="310895" y="1313688"/>
                  </a:lnTo>
                  <a:close/>
                </a:path>
              </a:pathLst>
            </a:custGeom>
            <a:ln w="15240">
              <a:solidFill>
                <a:srgbClr val="000000"/>
              </a:solidFill>
            </a:ln>
          </p:spPr>
          <p:txBody>
            <a:bodyPr wrap="square" lIns="0" tIns="0" rIns="0" bIns="0" rtlCol="0"/>
            <a:lstStyle/>
            <a:p>
              <a:endParaRPr/>
            </a:p>
          </p:txBody>
        </p:sp>
        <p:sp>
          <p:nvSpPr>
            <p:cNvPr id="19" name="object 19"/>
            <p:cNvSpPr/>
            <p:nvPr/>
          </p:nvSpPr>
          <p:spPr>
            <a:xfrm>
              <a:off x="5929630" y="4256531"/>
              <a:ext cx="869950" cy="694690"/>
            </a:xfrm>
            <a:custGeom>
              <a:avLst/>
              <a:gdLst/>
              <a:ahLst/>
              <a:cxnLst/>
              <a:rect l="l" t="t" r="r" b="b"/>
              <a:pathLst>
                <a:path w="869950" h="694689">
                  <a:moveTo>
                    <a:pt x="869950" y="688086"/>
                  </a:moveTo>
                  <a:lnTo>
                    <a:pt x="644893" y="69405"/>
                  </a:lnTo>
                  <a:lnTo>
                    <a:pt x="674751" y="58547"/>
                  </a:lnTo>
                  <a:lnTo>
                    <a:pt x="673671" y="57531"/>
                  </a:lnTo>
                  <a:lnTo>
                    <a:pt x="613295" y="406"/>
                  </a:lnTo>
                  <a:lnTo>
                    <a:pt x="613410" y="0"/>
                  </a:lnTo>
                  <a:lnTo>
                    <a:pt x="613041" y="152"/>
                  </a:lnTo>
                  <a:lnTo>
                    <a:pt x="612889" y="0"/>
                  </a:lnTo>
                  <a:lnTo>
                    <a:pt x="612851" y="228"/>
                  </a:lnTo>
                  <a:lnTo>
                    <a:pt x="534416" y="32004"/>
                  </a:lnTo>
                  <a:lnTo>
                    <a:pt x="558253" y="52984"/>
                  </a:lnTo>
                  <a:lnTo>
                    <a:pt x="0" y="686054"/>
                  </a:lnTo>
                  <a:lnTo>
                    <a:pt x="9525" y="694436"/>
                  </a:lnTo>
                  <a:lnTo>
                    <a:pt x="567778" y="61366"/>
                  </a:lnTo>
                  <a:lnTo>
                    <a:pt x="591566" y="82296"/>
                  </a:lnTo>
                  <a:lnTo>
                    <a:pt x="601878" y="43434"/>
                  </a:lnTo>
                  <a:lnTo>
                    <a:pt x="612482" y="3479"/>
                  </a:lnTo>
                  <a:lnTo>
                    <a:pt x="603123" y="84582"/>
                  </a:lnTo>
                  <a:lnTo>
                    <a:pt x="632968" y="73736"/>
                  </a:lnTo>
                  <a:lnTo>
                    <a:pt x="858012" y="692404"/>
                  </a:lnTo>
                  <a:lnTo>
                    <a:pt x="869950" y="688086"/>
                  </a:lnTo>
                  <a:close/>
                </a:path>
              </a:pathLst>
            </a:custGeom>
            <a:solidFill>
              <a:srgbClr val="000000"/>
            </a:solidFill>
          </p:spPr>
          <p:txBody>
            <a:bodyPr wrap="square" lIns="0" tIns="0" rIns="0" bIns="0" rtlCol="0"/>
            <a:lstStyle/>
            <a:p>
              <a:endParaRPr/>
            </a:p>
          </p:txBody>
        </p:sp>
        <p:sp>
          <p:nvSpPr>
            <p:cNvPr id="20" name="object 20"/>
            <p:cNvSpPr/>
            <p:nvPr/>
          </p:nvSpPr>
          <p:spPr>
            <a:xfrm>
              <a:off x="2412492" y="4840223"/>
              <a:ext cx="1419225" cy="646430"/>
            </a:xfrm>
            <a:custGeom>
              <a:avLst/>
              <a:gdLst/>
              <a:ahLst/>
              <a:cxnLst/>
              <a:rect l="l" t="t" r="r" b="b"/>
              <a:pathLst>
                <a:path w="1419225" h="646429">
                  <a:moveTo>
                    <a:pt x="0" y="646176"/>
                  </a:moveTo>
                  <a:lnTo>
                    <a:pt x="1418844" y="646176"/>
                  </a:lnTo>
                  <a:lnTo>
                    <a:pt x="1418844" y="0"/>
                  </a:lnTo>
                  <a:lnTo>
                    <a:pt x="0" y="0"/>
                  </a:lnTo>
                  <a:lnTo>
                    <a:pt x="0" y="646176"/>
                  </a:lnTo>
                  <a:close/>
                </a:path>
              </a:pathLst>
            </a:custGeom>
            <a:ln w="15239">
              <a:solidFill>
                <a:srgbClr val="000000"/>
              </a:solidFill>
            </a:ln>
          </p:spPr>
          <p:txBody>
            <a:bodyPr wrap="square" lIns="0" tIns="0" rIns="0" bIns="0" rtlCol="0"/>
            <a:lstStyle/>
            <a:p>
              <a:endParaRPr/>
            </a:p>
          </p:txBody>
        </p:sp>
      </p:grpSp>
      <p:sp>
        <p:nvSpPr>
          <p:cNvPr id="21" name="object 21"/>
          <p:cNvSpPr txBox="1"/>
          <p:nvPr/>
        </p:nvSpPr>
        <p:spPr>
          <a:xfrm>
            <a:off x="4015233" y="4859273"/>
            <a:ext cx="820419" cy="574040"/>
          </a:xfrm>
          <a:prstGeom prst="rect">
            <a:avLst/>
          </a:prstGeom>
        </p:spPr>
        <p:txBody>
          <a:bodyPr vert="horz" wrap="square" lIns="0" tIns="12700" rIns="0" bIns="0" rtlCol="0">
            <a:spAutoFit/>
          </a:bodyPr>
          <a:lstStyle/>
          <a:p>
            <a:pPr marL="12700" marR="5080">
              <a:spcBef>
                <a:spcPts val="100"/>
              </a:spcBef>
            </a:pPr>
            <a:r>
              <a:rPr spc="-5" dirty="0">
                <a:latin typeface="Calibri"/>
                <a:cs typeface="Calibri"/>
              </a:rPr>
              <a:t>Co</a:t>
            </a:r>
            <a:r>
              <a:rPr spc="-10" dirty="0">
                <a:latin typeface="Calibri"/>
                <a:cs typeface="Calibri"/>
              </a:rPr>
              <a:t>n</a:t>
            </a:r>
            <a:r>
              <a:rPr dirty="0">
                <a:latin typeface="Calibri"/>
                <a:cs typeface="Calibri"/>
              </a:rPr>
              <a:t>t</a:t>
            </a:r>
            <a:r>
              <a:rPr spc="-45" dirty="0">
                <a:latin typeface="Calibri"/>
                <a:cs typeface="Calibri"/>
              </a:rPr>
              <a:t>r</a:t>
            </a:r>
            <a:r>
              <a:rPr dirty="0">
                <a:latin typeface="Calibri"/>
                <a:cs typeface="Calibri"/>
              </a:rPr>
              <a:t>act  </a:t>
            </a:r>
            <a:r>
              <a:rPr spc="-10" dirty="0">
                <a:latin typeface="Calibri"/>
                <a:cs typeface="Calibri"/>
              </a:rPr>
              <a:t>account</a:t>
            </a:r>
            <a:endParaRPr>
              <a:latin typeface="Calibri"/>
              <a:cs typeface="Calibri"/>
            </a:endParaRPr>
          </a:p>
        </p:txBody>
      </p:sp>
      <p:sp>
        <p:nvSpPr>
          <p:cNvPr id="22" name="object 22"/>
          <p:cNvSpPr/>
          <p:nvPr/>
        </p:nvSpPr>
        <p:spPr>
          <a:xfrm>
            <a:off x="3733547" y="2468880"/>
            <a:ext cx="202565" cy="2733675"/>
          </a:xfrm>
          <a:custGeom>
            <a:avLst/>
            <a:gdLst/>
            <a:ahLst/>
            <a:cxnLst/>
            <a:rect l="l" t="t" r="r" b="b"/>
            <a:pathLst>
              <a:path w="202564" h="2733675">
                <a:moveTo>
                  <a:pt x="202438" y="2694559"/>
                </a:moveTo>
                <a:lnTo>
                  <a:pt x="189738" y="2688209"/>
                </a:lnTo>
                <a:lnTo>
                  <a:pt x="126238" y="2656459"/>
                </a:lnTo>
                <a:lnTo>
                  <a:pt x="126238" y="2657030"/>
                </a:lnTo>
                <a:lnTo>
                  <a:pt x="126111" y="2656967"/>
                </a:lnTo>
                <a:lnTo>
                  <a:pt x="126111" y="2688209"/>
                </a:lnTo>
                <a:lnTo>
                  <a:pt x="88900" y="2688209"/>
                </a:lnTo>
                <a:lnTo>
                  <a:pt x="88900" y="435864"/>
                </a:lnTo>
                <a:lnTo>
                  <a:pt x="76200" y="435864"/>
                </a:lnTo>
                <a:lnTo>
                  <a:pt x="76200" y="2688717"/>
                </a:lnTo>
                <a:lnTo>
                  <a:pt x="12700" y="2688717"/>
                </a:lnTo>
                <a:lnTo>
                  <a:pt x="12700" y="0"/>
                </a:lnTo>
                <a:lnTo>
                  <a:pt x="0" y="0"/>
                </a:lnTo>
                <a:lnTo>
                  <a:pt x="0" y="2698623"/>
                </a:lnTo>
                <a:lnTo>
                  <a:pt x="2794" y="2701417"/>
                </a:lnTo>
                <a:lnTo>
                  <a:pt x="126111" y="2701417"/>
                </a:lnTo>
                <a:lnTo>
                  <a:pt x="126111" y="2733179"/>
                </a:lnTo>
                <a:lnTo>
                  <a:pt x="189611" y="2701417"/>
                </a:lnTo>
                <a:lnTo>
                  <a:pt x="202311" y="2695067"/>
                </a:lnTo>
                <a:lnTo>
                  <a:pt x="201866" y="2694851"/>
                </a:lnTo>
                <a:lnTo>
                  <a:pt x="202438" y="2694559"/>
                </a:lnTo>
                <a:close/>
              </a:path>
            </a:pathLst>
          </a:custGeom>
          <a:solidFill>
            <a:srgbClr val="D24717"/>
          </a:solidFill>
        </p:spPr>
        <p:txBody>
          <a:bodyPr wrap="square" lIns="0" tIns="0" rIns="0" bIns="0" rtlCol="0"/>
          <a:lstStyle/>
          <a:p>
            <a:endParaRPr/>
          </a:p>
        </p:txBody>
      </p:sp>
      <p:grpSp>
        <p:nvGrpSpPr>
          <p:cNvPr id="23" name="object 23"/>
          <p:cNvGrpSpPr/>
          <p:nvPr/>
        </p:nvGrpSpPr>
        <p:grpSpPr>
          <a:xfrm>
            <a:off x="1630679" y="2218944"/>
            <a:ext cx="4745990" cy="3633470"/>
            <a:chOff x="106679" y="2218944"/>
            <a:chExt cx="4745990" cy="3633470"/>
          </a:xfrm>
        </p:grpSpPr>
        <p:pic>
          <p:nvPicPr>
            <p:cNvPr id="24" name="object 24"/>
            <p:cNvPicPr/>
            <p:nvPr/>
          </p:nvPicPr>
          <p:blipFill>
            <a:blip r:embed="rId4" cstate="print"/>
            <a:stretch>
              <a:fillRect/>
            </a:stretch>
          </p:blipFill>
          <p:spPr>
            <a:xfrm>
              <a:off x="106679" y="2218944"/>
              <a:ext cx="769632" cy="2378963"/>
            </a:xfrm>
            <a:prstGeom prst="rect">
              <a:avLst/>
            </a:prstGeom>
          </p:spPr>
        </p:pic>
        <p:sp>
          <p:nvSpPr>
            <p:cNvPr id="25" name="object 25"/>
            <p:cNvSpPr/>
            <p:nvPr/>
          </p:nvSpPr>
          <p:spPr>
            <a:xfrm>
              <a:off x="128015" y="2240280"/>
              <a:ext cx="695960" cy="2265045"/>
            </a:xfrm>
            <a:custGeom>
              <a:avLst/>
              <a:gdLst/>
              <a:ahLst/>
              <a:cxnLst/>
              <a:rect l="l" t="t" r="r" b="b"/>
              <a:pathLst>
                <a:path w="695960" h="2265045">
                  <a:moveTo>
                    <a:pt x="163830" y="2187067"/>
                  </a:moveTo>
                  <a:lnTo>
                    <a:pt x="163830" y="2264791"/>
                  </a:lnTo>
                  <a:lnTo>
                    <a:pt x="215645" y="2238883"/>
                  </a:lnTo>
                  <a:lnTo>
                    <a:pt x="176784" y="2238883"/>
                  </a:lnTo>
                  <a:lnTo>
                    <a:pt x="176784" y="2212975"/>
                  </a:lnTo>
                  <a:lnTo>
                    <a:pt x="215646" y="2212975"/>
                  </a:lnTo>
                  <a:lnTo>
                    <a:pt x="163830" y="2187067"/>
                  </a:lnTo>
                  <a:close/>
                </a:path>
                <a:path w="695960" h="2265045">
                  <a:moveTo>
                    <a:pt x="695794" y="0"/>
                  </a:moveTo>
                  <a:lnTo>
                    <a:pt x="5803" y="0"/>
                  </a:lnTo>
                  <a:lnTo>
                    <a:pt x="0" y="5842"/>
                  </a:lnTo>
                  <a:lnTo>
                    <a:pt x="0" y="2233041"/>
                  </a:lnTo>
                  <a:lnTo>
                    <a:pt x="5803" y="2238883"/>
                  </a:lnTo>
                  <a:lnTo>
                    <a:pt x="163830" y="2238883"/>
                  </a:lnTo>
                  <a:lnTo>
                    <a:pt x="163830" y="2225929"/>
                  </a:lnTo>
                  <a:lnTo>
                    <a:pt x="25907" y="2225929"/>
                  </a:lnTo>
                  <a:lnTo>
                    <a:pt x="12953" y="2212975"/>
                  </a:lnTo>
                  <a:lnTo>
                    <a:pt x="25907" y="2212975"/>
                  </a:lnTo>
                  <a:lnTo>
                    <a:pt x="25907" y="25908"/>
                  </a:lnTo>
                  <a:lnTo>
                    <a:pt x="12953" y="25908"/>
                  </a:lnTo>
                  <a:lnTo>
                    <a:pt x="25907" y="12954"/>
                  </a:lnTo>
                  <a:lnTo>
                    <a:pt x="695794" y="12954"/>
                  </a:lnTo>
                  <a:lnTo>
                    <a:pt x="695794" y="0"/>
                  </a:lnTo>
                  <a:close/>
                </a:path>
                <a:path w="695960" h="2265045">
                  <a:moveTo>
                    <a:pt x="215646" y="2212975"/>
                  </a:moveTo>
                  <a:lnTo>
                    <a:pt x="176784" y="2212975"/>
                  </a:lnTo>
                  <a:lnTo>
                    <a:pt x="176784" y="2238883"/>
                  </a:lnTo>
                  <a:lnTo>
                    <a:pt x="215645" y="2238883"/>
                  </a:lnTo>
                  <a:lnTo>
                    <a:pt x="241554" y="2225929"/>
                  </a:lnTo>
                  <a:lnTo>
                    <a:pt x="215646" y="2212975"/>
                  </a:lnTo>
                  <a:close/>
                </a:path>
                <a:path w="695960" h="2265045">
                  <a:moveTo>
                    <a:pt x="25907" y="2212975"/>
                  </a:moveTo>
                  <a:lnTo>
                    <a:pt x="12953" y="2212975"/>
                  </a:lnTo>
                  <a:lnTo>
                    <a:pt x="25907" y="2225929"/>
                  </a:lnTo>
                  <a:lnTo>
                    <a:pt x="25907" y="2212975"/>
                  </a:lnTo>
                  <a:close/>
                </a:path>
                <a:path w="695960" h="2265045">
                  <a:moveTo>
                    <a:pt x="163830" y="2212975"/>
                  </a:moveTo>
                  <a:lnTo>
                    <a:pt x="25907" y="2212975"/>
                  </a:lnTo>
                  <a:lnTo>
                    <a:pt x="25907" y="2225929"/>
                  </a:lnTo>
                  <a:lnTo>
                    <a:pt x="163830" y="2225929"/>
                  </a:lnTo>
                  <a:lnTo>
                    <a:pt x="163830" y="2212975"/>
                  </a:lnTo>
                  <a:close/>
                </a:path>
                <a:path w="695960" h="2265045">
                  <a:moveTo>
                    <a:pt x="25907" y="12954"/>
                  </a:moveTo>
                  <a:lnTo>
                    <a:pt x="12953" y="25908"/>
                  </a:lnTo>
                  <a:lnTo>
                    <a:pt x="25907" y="25908"/>
                  </a:lnTo>
                  <a:lnTo>
                    <a:pt x="25907" y="12954"/>
                  </a:lnTo>
                  <a:close/>
                </a:path>
                <a:path w="695960" h="2265045">
                  <a:moveTo>
                    <a:pt x="695794" y="12954"/>
                  </a:moveTo>
                  <a:lnTo>
                    <a:pt x="25907" y="12954"/>
                  </a:lnTo>
                  <a:lnTo>
                    <a:pt x="25907" y="25908"/>
                  </a:lnTo>
                  <a:lnTo>
                    <a:pt x="695794" y="25908"/>
                  </a:lnTo>
                  <a:lnTo>
                    <a:pt x="695794" y="12954"/>
                  </a:lnTo>
                  <a:close/>
                </a:path>
              </a:pathLst>
            </a:custGeom>
            <a:solidFill>
              <a:srgbClr val="00AF50"/>
            </a:solidFill>
          </p:spPr>
          <p:txBody>
            <a:bodyPr wrap="square" lIns="0" tIns="0" rIns="0" bIns="0" rtlCol="0"/>
            <a:lstStyle/>
            <a:p>
              <a:endParaRPr/>
            </a:p>
          </p:txBody>
        </p:sp>
        <p:pic>
          <p:nvPicPr>
            <p:cNvPr id="26" name="object 26"/>
            <p:cNvPicPr/>
            <p:nvPr/>
          </p:nvPicPr>
          <p:blipFill>
            <a:blip r:embed="rId5" cstate="print"/>
            <a:stretch>
              <a:fillRect/>
            </a:stretch>
          </p:blipFill>
          <p:spPr>
            <a:xfrm>
              <a:off x="1594104" y="5306567"/>
              <a:ext cx="3258312" cy="545579"/>
            </a:xfrm>
            <a:prstGeom prst="rect">
              <a:avLst/>
            </a:prstGeom>
          </p:spPr>
        </p:pic>
        <p:sp>
          <p:nvSpPr>
            <p:cNvPr id="27" name="object 27"/>
            <p:cNvSpPr/>
            <p:nvPr/>
          </p:nvSpPr>
          <p:spPr>
            <a:xfrm>
              <a:off x="1693926" y="5328666"/>
              <a:ext cx="3105785" cy="431165"/>
            </a:xfrm>
            <a:custGeom>
              <a:avLst/>
              <a:gdLst/>
              <a:ahLst/>
              <a:cxnLst/>
              <a:rect l="l" t="t" r="r" b="b"/>
              <a:pathLst>
                <a:path w="3105785" h="431164">
                  <a:moveTo>
                    <a:pt x="77724" y="353098"/>
                  </a:moveTo>
                  <a:lnTo>
                    <a:pt x="0" y="391960"/>
                  </a:lnTo>
                  <a:lnTo>
                    <a:pt x="77724" y="430822"/>
                  </a:lnTo>
                  <a:lnTo>
                    <a:pt x="77724" y="404914"/>
                  </a:lnTo>
                  <a:lnTo>
                    <a:pt x="64769" y="404914"/>
                  </a:lnTo>
                  <a:lnTo>
                    <a:pt x="64769" y="379006"/>
                  </a:lnTo>
                  <a:lnTo>
                    <a:pt x="77724" y="379006"/>
                  </a:lnTo>
                  <a:lnTo>
                    <a:pt x="77724" y="353098"/>
                  </a:lnTo>
                  <a:close/>
                </a:path>
                <a:path w="3105785" h="431164">
                  <a:moveTo>
                    <a:pt x="77724" y="379006"/>
                  </a:moveTo>
                  <a:lnTo>
                    <a:pt x="64769" y="379006"/>
                  </a:lnTo>
                  <a:lnTo>
                    <a:pt x="64769" y="404914"/>
                  </a:lnTo>
                  <a:lnTo>
                    <a:pt x="77724" y="404914"/>
                  </a:lnTo>
                  <a:lnTo>
                    <a:pt x="77724" y="379006"/>
                  </a:lnTo>
                  <a:close/>
                </a:path>
                <a:path w="3105785" h="431164">
                  <a:moveTo>
                    <a:pt x="3079877" y="379006"/>
                  </a:moveTo>
                  <a:lnTo>
                    <a:pt x="77724" y="379006"/>
                  </a:lnTo>
                  <a:lnTo>
                    <a:pt x="77724" y="404914"/>
                  </a:lnTo>
                  <a:lnTo>
                    <a:pt x="3100070" y="404914"/>
                  </a:lnTo>
                  <a:lnTo>
                    <a:pt x="3105785" y="399110"/>
                  </a:lnTo>
                  <a:lnTo>
                    <a:pt x="3105785" y="391960"/>
                  </a:lnTo>
                  <a:lnTo>
                    <a:pt x="3079877" y="391960"/>
                  </a:lnTo>
                  <a:lnTo>
                    <a:pt x="3079877" y="379006"/>
                  </a:lnTo>
                  <a:close/>
                </a:path>
                <a:path w="3105785" h="431164">
                  <a:moveTo>
                    <a:pt x="3105785" y="0"/>
                  </a:moveTo>
                  <a:lnTo>
                    <a:pt x="3079877" y="0"/>
                  </a:lnTo>
                  <a:lnTo>
                    <a:pt x="3079877" y="391960"/>
                  </a:lnTo>
                  <a:lnTo>
                    <a:pt x="3092831" y="379006"/>
                  </a:lnTo>
                  <a:lnTo>
                    <a:pt x="3105785" y="379006"/>
                  </a:lnTo>
                  <a:lnTo>
                    <a:pt x="3105785" y="0"/>
                  </a:lnTo>
                  <a:close/>
                </a:path>
                <a:path w="3105785" h="431164">
                  <a:moveTo>
                    <a:pt x="3105785" y="379006"/>
                  </a:moveTo>
                  <a:lnTo>
                    <a:pt x="3092831" y="379006"/>
                  </a:lnTo>
                  <a:lnTo>
                    <a:pt x="3079877" y="391960"/>
                  </a:lnTo>
                  <a:lnTo>
                    <a:pt x="3105785" y="391960"/>
                  </a:lnTo>
                  <a:lnTo>
                    <a:pt x="3105785" y="379006"/>
                  </a:lnTo>
                  <a:close/>
                </a:path>
              </a:pathLst>
            </a:custGeom>
            <a:solidFill>
              <a:srgbClr val="00AF50"/>
            </a:solidFill>
          </p:spPr>
          <p:txBody>
            <a:bodyPr wrap="square" lIns="0" tIns="0" rIns="0" bIns="0" rtlCol="0"/>
            <a:lstStyle/>
            <a:p>
              <a:endParaRPr/>
            </a:p>
          </p:txBody>
        </p:sp>
      </p:grpSp>
      <p:sp>
        <p:nvSpPr>
          <p:cNvPr id="28" name="object 28"/>
          <p:cNvSpPr txBox="1"/>
          <p:nvPr/>
        </p:nvSpPr>
        <p:spPr>
          <a:xfrm>
            <a:off x="3936493" y="3782567"/>
            <a:ext cx="1419225" cy="862416"/>
          </a:xfrm>
          <a:prstGeom prst="rect">
            <a:avLst/>
          </a:prstGeom>
          <a:ln w="15240">
            <a:solidFill>
              <a:srgbClr val="000000"/>
            </a:solidFill>
          </a:ln>
        </p:spPr>
        <p:txBody>
          <a:bodyPr vert="horz" wrap="square" lIns="0" tIns="31115" rIns="0" bIns="0" rtlCol="0">
            <a:spAutoFit/>
          </a:bodyPr>
          <a:lstStyle/>
          <a:p>
            <a:pPr marL="90805" marR="375285" algn="just">
              <a:spcBef>
                <a:spcPts val="245"/>
              </a:spcBef>
            </a:pPr>
            <a:r>
              <a:rPr spc="-5" dirty="0">
                <a:latin typeface="Calibri"/>
                <a:cs typeface="Calibri"/>
              </a:rPr>
              <a:t>Externally </a:t>
            </a:r>
            <a:r>
              <a:rPr spc="-395" dirty="0">
                <a:latin typeface="Calibri"/>
                <a:cs typeface="Calibri"/>
              </a:rPr>
              <a:t> </a:t>
            </a:r>
            <a:r>
              <a:rPr spc="-20" dirty="0">
                <a:latin typeface="Calibri"/>
                <a:cs typeface="Calibri"/>
              </a:rPr>
              <a:t>c</a:t>
            </a:r>
            <a:r>
              <a:rPr spc="-5" dirty="0">
                <a:latin typeface="Calibri"/>
                <a:cs typeface="Calibri"/>
              </a:rPr>
              <a:t>o</a:t>
            </a:r>
            <a:r>
              <a:rPr spc="-15" dirty="0">
                <a:latin typeface="Calibri"/>
                <a:cs typeface="Calibri"/>
              </a:rPr>
              <a:t>n</a:t>
            </a:r>
            <a:r>
              <a:rPr dirty="0">
                <a:latin typeface="Calibri"/>
                <a:cs typeface="Calibri"/>
              </a:rPr>
              <a:t>t</a:t>
            </a:r>
            <a:r>
              <a:rPr spc="-35" dirty="0">
                <a:latin typeface="Calibri"/>
                <a:cs typeface="Calibri"/>
              </a:rPr>
              <a:t>r</a:t>
            </a:r>
            <a:r>
              <a:rPr spc="-5" dirty="0">
                <a:latin typeface="Calibri"/>
                <a:cs typeface="Calibri"/>
              </a:rPr>
              <a:t>o</a:t>
            </a:r>
            <a:r>
              <a:rPr spc="-10" dirty="0">
                <a:latin typeface="Calibri"/>
                <a:cs typeface="Calibri"/>
              </a:rPr>
              <a:t>ll</a:t>
            </a:r>
            <a:r>
              <a:rPr dirty="0">
                <a:latin typeface="Calibri"/>
                <a:cs typeface="Calibri"/>
              </a:rPr>
              <a:t>ed  </a:t>
            </a:r>
            <a:r>
              <a:rPr spc="-10" dirty="0">
                <a:latin typeface="Calibri"/>
                <a:cs typeface="Calibri"/>
              </a:rPr>
              <a:t>account</a:t>
            </a:r>
            <a:endParaRPr>
              <a:latin typeface="Calibri"/>
              <a:cs typeface="Calibri"/>
            </a:endParaRPr>
          </a:p>
        </p:txBody>
      </p:sp>
      <p:sp>
        <p:nvSpPr>
          <p:cNvPr id="29" name="object 29"/>
          <p:cNvSpPr/>
          <p:nvPr/>
        </p:nvSpPr>
        <p:spPr>
          <a:xfrm>
            <a:off x="4025900" y="2039112"/>
            <a:ext cx="76200" cy="1744345"/>
          </a:xfrm>
          <a:custGeom>
            <a:avLst/>
            <a:gdLst/>
            <a:ahLst/>
            <a:cxnLst/>
            <a:rect l="l" t="t" r="r" b="b"/>
            <a:pathLst>
              <a:path w="76200" h="1744345">
                <a:moveTo>
                  <a:pt x="31627" y="1667955"/>
                </a:moveTo>
                <a:lnTo>
                  <a:pt x="0" y="1668271"/>
                </a:lnTo>
                <a:lnTo>
                  <a:pt x="38735" y="1744090"/>
                </a:lnTo>
                <a:lnTo>
                  <a:pt x="69695" y="1680590"/>
                </a:lnTo>
                <a:lnTo>
                  <a:pt x="31750" y="1680590"/>
                </a:lnTo>
                <a:lnTo>
                  <a:pt x="31627" y="1667955"/>
                </a:lnTo>
                <a:close/>
              </a:path>
              <a:path w="76200" h="1744345">
                <a:moveTo>
                  <a:pt x="76073" y="1667510"/>
                </a:moveTo>
                <a:lnTo>
                  <a:pt x="31627" y="1667955"/>
                </a:lnTo>
                <a:lnTo>
                  <a:pt x="31750" y="1680590"/>
                </a:lnTo>
                <a:lnTo>
                  <a:pt x="44450" y="1680464"/>
                </a:lnTo>
                <a:lnTo>
                  <a:pt x="44327" y="1667827"/>
                </a:lnTo>
                <a:lnTo>
                  <a:pt x="75917" y="1667827"/>
                </a:lnTo>
                <a:lnTo>
                  <a:pt x="76073" y="1667510"/>
                </a:lnTo>
                <a:close/>
              </a:path>
              <a:path w="76200" h="1744345">
                <a:moveTo>
                  <a:pt x="75917" y="1667827"/>
                </a:moveTo>
                <a:lnTo>
                  <a:pt x="44327" y="1667827"/>
                </a:lnTo>
                <a:lnTo>
                  <a:pt x="44450" y="1680464"/>
                </a:lnTo>
                <a:lnTo>
                  <a:pt x="31750" y="1680590"/>
                </a:lnTo>
                <a:lnTo>
                  <a:pt x="69695" y="1680590"/>
                </a:lnTo>
                <a:lnTo>
                  <a:pt x="75917" y="1667827"/>
                </a:lnTo>
                <a:close/>
              </a:path>
              <a:path w="76200" h="1744345">
                <a:moveTo>
                  <a:pt x="28193" y="0"/>
                </a:moveTo>
                <a:lnTo>
                  <a:pt x="15493" y="0"/>
                </a:lnTo>
                <a:lnTo>
                  <a:pt x="31627" y="1667955"/>
                </a:lnTo>
                <a:lnTo>
                  <a:pt x="44327" y="1667827"/>
                </a:lnTo>
                <a:lnTo>
                  <a:pt x="28193" y="0"/>
                </a:lnTo>
                <a:close/>
              </a:path>
            </a:pathLst>
          </a:custGeom>
          <a:solidFill>
            <a:srgbClr val="D24717"/>
          </a:solidFill>
        </p:spPr>
        <p:txBody>
          <a:bodyPr wrap="square" lIns="0" tIns="0" rIns="0" bIns="0" rtlCol="0"/>
          <a:lstStyle/>
          <a:p>
            <a:endParaRPr/>
          </a:p>
        </p:txBody>
      </p:sp>
      <p:sp>
        <p:nvSpPr>
          <p:cNvPr id="30" name="object 30"/>
          <p:cNvSpPr txBox="1"/>
          <p:nvPr/>
        </p:nvSpPr>
        <p:spPr>
          <a:xfrm>
            <a:off x="8617078" y="3824478"/>
            <a:ext cx="183515" cy="299720"/>
          </a:xfrm>
          <a:prstGeom prst="rect">
            <a:avLst/>
          </a:prstGeom>
        </p:spPr>
        <p:txBody>
          <a:bodyPr vert="horz" wrap="square" lIns="0" tIns="12700" rIns="0" bIns="0" rtlCol="0">
            <a:spAutoFit/>
          </a:bodyPr>
          <a:lstStyle/>
          <a:p>
            <a:pPr marL="12700">
              <a:spcBef>
                <a:spcPts val="100"/>
              </a:spcBef>
            </a:pPr>
            <a:r>
              <a:rPr dirty="0">
                <a:latin typeface="Calibri"/>
                <a:cs typeface="Calibri"/>
              </a:rPr>
              <a:t>…</a:t>
            </a:r>
            <a:endParaRPr>
              <a:latin typeface="Calibri"/>
              <a:cs typeface="Calibri"/>
            </a:endParaRPr>
          </a:p>
        </p:txBody>
      </p:sp>
      <p:sp>
        <p:nvSpPr>
          <p:cNvPr id="32" name="object 32"/>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34" name="object 34"/>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53</a:t>
            </a:r>
            <a:endParaRPr sz="1600">
              <a:latin typeface="Calibri"/>
              <a:cs typeface="Calibri"/>
            </a:endParaRPr>
          </a:p>
        </p:txBody>
      </p:sp>
      <p:sp>
        <p:nvSpPr>
          <p:cNvPr id="31" name="object 31"/>
          <p:cNvSpPr txBox="1"/>
          <p:nvPr/>
        </p:nvSpPr>
        <p:spPr>
          <a:xfrm>
            <a:off x="7803642" y="4997578"/>
            <a:ext cx="1945005" cy="877569"/>
          </a:xfrm>
          <a:prstGeom prst="rect">
            <a:avLst/>
          </a:prstGeom>
        </p:spPr>
        <p:txBody>
          <a:bodyPr vert="horz" wrap="square" lIns="0" tIns="12700" rIns="0" bIns="0" rtlCol="0">
            <a:spAutoFit/>
          </a:bodyPr>
          <a:lstStyle/>
          <a:p>
            <a:pPr marL="12700">
              <a:spcBef>
                <a:spcPts val="100"/>
              </a:spcBef>
              <a:tabLst>
                <a:tab pos="1473200" algn="l"/>
              </a:tabLst>
            </a:pPr>
            <a:r>
              <a:rPr dirty="0">
                <a:latin typeface="Calibri"/>
                <a:cs typeface="Calibri"/>
              </a:rPr>
              <a:t>…	…</a:t>
            </a:r>
            <a:endParaRPr>
              <a:latin typeface="Calibri"/>
              <a:cs typeface="Calibri"/>
            </a:endParaRPr>
          </a:p>
          <a:p>
            <a:pPr>
              <a:spcBef>
                <a:spcPts val="5"/>
              </a:spcBef>
            </a:pPr>
            <a:endParaRPr sz="1950">
              <a:latin typeface="Calibri"/>
              <a:cs typeface="Calibri"/>
            </a:endParaRPr>
          </a:p>
          <a:p>
            <a:pPr marL="80010"/>
            <a:r>
              <a:rPr dirty="0">
                <a:latin typeface="Calibri"/>
                <a:cs typeface="Calibri"/>
              </a:rPr>
              <a:t>Merkle</a:t>
            </a:r>
            <a:r>
              <a:rPr spc="-30" dirty="0">
                <a:latin typeface="Calibri"/>
                <a:cs typeface="Calibri"/>
              </a:rPr>
              <a:t> </a:t>
            </a:r>
            <a:r>
              <a:rPr spc="-15" dirty="0">
                <a:latin typeface="Calibri"/>
                <a:cs typeface="Calibri"/>
              </a:rPr>
              <a:t>Patricia</a:t>
            </a:r>
            <a:r>
              <a:rPr spc="-20" dirty="0">
                <a:latin typeface="Calibri"/>
                <a:cs typeface="Calibri"/>
              </a:rPr>
              <a:t> </a:t>
            </a:r>
            <a:r>
              <a:rPr spc="-35" dirty="0">
                <a:latin typeface="Calibri"/>
                <a:cs typeface="Calibri"/>
              </a:rPr>
              <a:t>Tree</a:t>
            </a:r>
            <a:endParaRPr>
              <a:latin typeface="Calibri"/>
              <a:cs typeface="Calibri"/>
            </a:endParaRPr>
          </a:p>
        </p:txBody>
      </p:sp>
    </p:spTree>
    <p:extLst>
      <p:ext uri="{BB962C8B-B14F-4D97-AF65-F5344CB8AC3E}">
        <p14:creationId xmlns:p14="http://schemas.microsoft.com/office/powerpoint/2010/main" val="1187999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2917"/>
            <a:ext cx="6903733" cy="689291"/>
          </a:xfrm>
          <a:prstGeom prst="rect">
            <a:avLst/>
          </a:prstGeom>
        </p:spPr>
        <p:txBody>
          <a:bodyPr vert="horz" wrap="square" lIns="0" tIns="12065" rIns="0" bIns="0" rtlCol="0" anchor="ctr">
            <a:spAutoFit/>
          </a:bodyPr>
          <a:lstStyle/>
          <a:p>
            <a:pPr marL="12700">
              <a:lnSpc>
                <a:spcPct val="100000"/>
              </a:lnSpc>
              <a:spcBef>
                <a:spcPts val="95"/>
              </a:spcBef>
            </a:pPr>
            <a:r>
              <a:rPr b="1" spc="-65" dirty="0"/>
              <a:t>Execution</a:t>
            </a:r>
            <a:r>
              <a:rPr b="1" spc="-130" dirty="0"/>
              <a:t> </a:t>
            </a:r>
            <a:r>
              <a:rPr b="1" spc="-35" dirty="0"/>
              <a:t>and</a:t>
            </a:r>
            <a:r>
              <a:rPr b="1" spc="-105" dirty="0"/>
              <a:t> </a:t>
            </a:r>
            <a:r>
              <a:rPr b="1" spc="-50" dirty="0"/>
              <a:t>Mining</a:t>
            </a:r>
          </a:p>
        </p:txBody>
      </p:sp>
      <p:sp>
        <p:nvSpPr>
          <p:cNvPr id="3" name="object 3"/>
          <p:cNvSpPr/>
          <p:nvPr/>
        </p:nvSpPr>
        <p:spPr>
          <a:xfrm>
            <a:off x="2336291" y="1391411"/>
            <a:ext cx="1530350" cy="4335780"/>
          </a:xfrm>
          <a:custGeom>
            <a:avLst/>
            <a:gdLst/>
            <a:ahLst/>
            <a:cxnLst/>
            <a:rect l="l" t="t" r="r" b="b"/>
            <a:pathLst>
              <a:path w="1530350" h="4335780">
                <a:moveTo>
                  <a:pt x="0" y="255015"/>
                </a:moveTo>
                <a:lnTo>
                  <a:pt x="4108" y="209176"/>
                </a:lnTo>
                <a:lnTo>
                  <a:pt x="15954" y="166032"/>
                </a:lnTo>
                <a:lnTo>
                  <a:pt x="34816" y="126303"/>
                </a:lnTo>
                <a:lnTo>
                  <a:pt x="59976" y="90711"/>
                </a:lnTo>
                <a:lnTo>
                  <a:pt x="90711" y="59976"/>
                </a:lnTo>
                <a:lnTo>
                  <a:pt x="126303" y="34816"/>
                </a:lnTo>
                <a:lnTo>
                  <a:pt x="166032" y="15954"/>
                </a:lnTo>
                <a:lnTo>
                  <a:pt x="209176" y="4108"/>
                </a:lnTo>
                <a:lnTo>
                  <a:pt x="255016" y="0"/>
                </a:lnTo>
                <a:lnTo>
                  <a:pt x="1275080" y="0"/>
                </a:lnTo>
                <a:lnTo>
                  <a:pt x="1320919" y="4108"/>
                </a:lnTo>
                <a:lnTo>
                  <a:pt x="1364063" y="15954"/>
                </a:lnTo>
                <a:lnTo>
                  <a:pt x="1403792" y="34816"/>
                </a:lnTo>
                <a:lnTo>
                  <a:pt x="1439384" y="59976"/>
                </a:lnTo>
                <a:lnTo>
                  <a:pt x="1470119" y="90711"/>
                </a:lnTo>
                <a:lnTo>
                  <a:pt x="1495279" y="126303"/>
                </a:lnTo>
                <a:lnTo>
                  <a:pt x="1514141" y="166032"/>
                </a:lnTo>
                <a:lnTo>
                  <a:pt x="1525987" y="209176"/>
                </a:lnTo>
                <a:lnTo>
                  <a:pt x="1530095" y="255015"/>
                </a:lnTo>
                <a:lnTo>
                  <a:pt x="1530095" y="4080764"/>
                </a:lnTo>
                <a:lnTo>
                  <a:pt x="1525987" y="4126603"/>
                </a:lnTo>
                <a:lnTo>
                  <a:pt x="1514141" y="4169747"/>
                </a:lnTo>
                <a:lnTo>
                  <a:pt x="1495279" y="4209476"/>
                </a:lnTo>
                <a:lnTo>
                  <a:pt x="1470119" y="4245068"/>
                </a:lnTo>
                <a:lnTo>
                  <a:pt x="1439384" y="4275803"/>
                </a:lnTo>
                <a:lnTo>
                  <a:pt x="1403792" y="4300963"/>
                </a:lnTo>
                <a:lnTo>
                  <a:pt x="1364063" y="4319825"/>
                </a:lnTo>
                <a:lnTo>
                  <a:pt x="1320919" y="4331671"/>
                </a:lnTo>
                <a:lnTo>
                  <a:pt x="1275080" y="4335780"/>
                </a:lnTo>
                <a:lnTo>
                  <a:pt x="255016" y="4335780"/>
                </a:lnTo>
                <a:lnTo>
                  <a:pt x="209176" y="4331671"/>
                </a:lnTo>
                <a:lnTo>
                  <a:pt x="166032" y="4319825"/>
                </a:lnTo>
                <a:lnTo>
                  <a:pt x="126303" y="4300963"/>
                </a:lnTo>
                <a:lnTo>
                  <a:pt x="90711" y="4275803"/>
                </a:lnTo>
                <a:lnTo>
                  <a:pt x="59976" y="4245068"/>
                </a:lnTo>
                <a:lnTo>
                  <a:pt x="34816" y="4209476"/>
                </a:lnTo>
                <a:lnTo>
                  <a:pt x="15954" y="4169747"/>
                </a:lnTo>
                <a:lnTo>
                  <a:pt x="4108" y="4126603"/>
                </a:lnTo>
                <a:lnTo>
                  <a:pt x="0" y="4080764"/>
                </a:lnTo>
                <a:lnTo>
                  <a:pt x="0" y="255015"/>
                </a:lnTo>
                <a:close/>
              </a:path>
            </a:pathLst>
          </a:custGeom>
          <a:ln w="15240">
            <a:solidFill>
              <a:srgbClr val="D24717"/>
            </a:solidFill>
          </a:ln>
        </p:spPr>
        <p:txBody>
          <a:bodyPr wrap="square" lIns="0" tIns="0" rIns="0" bIns="0" rtlCol="0"/>
          <a:lstStyle/>
          <a:p>
            <a:endParaRPr/>
          </a:p>
        </p:txBody>
      </p:sp>
      <p:sp>
        <p:nvSpPr>
          <p:cNvPr id="4" name="object 4"/>
          <p:cNvSpPr txBox="1"/>
          <p:nvPr/>
        </p:nvSpPr>
        <p:spPr>
          <a:xfrm>
            <a:off x="2822194" y="1568958"/>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5" name="object 5"/>
          <p:cNvSpPr txBox="1"/>
          <p:nvPr/>
        </p:nvSpPr>
        <p:spPr>
          <a:xfrm>
            <a:off x="2715564" y="1924051"/>
            <a:ext cx="772160" cy="711835"/>
          </a:xfrm>
          <a:prstGeom prst="rect">
            <a:avLst/>
          </a:prstGeom>
        </p:spPr>
        <p:txBody>
          <a:bodyPr vert="horz" wrap="square" lIns="0" tIns="12700" rIns="0" bIns="0" rtlCol="0">
            <a:spAutoFit/>
          </a:bodyPr>
          <a:lstStyle/>
          <a:p>
            <a:pPr marL="30480">
              <a:spcBef>
                <a:spcPts val="100"/>
              </a:spcBef>
            </a:pPr>
            <a:r>
              <a:rPr sz="900" dirty="0">
                <a:latin typeface="Calibri"/>
                <a:cs typeface="Calibri"/>
              </a:rPr>
              <a:t>Proof-of-Work:</a:t>
            </a:r>
            <a:endParaRPr sz="900">
              <a:latin typeface="Calibri"/>
              <a:cs typeface="Calibri"/>
            </a:endParaRPr>
          </a:p>
          <a:p>
            <a:pPr marL="59690"/>
            <a:r>
              <a:rPr sz="900" i="1" spc="-5" dirty="0">
                <a:latin typeface="Calibri"/>
                <a:cs typeface="Calibri"/>
              </a:rPr>
              <a:t>000000r9d8fjj</a:t>
            </a:r>
            <a:endParaRPr sz="900">
              <a:latin typeface="Calibri"/>
              <a:cs typeface="Calibri"/>
            </a:endParaRPr>
          </a:p>
          <a:p>
            <a:pPr>
              <a:spcBef>
                <a:spcPts val="40"/>
              </a:spcBef>
            </a:pPr>
            <a:endParaRPr sz="850">
              <a:latin typeface="Calibri"/>
              <a:cs typeface="Calibri"/>
            </a:endParaRPr>
          </a:p>
          <a:p>
            <a:pPr marL="33655"/>
            <a:r>
              <a:rPr sz="900" spc="-5" dirty="0">
                <a:latin typeface="Calibri"/>
                <a:cs typeface="Calibri"/>
              </a:rPr>
              <a:t>Previous</a:t>
            </a:r>
            <a:r>
              <a:rPr sz="900" spc="-45" dirty="0">
                <a:latin typeface="Calibri"/>
                <a:cs typeface="Calibri"/>
              </a:rPr>
              <a:t> </a:t>
            </a:r>
            <a:r>
              <a:rPr sz="900" spc="-5" dirty="0">
                <a:latin typeface="Calibri"/>
                <a:cs typeface="Calibri"/>
              </a:rPr>
              <a:t>block:</a:t>
            </a:r>
            <a:endParaRPr sz="900">
              <a:latin typeface="Calibri"/>
              <a:cs typeface="Calibri"/>
            </a:endParaRPr>
          </a:p>
          <a:p>
            <a:pPr marL="12700"/>
            <a:r>
              <a:rPr sz="900" spc="-5" dirty="0">
                <a:latin typeface="Calibri"/>
                <a:cs typeface="Calibri"/>
              </a:rPr>
              <a:t>00000090b41bx</a:t>
            </a:r>
            <a:endParaRPr sz="900">
              <a:latin typeface="Calibri"/>
              <a:cs typeface="Calibri"/>
            </a:endParaRPr>
          </a:p>
        </p:txBody>
      </p:sp>
      <p:sp>
        <p:nvSpPr>
          <p:cNvPr id="6" name="object 6"/>
          <p:cNvSpPr txBox="1"/>
          <p:nvPr/>
        </p:nvSpPr>
        <p:spPr>
          <a:xfrm>
            <a:off x="2467356" y="2706624"/>
            <a:ext cx="1289685" cy="533479"/>
          </a:xfrm>
          <a:prstGeom prst="rect">
            <a:avLst/>
          </a:prstGeom>
          <a:solidFill>
            <a:srgbClr val="D24717"/>
          </a:solidFill>
          <a:ln w="15239">
            <a:solidFill>
              <a:srgbClr val="9B310D"/>
            </a:solidFill>
          </a:ln>
        </p:spPr>
        <p:txBody>
          <a:bodyPr vert="horz" wrap="square" lIns="0" tIns="0" rIns="0" bIns="0" rtlCol="0">
            <a:spAutoFit/>
          </a:bodyPr>
          <a:lstStyle/>
          <a:p>
            <a:pPr algn="ctr">
              <a:lnSpc>
                <a:spcPts val="1955"/>
              </a:lnSpc>
            </a:pPr>
            <a:r>
              <a:rPr spc="-20" dirty="0">
                <a:solidFill>
                  <a:srgbClr val="FFFFFF"/>
                </a:solidFill>
                <a:latin typeface="Calibri"/>
                <a:cs typeface="Calibri"/>
              </a:rPr>
              <a:t>Transaction</a:t>
            </a:r>
            <a:endParaRPr>
              <a:latin typeface="Calibri"/>
              <a:cs typeface="Calibri"/>
            </a:endParaRPr>
          </a:p>
          <a:p>
            <a:pPr algn="ctr">
              <a:lnSpc>
                <a:spcPct val="100000"/>
              </a:lnSpc>
            </a:pPr>
            <a:r>
              <a:rPr spc="-35" dirty="0">
                <a:solidFill>
                  <a:srgbClr val="FFFFFF"/>
                </a:solidFill>
                <a:latin typeface="Calibri"/>
                <a:cs typeface="Calibri"/>
              </a:rPr>
              <a:t>Trie</a:t>
            </a:r>
            <a:endParaRPr>
              <a:latin typeface="Calibri"/>
              <a:cs typeface="Calibri"/>
            </a:endParaRPr>
          </a:p>
        </p:txBody>
      </p:sp>
      <p:sp>
        <p:nvSpPr>
          <p:cNvPr id="7" name="object 7"/>
          <p:cNvSpPr txBox="1"/>
          <p:nvPr/>
        </p:nvSpPr>
        <p:spPr>
          <a:xfrm>
            <a:off x="2459737" y="3733800"/>
            <a:ext cx="1304925" cy="541020"/>
          </a:xfrm>
          <a:prstGeom prst="rect">
            <a:avLst/>
          </a:prstGeom>
          <a:solidFill>
            <a:srgbClr val="006FC0"/>
          </a:solidFill>
        </p:spPr>
        <p:txBody>
          <a:bodyPr vert="horz" wrap="square" lIns="0" tIns="0" rIns="0" bIns="0" rtlCol="0">
            <a:spAutoFit/>
          </a:bodyPr>
          <a:lstStyle/>
          <a:p>
            <a:pPr marL="217170">
              <a:lnSpc>
                <a:spcPts val="2014"/>
              </a:lnSpc>
            </a:pPr>
            <a:r>
              <a:rPr spc="-20" dirty="0">
                <a:solidFill>
                  <a:srgbClr val="FFFFFF"/>
                </a:solidFill>
                <a:latin typeface="Calibri"/>
                <a:cs typeface="Calibri"/>
              </a:rPr>
              <a:t>State</a:t>
            </a:r>
            <a:r>
              <a:rPr spc="-25" dirty="0">
                <a:solidFill>
                  <a:srgbClr val="FFFFFF"/>
                </a:solidFill>
                <a:latin typeface="Calibri"/>
                <a:cs typeface="Calibri"/>
              </a:rPr>
              <a:t> </a:t>
            </a:r>
            <a:r>
              <a:rPr spc="-35" dirty="0">
                <a:solidFill>
                  <a:srgbClr val="FFFFFF"/>
                </a:solidFill>
                <a:latin typeface="Calibri"/>
                <a:cs typeface="Calibri"/>
              </a:rPr>
              <a:t>Trie</a:t>
            </a:r>
            <a:endParaRPr>
              <a:latin typeface="Calibri"/>
              <a:cs typeface="Calibri"/>
            </a:endParaRPr>
          </a:p>
          <a:p>
            <a:pPr marL="175895"/>
            <a:r>
              <a:rPr spc="-15" dirty="0">
                <a:solidFill>
                  <a:srgbClr val="FFFFFF"/>
                </a:solidFill>
                <a:latin typeface="Calibri"/>
                <a:cs typeface="Calibri"/>
              </a:rPr>
              <a:t>Root</a:t>
            </a:r>
            <a:r>
              <a:rPr spc="-30" dirty="0">
                <a:solidFill>
                  <a:srgbClr val="FFFFFF"/>
                </a:solidFill>
                <a:latin typeface="Calibri"/>
                <a:cs typeface="Calibri"/>
              </a:rPr>
              <a:t> </a:t>
            </a:r>
            <a:r>
              <a:rPr spc="-5" dirty="0">
                <a:solidFill>
                  <a:srgbClr val="FFFFFF"/>
                </a:solidFill>
                <a:latin typeface="Calibri"/>
                <a:cs typeface="Calibri"/>
              </a:rPr>
              <a:t>Hash</a:t>
            </a:r>
            <a:endParaRPr>
              <a:latin typeface="Calibri"/>
              <a:cs typeface="Calibri"/>
            </a:endParaRPr>
          </a:p>
        </p:txBody>
      </p:sp>
      <p:sp>
        <p:nvSpPr>
          <p:cNvPr id="8" name="object 8"/>
          <p:cNvSpPr txBox="1"/>
          <p:nvPr/>
        </p:nvSpPr>
        <p:spPr>
          <a:xfrm>
            <a:off x="2459737" y="4767071"/>
            <a:ext cx="1304925" cy="828040"/>
          </a:xfrm>
          <a:prstGeom prst="rect">
            <a:avLst/>
          </a:prstGeom>
          <a:solidFill>
            <a:srgbClr val="006FC0"/>
          </a:solidFill>
        </p:spPr>
        <p:txBody>
          <a:bodyPr vert="horz" wrap="square" lIns="0" tIns="0" rIns="0" bIns="0" rtlCol="0">
            <a:spAutoFit/>
          </a:bodyPr>
          <a:lstStyle/>
          <a:p>
            <a:pPr marL="261620">
              <a:lnSpc>
                <a:spcPts val="2060"/>
              </a:lnSpc>
            </a:pPr>
            <a:r>
              <a:rPr spc="-10" dirty="0">
                <a:solidFill>
                  <a:srgbClr val="FFFFFF"/>
                </a:solidFill>
                <a:latin typeface="Calibri"/>
                <a:cs typeface="Calibri"/>
              </a:rPr>
              <a:t>Receipts</a:t>
            </a:r>
            <a:endParaRPr>
              <a:latin typeface="Calibri"/>
              <a:cs typeface="Calibri"/>
            </a:endParaRPr>
          </a:p>
          <a:p>
            <a:pPr marL="421640" marR="228600" indent="-184785"/>
            <a:r>
              <a:rPr spc="-110" dirty="0">
                <a:solidFill>
                  <a:srgbClr val="FFFFFF"/>
                </a:solidFill>
                <a:latin typeface="Calibri"/>
                <a:cs typeface="Calibri"/>
              </a:rPr>
              <a:t>T</a:t>
            </a:r>
            <a:r>
              <a:rPr dirty="0">
                <a:solidFill>
                  <a:srgbClr val="FFFFFF"/>
                </a:solidFill>
                <a:latin typeface="Calibri"/>
                <a:cs typeface="Calibri"/>
              </a:rPr>
              <a:t>r</a:t>
            </a:r>
            <a:r>
              <a:rPr spc="-15" dirty="0">
                <a:solidFill>
                  <a:srgbClr val="FFFFFF"/>
                </a:solidFill>
                <a:latin typeface="Calibri"/>
                <a:cs typeface="Calibri"/>
              </a:rPr>
              <a:t>i</a:t>
            </a:r>
            <a:r>
              <a:rPr dirty="0">
                <a:solidFill>
                  <a:srgbClr val="FFFFFF"/>
                </a:solidFill>
                <a:latin typeface="Calibri"/>
                <a:cs typeface="Calibri"/>
              </a:rPr>
              <a:t>e</a:t>
            </a:r>
            <a:r>
              <a:rPr spc="5" dirty="0">
                <a:solidFill>
                  <a:srgbClr val="FFFFFF"/>
                </a:solidFill>
                <a:latin typeface="Calibri"/>
                <a:cs typeface="Calibri"/>
              </a:rPr>
              <a:t> </a:t>
            </a:r>
            <a:r>
              <a:rPr spc="-45" dirty="0">
                <a:solidFill>
                  <a:srgbClr val="FFFFFF"/>
                </a:solidFill>
                <a:latin typeface="Calibri"/>
                <a:cs typeface="Calibri"/>
              </a:rPr>
              <a:t>R</a:t>
            </a:r>
            <a:r>
              <a:rPr spc="-5" dirty="0">
                <a:solidFill>
                  <a:srgbClr val="FFFFFF"/>
                </a:solidFill>
                <a:latin typeface="Calibri"/>
                <a:cs typeface="Calibri"/>
              </a:rPr>
              <a:t>oot  Hash</a:t>
            </a:r>
            <a:endParaRPr>
              <a:latin typeface="Calibri"/>
              <a:cs typeface="Calibri"/>
            </a:endParaRPr>
          </a:p>
        </p:txBody>
      </p:sp>
      <p:sp>
        <p:nvSpPr>
          <p:cNvPr id="9" name="object 9"/>
          <p:cNvSpPr/>
          <p:nvPr/>
        </p:nvSpPr>
        <p:spPr>
          <a:xfrm>
            <a:off x="8363711" y="4408933"/>
            <a:ext cx="1377950" cy="1556385"/>
          </a:xfrm>
          <a:custGeom>
            <a:avLst/>
            <a:gdLst/>
            <a:ahLst/>
            <a:cxnLst/>
            <a:rect l="l" t="t" r="r" b="b"/>
            <a:pathLst>
              <a:path w="1377950" h="1556385">
                <a:moveTo>
                  <a:pt x="1377696" y="259334"/>
                </a:moveTo>
                <a:lnTo>
                  <a:pt x="1365276" y="308621"/>
                </a:lnTo>
                <a:lnTo>
                  <a:pt x="1329558" y="354783"/>
                </a:lnTo>
                <a:lnTo>
                  <a:pt x="1272848" y="396951"/>
                </a:lnTo>
                <a:lnTo>
                  <a:pt x="1237342" y="416266"/>
                </a:lnTo>
                <a:lnTo>
                  <a:pt x="1197453" y="434257"/>
                </a:lnTo>
                <a:lnTo>
                  <a:pt x="1153471" y="450814"/>
                </a:lnTo>
                <a:lnTo>
                  <a:pt x="1105683" y="465831"/>
                </a:lnTo>
                <a:lnTo>
                  <a:pt x="1054379" y="479197"/>
                </a:lnTo>
                <a:lnTo>
                  <a:pt x="999845" y="490805"/>
                </a:lnTo>
                <a:lnTo>
                  <a:pt x="942372" y="500546"/>
                </a:lnTo>
                <a:lnTo>
                  <a:pt x="882247" y="508311"/>
                </a:lnTo>
                <a:lnTo>
                  <a:pt x="819759" y="513992"/>
                </a:lnTo>
                <a:lnTo>
                  <a:pt x="755196" y="517481"/>
                </a:lnTo>
                <a:lnTo>
                  <a:pt x="688848" y="518668"/>
                </a:lnTo>
                <a:lnTo>
                  <a:pt x="622499" y="517481"/>
                </a:lnTo>
                <a:lnTo>
                  <a:pt x="557936" y="513992"/>
                </a:lnTo>
                <a:lnTo>
                  <a:pt x="495448" y="508311"/>
                </a:lnTo>
                <a:lnTo>
                  <a:pt x="435323" y="500546"/>
                </a:lnTo>
                <a:lnTo>
                  <a:pt x="377850" y="490805"/>
                </a:lnTo>
                <a:lnTo>
                  <a:pt x="323316" y="479197"/>
                </a:lnTo>
                <a:lnTo>
                  <a:pt x="272012" y="465831"/>
                </a:lnTo>
                <a:lnTo>
                  <a:pt x="224224" y="450814"/>
                </a:lnTo>
                <a:lnTo>
                  <a:pt x="180242" y="434257"/>
                </a:lnTo>
                <a:lnTo>
                  <a:pt x="140353" y="416266"/>
                </a:lnTo>
                <a:lnTo>
                  <a:pt x="104847" y="396951"/>
                </a:lnTo>
                <a:lnTo>
                  <a:pt x="48137" y="354783"/>
                </a:lnTo>
                <a:lnTo>
                  <a:pt x="12419" y="308621"/>
                </a:lnTo>
                <a:lnTo>
                  <a:pt x="3152" y="284314"/>
                </a:lnTo>
                <a:lnTo>
                  <a:pt x="0" y="259334"/>
                </a:lnTo>
              </a:path>
              <a:path w="1377950" h="1556385">
                <a:moveTo>
                  <a:pt x="0" y="259334"/>
                </a:moveTo>
                <a:lnTo>
                  <a:pt x="12419" y="210046"/>
                </a:lnTo>
                <a:lnTo>
                  <a:pt x="48137" y="163884"/>
                </a:lnTo>
                <a:lnTo>
                  <a:pt x="104847" y="121716"/>
                </a:lnTo>
                <a:lnTo>
                  <a:pt x="140353" y="102401"/>
                </a:lnTo>
                <a:lnTo>
                  <a:pt x="180242" y="84410"/>
                </a:lnTo>
                <a:lnTo>
                  <a:pt x="224224" y="67853"/>
                </a:lnTo>
                <a:lnTo>
                  <a:pt x="272012" y="52836"/>
                </a:lnTo>
                <a:lnTo>
                  <a:pt x="323316" y="39470"/>
                </a:lnTo>
                <a:lnTo>
                  <a:pt x="377850" y="27862"/>
                </a:lnTo>
                <a:lnTo>
                  <a:pt x="435323" y="18121"/>
                </a:lnTo>
                <a:lnTo>
                  <a:pt x="495448" y="10356"/>
                </a:lnTo>
                <a:lnTo>
                  <a:pt x="557936" y="4675"/>
                </a:lnTo>
                <a:lnTo>
                  <a:pt x="622499" y="1186"/>
                </a:lnTo>
                <a:lnTo>
                  <a:pt x="688848" y="0"/>
                </a:lnTo>
                <a:lnTo>
                  <a:pt x="755196" y="1186"/>
                </a:lnTo>
                <a:lnTo>
                  <a:pt x="819759" y="4675"/>
                </a:lnTo>
                <a:lnTo>
                  <a:pt x="882247" y="10356"/>
                </a:lnTo>
                <a:lnTo>
                  <a:pt x="942372" y="18121"/>
                </a:lnTo>
                <a:lnTo>
                  <a:pt x="999845" y="27862"/>
                </a:lnTo>
                <a:lnTo>
                  <a:pt x="1054379" y="39470"/>
                </a:lnTo>
                <a:lnTo>
                  <a:pt x="1105683" y="52836"/>
                </a:lnTo>
                <a:lnTo>
                  <a:pt x="1153471" y="67853"/>
                </a:lnTo>
                <a:lnTo>
                  <a:pt x="1197453" y="84410"/>
                </a:lnTo>
                <a:lnTo>
                  <a:pt x="1237342" y="102401"/>
                </a:lnTo>
                <a:lnTo>
                  <a:pt x="1272848" y="121716"/>
                </a:lnTo>
                <a:lnTo>
                  <a:pt x="1329558" y="163884"/>
                </a:lnTo>
                <a:lnTo>
                  <a:pt x="1365276" y="210046"/>
                </a:lnTo>
                <a:lnTo>
                  <a:pt x="1377696" y="259334"/>
                </a:lnTo>
                <a:lnTo>
                  <a:pt x="1377696" y="1296670"/>
                </a:lnTo>
                <a:lnTo>
                  <a:pt x="1365276" y="1345950"/>
                </a:lnTo>
                <a:lnTo>
                  <a:pt x="1329558" y="1392109"/>
                </a:lnTo>
                <a:lnTo>
                  <a:pt x="1272848" y="1434276"/>
                </a:lnTo>
                <a:lnTo>
                  <a:pt x="1237342" y="1453591"/>
                </a:lnTo>
                <a:lnTo>
                  <a:pt x="1197453" y="1471583"/>
                </a:lnTo>
                <a:lnTo>
                  <a:pt x="1153471" y="1488142"/>
                </a:lnTo>
                <a:lnTo>
                  <a:pt x="1105683" y="1503159"/>
                </a:lnTo>
                <a:lnTo>
                  <a:pt x="1054379" y="1516527"/>
                </a:lnTo>
                <a:lnTo>
                  <a:pt x="999845" y="1528137"/>
                </a:lnTo>
                <a:lnTo>
                  <a:pt x="942372" y="1537879"/>
                </a:lnTo>
                <a:lnTo>
                  <a:pt x="882247" y="1545645"/>
                </a:lnTo>
                <a:lnTo>
                  <a:pt x="819759" y="1551327"/>
                </a:lnTo>
                <a:lnTo>
                  <a:pt x="755196" y="1554816"/>
                </a:lnTo>
                <a:lnTo>
                  <a:pt x="688848" y="1556004"/>
                </a:lnTo>
                <a:lnTo>
                  <a:pt x="622499" y="1554816"/>
                </a:lnTo>
                <a:lnTo>
                  <a:pt x="557936" y="1551327"/>
                </a:lnTo>
                <a:lnTo>
                  <a:pt x="495448" y="1545645"/>
                </a:lnTo>
                <a:lnTo>
                  <a:pt x="435323" y="1537879"/>
                </a:lnTo>
                <a:lnTo>
                  <a:pt x="377850" y="1528137"/>
                </a:lnTo>
                <a:lnTo>
                  <a:pt x="323316" y="1516527"/>
                </a:lnTo>
                <a:lnTo>
                  <a:pt x="272012" y="1503159"/>
                </a:lnTo>
                <a:lnTo>
                  <a:pt x="224224" y="1488142"/>
                </a:lnTo>
                <a:lnTo>
                  <a:pt x="180242" y="1471583"/>
                </a:lnTo>
                <a:lnTo>
                  <a:pt x="140353" y="1453591"/>
                </a:lnTo>
                <a:lnTo>
                  <a:pt x="104847" y="1434276"/>
                </a:lnTo>
                <a:lnTo>
                  <a:pt x="48137" y="1392109"/>
                </a:lnTo>
                <a:lnTo>
                  <a:pt x="12419" y="1345950"/>
                </a:lnTo>
                <a:lnTo>
                  <a:pt x="0" y="1296670"/>
                </a:lnTo>
                <a:lnTo>
                  <a:pt x="0" y="259334"/>
                </a:lnTo>
                <a:close/>
              </a:path>
            </a:pathLst>
          </a:custGeom>
          <a:ln w="15240">
            <a:solidFill>
              <a:srgbClr val="000000"/>
            </a:solidFill>
          </a:ln>
        </p:spPr>
        <p:txBody>
          <a:bodyPr wrap="square" lIns="0" tIns="0" rIns="0" bIns="0" rtlCol="0"/>
          <a:lstStyle/>
          <a:p>
            <a:endParaRPr/>
          </a:p>
        </p:txBody>
      </p:sp>
      <p:sp>
        <p:nvSpPr>
          <p:cNvPr id="10" name="object 10"/>
          <p:cNvSpPr txBox="1"/>
          <p:nvPr/>
        </p:nvSpPr>
        <p:spPr>
          <a:xfrm>
            <a:off x="8550021" y="5014976"/>
            <a:ext cx="1004569" cy="574040"/>
          </a:xfrm>
          <a:prstGeom prst="rect">
            <a:avLst/>
          </a:prstGeom>
        </p:spPr>
        <p:txBody>
          <a:bodyPr vert="horz" wrap="square" lIns="0" tIns="12700" rIns="0" bIns="0" rtlCol="0">
            <a:spAutoFit/>
          </a:bodyPr>
          <a:lstStyle/>
          <a:p>
            <a:pPr marL="70485" marR="5080" indent="-58419">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pSp>
        <p:nvGrpSpPr>
          <p:cNvPr id="11" name="object 11"/>
          <p:cNvGrpSpPr/>
          <p:nvPr/>
        </p:nvGrpSpPr>
        <p:grpSpPr>
          <a:xfrm>
            <a:off x="3067811" y="5705855"/>
            <a:ext cx="5562600" cy="273050"/>
            <a:chOff x="1543811" y="5705855"/>
            <a:chExt cx="5562600" cy="273050"/>
          </a:xfrm>
        </p:grpSpPr>
        <p:pic>
          <p:nvPicPr>
            <p:cNvPr id="12" name="object 12"/>
            <p:cNvPicPr/>
            <p:nvPr/>
          </p:nvPicPr>
          <p:blipFill>
            <a:blip r:embed="rId2" cstate="print"/>
            <a:stretch>
              <a:fillRect/>
            </a:stretch>
          </p:blipFill>
          <p:spPr>
            <a:xfrm>
              <a:off x="1543811" y="5705855"/>
              <a:ext cx="5562599" cy="272745"/>
            </a:xfrm>
            <a:prstGeom prst="rect">
              <a:avLst/>
            </a:prstGeom>
          </p:spPr>
        </p:pic>
        <p:sp>
          <p:nvSpPr>
            <p:cNvPr id="13" name="object 13"/>
            <p:cNvSpPr/>
            <p:nvPr/>
          </p:nvSpPr>
          <p:spPr>
            <a:xfrm>
              <a:off x="1565147" y="5727953"/>
              <a:ext cx="5410835" cy="158115"/>
            </a:xfrm>
            <a:custGeom>
              <a:avLst/>
              <a:gdLst/>
              <a:ahLst/>
              <a:cxnLst/>
              <a:rect l="l" t="t" r="r" b="b"/>
              <a:pathLst>
                <a:path w="5410834" h="158114">
                  <a:moveTo>
                    <a:pt x="5332730" y="80086"/>
                  </a:moveTo>
                  <a:lnTo>
                    <a:pt x="5332730" y="157810"/>
                  </a:lnTo>
                  <a:lnTo>
                    <a:pt x="5384546" y="131902"/>
                  </a:lnTo>
                  <a:lnTo>
                    <a:pt x="5345683" y="131902"/>
                  </a:lnTo>
                  <a:lnTo>
                    <a:pt x="5345683" y="105994"/>
                  </a:lnTo>
                  <a:lnTo>
                    <a:pt x="5384546" y="105994"/>
                  </a:lnTo>
                  <a:lnTo>
                    <a:pt x="5332730" y="80086"/>
                  </a:lnTo>
                  <a:close/>
                </a:path>
                <a:path w="5410834" h="158114">
                  <a:moveTo>
                    <a:pt x="25908" y="0"/>
                  </a:moveTo>
                  <a:lnTo>
                    <a:pt x="0" y="0"/>
                  </a:lnTo>
                  <a:lnTo>
                    <a:pt x="0" y="126098"/>
                  </a:lnTo>
                  <a:lnTo>
                    <a:pt x="5842" y="131902"/>
                  </a:lnTo>
                  <a:lnTo>
                    <a:pt x="5332730" y="131902"/>
                  </a:lnTo>
                  <a:lnTo>
                    <a:pt x="5332730" y="118948"/>
                  </a:lnTo>
                  <a:lnTo>
                    <a:pt x="25908" y="118948"/>
                  </a:lnTo>
                  <a:lnTo>
                    <a:pt x="12954" y="105994"/>
                  </a:lnTo>
                  <a:lnTo>
                    <a:pt x="25908" y="105994"/>
                  </a:lnTo>
                  <a:lnTo>
                    <a:pt x="25908" y="0"/>
                  </a:lnTo>
                  <a:close/>
                </a:path>
                <a:path w="5410834" h="158114">
                  <a:moveTo>
                    <a:pt x="5384546" y="105994"/>
                  </a:moveTo>
                  <a:lnTo>
                    <a:pt x="5345683" y="105994"/>
                  </a:lnTo>
                  <a:lnTo>
                    <a:pt x="5345683" y="131902"/>
                  </a:lnTo>
                  <a:lnTo>
                    <a:pt x="5384546" y="131902"/>
                  </a:lnTo>
                  <a:lnTo>
                    <a:pt x="5410454" y="118948"/>
                  </a:lnTo>
                  <a:lnTo>
                    <a:pt x="5384546" y="105994"/>
                  </a:lnTo>
                  <a:close/>
                </a:path>
                <a:path w="5410834" h="158114">
                  <a:moveTo>
                    <a:pt x="25908" y="105994"/>
                  </a:moveTo>
                  <a:lnTo>
                    <a:pt x="12954" y="105994"/>
                  </a:lnTo>
                  <a:lnTo>
                    <a:pt x="25908" y="118948"/>
                  </a:lnTo>
                  <a:lnTo>
                    <a:pt x="25908" y="105994"/>
                  </a:lnTo>
                  <a:close/>
                </a:path>
                <a:path w="5410834" h="158114">
                  <a:moveTo>
                    <a:pt x="5332730" y="105994"/>
                  </a:moveTo>
                  <a:lnTo>
                    <a:pt x="25908" y="105994"/>
                  </a:lnTo>
                  <a:lnTo>
                    <a:pt x="25908" y="118948"/>
                  </a:lnTo>
                  <a:lnTo>
                    <a:pt x="5332730" y="118948"/>
                  </a:lnTo>
                  <a:lnTo>
                    <a:pt x="5332730" y="105994"/>
                  </a:lnTo>
                  <a:close/>
                </a:path>
              </a:pathLst>
            </a:custGeom>
            <a:solidFill>
              <a:srgbClr val="00AF50"/>
            </a:solidFill>
          </p:spPr>
          <p:txBody>
            <a:bodyPr wrap="square" lIns="0" tIns="0" rIns="0" bIns="0" rtlCol="0"/>
            <a:lstStyle/>
            <a:p>
              <a:endParaRPr/>
            </a:p>
          </p:txBody>
        </p:sp>
      </p:grpSp>
      <p:sp>
        <p:nvSpPr>
          <p:cNvPr id="14" name="object 14"/>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50"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15" name="object 15"/>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16" name="object 1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54</a:t>
            </a:r>
            <a:endParaRPr sz="1600">
              <a:latin typeface="Calibri"/>
              <a:cs typeface="Calibri"/>
            </a:endParaRPr>
          </a:p>
        </p:txBody>
      </p:sp>
    </p:spTree>
    <p:extLst>
      <p:ext uri="{BB962C8B-B14F-4D97-AF65-F5344CB8AC3E}">
        <p14:creationId xmlns:p14="http://schemas.microsoft.com/office/powerpoint/2010/main" val="98303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2917"/>
            <a:ext cx="5937707" cy="689291"/>
          </a:xfrm>
          <a:prstGeom prst="rect">
            <a:avLst/>
          </a:prstGeom>
        </p:spPr>
        <p:txBody>
          <a:bodyPr vert="horz" wrap="square" lIns="0" tIns="12065" rIns="0" bIns="0" rtlCol="0" anchor="ctr">
            <a:spAutoFit/>
          </a:bodyPr>
          <a:lstStyle/>
          <a:p>
            <a:pPr marL="12700">
              <a:lnSpc>
                <a:spcPct val="100000"/>
              </a:lnSpc>
              <a:spcBef>
                <a:spcPts val="95"/>
              </a:spcBef>
            </a:pPr>
            <a:r>
              <a:rPr b="1" spc="-65" dirty="0"/>
              <a:t>Execution</a:t>
            </a:r>
            <a:r>
              <a:rPr b="1" spc="-130" dirty="0"/>
              <a:t> </a:t>
            </a:r>
            <a:r>
              <a:rPr b="1" spc="-35" dirty="0"/>
              <a:t>and</a:t>
            </a:r>
            <a:r>
              <a:rPr b="1" spc="-105" dirty="0"/>
              <a:t> </a:t>
            </a:r>
            <a:r>
              <a:rPr b="1" spc="-50" dirty="0"/>
              <a:t>Mining</a:t>
            </a:r>
          </a:p>
        </p:txBody>
      </p:sp>
      <p:sp>
        <p:nvSpPr>
          <p:cNvPr id="3" name="object 3"/>
          <p:cNvSpPr/>
          <p:nvPr/>
        </p:nvSpPr>
        <p:spPr>
          <a:xfrm>
            <a:off x="2336291" y="1391411"/>
            <a:ext cx="1530350" cy="4335780"/>
          </a:xfrm>
          <a:custGeom>
            <a:avLst/>
            <a:gdLst/>
            <a:ahLst/>
            <a:cxnLst/>
            <a:rect l="l" t="t" r="r" b="b"/>
            <a:pathLst>
              <a:path w="1530350" h="4335780">
                <a:moveTo>
                  <a:pt x="0" y="255015"/>
                </a:moveTo>
                <a:lnTo>
                  <a:pt x="4108" y="209176"/>
                </a:lnTo>
                <a:lnTo>
                  <a:pt x="15954" y="166032"/>
                </a:lnTo>
                <a:lnTo>
                  <a:pt x="34816" y="126303"/>
                </a:lnTo>
                <a:lnTo>
                  <a:pt x="59976" y="90711"/>
                </a:lnTo>
                <a:lnTo>
                  <a:pt x="90711" y="59976"/>
                </a:lnTo>
                <a:lnTo>
                  <a:pt x="126303" y="34816"/>
                </a:lnTo>
                <a:lnTo>
                  <a:pt x="166032" y="15954"/>
                </a:lnTo>
                <a:lnTo>
                  <a:pt x="209176" y="4108"/>
                </a:lnTo>
                <a:lnTo>
                  <a:pt x="255016" y="0"/>
                </a:lnTo>
                <a:lnTo>
                  <a:pt x="1275080" y="0"/>
                </a:lnTo>
                <a:lnTo>
                  <a:pt x="1320919" y="4108"/>
                </a:lnTo>
                <a:lnTo>
                  <a:pt x="1364063" y="15954"/>
                </a:lnTo>
                <a:lnTo>
                  <a:pt x="1403792" y="34816"/>
                </a:lnTo>
                <a:lnTo>
                  <a:pt x="1439384" y="59976"/>
                </a:lnTo>
                <a:lnTo>
                  <a:pt x="1470119" y="90711"/>
                </a:lnTo>
                <a:lnTo>
                  <a:pt x="1495279" y="126303"/>
                </a:lnTo>
                <a:lnTo>
                  <a:pt x="1514141" y="166032"/>
                </a:lnTo>
                <a:lnTo>
                  <a:pt x="1525987" y="209176"/>
                </a:lnTo>
                <a:lnTo>
                  <a:pt x="1530095" y="255015"/>
                </a:lnTo>
                <a:lnTo>
                  <a:pt x="1530095" y="4080764"/>
                </a:lnTo>
                <a:lnTo>
                  <a:pt x="1525987" y="4126603"/>
                </a:lnTo>
                <a:lnTo>
                  <a:pt x="1514141" y="4169747"/>
                </a:lnTo>
                <a:lnTo>
                  <a:pt x="1495279" y="4209476"/>
                </a:lnTo>
                <a:lnTo>
                  <a:pt x="1470119" y="4245068"/>
                </a:lnTo>
                <a:lnTo>
                  <a:pt x="1439384" y="4275803"/>
                </a:lnTo>
                <a:lnTo>
                  <a:pt x="1403792" y="4300963"/>
                </a:lnTo>
                <a:lnTo>
                  <a:pt x="1364063" y="4319825"/>
                </a:lnTo>
                <a:lnTo>
                  <a:pt x="1320919" y="4331671"/>
                </a:lnTo>
                <a:lnTo>
                  <a:pt x="1275080" y="4335780"/>
                </a:lnTo>
                <a:lnTo>
                  <a:pt x="255016" y="4335780"/>
                </a:lnTo>
                <a:lnTo>
                  <a:pt x="209176" y="4331671"/>
                </a:lnTo>
                <a:lnTo>
                  <a:pt x="166032" y="4319825"/>
                </a:lnTo>
                <a:lnTo>
                  <a:pt x="126303" y="4300963"/>
                </a:lnTo>
                <a:lnTo>
                  <a:pt x="90711" y="4275803"/>
                </a:lnTo>
                <a:lnTo>
                  <a:pt x="59976" y="4245068"/>
                </a:lnTo>
                <a:lnTo>
                  <a:pt x="34816" y="4209476"/>
                </a:lnTo>
                <a:lnTo>
                  <a:pt x="15954" y="4169747"/>
                </a:lnTo>
                <a:lnTo>
                  <a:pt x="4108" y="4126603"/>
                </a:lnTo>
                <a:lnTo>
                  <a:pt x="0" y="4080764"/>
                </a:lnTo>
                <a:lnTo>
                  <a:pt x="0" y="255015"/>
                </a:lnTo>
                <a:close/>
              </a:path>
            </a:pathLst>
          </a:custGeom>
          <a:ln w="15240">
            <a:solidFill>
              <a:srgbClr val="D24717"/>
            </a:solidFill>
          </a:ln>
        </p:spPr>
        <p:txBody>
          <a:bodyPr wrap="square" lIns="0" tIns="0" rIns="0" bIns="0" rtlCol="0"/>
          <a:lstStyle/>
          <a:p>
            <a:endParaRPr/>
          </a:p>
        </p:txBody>
      </p:sp>
      <p:sp>
        <p:nvSpPr>
          <p:cNvPr id="4" name="object 4"/>
          <p:cNvSpPr txBox="1"/>
          <p:nvPr/>
        </p:nvSpPr>
        <p:spPr>
          <a:xfrm>
            <a:off x="2822194" y="1568958"/>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5" name="object 5"/>
          <p:cNvSpPr txBox="1"/>
          <p:nvPr/>
        </p:nvSpPr>
        <p:spPr>
          <a:xfrm>
            <a:off x="2733852" y="1924050"/>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6" name="object 6"/>
          <p:cNvSpPr txBox="1"/>
          <p:nvPr/>
        </p:nvSpPr>
        <p:spPr>
          <a:xfrm>
            <a:off x="2715564" y="2335530"/>
            <a:ext cx="770890" cy="300355"/>
          </a:xfrm>
          <a:prstGeom prst="rect">
            <a:avLst/>
          </a:prstGeom>
        </p:spPr>
        <p:txBody>
          <a:bodyPr vert="horz" wrap="square" lIns="0" tIns="12700" rIns="0" bIns="0" rtlCol="0">
            <a:spAutoFit/>
          </a:bodyPr>
          <a:lstStyle/>
          <a:p>
            <a:pPr marL="33655">
              <a:spcBef>
                <a:spcPts val="100"/>
              </a:spcBef>
            </a:pPr>
            <a:r>
              <a:rPr sz="900" spc="-5" dirty="0">
                <a:latin typeface="Calibri"/>
                <a:cs typeface="Calibri"/>
              </a:rPr>
              <a:t>Previous</a:t>
            </a:r>
            <a:r>
              <a:rPr sz="900" spc="-45" dirty="0">
                <a:latin typeface="Calibri"/>
                <a:cs typeface="Calibri"/>
              </a:rPr>
              <a:t> </a:t>
            </a:r>
            <a:r>
              <a:rPr sz="900" spc="-5" dirty="0">
                <a:latin typeface="Calibri"/>
                <a:cs typeface="Calibri"/>
              </a:rPr>
              <a:t>block:</a:t>
            </a:r>
            <a:endParaRPr sz="900">
              <a:latin typeface="Calibri"/>
              <a:cs typeface="Calibri"/>
            </a:endParaRPr>
          </a:p>
          <a:p>
            <a:pPr marL="12700"/>
            <a:r>
              <a:rPr sz="900" dirty="0">
                <a:latin typeface="Calibri"/>
                <a:cs typeface="Calibri"/>
              </a:rPr>
              <a:t>0</a:t>
            </a:r>
            <a:r>
              <a:rPr sz="900" spc="-5" dirty="0">
                <a:latin typeface="Calibri"/>
                <a:cs typeface="Calibri"/>
              </a:rPr>
              <a:t>0</a:t>
            </a:r>
            <a:r>
              <a:rPr sz="900" dirty="0">
                <a:latin typeface="Calibri"/>
                <a:cs typeface="Calibri"/>
              </a:rPr>
              <a:t>0</a:t>
            </a:r>
            <a:r>
              <a:rPr sz="900" spc="-5" dirty="0">
                <a:latin typeface="Calibri"/>
                <a:cs typeface="Calibri"/>
              </a:rPr>
              <a:t>0</a:t>
            </a:r>
            <a:r>
              <a:rPr sz="900" dirty="0">
                <a:latin typeface="Calibri"/>
                <a:cs typeface="Calibri"/>
              </a:rPr>
              <a:t>0</a:t>
            </a:r>
            <a:r>
              <a:rPr sz="900" spc="-5" dirty="0">
                <a:latin typeface="Calibri"/>
                <a:cs typeface="Calibri"/>
              </a:rPr>
              <a:t>0</a:t>
            </a:r>
            <a:r>
              <a:rPr sz="900" spc="-15" dirty="0">
                <a:latin typeface="Calibri"/>
                <a:cs typeface="Calibri"/>
              </a:rPr>
              <a:t>9</a:t>
            </a:r>
            <a:r>
              <a:rPr sz="900" spc="-5" dirty="0">
                <a:latin typeface="Calibri"/>
                <a:cs typeface="Calibri"/>
              </a:rPr>
              <a:t>0</a:t>
            </a:r>
            <a:r>
              <a:rPr sz="900" spc="-10" dirty="0">
                <a:latin typeface="Calibri"/>
                <a:cs typeface="Calibri"/>
              </a:rPr>
              <a:t>b</a:t>
            </a:r>
            <a:r>
              <a:rPr sz="900" spc="-5" dirty="0">
                <a:latin typeface="Calibri"/>
                <a:cs typeface="Calibri"/>
              </a:rPr>
              <a:t>41</a:t>
            </a:r>
            <a:r>
              <a:rPr sz="900" spc="-10" dirty="0">
                <a:latin typeface="Calibri"/>
                <a:cs typeface="Calibri"/>
              </a:rPr>
              <a:t>bx</a:t>
            </a:r>
            <a:endParaRPr sz="900">
              <a:latin typeface="Calibri"/>
              <a:cs typeface="Calibri"/>
            </a:endParaRPr>
          </a:p>
        </p:txBody>
      </p:sp>
      <p:sp>
        <p:nvSpPr>
          <p:cNvPr id="7" name="object 7"/>
          <p:cNvSpPr txBox="1"/>
          <p:nvPr/>
        </p:nvSpPr>
        <p:spPr>
          <a:xfrm>
            <a:off x="2467356" y="2706624"/>
            <a:ext cx="1289685" cy="533479"/>
          </a:xfrm>
          <a:prstGeom prst="rect">
            <a:avLst/>
          </a:prstGeom>
          <a:solidFill>
            <a:srgbClr val="D24717"/>
          </a:solidFill>
          <a:ln w="15239">
            <a:solidFill>
              <a:srgbClr val="9B310D"/>
            </a:solidFill>
          </a:ln>
        </p:spPr>
        <p:txBody>
          <a:bodyPr vert="horz" wrap="square" lIns="0" tIns="0" rIns="0" bIns="0" rtlCol="0">
            <a:spAutoFit/>
          </a:bodyPr>
          <a:lstStyle/>
          <a:p>
            <a:pPr algn="ctr">
              <a:lnSpc>
                <a:spcPts val="1955"/>
              </a:lnSpc>
            </a:pPr>
            <a:r>
              <a:rPr spc="-20" dirty="0">
                <a:solidFill>
                  <a:srgbClr val="FFFFFF"/>
                </a:solidFill>
                <a:latin typeface="Calibri"/>
                <a:cs typeface="Calibri"/>
              </a:rPr>
              <a:t>Transaction</a:t>
            </a:r>
            <a:endParaRPr>
              <a:latin typeface="Calibri"/>
              <a:cs typeface="Calibri"/>
            </a:endParaRPr>
          </a:p>
          <a:p>
            <a:pPr algn="ctr">
              <a:lnSpc>
                <a:spcPct val="100000"/>
              </a:lnSpc>
            </a:pPr>
            <a:r>
              <a:rPr spc="-35" dirty="0">
                <a:solidFill>
                  <a:srgbClr val="FFFFFF"/>
                </a:solidFill>
                <a:latin typeface="Calibri"/>
                <a:cs typeface="Calibri"/>
              </a:rPr>
              <a:t>Trie</a:t>
            </a:r>
            <a:endParaRPr>
              <a:latin typeface="Calibri"/>
              <a:cs typeface="Calibri"/>
            </a:endParaRPr>
          </a:p>
        </p:txBody>
      </p:sp>
      <p:sp>
        <p:nvSpPr>
          <p:cNvPr id="8" name="object 8"/>
          <p:cNvSpPr txBox="1"/>
          <p:nvPr/>
        </p:nvSpPr>
        <p:spPr>
          <a:xfrm>
            <a:off x="2459737" y="3733800"/>
            <a:ext cx="1304925" cy="541020"/>
          </a:xfrm>
          <a:prstGeom prst="rect">
            <a:avLst/>
          </a:prstGeom>
          <a:solidFill>
            <a:srgbClr val="006FC0"/>
          </a:solidFill>
        </p:spPr>
        <p:txBody>
          <a:bodyPr vert="horz" wrap="square" lIns="0" tIns="0" rIns="0" bIns="0" rtlCol="0">
            <a:spAutoFit/>
          </a:bodyPr>
          <a:lstStyle/>
          <a:p>
            <a:pPr marL="217170">
              <a:lnSpc>
                <a:spcPts val="2014"/>
              </a:lnSpc>
            </a:pPr>
            <a:r>
              <a:rPr spc="-20" dirty="0">
                <a:solidFill>
                  <a:srgbClr val="FFFFFF"/>
                </a:solidFill>
                <a:latin typeface="Calibri"/>
                <a:cs typeface="Calibri"/>
              </a:rPr>
              <a:t>State</a:t>
            </a:r>
            <a:r>
              <a:rPr spc="-25" dirty="0">
                <a:solidFill>
                  <a:srgbClr val="FFFFFF"/>
                </a:solidFill>
                <a:latin typeface="Calibri"/>
                <a:cs typeface="Calibri"/>
              </a:rPr>
              <a:t> </a:t>
            </a:r>
            <a:r>
              <a:rPr spc="-35" dirty="0">
                <a:solidFill>
                  <a:srgbClr val="FFFFFF"/>
                </a:solidFill>
                <a:latin typeface="Calibri"/>
                <a:cs typeface="Calibri"/>
              </a:rPr>
              <a:t>Trie</a:t>
            </a:r>
            <a:endParaRPr>
              <a:latin typeface="Calibri"/>
              <a:cs typeface="Calibri"/>
            </a:endParaRPr>
          </a:p>
          <a:p>
            <a:pPr marL="175895"/>
            <a:r>
              <a:rPr spc="-15" dirty="0">
                <a:solidFill>
                  <a:srgbClr val="FFFFFF"/>
                </a:solidFill>
                <a:latin typeface="Calibri"/>
                <a:cs typeface="Calibri"/>
              </a:rPr>
              <a:t>Root</a:t>
            </a:r>
            <a:r>
              <a:rPr spc="-30" dirty="0">
                <a:solidFill>
                  <a:srgbClr val="FFFFFF"/>
                </a:solidFill>
                <a:latin typeface="Calibri"/>
                <a:cs typeface="Calibri"/>
              </a:rPr>
              <a:t> </a:t>
            </a:r>
            <a:r>
              <a:rPr spc="-5" dirty="0">
                <a:solidFill>
                  <a:srgbClr val="FFFFFF"/>
                </a:solidFill>
                <a:latin typeface="Calibri"/>
                <a:cs typeface="Calibri"/>
              </a:rPr>
              <a:t>Hash</a:t>
            </a:r>
            <a:endParaRPr>
              <a:latin typeface="Calibri"/>
              <a:cs typeface="Calibri"/>
            </a:endParaRPr>
          </a:p>
        </p:txBody>
      </p:sp>
      <p:sp>
        <p:nvSpPr>
          <p:cNvPr id="9" name="object 9"/>
          <p:cNvSpPr txBox="1"/>
          <p:nvPr/>
        </p:nvSpPr>
        <p:spPr>
          <a:xfrm>
            <a:off x="2459737" y="4767071"/>
            <a:ext cx="1304925" cy="828040"/>
          </a:xfrm>
          <a:prstGeom prst="rect">
            <a:avLst/>
          </a:prstGeom>
          <a:solidFill>
            <a:srgbClr val="006FC0"/>
          </a:solidFill>
        </p:spPr>
        <p:txBody>
          <a:bodyPr vert="horz" wrap="square" lIns="0" tIns="0" rIns="0" bIns="0" rtlCol="0">
            <a:spAutoFit/>
          </a:bodyPr>
          <a:lstStyle/>
          <a:p>
            <a:pPr marL="261620">
              <a:lnSpc>
                <a:spcPts val="2060"/>
              </a:lnSpc>
            </a:pPr>
            <a:r>
              <a:rPr spc="-10" dirty="0">
                <a:solidFill>
                  <a:srgbClr val="FFFFFF"/>
                </a:solidFill>
                <a:latin typeface="Calibri"/>
                <a:cs typeface="Calibri"/>
              </a:rPr>
              <a:t>Receipts</a:t>
            </a:r>
            <a:endParaRPr>
              <a:latin typeface="Calibri"/>
              <a:cs typeface="Calibri"/>
            </a:endParaRPr>
          </a:p>
          <a:p>
            <a:pPr marL="421640" marR="228600" indent="-184785"/>
            <a:r>
              <a:rPr spc="-110" dirty="0">
                <a:solidFill>
                  <a:srgbClr val="FFFFFF"/>
                </a:solidFill>
                <a:latin typeface="Calibri"/>
                <a:cs typeface="Calibri"/>
              </a:rPr>
              <a:t>T</a:t>
            </a:r>
            <a:r>
              <a:rPr dirty="0">
                <a:solidFill>
                  <a:srgbClr val="FFFFFF"/>
                </a:solidFill>
                <a:latin typeface="Calibri"/>
                <a:cs typeface="Calibri"/>
              </a:rPr>
              <a:t>r</a:t>
            </a:r>
            <a:r>
              <a:rPr spc="-15" dirty="0">
                <a:solidFill>
                  <a:srgbClr val="FFFFFF"/>
                </a:solidFill>
                <a:latin typeface="Calibri"/>
                <a:cs typeface="Calibri"/>
              </a:rPr>
              <a:t>i</a:t>
            </a:r>
            <a:r>
              <a:rPr dirty="0">
                <a:solidFill>
                  <a:srgbClr val="FFFFFF"/>
                </a:solidFill>
                <a:latin typeface="Calibri"/>
                <a:cs typeface="Calibri"/>
              </a:rPr>
              <a:t>e</a:t>
            </a:r>
            <a:r>
              <a:rPr spc="5" dirty="0">
                <a:solidFill>
                  <a:srgbClr val="FFFFFF"/>
                </a:solidFill>
                <a:latin typeface="Calibri"/>
                <a:cs typeface="Calibri"/>
              </a:rPr>
              <a:t> </a:t>
            </a:r>
            <a:r>
              <a:rPr spc="-45" dirty="0">
                <a:solidFill>
                  <a:srgbClr val="FFFFFF"/>
                </a:solidFill>
                <a:latin typeface="Calibri"/>
                <a:cs typeface="Calibri"/>
              </a:rPr>
              <a:t>R</a:t>
            </a:r>
            <a:r>
              <a:rPr spc="-5" dirty="0">
                <a:solidFill>
                  <a:srgbClr val="FFFFFF"/>
                </a:solidFill>
                <a:latin typeface="Calibri"/>
                <a:cs typeface="Calibri"/>
              </a:rPr>
              <a:t>oot  Hash</a:t>
            </a:r>
            <a:endParaRPr>
              <a:latin typeface="Calibri"/>
              <a:cs typeface="Calibri"/>
            </a:endParaRPr>
          </a:p>
        </p:txBody>
      </p:sp>
      <p:grpSp>
        <p:nvGrpSpPr>
          <p:cNvPr id="10" name="object 10"/>
          <p:cNvGrpSpPr/>
          <p:nvPr/>
        </p:nvGrpSpPr>
        <p:grpSpPr>
          <a:xfrm>
            <a:off x="3753104" y="1584961"/>
            <a:ext cx="3233420" cy="1390015"/>
            <a:chOff x="2229104" y="1584960"/>
            <a:chExt cx="3233420" cy="1390015"/>
          </a:xfrm>
        </p:grpSpPr>
        <p:sp>
          <p:nvSpPr>
            <p:cNvPr id="11" name="object 11"/>
            <p:cNvSpPr/>
            <p:nvPr/>
          </p:nvSpPr>
          <p:spPr>
            <a:xfrm>
              <a:off x="2229104" y="2215896"/>
              <a:ext cx="1118870" cy="759460"/>
            </a:xfrm>
            <a:custGeom>
              <a:avLst/>
              <a:gdLst/>
              <a:ahLst/>
              <a:cxnLst/>
              <a:rect l="l" t="t" r="r" b="b"/>
              <a:pathLst>
                <a:path w="1118870" h="759460">
                  <a:moveTo>
                    <a:pt x="1051815" y="37477"/>
                  </a:moveTo>
                  <a:lnTo>
                    <a:pt x="0" y="748538"/>
                  </a:lnTo>
                  <a:lnTo>
                    <a:pt x="7112" y="759078"/>
                  </a:lnTo>
                  <a:lnTo>
                    <a:pt x="1058879" y="47926"/>
                  </a:lnTo>
                  <a:lnTo>
                    <a:pt x="1051815" y="37477"/>
                  </a:lnTo>
                  <a:close/>
                </a:path>
                <a:path w="1118870" h="759460">
                  <a:moveTo>
                    <a:pt x="1101418" y="30352"/>
                  </a:moveTo>
                  <a:lnTo>
                    <a:pt x="1062355" y="30352"/>
                  </a:lnTo>
                  <a:lnTo>
                    <a:pt x="1069467" y="40766"/>
                  </a:lnTo>
                  <a:lnTo>
                    <a:pt x="1058879" y="47926"/>
                  </a:lnTo>
                  <a:lnTo>
                    <a:pt x="1076706" y="74294"/>
                  </a:lnTo>
                  <a:lnTo>
                    <a:pt x="1101418" y="30352"/>
                  </a:lnTo>
                  <a:close/>
                </a:path>
                <a:path w="1118870" h="759460">
                  <a:moveTo>
                    <a:pt x="1062355" y="30352"/>
                  </a:moveTo>
                  <a:lnTo>
                    <a:pt x="1051815" y="37477"/>
                  </a:lnTo>
                  <a:lnTo>
                    <a:pt x="1058879" y="47926"/>
                  </a:lnTo>
                  <a:lnTo>
                    <a:pt x="1069467" y="40766"/>
                  </a:lnTo>
                  <a:lnTo>
                    <a:pt x="1062355" y="30352"/>
                  </a:lnTo>
                  <a:close/>
                </a:path>
                <a:path w="1118870" h="759460">
                  <a:moveTo>
                    <a:pt x="1118488" y="0"/>
                  </a:moveTo>
                  <a:lnTo>
                    <a:pt x="1034033" y="11175"/>
                  </a:lnTo>
                  <a:lnTo>
                    <a:pt x="1051815" y="37477"/>
                  </a:lnTo>
                  <a:lnTo>
                    <a:pt x="1062355" y="30352"/>
                  </a:lnTo>
                  <a:lnTo>
                    <a:pt x="1101418" y="30352"/>
                  </a:lnTo>
                  <a:lnTo>
                    <a:pt x="1118488" y="0"/>
                  </a:lnTo>
                  <a:close/>
                </a:path>
              </a:pathLst>
            </a:custGeom>
            <a:solidFill>
              <a:srgbClr val="D24717"/>
            </a:solidFill>
          </p:spPr>
          <p:txBody>
            <a:bodyPr wrap="square" lIns="0" tIns="0" rIns="0" bIns="0" rtlCol="0"/>
            <a:lstStyle/>
            <a:p>
              <a:endParaRPr/>
            </a:p>
          </p:txBody>
        </p:sp>
        <p:sp>
          <p:nvSpPr>
            <p:cNvPr id="12" name="object 12"/>
            <p:cNvSpPr/>
            <p:nvPr/>
          </p:nvSpPr>
          <p:spPr>
            <a:xfrm>
              <a:off x="3348228" y="1592580"/>
              <a:ext cx="2106295" cy="1248410"/>
            </a:xfrm>
            <a:custGeom>
              <a:avLst/>
              <a:gdLst/>
              <a:ahLst/>
              <a:cxnLst/>
              <a:rect l="l" t="t" r="r" b="b"/>
              <a:pathLst>
                <a:path w="2106295" h="1248410">
                  <a:moveTo>
                    <a:pt x="0" y="208025"/>
                  </a:moveTo>
                  <a:lnTo>
                    <a:pt x="5491" y="160313"/>
                  </a:lnTo>
                  <a:lnTo>
                    <a:pt x="21136" y="116521"/>
                  </a:lnTo>
                  <a:lnTo>
                    <a:pt x="45686" y="77897"/>
                  </a:lnTo>
                  <a:lnTo>
                    <a:pt x="77897" y="45686"/>
                  </a:lnTo>
                  <a:lnTo>
                    <a:pt x="116521" y="21136"/>
                  </a:lnTo>
                  <a:lnTo>
                    <a:pt x="160313" y="5491"/>
                  </a:lnTo>
                  <a:lnTo>
                    <a:pt x="208025" y="0"/>
                  </a:lnTo>
                  <a:lnTo>
                    <a:pt x="1898142" y="0"/>
                  </a:lnTo>
                  <a:lnTo>
                    <a:pt x="1945854" y="5491"/>
                  </a:lnTo>
                  <a:lnTo>
                    <a:pt x="1989646" y="21136"/>
                  </a:lnTo>
                  <a:lnTo>
                    <a:pt x="2028270" y="45686"/>
                  </a:lnTo>
                  <a:lnTo>
                    <a:pt x="2060481" y="77897"/>
                  </a:lnTo>
                  <a:lnTo>
                    <a:pt x="2085031" y="116521"/>
                  </a:lnTo>
                  <a:lnTo>
                    <a:pt x="2100676" y="160313"/>
                  </a:lnTo>
                  <a:lnTo>
                    <a:pt x="2106168" y="208025"/>
                  </a:lnTo>
                  <a:lnTo>
                    <a:pt x="2106168" y="1040130"/>
                  </a:lnTo>
                  <a:lnTo>
                    <a:pt x="2100676" y="1087842"/>
                  </a:lnTo>
                  <a:lnTo>
                    <a:pt x="2085031" y="1131634"/>
                  </a:lnTo>
                  <a:lnTo>
                    <a:pt x="2060481" y="1170258"/>
                  </a:lnTo>
                  <a:lnTo>
                    <a:pt x="2028270" y="1202469"/>
                  </a:lnTo>
                  <a:lnTo>
                    <a:pt x="1989646" y="1227019"/>
                  </a:lnTo>
                  <a:lnTo>
                    <a:pt x="1945854" y="1242664"/>
                  </a:lnTo>
                  <a:lnTo>
                    <a:pt x="1898142" y="1248156"/>
                  </a:lnTo>
                  <a:lnTo>
                    <a:pt x="208025" y="1248156"/>
                  </a:lnTo>
                  <a:lnTo>
                    <a:pt x="160313" y="1242664"/>
                  </a:lnTo>
                  <a:lnTo>
                    <a:pt x="116521" y="1227019"/>
                  </a:lnTo>
                  <a:lnTo>
                    <a:pt x="77897" y="1202469"/>
                  </a:lnTo>
                  <a:lnTo>
                    <a:pt x="45686" y="1170258"/>
                  </a:lnTo>
                  <a:lnTo>
                    <a:pt x="21136" y="1131634"/>
                  </a:lnTo>
                  <a:lnTo>
                    <a:pt x="5491" y="1087842"/>
                  </a:lnTo>
                  <a:lnTo>
                    <a:pt x="0" y="1040130"/>
                  </a:lnTo>
                  <a:lnTo>
                    <a:pt x="0" y="208025"/>
                  </a:lnTo>
                  <a:close/>
                </a:path>
              </a:pathLst>
            </a:custGeom>
            <a:ln w="15240">
              <a:solidFill>
                <a:srgbClr val="000000"/>
              </a:solidFill>
            </a:ln>
          </p:spPr>
          <p:txBody>
            <a:bodyPr wrap="square" lIns="0" tIns="0" rIns="0" bIns="0" rtlCol="0"/>
            <a:lstStyle/>
            <a:p>
              <a:endParaRPr/>
            </a:p>
          </p:txBody>
        </p:sp>
      </p:grpSp>
      <p:sp>
        <p:nvSpPr>
          <p:cNvPr id="13" name="object 13"/>
          <p:cNvSpPr txBox="1"/>
          <p:nvPr/>
        </p:nvSpPr>
        <p:spPr>
          <a:xfrm>
            <a:off x="5029327" y="1639951"/>
            <a:ext cx="1790064" cy="1122680"/>
          </a:xfrm>
          <a:prstGeom prst="rect">
            <a:avLst/>
          </a:prstGeom>
        </p:spPr>
        <p:txBody>
          <a:bodyPr vert="horz" wrap="square" lIns="0" tIns="12700" rIns="0" bIns="0" rtlCol="0">
            <a:spAutoFit/>
          </a:bodyPr>
          <a:lstStyle/>
          <a:p>
            <a:pPr marL="12700" marR="5080" indent="1905" algn="ctr">
              <a:spcBef>
                <a:spcPts val="100"/>
              </a:spcBef>
            </a:pPr>
            <a:r>
              <a:rPr spc="-10" dirty="0">
                <a:latin typeface="Calibri"/>
                <a:cs typeface="Calibri"/>
              </a:rPr>
              <a:t>Contains </a:t>
            </a:r>
            <a:r>
              <a:rPr spc="-5" dirty="0">
                <a:latin typeface="Calibri"/>
                <a:cs typeface="Calibri"/>
              </a:rPr>
              <a:t>all </a:t>
            </a:r>
            <a:r>
              <a:rPr dirty="0">
                <a:latin typeface="Calibri"/>
                <a:cs typeface="Calibri"/>
              </a:rPr>
              <a:t> </a:t>
            </a:r>
            <a:r>
              <a:rPr spc="-10" dirty="0">
                <a:latin typeface="Calibri"/>
                <a:cs typeface="Calibri"/>
              </a:rPr>
              <a:t>transactions </a:t>
            </a:r>
            <a:r>
              <a:rPr dirty="0">
                <a:latin typeface="Calibri"/>
                <a:cs typeface="Calibri"/>
              </a:rPr>
              <a:t>in the </a:t>
            </a:r>
            <a:r>
              <a:rPr spc="-395" dirty="0">
                <a:latin typeface="Calibri"/>
                <a:cs typeface="Calibri"/>
              </a:rPr>
              <a:t> </a:t>
            </a:r>
            <a:r>
              <a:rPr spc="-5" dirty="0">
                <a:latin typeface="Calibri"/>
                <a:cs typeface="Calibri"/>
              </a:rPr>
              <a:t>block </a:t>
            </a:r>
            <a:r>
              <a:rPr spc="-10" dirty="0">
                <a:latin typeface="Calibri"/>
                <a:cs typeface="Calibri"/>
              </a:rPr>
              <a:t>structured </a:t>
            </a:r>
            <a:r>
              <a:rPr dirty="0">
                <a:latin typeface="Calibri"/>
                <a:cs typeface="Calibri"/>
              </a:rPr>
              <a:t>as </a:t>
            </a:r>
            <a:r>
              <a:rPr spc="-395" dirty="0">
                <a:latin typeface="Calibri"/>
                <a:cs typeface="Calibri"/>
              </a:rPr>
              <a:t> </a:t>
            </a:r>
            <a:r>
              <a:rPr dirty="0">
                <a:latin typeface="Calibri"/>
                <a:cs typeface="Calibri"/>
              </a:rPr>
              <a:t>a</a:t>
            </a:r>
            <a:r>
              <a:rPr spc="-10" dirty="0">
                <a:latin typeface="Calibri"/>
                <a:cs typeface="Calibri"/>
              </a:rPr>
              <a:t> </a:t>
            </a:r>
            <a:r>
              <a:rPr spc="-5" dirty="0">
                <a:latin typeface="Calibri"/>
                <a:cs typeface="Calibri"/>
              </a:rPr>
              <a:t>Merkle</a:t>
            </a:r>
            <a:r>
              <a:rPr spc="15" dirty="0">
                <a:latin typeface="Calibri"/>
                <a:cs typeface="Calibri"/>
              </a:rPr>
              <a:t> </a:t>
            </a:r>
            <a:r>
              <a:rPr spc="-35" dirty="0">
                <a:latin typeface="Calibri"/>
                <a:cs typeface="Calibri"/>
              </a:rPr>
              <a:t>Tree</a:t>
            </a:r>
            <a:endParaRPr>
              <a:latin typeface="Calibri"/>
              <a:cs typeface="Calibri"/>
            </a:endParaRPr>
          </a:p>
        </p:txBody>
      </p:sp>
      <p:sp>
        <p:nvSpPr>
          <p:cNvPr id="14" name="object 14"/>
          <p:cNvSpPr txBox="1"/>
          <p:nvPr/>
        </p:nvSpPr>
        <p:spPr>
          <a:xfrm>
            <a:off x="8214359" y="1388364"/>
            <a:ext cx="1676400" cy="1655445"/>
          </a:xfrm>
          <a:prstGeom prst="rect">
            <a:avLst/>
          </a:prstGeom>
          <a:ln w="15240">
            <a:solidFill>
              <a:srgbClr val="000000"/>
            </a:solidFill>
          </a:ln>
        </p:spPr>
        <p:txBody>
          <a:bodyPr vert="horz" wrap="square" lIns="0" tIns="0" rIns="0" bIns="0" rtlCol="0">
            <a:spAutoFit/>
          </a:bodyPr>
          <a:lstStyle/>
          <a:p>
            <a:pPr algn="ctr">
              <a:lnSpc>
                <a:spcPts val="2080"/>
              </a:lnSpc>
            </a:pPr>
            <a:r>
              <a:rPr spc="-20" dirty="0">
                <a:latin typeface="Calibri"/>
                <a:cs typeface="Calibri"/>
              </a:rPr>
              <a:t>Transaction</a:t>
            </a:r>
            <a:r>
              <a:rPr spc="-30" dirty="0">
                <a:latin typeface="Calibri"/>
                <a:cs typeface="Calibri"/>
              </a:rPr>
              <a:t> </a:t>
            </a:r>
            <a:r>
              <a:rPr dirty="0">
                <a:latin typeface="Calibri"/>
                <a:cs typeface="Calibri"/>
              </a:rPr>
              <a:t>C</a:t>
            </a:r>
            <a:endParaRPr>
              <a:latin typeface="Calibri"/>
              <a:cs typeface="Calibri"/>
            </a:endParaRPr>
          </a:p>
          <a:p>
            <a:pPr algn="ctr">
              <a:lnSpc>
                <a:spcPct val="100000"/>
              </a:lnSpc>
            </a:pPr>
            <a:r>
              <a:rPr spc="-10" dirty="0">
                <a:latin typeface="Calibri"/>
                <a:cs typeface="Calibri"/>
              </a:rPr>
              <a:t>(by</a:t>
            </a:r>
            <a:r>
              <a:rPr spc="-25" dirty="0">
                <a:latin typeface="Calibri"/>
                <a:cs typeface="Calibri"/>
              </a:rPr>
              <a:t> </a:t>
            </a:r>
            <a:r>
              <a:rPr spc="-5" dirty="0">
                <a:latin typeface="Calibri"/>
                <a:cs typeface="Calibri"/>
              </a:rPr>
              <a:t>Alice)</a:t>
            </a:r>
            <a:endParaRPr>
              <a:latin typeface="Calibri"/>
              <a:cs typeface="Calibri"/>
            </a:endParaRPr>
          </a:p>
          <a:p>
            <a:pPr marL="379095" indent="-287020">
              <a:buFont typeface="Arial MT"/>
              <a:buChar char="•"/>
              <a:tabLst>
                <a:tab pos="379095" algn="l"/>
                <a:tab pos="379730" algn="l"/>
              </a:tabLst>
            </a:pPr>
            <a:r>
              <a:rPr spc="-5" dirty="0">
                <a:latin typeface="Calibri"/>
                <a:cs typeface="Calibri"/>
              </a:rPr>
              <a:t>Inputs</a:t>
            </a:r>
            <a:endParaRPr>
              <a:latin typeface="Calibri"/>
              <a:cs typeface="Calibri"/>
            </a:endParaRPr>
          </a:p>
          <a:p>
            <a:pPr marL="379095" indent="-287020">
              <a:buFont typeface="Arial MT"/>
              <a:buChar char="•"/>
              <a:tabLst>
                <a:tab pos="379095" algn="l"/>
                <a:tab pos="379730" algn="l"/>
              </a:tabLst>
            </a:pPr>
            <a:r>
              <a:rPr spc="-5" dirty="0">
                <a:latin typeface="Calibri"/>
                <a:cs typeface="Calibri"/>
              </a:rPr>
              <a:t>Outputs</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25" dirty="0">
                <a:latin typeface="Calibri"/>
                <a:cs typeface="Calibri"/>
              </a:rPr>
              <a:t> </a:t>
            </a:r>
            <a:r>
              <a:rPr i="1" spc="-5" dirty="0">
                <a:latin typeface="Calibri"/>
                <a:cs typeface="Calibri"/>
              </a:rPr>
              <a:t>limit</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30" dirty="0">
                <a:latin typeface="Calibri"/>
                <a:cs typeface="Calibri"/>
              </a:rPr>
              <a:t> </a:t>
            </a:r>
            <a:r>
              <a:rPr i="1" spc="-10" dirty="0">
                <a:latin typeface="Calibri"/>
                <a:cs typeface="Calibri"/>
              </a:rPr>
              <a:t>price</a:t>
            </a:r>
            <a:endParaRPr>
              <a:latin typeface="Calibri"/>
              <a:cs typeface="Calibri"/>
            </a:endParaRPr>
          </a:p>
        </p:txBody>
      </p:sp>
      <p:sp>
        <p:nvSpPr>
          <p:cNvPr id="15" name="object 15"/>
          <p:cNvSpPr txBox="1"/>
          <p:nvPr/>
        </p:nvSpPr>
        <p:spPr>
          <a:xfrm>
            <a:off x="8008620" y="3236977"/>
            <a:ext cx="2087880" cy="1129665"/>
          </a:xfrm>
          <a:prstGeom prst="rect">
            <a:avLst/>
          </a:prstGeom>
          <a:ln w="15240">
            <a:solidFill>
              <a:srgbClr val="000000"/>
            </a:solidFill>
          </a:ln>
        </p:spPr>
        <p:txBody>
          <a:bodyPr vert="horz" wrap="square" lIns="0" tIns="1270" rIns="0" bIns="0" rtlCol="0">
            <a:spAutoFit/>
          </a:bodyPr>
          <a:lstStyle/>
          <a:p>
            <a:pPr marL="181610" marR="173355" indent="-1270" algn="ctr">
              <a:spcBef>
                <a:spcPts val="10"/>
              </a:spcBef>
            </a:pPr>
            <a:r>
              <a:rPr spc="-15" dirty="0">
                <a:latin typeface="Calibri"/>
                <a:cs typeface="Calibri"/>
              </a:rPr>
              <a:t>Transaction fee </a:t>
            </a:r>
            <a:r>
              <a:rPr dirty="0">
                <a:latin typeface="Calibri"/>
                <a:cs typeface="Calibri"/>
              </a:rPr>
              <a:t>= </a:t>
            </a:r>
            <a:r>
              <a:rPr spc="5" dirty="0">
                <a:latin typeface="Calibri"/>
                <a:cs typeface="Calibri"/>
              </a:rPr>
              <a:t> </a:t>
            </a:r>
            <a:r>
              <a:rPr spc="-5" dirty="0">
                <a:latin typeface="Calibri"/>
                <a:cs typeface="Calibri"/>
              </a:rPr>
              <a:t>max(gas_limit, </a:t>
            </a:r>
            <a:r>
              <a:rPr dirty="0">
                <a:latin typeface="Calibri"/>
                <a:cs typeface="Calibri"/>
              </a:rPr>
              <a:t> </a:t>
            </a:r>
            <a:r>
              <a:rPr spc="-10" dirty="0">
                <a:latin typeface="Calibri"/>
                <a:cs typeface="Calibri"/>
              </a:rPr>
              <a:t>gas_price </a:t>
            </a:r>
            <a:r>
              <a:rPr dirty="0">
                <a:latin typeface="Calibri"/>
                <a:cs typeface="Calibri"/>
              </a:rPr>
              <a:t>x </a:t>
            </a:r>
            <a:r>
              <a:rPr i="1" spc="-15" dirty="0">
                <a:latin typeface="Calibri"/>
                <a:cs typeface="Calibri"/>
              </a:rPr>
              <a:t>steps </a:t>
            </a:r>
            <a:r>
              <a:rPr dirty="0">
                <a:latin typeface="Calibri"/>
                <a:cs typeface="Calibri"/>
              </a:rPr>
              <a:t>+ </a:t>
            </a:r>
            <a:r>
              <a:rPr spc="-395" dirty="0">
                <a:latin typeface="Calibri"/>
                <a:cs typeface="Calibri"/>
              </a:rPr>
              <a:t> </a:t>
            </a:r>
            <a:r>
              <a:rPr i="1" spc="-15" dirty="0">
                <a:latin typeface="Calibri"/>
                <a:cs typeface="Calibri"/>
              </a:rPr>
              <a:t>storage</a:t>
            </a:r>
            <a:r>
              <a:rPr i="1" dirty="0">
                <a:latin typeface="Calibri"/>
                <a:cs typeface="Calibri"/>
              </a:rPr>
              <a:t> </a:t>
            </a:r>
            <a:r>
              <a:rPr i="1" spc="-5" dirty="0">
                <a:latin typeface="Calibri"/>
                <a:cs typeface="Calibri"/>
              </a:rPr>
              <a:t>fees</a:t>
            </a:r>
            <a:r>
              <a:rPr spc="-5" dirty="0">
                <a:latin typeface="Calibri"/>
                <a:cs typeface="Calibri"/>
              </a:rPr>
              <a:t>)</a:t>
            </a:r>
            <a:endParaRPr>
              <a:latin typeface="Calibri"/>
              <a:cs typeface="Calibri"/>
            </a:endParaRPr>
          </a:p>
        </p:txBody>
      </p:sp>
      <p:pic>
        <p:nvPicPr>
          <p:cNvPr id="16" name="object 16"/>
          <p:cNvPicPr/>
          <p:nvPr/>
        </p:nvPicPr>
        <p:blipFill>
          <a:blip r:embed="rId2" cstate="print"/>
          <a:stretch>
            <a:fillRect/>
          </a:stretch>
        </p:blipFill>
        <p:spPr>
          <a:xfrm>
            <a:off x="9014459" y="3043428"/>
            <a:ext cx="76200" cy="193167"/>
          </a:xfrm>
          <a:prstGeom prst="rect">
            <a:avLst/>
          </a:prstGeom>
        </p:spPr>
      </p:pic>
      <p:grpSp>
        <p:nvGrpSpPr>
          <p:cNvPr id="17" name="object 17"/>
          <p:cNvGrpSpPr/>
          <p:nvPr/>
        </p:nvGrpSpPr>
        <p:grpSpPr>
          <a:xfrm>
            <a:off x="6978396" y="2177795"/>
            <a:ext cx="2771140" cy="3794760"/>
            <a:chOff x="5454396" y="2177795"/>
            <a:chExt cx="2771140" cy="3794760"/>
          </a:xfrm>
        </p:grpSpPr>
        <p:sp>
          <p:nvSpPr>
            <p:cNvPr id="18" name="object 18"/>
            <p:cNvSpPr/>
            <p:nvPr/>
          </p:nvSpPr>
          <p:spPr>
            <a:xfrm>
              <a:off x="5454396" y="2177795"/>
              <a:ext cx="1236980" cy="76200"/>
            </a:xfrm>
            <a:custGeom>
              <a:avLst/>
              <a:gdLst/>
              <a:ahLst/>
              <a:cxnLst/>
              <a:rect l="l" t="t" r="r" b="b"/>
              <a:pathLst>
                <a:path w="1236979" h="76200">
                  <a:moveTo>
                    <a:pt x="1160272" y="0"/>
                  </a:moveTo>
                  <a:lnTo>
                    <a:pt x="1160272" y="76200"/>
                  </a:lnTo>
                  <a:lnTo>
                    <a:pt x="1223772" y="44450"/>
                  </a:lnTo>
                  <a:lnTo>
                    <a:pt x="1172972" y="44450"/>
                  </a:lnTo>
                  <a:lnTo>
                    <a:pt x="1172972" y="31750"/>
                  </a:lnTo>
                  <a:lnTo>
                    <a:pt x="1223772" y="31750"/>
                  </a:lnTo>
                  <a:lnTo>
                    <a:pt x="1160272" y="0"/>
                  </a:lnTo>
                  <a:close/>
                </a:path>
                <a:path w="1236979" h="76200">
                  <a:moveTo>
                    <a:pt x="1160272" y="31750"/>
                  </a:moveTo>
                  <a:lnTo>
                    <a:pt x="0" y="31750"/>
                  </a:lnTo>
                  <a:lnTo>
                    <a:pt x="0" y="44450"/>
                  </a:lnTo>
                  <a:lnTo>
                    <a:pt x="1160272" y="44450"/>
                  </a:lnTo>
                  <a:lnTo>
                    <a:pt x="1160272" y="31750"/>
                  </a:lnTo>
                  <a:close/>
                </a:path>
                <a:path w="1236979" h="76200">
                  <a:moveTo>
                    <a:pt x="1223772" y="31750"/>
                  </a:moveTo>
                  <a:lnTo>
                    <a:pt x="1172972" y="31750"/>
                  </a:lnTo>
                  <a:lnTo>
                    <a:pt x="1172972" y="44450"/>
                  </a:lnTo>
                  <a:lnTo>
                    <a:pt x="1223772" y="44450"/>
                  </a:lnTo>
                  <a:lnTo>
                    <a:pt x="1236472" y="38100"/>
                  </a:lnTo>
                  <a:lnTo>
                    <a:pt x="1223772" y="31750"/>
                  </a:lnTo>
                  <a:close/>
                </a:path>
              </a:pathLst>
            </a:custGeom>
            <a:solidFill>
              <a:srgbClr val="D24717"/>
            </a:solidFill>
          </p:spPr>
          <p:txBody>
            <a:bodyPr wrap="square" lIns="0" tIns="0" rIns="0" bIns="0" rtlCol="0"/>
            <a:lstStyle/>
            <a:p>
              <a:endParaRPr/>
            </a:p>
          </p:txBody>
        </p:sp>
        <p:sp>
          <p:nvSpPr>
            <p:cNvPr id="19" name="object 19"/>
            <p:cNvSpPr/>
            <p:nvPr/>
          </p:nvSpPr>
          <p:spPr>
            <a:xfrm>
              <a:off x="6839712" y="4408931"/>
              <a:ext cx="1377950" cy="1556385"/>
            </a:xfrm>
            <a:custGeom>
              <a:avLst/>
              <a:gdLst/>
              <a:ahLst/>
              <a:cxnLst/>
              <a:rect l="l" t="t" r="r" b="b"/>
              <a:pathLst>
                <a:path w="1377950" h="1556385">
                  <a:moveTo>
                    <a:pt x="1377696" y="259334"/>
                  </a:moveTo>
                  <a:lnTo>
                    <a:pt x="1365276" y="308621"/>
                  </a:lnTo>
                  <a:lnTo>
                    <a:pt x="1329558" y="354783"/>
                  </a:lnTo>
                  <a:lnTo>
                    <a:pt x="1272848" y="396951"/>
                  </a:lnTo>
                  <a:lnTo>
                    <a:pt x="1237342" y="416266"/>
                  </a:lnTo>
                  <a:lnTo>
                    <a:pt x="1197453" y="434257"/>
                  </a:lnTo>
                  <a:lnTo>
                    <a:pt x="1153471" y="450814"/>
                  </a:lnTo>
                  <a:lnTo>
                    <a:pt x="1105683" y="465831"/>
                  </a:lnTo>
                  <a:lnTo>
                    <a:pt x="1054379" y="479197"/>
                  </a:lnTo>
                  <a:lnTo>
                    <a:pt x="999845" y="490805"/>
                  </a:lnTo>
                  <a:lnTo>
                    <a:pt x="942372" y="500546"/>
                  </a:lnTo>
                  <a:lnTo>
                    <a:pt x="882247" y="508311"/>
                  </a:lnTo>
                  <a:lnTo>
                    <a:pt x="819759" y="513992"/>
                  </a:lnTo>
                  <a:lnTo>
                    <a:pt x="755196" y="517481"/>
                  </a:lnTo>
                  <a:lnTo>
                    <a:pt x="688848" y="518668"/>
                  </a:lnTo>
                  <a:lnTo>
                    <a:pt x="622499" y="517481"/>
                  </a:lnTo>
                  <a:lnTo>
                    <a:pt x="557936" y="513992"/>
                  </a:lnTo>
                  <a:lnTo>
                    <a:pt x="495448" y="508311"/>
                  </a:lnTo>
                  <a:lnTo>
                    <a:pt x="435323" y="500546"/>
                  </a:lnTo>
                  <a:lnTo>
                    <a:pt x="377850" y="490805"/>
                  </a:lnTo>
                  <a:lnTo>
                    <a:pt x="323316" y="479197"/>
                  </a:lnTo>
                  <a:lnTo>
                    <a:pt x="272012" y="465831"/>
                  </a:lnTo>
                  <a:lnTo>
                    <a:pt x="224224" y="450814"/>
                  </a:lnTo>
                  <a:lnTo>
                    <a:pt x="180242" y="434257"/>
                  </a:lnTo>
                  <a:lnTo>
                    <a:pt x="140353" y="416266"/>
                  </a:lnTo>
                  <a:lnTo>
                    <a:pt x="104847" y="396951"/>
                  </a:lnTo>
                  <a:lnTo>
                    <a:pt x="48137" y="354783"/>
                  </a:lnTo>
                  <a:lnTo>
                    <a:pt x="12419" y="308621"/>
                  </a:lnTo>
                  <a:lnTo>
                    <a:pt x="3152" y="284314"/>
                  </a:lnTo>
                  <a:lnTo>
                    <a:pt x="0" y="259334"/>
                  </a:lnTo>
                </a:path>
                <a:path w="1377950" h="1556385">
                  <a:moveTo>
                    <a:pt x="0" y="259334"/>
                  </a:moveTo>
                  <a:lnTo>
                    <a:pt x="12419" y="210046"/>
                  </a:lnTo>
                  <a:lnTo>
                    <a:pt x="48137" y="163884"/>
                  </a:lnTo>
                  <a:lnTo>
                    <a:pt x="104847" y="121716"/>
                  </a:lnTo>
                  <a:lnTo>
                    <a:pt x="140353" y="102401"/>
                  </a:lnTo>
                  <a:lnTo>
                    <a:pt x="180242" y="84410"/>
                  </a:lnTo>
                  <a:lnTo>
                    <a:pt x="224224" y="67853"/>
                  </a:lnTo>
                  <a:lnTo>
                    <a:pt x="272012" y="52836"/>
                  </a:lnTo>
                  <a:lnTo>
                    <a:pt x="323316" y="39470"/>
                  </a:lnTo>
                  <a:lnTo>
                    <a:pt x="377850" y="27862"/>
                  </a:lnTo>
                  <a:lnTo>
                    <a:pt x="435323" y="18121"/>
                  </a:lnTo>
                  <a:lnTo>
                    <a:pt x="495448" y="10356"/>
                  </a:lnTo>
                  <a:lnTo>
                    <a:pt x="557936" y="4675"/>
                  </a:lnTo>
                  <a:lnTo>
                    <a:pt x="622499" y="1186"/>
                  </a:lnTo>
                  <a:lnTo>
                    <a:pt x="688848" y="0"/>
                  </a:lnTo>
                  <a:lnTo>
                    <a:pt x="755196" y="1186"/>
                  </a:lnTo>
                  <a:lnTo>
                    <a:pt x="819759" y="4675"/>
                  </a:lnTo>
                  <a:lnTo>
                    <a:pt x="882247" y="10356"/>
                  </a:lnTo>
                  <a:lnTo>
                    <a:pt x="942372" y="18121"/>
                  </a:lnTo>
                  <a:lnTo>
                    <a:pt x="999845" y="27862"/>
                  </a:lnTo>
                  <a:lnTo>
                    <a:pt x="1054379" y="39470"/>
                  </a:lnTo>
                  <a:lnTo>
                    <a:pt x="1105683" y="52836"/>
                  </a:lnTo>
                  <a:lnTo>
                    <a:pt x="1153471" y="67853"/>
                  </a:lnTo>
                  <a:lnTo>
                    <a:pt x="1197453" y="84410"/>
                  </a:lnTo>
                  <a:lnTo>
                    <a:pt x="1237342" y="102401"/>
                  </a:lnTo>
                  <a:lnTo>
                    <a:pt x="1272848" y="121716"/>
                  </a:lnTo>
                  <a:lnTo>
                    <a:pt x="1329558" y="163884"/>
                  </a:lnTo>
                  <a:lnTo>
                    <a:pt x="1365276" y="210046"/>
                  </a:lnTo>
                  <a:lnTo>
                    <a:pt x="1377696" y="259334"/>
                  </a:lnTo>
                  <a:lnTo>
                    <a:pt x="1377696" y="1296670"/>
                  </a:lnTo>
                  <a:lnTo>
                    <a:pt x="1365276" y="1345950"/>
                  </a:lnTo>
                  <a:lnTo>
                    <a:pt x="1329558" y="1392109"/>
                  </a:lnTo>
                  <a:lnTo>
                    <a:pt x="1272848" y="1434276"/>
                  </a:lnTo>
                  <a:lnTo>
                    <a:pt x="1237342" y="1453591"/>
                  </a:lnTo>
                  <a:lnTo>
                    <a:pt x="1197453" y="1471583"/>
                  </a:lnTo>
                  <a:lnTo>
                    <a:pt x="1153471" y="1488142"/>
                  </a:lnTo>
                  <a:lnTo>
                    <a:pt x="1105683" y="1503159"/>
                  </a:lnTo>
                  <a:lnTo>
                    <a:pt x="1054379" y="1516527"/>
                  </a:lnTo>
                  <a:lnTo>
                    <a:pt x="999845" y="1528137"/>
                  </a:lnTo>
                  <a:lnTo>
                    <a:pt x="942372" y="1537879"/>
                  </a:lnTo>
                  <a:lnTo>
                    <a:pt x="882247" y="1545645"/>
                  </a:lnTo>
                  <a:lnTo>
                    <a:pt x="819759" y="1551327"/>
                  </a:lnTo>
                  <a:lnTo>
                    <a:pt x="755196" y="1554816"/>
                  </a:lnTo>
                  <a:lnTo>
                    <a:pt x="688848" y="1556004"/>
                  </a:lnTo>
                  <a:lnTo>
                    <a:pt x="622499" y="1554816"/>
                  </a:lnTo>
                  <a:lnTo>
                    <a:pt x="557936" y="1551327"/>
                  </a:lnTo>
                  <a:lnTo>
                    <a:pt x="495448" y="1545645"/>
                  </a:lnTo>
                  <a:lnTo>
                    <a:pt x="435323" y="1537879"/>
                  </a:lnTo>
                  <a:lnTo>
                    <a:pt x="377850" y="1528137"/>
                  </a:lnTo>
                  <a:lnTo>
                    <a:pt x="323316" y="1516527"/>
                  </a:lnTo>
                  <a:lnTo>
                    <a:pt x="272012" y="1503159"/>
                  </a:lnTo>
                  <a:lnTo>
                    <a:pt x="224224" y="1488142"/>
                  </a:lnTo>
                  <a:lnTo>
                    <a:pt x="180242" y="1471583"/>
                  </a:lnTo>
                  <a:lnTo>
                    <a:pt x="140353" y="1453591"/>
                  </a:lnTo>
                  <a:lnTo>
                    <a:pt x="104847" y="1434276"/>
                  </a:lnTo>
                  <a:lnTo>
                    <a:pt x="48137" y="1392109"/>
                  </a:lnTo>
                  <a:lnTo>
                    <a:pt x="12419" y="1345950"/>
                  </a:lnTo>
                  <a:lnTo>
                    <a:pt x="0" y="1296670"/>
                  </a:lnTo>
                  <a:lnTo>
                    <a:pt x="0" y="259334"/>
                  </a:lnTo>
                  <a:close/>
                </a:path>
              </a:pathLst>
            </a:custGeom>
            <a:ln w="15240">
              <a:solidFill>
                <a:srgbClr val="000000"/>
              </a:solidFill>
            </a:ln>
          </p:spPr>
          <p:txBody>
            <a:bodyPr wrap="square" lIns="0" tIns="0" rIns="0" bIns="0" rtlCol="0"/>
            <a:lstStyle/>
            <a:p>
              <a:endParaRPr/>
            </a:p>
          </p:txBody>
        </p:sp>
      </p:grpSp>
      <p:sp>
        <p:nvSpPr>
          <p:cNvPr id="20" name="object 20"/>
          <p:cNvSpPr txBox="1"/>
          <p:nvPr/>
        </p:nvSpPr>
        <p:spPr>
          <a:xfrm>
            <a:off x="8550021" y="5014976"/>
            <a:ext cx="1004569" cy="574040"/>
          </a:xfrm>
          <a:prstGeom prst="rect">
            <a:avLst/>
          </a:prstGeom>
        </p:spPr>
        <p:txBody>
          <a:bodyPr vert="horz" wrap="square" lIns="0" tIns="12700" rIns="0" bIns="0" rtlCol="0">
            <a:spAutoFit/>
          </a:bodyPr>
          <a:lstStyle/>
          <a:p>
            <a:pPr marL="70485" marR="5080" indent="-58419">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pSp>
        <p:nvGrpSpPr>
          <p:cNvPr id="21" name="object 21"/>
          <p:cNvGrpSpPr/>
          <p:nvPr/>
        </p:nvGrpSpPr>
        <p:grpSpPr>
          <a:xfrm>
            <a:off x="3067811" y="5705855"/>
            <a:ext cx="5562600" cy="273050"/>
            <a:chOff x="1543811" y="5705855"/>
            <a:chExt cx="5562600" cy="273050"/>
          </a:xfrm>
        </p:grpSpPr>
        <p:pic>
          <p:nvPicPr>
            <p:cNvPr id="22" name="object 22"/>
            <p:cNvPicPr/>
            <p:nvPr/>
          </p:nvPicPr>
          <p:blipFill>
            <a:blip r:embed="rId3" cstate="print"/>
            <a:stretch>
              <a:fillRect/>
            </a:stretch>
          </p:blipFill>
          <p:spPr>
            <a:xfrm>
              <a:off x="1543811" y="5705855"/>
              <a:ext cx="5562599" cy="272745"/>
            </a:xfrm>
            <a:prstGeom prst="rect">
              <a:avLst/>
            </a:prstGeom>
          </p:spPr>
        </p:pic>
        <p:sp>
          <p:nvSpPr>
            <p:cNvPr id="23" name="object 23"/>
            <p:cNvSpPr/>
            <p:nvPr/>
          </p:nvSpPr>
          <p:spPr>
            <a:xfrm>
              <a:off x="1565147" y="5727953"/>
              <a:ext cx="5410835" cy="158115"/>
            </a:xfrm>
            <a:custGeom>
              <a:avLst/>
              <a:gdLst/>
              <a:ahLst/>
              <a:cxnLst/>
              <a:rect l="l" t="t" r="r" b="b"/>
              <a:pathLst>
                <a:path w="5410834" h="158114">
                  <a:moveTo>
                    <a:pt x="5332730" y="80086"/>
                  </a:moveTo>
                  <a:lnTo>
                    <a:pt x="5332730" y="157810"/>
                  </a:lnTo>
                  <a:lnTo>
                    <a:pt x="5384546" y="131902"/>
                  </a:lnTo>
                  <a:lnTo>
                    <a:pt x="5345683" y="131902"/>
                  </a:lnTo>
                  <a:lnTo>
                    <a:pt x="5345683" y="105994"/>
                  </a:lnTo>
                  <a:lnTo>
                    <a:pt x="5384546" y="105994"/>
                  </a:lnTo>
                  <a:lnTo>
                    <a:pt x="5332730" y="80086"/>
                  </a:lnTo>
                  <a:close/>
                </a:path>
                <a:path w="5410834" h="158114">
                  <a:moveTo>
                    <a:pt x="25908" y="0"/>
                  </a:moveTo>
                  <a:lnTo>
                    <a:pt x="0" y="0"/>
                  </a:lnTo>
                  <a:lnTo>
                    <a:pt x="0" y="126098"/>
                  </a:lnTo>
                  <a:lnTo>
                    <a:pt x="5842" y="131902"/>
                  </a:lnTo>
                  <a:lnTo>
                    <a:pt x="5332730" y="131902"/>
                  </a:lnTo>
                  <a:lnTo>
                    <a:pt x="5332730" y="118948"/>
                  </a:lnTo>
                  <a:lnTo>
                    <a:pt x="25908" y="118948"/>
                  </a:lnTo>
                  <a:lnTo>
                    <a:pt x="12954" y="105994"/>
                  </a:lnTo>
                  <a:lnTo>
                    <a:pt x="25908" y="105994"/>
                  </a:lnTo>
                  <a:lnTo>
                    <a:pt x="25908" y="0"/>
                  </a:lnTo>
                  <a:close/>
                </a:path>
                <a:path w="5410834" h="158114">
                  <a:moveTo>
                    <a:pt x="5384546" y="105994"/>
                  </a:moveTo>
                  <a:lnTo>
                    <a:pt x="5345683" y="105994"/>
                  </a:lnTo>
                  <a:lnTo>
                    <a:pt x="5345683" y="131902"/>
                  </a:lnTo>
                  <a:lnTo>
                    <a:pt x="5384546" y="131902"/>
                  </a:lnTo>
                  <a:lnTo>
                    <a:pt x="5410454" y="118948"/>
                  </a:lnTo>
                  <a:lnTo>
                    <a:pt x="5384546" y="105994"/>
                  </a:lnTo>
                  <a:close/>
                </a:path>
                <a:path w="5410834" h="158114">
                  <a:moveTo>
                    <a:pt x="25908" y="105994"/>
                  </a:moveTo>
                  <a:lnTo>
                    <a:pt x="12954" y="105994"/>
                  </a:lnTo>
                  <a:lnTo>
                    <a:pt x="25908" y="118948"/>
                  </a:lnTo>
                  <a:lnTo>
                    <a:pt x="25908" y="105994"/>
                  </a:lnTo>
                  <a:close/>
                </a:path>
                <a:path w="5410834" h="158114">
                  <a:moveTo>
                    <a:pt x="5332730" y="105994"/>
                  </a:moveTo>
                  <a:lnTo>
                    <a:pt x="25908" y="105994"/>
                  </a:lnTo>
                  <a:lnTo>
                    <a:pt x="25908" y="118948"/>
                  </a:lnTo>
                  <a:lnTo>
                    <a:pt x="5332730" y="118948"/>
                  </a:lnTo>
                  <a:lnTo>
                    <a:pt x="5332730" y="105994"/>
                  </a:lnTo>
                  <a:close/>
                </a:path>
              </a:pathLst>
            </a:custGeom>
            <a:solidFill>
              <a:srgbClr val="00AF50"/>
            </a:solidFill>
          </p:spPr>
          <p:txBody>
            <a:bodyPr wrap="square" lIns="0" tIns="0" rIns="0" bIns="0" rtlCol="0"/>
            <a:lstStyle/>
            <a:p>
              <a:endParaRPr/>
            </a:p>
          </p:txBody>
        </p:sp>
      </p:grpSp>
      <p:sp>
        <p:nvSpPr>
          <p:cNvPr id="24" name="object 24"/>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50"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25" name="object 25"/>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26" name="object 26"/>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54</a:t>
            </a:r>
            <a:endParaRPr sz="1600">
              <a:latin typeface="Calibri"/>
              <a:cs typeface="Calibri"/>
            </a:endParaRPr>
          </a:p>
        </p:txBody>
      </p:sp>
    </p:spTree>
    <p:extLst>
      <p:ext uri="{BB962C8B-B14F-4D97-AF65-F5344CB8AC3E}">
        <p14:creationId xmlns:p14="http://schemas.microsoft.com/office/powerpoint/2010/main" val="360951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524425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2917"/>
            <a:ext cx="6346520" cy="689291"/>
          </a:xfrm>
          <a:prstGeom prst="rect">
            <a:avLst/>
          </a:prstGeom>
        </p:spPr>
        <p:txBody>
          <a:bodyPr vert="horz" wrap="square" lIns="0" tIns="12065" rIns="0" bIns="0" rtlCol="0" anchor="ctr">
            <a:spAutoFit/>
          </a:bodyPr>
          <a:lstStyle/>
          <a:p>
            <a:pPr marL="12700">
              <a:lnSpc>
                <a:spcPct val="100000"/>
              </a:lnSpc>
              <a:spcBef>
                <a:spcPts val="95"/>
              </a:spcBef>
            </a:pPr>
            <a:r>
              <a:rPr b="1" spc="-65" dirty="0"/>
              <a:t>Execution</a:t>
            </a:r>
            <a:r>
              <a:rPr b="1" spc="-130" dirty="0"/>
              <a:t> </a:t>
            </a:r>
            <a:r>
              <a:rPr b="1" spc="-35" dirty="0"/>
              <a:t>and</a:t>
            </a:r>
            <a:r>
              <a:rPr b="1" spc="-105" dirty="0"/>
              <a:t> </a:t>
            </a:r>
            <a:r>
              <a:rPr b="1" spc="-50" dirty="0"/>
              <a:t>Mining</a:t>
            </a:r>
          </a:p>
        </p:txBody>
      </p:sp>
      <p:sp>
        <p:nvSpPr>
          <p:cNvPr id="3" name="object 3"/>
          <p:cNvSpPr/>
          <p:nvPr/>
        </p:nvSpPr>
        <p:spPr>
          <a:xfrm>
            <a:off x="2336291" y="1391411"/>
            <a:ext cx="1530350" cy="4335780"/>
          </a:xfrm>
          <a:custGeom>
            <a:avLst/>
            <a:gdLst/>
            <a:ahLst/>
            <a:cxnLst/>
            <a:rect l="l" t="t" r="r" b="b"/>
            <a:pathLst>
              <a:path w="1530350" h="4335780">
                <a:moveTo>
                  <a:pt x="0" y="255015"/>
                </a:moveTo>
                <a:lnTo>
                  <a:pt x="4108" y="209176"/>
                </a:lnTo>
                <a:lnTo>
                  <a:pt x="15954" y="166032"/>
                </a:lnTo>
                <a:lnTo>
                  <a:pt x="34816" y="126303"/>
                </a:lnTo>
                <a:lnTo>
                  <a:pt x="59976" y="90711"/>
                </a:lnTo>
                <a:lnTo>
                  <a:pt x="90711" y="59976"/>
                </a:lnTo>
                <a:lnTo>
                  <a:pt x="126303" y="34816"/>
                </a:lnTo>
                <a:lnTo>
                  <a:pt x="166032" y="15954"/>
                </a:lnTo>
                <a:lnTo>
                  <a:pt x="209176" y="4108"/>
                </a:lnTo>
                <a:lnTo>
                  <a:pt x="255016" y="0"/>
                </a:lnTo>
                <a:lnTo>
                  <a:pt x="1275080" y="0"/>
                </a:lnTo>
                <a:lnTo>
                  <a:pt x="1320919" y="4108"/>
                </a:lnTo>
                <a:lnTo>
                  <a:pt x="1364063" y="15954"/>
                </a:lnTo>
                <a:lnTo>
                  <a:pt x="1403792" y="34816"/>
                </a:lnTo>
                <a:lnTo>
                  <a:pt x="1439384" y="59976"/>
                </a:lnTo>
                <a:lnTo>
                  <a:pt x="1470119" y="90711"/>
                </a:lnTo>
                <a:lnTo>
                  <a:pt x="1495279" y="126303"/>
                </a:lnTo>
                <a:lnTo>
                  <a:pt x="1514141" y="166032"/>
                </a:lnTo>
                <a:lnTo>
                  <a:pt x="1525987" y="209176"/>
                </a:lnTo>
                <a:lnTo>
                  <a:pt x="1530095" y="255015"/>
                </a:lnTo>
                <a:lnTo>
                  <a:pt x="1530095" y="4080764"/>
                </a:lnTo>
                <a:lnTo>
                  <a:pt x="1525987" y="4126603"/>
                </a:lnTo>
                <a:lnTo>
                  <a:pt x="1514141" y="4169747"/>
                </a:lnTo>
                <a:lnTo>
                  <a:pt x="1495279" y="4209476"/>
                </a:lnTo>
                <a:lnTo>
                  <a:pt x="1470119" y="4245068"/>
                </a:lnTo>
                <a:lnTo>
                  <a:pt x="1439384" y="4275803"/>
                </a:lnTo>
                <a:lnTo>
                  <a:pt x="1403792" y="4300963"/>
                </a:lnTo>
                <a:lnTo>
                  <a:pt x="1364063" y="4319825"/>
                </a:lnTo>
                <a:lnTo>
                  <a:pt x="1320919" y="4331671"/>
                </a:lnTo>
                <a:lnTo>
                  <a:pt x="1275080" y="4335780"/>
                </a:lnTo>
                <a:lnTo>
                  <a:pt x="255016" y="4335780"/>
                </a:lnTo>
                <a:lnTo>
                  <a:pt x="209176" y="4331671"/>
                </a:lnTo>
                <a:lnTo>
                  <a:pt x="166032" y="4319825"/>
                </a:lnTo>
                <a:lnTo>
                  <a:pt x="126303" y="4300963"/>
                </a:lnTo>
                <a:lnTo>
                  <a:pt x="90711" y="4275803"/>
                </a:lnTo>
                <a:lnTo>
                  <a:pt x="59976" y="4245068"/>
                </a:lnTo>
                <a:lnTo>
                  <a:pt x="34816" y="4209476"/>
                </a:lnTo>
                <a:lnTo>
                  <a:pt x="15954" y="4169747"/>
                </a:lnTo>
                <a:lnTo>
                  <a:pt x="4108" y="4126603"/>
                </a:lnTo>
                <a:lnTo>
                  <a:pt x="0" y="4080764"/>
                </a:lnTo>
                <a:lnTo>
                  <a:pt x="0" y="255015"/>
                </a:lnTo>
                <a:close/>
              </a:path>
            </a:pathLst>
          </a:custGeom>
          <a:ln w="15240">
            <a:solidFill>
              <a:srgbClr val="D24717"/>
            </a:solidFill>
          </a:ln>
        </p:spPr>
        <p:txBody>
          <a:bodyPr wrap="square" lIns="0" tIns="0" rIns="0" bIns="0" rtlCol="0"/>
          <a:lstStyle/>
          <a:p>
            <a:endParaRPr/>
          </a:p>
        </p:txBody>
      </p:sp>
      <p:sp>
        <p:nvSpPr>
          <p:cNvPr id="4" name="object 4"/>
          <p:cNvSpPr txBox="1"/>
          <p:nvPr/>
        </p:nvSpPr>
        <p:spPr>
          <a:xfrm>
            <a:off x="2822194" y="1568958"/>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5" name="object 5"/>
          <p:cNvSpPr txBox="1"/>
          <p:nvPr/>
        </p:nvSpPr>
        <p:spPr>
          <a:xfrm>
            <a:off x="2733852" y="1924050"/>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5" dirty="0">
                <a:latin typeface="Calibri"/>
                <a:cs typeface="Calibri"/>
              </a:rPr>
              <a:t>000000r9d8fjj</a:t>
            </a:r>
            <a:endParaRPr sz="900">
              <a:latin typeface="Calibri"/>
              <a:cs typeface="Calibri"/>
            </a:endParaRPr>
          </a:p>
        </p:txBody>
      </p:sp>
      <p:sp>
        <p:nvSpPr>
          <p:cNvPr id="6" name="object 6"/>
          <p:cNvSpPr txBox="1"/>
          <p:nvPr/>
        </p:nvSpPr>
        <p:spPr>
          <a:xfrm>
            <a:off x="2715564" y="2335530"/>
            <a:ext cx="772160" cy="300355"/>
          </a:xfrm>
          <a:prstGeom prst="rect">
            <a:avLst/>
          </a:prstGeom>
        </p:spPr>
        <p:txBody>
          <a:bodyPr vert="horz" wrap="square" lIns="0" tIns="12700" rIns="0" bIns="0" rtlCol="0">
            <a:spAutoFit/>
          </a:bodyPr>
          <a:lstStyle/>
          <a:p>
            <a:pPr marL="33655">
              <a:spcBef>
                <a:spcPts val="100"/>
              </a:spcBef>
            </a:pPr>
            <a:r>
              <a:rPr sz="900" spc="-5" dirty="0">
                <a:latin typeface="Calibri"/>
                <a:cs typeface="Calibri"/>
              </a:rPr>
              <a:t>Previous</a:t>
            </a:r>
            <a:r>
              <a:rPr sz="900" spc="-45" dirty="0">
                <a:latin typeface="Calibri"/>
                <a:cs typeface="Calibri"/>
              </a:rPr>
              <a:t> </a:t>
            </a:r>
            <a:r>
              <a:rPr sz="900" spc="-5" dirty="0">
                <a:latin typeface="Calibri"/>
                <a:cs typeface="Calibri"/>
              </a:rPr>
              <a:t>block:</a:t>
            </a:r>
            <a:endParaRPr sz="900">
              <a:latin typeface="Calibri"/>
              <a:cs typeface="Calibri"/>
            </a:endParaRPr>
          </a:p>
          <a:p>
            <a:pPr marL="12700"/>
            <a:r>
              <a:rPr sz="900" spc="-5" dirty="0">
                <a:latin typeface="Calibri"/>
                <a:cs typeface="Calibri"/>
              </a:rPr>
              <a:t>00000090b41bx</a:t>
            </a:r>
            <a:endParaRPr sz="900">
              <a:latin typeface="Calibri"/>
              <a:cs typeface="Calibri"/>
            </a:endParaRPr>
          </a:p>
        </p:txBody>
      </p:sp>
      <p:sp>
        <p:nvSpPr>
          <p:cNvPr id="7" name="object 7"/>
          <p:cNvSpPr txBox="1"/>
          <p:nvPr/>
        </p:nvSpPr>
        <p:spPr>
          <a:xfrm>
            <a:off x="2467356" y="2706624"/>
            <a:ext cx="1289685" cy="533479"/>
          </a:xfrm>
          <a:prstGeom prst="rect">
            <a:avLst/>
          </a:prstGeom>
          <a:solidFill>
            <a:srgbClr val="D24717"/>
          </a:solidFill>
          <a:ln w="15239">
            <a:solidFill>
              <a:srgbClr val="9B310D"/>
            </a:solidFill>
          </a:ln>
        </p:spPr>
        <p:txBody>
          <a:bodyPr vert="horz" wrap="square" lIns="0" tIns="0" rIns="0" bIns="0" rtlCol="0">
            <a:spAutoFit/>
          </a:bodyPr>
          <a:lstStyle/>
          <a:p>
            <a:pPr algn="ctr">
              <a:lnSpc>
                <a:spcPts val="1955"/>
              </a:lnSpc>
            </a:pPr>
            <a:r>
              <a:rPr spc="-20" dirty="0">
                <a:solidFill>
                  <a:srgbClr val="FFFFFF"/>
                </a:solidFill>
                <a:latin typeface="Calibri"/>
                <a:cs typeface="Calibri"/>
              </a:rPr>
              <a:t>Transaction</a:t>
            </a:r>
            <a:endParaRPr>
              <a:latin typeface="Calibri"/>
              <a:cs typeface="Calibri"/>
            </a:endParaRPr>
          </a:p>
          <a:p>
            <a:pPr algn="ctr">
              <a:lnSpc>
                <a:spcPct val="100000"/>
              </a:lnSpc>
            </a:pPr>
            <a:r>
              <a:rPr spc="-35" dirty="0">
                <a:solidFill>
                  <a:srgbClr val="FFFFFF"/>
                </a:solidFill>
                <a:latin typeface="Calibri"/>
                <a:cs typeface="Calibri"/>
              </a:rPr>
              <a:t>Trie</a:t>
            </a:r>
            <a:endParaRPr>
              <a:latin typeface="Calibri"/>
              <a:cs typeface="Calibri"/>
            </a:endParaRPr>
          </a:p>
        </p:txBody>
      </p:sp>
      <p:sp>
        <p:nvSpPr>
          <p:cNvPr id="8" name="object 8"/>
          <p:cNvSpPr txBox="1"/>
          <p:nvPr/>
        </p:nvSpPr>
        <p:spPr>
          <a:xfrm>
            <a:off x="2459737" y="3733800"/>
            <a:ext cx="1304925" cy="541020"/>
          </a:xfrm>
          <a:prstGeom prst="rect">
            <a:avLst/>
          </a:prstGeom>
          <a:solidFill>
            <a:srgbClr val="006FC0"/>
          </a:solidFill>
        </p:spPr>
        <p:txBody>
          <a:bodyPr vert="horz" wrap="square" lIns="0" tIns="0" rIns="0" bIns="0" rtlCol="0">
            <a:spAutoFit/>
          </a:bodyPr>
          <a:lstStyle/>
          <a:p>
            <a:pPr marL="217170">
              <a:lnSpc>
                <a:spcPts val="2014"/>
              </a:lnSpc>
            </a:pPr>
            <a:r>
              <a:rPr spc="-20" dirty="0">
                <a:solidFill>
                  <a:srgbClr val="FFFFFF"/>
                </a:solidFill>
                <a:latin typeface="Calibri"/>
                <a:cs typeface="Calibri"/>
              </a:rPr>
              <a:t>State</a:t>
            </a:r>
            <a:r>
              <a:rPr spc="-25" dirty="0">
                <a:solidFill>
                  <a:srgbClr val="FFFFFF"/>
                </a:solidFill>
                <a:latin typeface="Calibri"/>
                <a:cs typeface="Calibri"/>
              </a:rPr>
              <a:t> </a:t>
            </a:r>
            <a:r>
              <a:rPr spc="-35" dirty="0">
                <a:solidFill>
                  <a:srgbClr val="FFFFFF"/>
                </a:solidFill>
                <a:latin typeface="Calibri"/>
                <a:cs typeface="Calibri"/>
              </a:rPr>
              <a:t>Trie</a:t>
            </a:r>
            <a:endParaRPr>
              <a:latin typeface="Calibri"/>
              <a:cs typeface="Calibri"/>
            </a:endParaRPr>
          </a:p>
          <a:p>
            <a:pPr marL="175895"/>
            <a:r>
              <a:rPr spc="-15" dirty="0">
                <a:solidFill>
                  <a:srgbClr val="FFFFFF"/>
                </a:solidFill>
                <a:latin typeface="Calibri"/>
                <a:cs typeface="Calibri"/>
              </a:rPr>
              <a:t>Root</a:t>
            </a:r>
            <a:r>
              <a:rPr spc="-30" dirty="0">
                <a:solidFill>
                  <a:srgbClr val="FFFFFF"/>
                </a:solidFill>
                <a:latin typeface="Calibri"/>
                <a:cs typeface="Calibri"/>
              </a:rPr>
              <a:t> </a:t>
            </a:r>
            <a:r>
              <a:rPr spc="-5" dirty="0">
                <a:solidFill>
                  <a:srgbClr val="FFFFFF"/>
                </a:solidFill>
                <a:latin typeface="Calibri"/>
                <a:cs typeface="Calibri"/>
              </a:rPr>
              <a:t>Hash</a:t>
            </a:r>
            <a:endParaRPr>
              <a:latin typeface="Calibri"/>
              <a:cs typeface="Calibri"/>
            </a:endParaRPr>
          </a:p>
        </p:txBody>
      </p:sp>
      <p:sp>
        <p:nvSpPr>
          <p:cNvPr id="9" name="object 9"/>
          <p:cNvSpPr txBox="1"/>
          <p:nvPr/>
        </p:nvSpPr>
        <p:spPr>
          <a:xfrm>
            <a:off x="2459737" y="4767071"/>
            <a:ext cx="1304925" cy="828040"/>
          </a:xfrm>
          <a:prstGeom prst="rect">
            <a:avLst/>
          </a:prstGeom>
          <a:solidFill>
            <a:srgbClr val="006FC0"/>
          </a:solidFill>
        </p:spPr>
        <p:txBody>
          <a:bodyPr vert="horz" wrap="square" lIns="0" tIns="0" rIns="0" bIns="0" rtlCol="0">
            <a:spAutoFit/>
          </a:bodyPr>
          <a:lstStyle/>
          <a:p>
            <a:pPr marL="261620">
              <a:lnSpc>
                <a:spcPts val="2060"/>
              </a:lnSpc>
            </a:pPr>
            <a:r>
              <a:rPr spc="-10" dirty="0">
                <a:solidFill>
                  <a:srgbClr val="FFFFFF"/>
                </a:solidFill>
                <a:latin typeface="Calibri"/>
                <a:cs typeface="Calibri"/>
              </a:rPr>
              <a:t>Receipts</a:t>
            </a:r>
            <a:endParaRPr>
              <a:latin typeface="Calibri"/>
              <a:cs typeface="Calibri"/>
            </a:endParaRPr>
          </a:p>
          <a:p>
            <a:pPr marL="421640" marR="228600" indent="-184785"/>
            <a:r>
              <a:rPr spc="-110" dirty="0">
                <a:solidFill>
                  <a:srgbClr val="FFFFFF"/>
                </a:solidFill>
                <a:latin typeface="Calibri"/>
                <a:cs typeface="Calibri"/>
              </a:rPr>
              <a:t>T</a:t>
            </a:r>
            <a:r>
              <a:rPr dirty="0">
                <a:solidFill>
                  <a:srgbClr val="FFFFFF"/>
                </a:solidFill>
                <a:latin typeface="Calibri"/>
                <a:cs typeface="Calibri"/>
              </a:rPr>
              <a:t>r</a:t>
            </a:r>
            <a:r>
              <a:rPr spc="-15" dirty="0">
                <a:solidFill>
                  <a:srgbClr val="FFFFFF"/>
                </a:solidFill>
                <a:latin typeface="Calibri"/>
                <a:cs typeface="Calibri"/>
              </a:rPr>
              <a:t>i</a:t>
            </a:r>
            <a:r>
              <a:rPr dirty="0">
                <a:solidFill>
                  <a:srgbClr val="FFFFFF"/>
                </a:solidFill>
                <a:latin typeface="Calibri"/>
                <a:cs typeface="Calibri"/>
              </a:rPr>
              <a:t>e</a:t>
            </a:r>
            <a:r>
              <a:rPr spc="5" dirty="0">
                <a:solidFill>
                  <a:srgbClr val="FFFFFF"/>
                </a:solidFill>
                <a:latin typeface="Calibri"/>
                <a:cs typeface="Calibri"/>
              </a:rPr>
              <a:t> </a:t>
            </a:r>
            <a:r>
              <a:rPr spc="-45" dirty="0">
                <a:solidFill>
                  <a:srgbClr val="FFFFFF"/>
                </a:solidFill>
                <a:latin typeface="Calibri"/>
                <a:cs typeface="Calibri"/>
              </a:rPr>
              <a:t>R</a:t>
            </a:r>
            <a:r>
              <a:rPr spc="-5" dirty="0">
                <a:solidFill>
                  <a:srgbClr val="FFFFFF"/>
                </a:solidFill>
                <a:latin typeface="Calibri"/>
                <a:cs typeface="Calibri"/>
              </a:rPr>
              <a:t>oot  Hash</a:t>
            </a:r>
            <a:endParaRPr>
              <a:latin typeface="Calibri"/>
              <a:cs typeface="Calibri"/>
            </a:endParaRPr>
          </a:p>
        </p:txBody>
      </p:sp>
      <p:grpSp>
        <p:nvGrpSpPr>
          <p:cNvPr id="10" name="object 10"/>
          <p:cNvGrpSpPr/>
          <p:nvPr/>
        </p:nvGrpSpPr>
        <p:grpSpPr>
          <a:xfrm>
            <a:off x="3753104" y="1584961"/>
            <a:ext cx="3233420" cy="1390015"/>
            <a:chOff x="2229104" y="1584960"/>
            <a:chExt cx="3233420" cy="1390015"/>
          </a:xfrm>
        </p:grpSpPr>
        <p:sp>
          <p:nvSpPr>
            <p:cNvPr id="11" name="object 11"/>
            <p:cNvSpPr/>
            <p:nvPr/>
          </p:nvSpPr>
          <p:spPr>
            <a:xfrm>
              <a:off x="2229104" y="2215896"/>
              <a:ext cx="1118870" cy="759460"/>
            </a:xfrm>
            <a:custGeom>
              <a:avLst/>
              <a:gdLst/>
              <a:ahLst/>
              <a:cxnLst/>
              <a:rect l="l" t="t" r="r" b="b"/>
              <a:pathLst>
                <a:path w="1118870" h="759460">
                  <a:moveTo>
                    <a:pt x="1051815" y="37477"/>
                  </a:moveTo>
                  <a:lnTo>
                    <a:pt x="0" y="748538"/>
                  </a:lnTo>
                  <a:lnTo>
                    <a:pt x="7112" y="759078"/>
                  </a:lnTo>
                  <a:lnTo>
                    <a:pt x="1058879" y="47926"/>
                  </a:lnTo>
                  <a:lnTo>
                    <a:pt x="1051815" y="37477"/>
                  </a:lnTo>
                  <a:close/>
                </a:path>
                <a:path w="1118870" h="759460">
                  <a:moveTo>
                    <a:pt x="1101418" y="30352"/>
                  </a:moveTo>
                  <a:lnTo>
                    <a:pt x="1062355" y="30352"/>
                  </a:lnTo>
                  <a:lnTo>
                    <a:pt x="1069467" y="40766"/>
                  </a:lnTo>
                  <a:lnTo>
                    <a:pt x="1058879" y="47926"/>
                  </a:lnTo>
                  <a:lnTo>
                    <a:pt x="1076706" y="74294"/>
                  </a:lnTo>
                  <a:lnTo>
                    <a:pt x="1101418" y="30352"/>
                  </a:lnTo>
                  <a:close/>
                </a:path>
                <a:path w="1118870" h="759460">
                  <a:moveTo>
                    <a:pt x="1062355" y="30352"/>
                  </a:moveTo>
                  <a:lnTo>
                    <a:pt x="1051815" y="37477"/>
                  </a:lnTo>
                  <a:lnTo>
                    <a:pt x="1058879" y="47926"/>
                  </a:lnTo>
                  <a:lnTo>
                    <a:pt x="1069467" y="40766"/>
                  </a:lnTo>
                  <a:lnTo>
                    <a:pt x="1062355" y="30352"/>
                  </a:lnTo>
                  <a:close/>
                </a:path>
                <a:path w="1118870" h="759460">
                  <a:moveTo>
                    <a:pt x="1118488" y="0"/>
                  </a:moveTo>
                  <a:lnTo>
                    <a:pt x="1034033" y="11175"/>
                  </a:lnTo>
                  <a:lnTo>
                    <a:pt x="1051815" y="37477"/>
                  </a:lnTo>
                  <a:lnTo>
                    <a:pt x="1062355" y="30352"/>
                  </a:lnTo>
                  <a:lnTo>
                    <a:pt x="1101418" y="30352"/>
                  </a:lnTo>
                  <a:lnTo>
                    <a:pt x="1118488" y="0"/>
                  </a:lnTo>
                  <a:close/>
                </a:path>
              </a:pathLst>
            </a:custGeom>
            <a:solidFill>
              <a:srgbClr val="D24717"/>
            </a:solidFill>
          </p:spPr>
          <p:txBody>
            <a:bodyPr wrap="square" lIns="0" tIns="0" rIns="0" bIns="0" rtlCol="0"/>
            <a:lstStyle/>
            <a:p>
              <a:endParaRPr/>
            </a:p>
          </p:txBody>
        </p:sp>
        <p:sp>
          <p:nvSpPr>
            <p:cNvPr id="12" name="object 12"/>
            <p:cNvSpPr/>
            <p:nvPr/>
          </p:nvSpPr>
          <p:spPr>
            <a:xfrm>
              <a:off x="3348228" y="1592580"/>
              <a:ext cx="2106295" cy="1248410"/>
            </a:xfrm>
            <a:custGeom>
              <a:avLst/>
              <a:gdLst/>
              <a:ahLst/>
              <a:cxnLst/>
              <a:rect l="l" t="t" r="r" b="b"/>
              <a:pathLst>
                <a:path w="2106295" h="1248410">
                  <a:moveTo>
                    <a:pt x="0" y="208025"/>
                  </a:moveTo>
                  <a:lnTo>
                    <a:pt x="5491" y="160313"/>
                  </a:lnTo>
                  <a:lnTo>
                    <a:pt x="21136" y="116521"/>
                  </a:lnTo>
                  <a:lnTo>
                    <a:pt x="45686" y="77897"/>
                  </a:lnTo>
                  <a:lnTo>
                    <a:pt x="77897" y="45686"/>
                  </a:lnTo>
                  <a:lnTo>
                    <a:pt x="116521" y="21136"/>
                  </a:lnTo>
                  <a:lnTo>
                    <a:pt x="160313" y="5491"/>
                  </a:lnTo>
                  <a:lnTo>
                    <a:pt x="208025" y="0"/>
                  </a:lnTo>
                  <a:lnTo>
                    <a:pt x="1898142" y="0"/>
                  </a:lnTo>
                  <a:lnTo>
                    <a:pt x="1945854" y="5491"/>
                  </a:lnTo>
                  <a:lnTo>
                    <a:pt x="1989646" y="21136"/>
                  </a:lnTo>
                  <a:lnTo>
                    <a:pt x="2028270" y="45686"/>
                  </a:lnTo>
                  <a:lnTo>
                    <a:pt x="2060481" y="77897"/>
                  </a:lnTo>
                  <a:lnTo>
                    <a:pt x="2085031" y="116521"/>
                  </a:lnTo>
                  <a:lnTo>
                    <a:pt x="2100676" y="160313"/>
                  </a:lnTo>
                  <a:lnTo>
                    <a:pt x="2106168" y="208025"/>
                  </a:lnTo>
                  <a:lnTo>
                    <a:pt x="2106168" y="1040130"/>
                  </a:lnTo>
                  <a:lnTo>
                    <a:pt x="2100676" y="1087842"/>
                  </a:lnTo>
                  <a:lnTo>
                    <a:pt x="2085031" y="1131634"/>
                  </a:lnTo>
                  <a:lnTo>
                    <a:pt x="2060481" y="1170258"/>
                  </a:lnTo>
                  <a:lnTo>
                    <a:pt x="2028270" y="1202469"/>
                  </a:lnTo>
                  <a:lnTo>
                    <a:pt x="1989646" y="1227019"/>
                  </a:lnTo>
                  <a:lnTo>
                    <a:pt x="1945854" y="1242664"/>
                  </a:lnTo>
                  <a:lnTo>
                    <a:pt x="1898142" y="1248156"/>
                  </a:lnTo>
                  <a:lnTo>
                    <a:pt x="208025" y="1248156"/>
                  </a:lnTo>
                  <a:lnTo>
                    <a:pt x="160313" y="1242664"/>
                  </a:lnTo>
                  <a:lnTo>
                    <a:pt x="116521" y="1227019"/>
                  </a:lnTo>
                  <a:lnTo>
                    <a:pt x="77897" y="1202469"/>
                  </a:lnTo>
                  <a:lnTo>
                    <a:pt x="45686" y="1170258"/>
                  </a:lnTo>
                  <a:lnTo>
                    <a:pt x="21136" y="1131634"/>
                  </a:lnTo>
                  <a:lnTo>
                    <a:pt x="5491" y="1087842"/>
                  </a:lnTo>
                  <a:lnTo>
                    <a:pt x="0" y="1040130"/>
                  </a:lnTo>
                  <a:lnTo>
                    <a:pt x="0" y="208025"/>
                  </a:lnTo>
                  <a:close/>
                </a:path>
              </a:pathLst>
            </a:custGeom>
            <a:ln w="15240">
              <a:solidFill>
                <a:srgbClr val="000000"/>
              </a:solidFill>
            </a:ln>
          </p:spPr>
          <p:txBody>
            <a:bodyPr wrap="square" lIns="0" tIns="0" rIns="0" bIns="0" rtlCol="0"/>
            <a:lstStyle/>
            <a:p>
              <a:endParaRPr/>
            </a:p>
          </p:txBody>
        </p:sp>
      </p:grpSp>
      <p:sp>
        <p:nvSpPr>
          <p:cNvPr id="13" name="object 13"/>
          <p:cNvSpPr txBox="1"/>
          <p:nvPr/>
        </p:nvSpPr>
        <p:spPr>
          <a:xfrm>
            <a:off x="5029327" y="1639951"/>
            <a:ext cx="1790064" cy="1122680"/>
          </a:xfrm>
          <a:prstGeom prst="rect">
            <a:avLst/>
          </a:prstGeom>
        </p:spPr>
        <p:txBody>
          <a:bodyPr vert="horz" wrap="square" lIns="0" tIns="12700" rIns="0" bIns="0" rtlCol="0">
            <a:spAutoFit/>
          </a:bodyPr>
          <a:lstStyle/>
          <a:p>
            <a:pPr marL="12700" marR="5080" indent="1905" algn="ctr">
              <a:spcBef>
                <a:spcPts val="100"/>
              </a:spcBef>
            </a:pPr>
            <a:r>
              <a:rPr spc="-10" dirty="0">
                <a:latin typeface="Calibri"/>
                <a:cs typeface="Calibri"/>
              </a:rPr>
              <a:t>Contains </a:t>
            </a:r>
            <a:r>
              <a:rPr spc="-5" dirty="0">
                <a:latin typeface="Calibri"/>
                <a:cs typeface="Calibri"/>
              </a:rPr>
              <a:t>all </a:t>
            </a:r>
            <a:r>
              <a:rPr dirty="0">
                <a:latin typeface="Calibri"/>
                <a:cs typeface="Calibri"/>
              </a:rPr>
              <a:t> </a:t>
            </a:r>
            <a:r>
              <a:rPr spc="-10" dirty="0">
                <a:latin typeface="Calibri"/>
                <a:cs typeface="Calibri"/>
              </a:rPr>
              <a:t>transactions </a:t>
            </a:r>
            <a:r>
              <a:rPr dirty="0">
                <a:latin typeface="Calibri"/>
                <a:cs typeface="Calibri"/>
              </a:rPr>
              <a:t>in the </a:t>
            </a:r>
            <a:r>
              <a:rPr spc="-395" dirty="0">
                <a:latin typeface="Calibri"/>
                <a:cs typeface="Calibri"/>
              </a:rPr>
              <a:t> </a:t>
            </a:r>
            <a:r>
              <a:rPr spc="-5" dirty="0">
                <a:latin typeface="Calibri"/>
                <a:cs typeface="Calibri"/>
              </a:rPr>
              <a:t>block </a:t>
            </a:r>
            <a:r>
              <a:rPr spc="-10" dirty="0">
                <a:latin typeface="Calibri"/>
                <a:cs typeface="Calibri"/>
              </a:rPr>
              <a:t>structured </a:t>
            </a:r>
            <a:r>
              <a:rPr dirty="0">
                <a:latin typeface="Calibri"/>
                <a:cs typeface="Calibri"/>
              </a:rPr>
              <a:t>as </a:t>
            </a:r>
            <a:r>
              <a:rPr spc="-395" dirty="0">
                <a:latin typeface="Calibri"/>
                <a:cs typeface="Calibri"/>
              </a:rPr>
              <a:t> </a:t>
            </a:r>
            <a:r>
              <a:rPr dirty="0">
                <a:latin typeface="Calibri"/>
                <a:cs typeface="Calibri"/>
              </a:rPr>
              <a:t>a</a:t>
            </a:r>
            <a:r>
              <a:rPr spc="-10" dirty="0">
                <a:latin typeface="Calibri"/>
                <a:cs typeface="Calibri"/>
              </a:rPr>
              <a:t> </a:t>
            </a:r>
            <a:r>
              <a:rPr spc="-5" dirty="0">
                <a:latin typeface="Calibri"/>
                <a:cs typeface="Calibri"/>
              </a:rPr>
              <a:t>Merkle</a:t>
            </a:r>
            <a:r>
              <a:rPr spc="15" dirty="0">
                <a:latin typeface="Calibri"/>
                <a:cs typeface="Calibri"/>
              </a:rPr>
              <a:t> </a:t>
            </a:r>
            <a:r>
              <a:rPr spc="-35" dirty="0">
                <a:latin typeface="Calibri"/>
                <a:cs typeface="Calibri"/>
              </a:rPr>
              <a:t>Tree</a:t>
            </a:r>
            <a:endParaRPr>
              <a:latin typeface="Calibri"/>
              <a:cs typeface="Calibri"/>
            </a:endParaRPr>
          </a:p>
        </p:txBody>
      </p:sp>
      <p:sp>
        <p:nvSpPr>
          <p:cNvPr id="14" name="object 14"/>
          <p:cNvSpPr txBox="1"/>
          <p:nvPr/>
        </p:nvSpPr>
        <p:spPr>
          <a:xfrm>
            <a:off x="8214359" y="1388364"/>
            <a:ext cx="1676400" cy="1655445"/>
          </a:xfrm>
          <a:prstGeom prst="rect">
            <a:avLst/>
          </a:prstGeom>
          <a:ln w="15240">
            <a:solidFill>
              <a:srgbClr val="000000"/>
            </a:solidFill>
          </a:ln>
        </p:spPr>
        <p:txBody>
          <a:bodyPr vert="horz" wrap="square" lIns="0" tIns="0" rIns="0" bIns="0" rtlCol="0">
            <a:spAutoFit/>
          </a:bodyPr>
          <a:lstStyle/>
          <a:p>
            <a:pPr algn="ctr">
              <a:lnSpc>
                <a:spcPts val="2080"/>
              </a:lnSpc>
            </a:pPr>
            <a:r>
              <a:rPr spc="-20" dirty="0">
                <a:latin typeface="Calibri"/>
                <a:cs typeface="Calibri"/>
              </a:rPr>
              <a:t>Transaction</a:t>
            </a:r>
            <a:r>
              <a:rPr spc="-30" dirty="0">
                <a:latin typeface="Calibri"/>
                <a:cs typeface="Calibri"/>
              </a:rPr>
              <a:t> </a:t>
            </a:r>
            <a:r>
              <a:rPr dirty="0">
                <a:latin typeface="Calibri"/>
                <a:cs typeface="Calibri"/>
              </a:rPr>
              <a:t>C</a:t>
            </a:r>
            <a:endParaRPr>
              <a:latin typeface="Calibri"/>
              <a:cs typeface="Calibri"/>
            </a:endParaRPr>
          </a:p>
          <a:p>
            <a:pPr algn="ctr">
              <a:lnSpc>
                <a:spcPct val="100000"/>
              </a:lnSpc>
            </a:pPr>
            <a:r>
              <a:rPr spc="-10" dirty="0">
                <a:latin typeface="Calibri"/>
                <a:cs typeface="Calibri"/>
              </a:rPr>
              <a:t>(by</a:t>
            </a:r>
            <a:r>
              <a:rPr spc="-25" dirty="0">
                <a:latin typeface="Calibri"/>
                <a:cs typeface="Calibri"/>
              </a:rPr>
              <a:t> </a:t>
            </a:r>
            <a:r>
              <a:rPr spc="-5" dirty="0">
                <a:latin typeface="Calibri"/>
                <a:cs typeface="Calibri"/>
              </a:rPr>
              <a:t>Alice)</a:t>
            </a:r>
            <a:endParaRPr>
              <a:latin typeface="Calibri"/>
              <a:cs typeface="Calibri"/>
            </a:endParaRPr>
          </a:p>
          <a:p>
            <a:pPr marL="379095" indent="-287020">
              <a:buFont typeface="Arial MT"/>
              <a:buChar char="•"/>
              <a:tabLst>
                <a:tab pos="379095" algn="l"/>
                <a:tab pos="379730" algn="l"/>
              </a:tabLst>
            </a:pPr>
            <a:r>
              <a:rPr spc="-5" dirty="0">
                <a:latin typeface="Calibri"/>
                <a:cs typeface="Calibri"/>
              </a:rPr>
              <a:t>Inputs</a:t>
            </a:r>
            <a:endParaRPr>
              <a:latin typeface="Calibri"/>
              <a:cs typeface="Calibri"/>
            </a:endParaRPr>
          </a:p>
          <a:p>
            <a:pPr marL="379095" indent="-287020">
              <a:buFont typeface="Arial MT"/>
              <a:buChar char="•"/>
              <a:tabLst>
                <a:tab pos="379095" algn="l"/>
                <a:tab pos="379730" algn="l"/>
              </a:tabLst>
            </a:pPr>
            <a:r>
              <a:rPr spc="-5" dirty="0">
                <a:latin typeface="Calibri"/>
                <a:cs typeface="Calibri"/>
              </a:rPr>
              <a:t>Outputs</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25" dirty="0">
                <a:latin typeface="Calibri"/>
                <a:cs typeface="Calibri"/>
              </a:rPr>
              <a:t> </a:t>
            </a:r>
            <a:r>
              <a:rPr i="1" spc="-5" dirty="0">
                <a:latin typeface="Calibri"/>
                <a:cs typeface="Calibri"/>
              </a:rPr>
              <a:t>limit</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30" dirty="0">
                <a:latin typeface="Calibri"/>
                <a:cs typeface="Calibri"/>
              </a:rPr>
              <a:t> </a:t>
            </a:r>
            <a:r>
              <a:rPr i="1" spc="-10" dirty="0">
                <a:latin typeface="Calibri"/>
                <a:cs typeface="Calibri"/>
              </a:rPr>
              <a:t>price</a:t>
            </a:r>
            <a:endParaRPr>
              <a:latin typeface="Calibri"/>
              <a:cs typeface="Calibri"/>
            </a:endParaRPr>
          </a:p>
        </p:txBody>
      </p:sp>
      <p:sp>
        <p:nvSpPr>
          <p:cNvPr id="15" name="object 15"/>
          <p:cNvSpPr txBox="1"/>
          <p:nvPr/>
        </p:nvSpPr>
        <p:spPr>
          <a:xfrm>
            <a:off x="8008620" y="3236977"/>
            <a:ext cx="2087880" cy="1129665"/>
          </a:xfrm>
          <a:prstGeom prst="rect">
            <a:avLst/>
          </a:prstGeom>
          <a:ln w="15240">
            <a:solidFill>
              <a:srgbClr val="000000"/>
            </a:solidFill>
          </a:ln>
        </p:spPr>
        <p:txBody>
          <a:bodyPr vert="horz" wrap="square" lIns="0" tIns="1270" rIns="0" bIns="0" rtlCol="0">
            <a:spAutoFit/>
          </a:bodyPr>
          <a:lstStyle/>
          <a:p>
            <a:pPr marL="181610" marR="173355" indent="-1270" algn="ctr">
              <a:spcBef>
                <a:spcPts val="10"/>
              </a:spcBef>
            </a:pPr>
            <a:r>
              <a:rPr spc="-15" dirty="0">
                <a:latin typeface="Calibri"/>
                <a:cs typeface="Calibri"/>
              </a:rPr>
              <a:t>Transaction fee </a:t>
            </a:r>
            <a:r>
              <a:rPr dirty="0">
                <a:latin typeface="Calibri"/>
                <a:cs typeface="Calibri"/>
              </a:rPr>
              <a:t>= </a:t>
            </a:r>
            <a:r>
              <a:rPr spc="5" dirty="0">
                <a:latin typeface="Calibri"/>
                <a:cs typeface="Calibri"/>
              </a:rPr>
              <a:t> </a:t>
            </a:r>
            <a:r>
              <a:rPr spc="-5" dirty="0">
                <a:latin typeface="Calibri"/>
                <a:cs typeface="Calibri"/>
              </a:rPr>
              <a:t>max(gas_limit, </a:t>
            </a:r>
            <a:r>
              <a:rPr dirty="0">
                <a:latin typeface="Calibri"/>
                <a:cs typeface="Calibri"/>
              </a:rPr>
              <a:t> </a:t>
            </a:r>
            <a:r>
              <a:rPr spc="-10" dirty="0">
                <a:latin typeface="Calibri"/>
                <a:cs typeface="Calibri"/>
              </a:rPr>
              <a:t>gas_price </a:t>
            </a:r>
            <a:r>
              <a:rPr dirty="0">
                <a:latin typeface="Calibri"/>
                <a:cs typeface="Calibri"/>
              </a:rPr>
              <a:t>x </a:t>
            </a:r>
            <a:r>
              <a:rPr i="1" spc="-15" dirty="0">
                <a:latin typeface="Calibri"/>
                <a:cs typeface="Calibri"/>
              </a:rPr>
              <a:t>steps </a:t>
            </a:r>
            <a:r>
              <a:rPr dirty="0">
                <a:latin typeface="Calibri"/>
                <a:cs typeface="Calibri"/>
              </a:rPr>
              <a:t>+ </a:t>
            </a:r>
            <a:r>
              <a:rPr spc="-395" dirty="0">
                <a:latin typeface="Calibri"/>
                <a:cs typeface="Calibri"/>
              </a:rPr>
              <a:t> </a:t>
            </a:r>
            <a:r>
              <a:rPr i="1" spc="-15" dirty="0">
                <a:latin typeface="Calibri"/>
                <a:cs typeface="Calibri"/>
              </a:rPr>
              <a:t>storage</a:t>
            </a:r>
            <a:r>
              <a:rPr i="1" dirty="0">
                <a:latin typeface="Calibri"/>
                <a:cs typeface="Calibri"/>
              </a:rPr>
              <a:t> </a:t>
            </a:r>
            <a:r>
              <a:rPr i="1" spc="-5" dirty="0">
                <a:latin typeface="Calibri"/>
                <a:cs typeface="Calibri"/>
              </a:rPr>
              <a:t>fees</a:t>
            </a:r>
            <a:r>
              <a:rPr spc="-5" dirty="0">
                <a:latin typeface="Calibri"/>
                <a:cs typeface="Calibri"/>
              </a:rPr>
              <a:t>)</a:t>
            </a:r>
            <a:endParaRPr>
              <a:latin typeface="Calibri"/>
              <a:cs typeface="Calibri"/>
            </a:endParaRPr>
          </a:p>
        </p:txBody>
      </p:sp>
      <p:pic>
        <p:nvPicPr>
          <p:cNvPr id="16" name="object 16"/>
          <p:cNvPicPr/>
          <p:nvPr/>
        </p:nvPicPr>
        <p:blipFill>
          <a:blip r:embed="rId2" cstate="print"/>
          <a:stretch>
            <a:fillRect/>
          </a:stretch>
        </p:blipFill>
        <p:spPr>
          <a:xfrm>
            <a:off x="9014459" y="3043428"/>
            <a:ext cx="76200" cy="193167"/>
          </a:xfrm>
          <a:prstGeom prst="rect">
            <a:avLst/>
          </a:prstGeom>
        </p:spPr>
      </p:pic>
      <p:grpSp>
        <p:nvGrpSpPr>
          <p:cNvPr id="17" name="object 17"/>
          <p:cNvGrpSpPr/>
          <p:nvPr/>
        </p:nvGrpSpPr>
        <p:grpSpPr>
          <a:xfrm>
            <a:off x="3756533" y="2177796"/>
            <a:ext cx="4458335" cy="2379345"/>
            <a:chOff x="2232532" y="2177795"/>
            <a:chExt cx="4458335" cy="2379345"/>
          </a:xfrm>
        </p:grpSpPr>
        <p:sp>
          <p:nvSpPr>
            <p:cNvPr id="18" name="object 18"/>
            <p:cNvSpPr/>
            <p:nvPr/>
          </p:nvSpPr>
          <p:spPr>
            <a:xfrm>
              <a:off x="2232533" y="2177795"/>
              <a:ext cx="4458335" cy="1859280"/>
            </a:xfrm>
            <a:custGeom>
              <a:avLst/>
              <a:gdLst/>
              <a:ahLst/>
              <a:cxnLst/>
              <a:rect l="l" t="t" r="r" b="b"/>
              <a:pathLst>
                <a:path w="4458334" h="1859279">
                  <a:moveTo>
                    <a:pt x="532003" y="1819656"/>
                  </a:moveTo>
                  <a:lnTo>
                    <a:pt x="520700" y="1814195"/>
                  </a:lnTo>
                  <a:lnTo>
                    <a:pt x="455295" y="1782572"/>
                  </a:lnTo>
                  <a:lnTo>
                    <a:pt x="455714" y="1814360"/>
                  </a:lnTo>
                  <a:lnTo>
                    <a:pt x="0" y="1820291"/>
                  </a:lnTo>
                  <a:lnTo>
                    <a:pt x="254" y="1832864"/>
                  </a:lnTo>
                  <a:lnTo>
                    <a:pt x="455879" y="1827060"/>
                  </a:lnTo>
                  <a:lnTo>
                    <a:pt x="456311" y="1858772"/>
                  </a:lnTo>
                  <a:lnTo>
                    <a:pt x="532003" y="1819656"/>
                  </a:lnTo>
                  <a:close/>
                </a:path>
                <a:path w="4458334" h="1859279">
                  <a:moveTo>
                    <a:pt x="4458335" y="38100"/>
                  </a:moveTo>
                  <a:lnTo>
                    <a:pt x="4445635" y="31750"/>
                  </a:lnTo>
                  <a:lnTo>
                    <a:pt x="4382135" y="0"/>
                  </a:lnTo>
                  <a:lnTo>
                    <a:pt x="4382135" y="31750"/>
                  </a:lnTo>
                  <a:lnTo>
                    <a:pt x="3221863" y="31750"/>
                  </a:lnTo>
                  <a:lnTo>
                    <a:pt x="3221863" y="44450"/>
                  </a:lnTo>
                  <a:lnTo>
                    <a:pt x="4382135" y="44450"/>
                  </a:lnTo>
                  <a:lnTo>
                    <a:pt x="4382135" y="76200"/>
                  </a:lnTo>
                  <a:lnTo>
                    <a:pt x="4445635" y="44450"/>
                  </a:lnTo>
                  <a:lnTo>
                    <a:pt x="4458335" y="38100"/>
                  </a:lnTo>
                  <a:close/>
                </a:path>
              </a:pathLst>
            </a:custGeom>
            <a:solidFill>
              <a:srgbClr val="D24717"/>
            </a:solidFill>
          </p:spPr>
          <p:txBody>
            <a:bodyPr wrap="square" lIns="0" tIns="0" rIns="0" bIns="0" rtlCol="0"/>
            <a:lstStyle/>
            <a:p>
              <a:endParaRPr/>
            </a:p>
          </p:txBody>
        </p:sp>
        <p:sp>
          <p:nvSpPr>
            <p:cNvPr id="19" name="object 19"/>
            <p:cNvSpPr/>
            <p:nvPr/>
          </p:nvSpPr>
          <p:spPr>
            <a:xfrm>
              <a:off x="2764535" y="3445763"/>
              <a:ext cx="3451860" cy="1103630"/>
            </a:xfrm>
            <a:custGeom>
              <a:avLst/>
              <a:gdLst/>
              <a:ahLst/>
              <a:cxnLst/>
              <a:rect l="l" t="t" r="r" b="b"/>
              <a:pathLst>
                <a:path w="3451860" h="1103629">
                  <a:moveTo>
                    <a:pt x="0" y="183896"/>
                  </a:moveTo>
                  <a:lnTo>
                    <a:pt x="6566" y="134996"/>
                  </a:lnTo>
                  <a:lnTo>
                    <a:pt x="25098" y="91063"/>
                  </a:lnTo>
                  <a:lnTo>
                    <a:pt x="53847" y="53847"/>
                  </a:lnTo>
                  <a:lnTo>
                    <a:pt x="91063" y="25098"/>
                  </a:lnTo>
                  <a:lnTo>
                    <a:pt x="134996" y="6566"/>
                  </a:lnTo>
                  <a:lnTo>
                    <a:pt x="183895" y="0"/>
                  </a:lnTo>
                  <a:lnTo>
                    <a:pt x="3267964" y="0"/>
                  </a:lnTo>
                  <a:lnTo>
                    <a:pt x="3316863" y="6566"/>
                  </a:lnTo>
                  <a:lnTo>
                    <a:pt x="3360796" y="25098"/>
                  </a:lnTo>
                  <a:lnTo>
                    <a:pt x="3398012" y="53848"/>
                  </a:lnTo>
                  <a:lnTo>
                    <a:pt x="3426761" y="91063"/>
                  </a:lnTo>
                  <a:lnTo>
                    <a:pt x="3445293" y="134996"/>
                  </a:lnTo>
                  <a:lnTo>
                    <a:pt x="3451860" y="183896"/>
                  </a:lnTo>
                  <a:lnTo>
                    <a:pt x="3451860" y="919480"/>
                  </a:lnTo>
                  <a:lnTo>
                    <a:pt x="3445293" y="968379"/>
                  </a:lnTo>
                  <a:lnTo>
                    <a:pt x="3426761" y="1012312"/>
                  </a:lnTo>
                  <a:lnTo>
                    <a:pt x="3398012" y="1049527"/>
                  </a:lnTo>
                  <a:lnTo>
                    <a:pt x="3360796" y="1078277"/>
                  </a:lnTo>
                  <a:lnTo>
                    <a:pt x="3316863" y="1096809"/>
                  </a:lnTo>
                  <a:lnTo>
                    <a:pt x="3267964" y="1103376"/>
                  </a:lnTo>
                  <a:lnTo>
                    <a:pt x="183895" y="1103376"/>
                  </a:lnTo>
                  <a:lnTo>
                    <a:pt x="134996" y="1096809"/>
                  </a:lnTo>
                  <a:lnTo>
                    <a:pt x="91063" y="1078277"/>
                  </a:lnTo>
                  <a:lnTo>
                    <a:pt x="53848" y="1049528"/>
                  </a:lnTo>
                  <a:lnTo>
                    <a:pt x="25098" y="1012312"/>
                  </a:lnTo>
                  <a:lnTo>
                    <a:pt x="6566" y="968379"/>
                  </a:lnTo>
                  <a:lnTo>
                    <a:pt x="0" y="919480"/>
                  </a:lnTo>
                  <a:lnTo>
                    <a:pt x="0" y="183896"/>
                  </a:lnTo>
                  <a:close/>
                </a:path>
              </a:pathLst>
            </a:custGeom>
            <a:ln w="15240">
              <a:solidFill>
                <a:srgbClr val="000000"/>
              </a:solidFill>
            </a:ln>
          </p:spPr>
          <p:txBody>
            <a:bodyPr wrap="square" lIns="0" tIns="0" rIns="0" bIns="0" rtlCol="0"/>
            <a:lstStyle/>
            <a:p>
              <a:endParaRPr/>
            </a:p>
          </p:txBody>
        </p:sp>
      </p:grpSp>
      <p:sp>
        <p:nvSpPr>
          <p:cNvPr id="20" name="object 20"/>
          <p:cNvSpPr txBox="1"/>
          <p:nvPr/>
        </p:nvSpPr>
        <p:spPr>
          <a:xfrm>
            <a:off x="4498085" y="3695827"/>
            <a:ext cx="3032760" cy="574040"/>
          </a:xfrm>
          <a:prstGeom prst="rect">
            <a:avLst/>
          </a:prstGeom>
        </p:spPr>
        <p:txBody>
          <a:bodyPr vert="horz" wrap="square" lIns="0" tIns="12700" rIns="0" bIns="0" rtlCol="0">
            <a:spAutoFit/>
          </a:bodyPr>
          <a:lstStyle/>
          <a:p>
            <a:pPr marL="361950" marR="5080" indent="-349250">
              <a:spcBef>
                <a:spcPts val="100"/>
              </a:spcBef>
            </a:pPr>
            <a:r>
              <a:rPr spc="-15" dirty="0">
                <a:latin typeface="Calibri"/>
                <a:cs typeface="Calibri"/>
              </a:rPr>
              <a:t>Root</a:t>
            </a:r>
            <a:r>
              <a:rPr spc="-5" dirty="0">
                <a:latin typeface="Calibri"/>
                <a:cs typeface="Calibri"/>
              </a:rPr>
              <a:t> Hash</a:t>
            </a:r>
            <a:r>
              <a:rPr spc="-10" dirty="0">
                <a:latin typeface="Calibri"/>
                <a:cs typeface="Calibri"/>
              </a:rPr>
              <a:t> </a:t>
            </a:r>
            <a:r>
              <a:rPr spc="-5" dirty="0">
                <a:latin typeface="Calibri"/>
                <a:cs typeface="Calibri"/>
              </a:rPr>
              <a:t>of</a:t>
            </a:r>
            <a:r>
              <a:rPr spc="5"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Merkle</a:t>
            </a:r>
            <a:r>
              <a:rPr spc="15" dirty="0">
                <a:latin typeface="Calibri"/>
                <a:cs typeface="Calibri"/>
              </a:rPr>
              <a:t> </a:t>
            </a:r>
            <a:r>
              <a:rPr spc="-15" dirty="0">
                <a:latin typeface="Calibri"/>
                <a:cs typeface="Calibri"/>
              </a:rPr>
              <a:t>Patricia </a:t>
            </a:r>
            <a:r>
              <a:rPr spc="-395" dirty="0">
                <a:latin typeface="Calibri"/>
                <a:cs typeface="Calibri"/>
              </a:rPr>
              <a:t> </a:t>
            </a:r>
            <a:r>
              <a:rPr spc="-35" dirty="0">
                <a:latin typeface="Calibri"/>
                <a:cs typeface="Calibri"/>
              </a:rPr>
              <a:t>Tree</a:t>
            </a:r>
            <a:r>
              <a:rPr spc="-5" dirty="0">
                <a:latin typeface="Calibri"/>
                <a:cs typeface="Calibri"/>
              </a:rPr>
              <a:t> </a:t>
            </a:r>
            <a:r>
              <a:rPr spc="-10" dirty="0">
                <a:latin typeface="Calibri"/>
                <a:cs typeface="Calibri"/>
              </a:rPr>
              <a:t>after</a:t>
            </a:r>
            <a:r>
              <a:rPr spc="5" dirty="0">
                <a:latin typeface="Calibri"/>
                <a:cs typeface="Calibri"/>
              </a:rPr>
              <a:t> </a:t>
            </a:r>
            <a:r>
              <a:rPr spc="-5" dirty="0">
                <a:latin typeface="Calibri"/>
                <a:cs typeface="Calibri"/>
              </a:rPr>
              <a:t>txs</a:t>
            </a:r>
            <a:r>
              <a:rPr spc="-15" dirty="0">
                <a:latin typeface="Calibri"/>
                <a:cs typeface="Calibri"/>
              </a:rPr>
              <a:t> </a:t>
            </a:r>
            <a:r>
              <a:rPr spc="-10" dirty="0">
                <a:latin typeface="Calibri"/>
                <a:cs typeface="Calibri"/>
              </a:rPr>
              <a:t>are</a:t>
            </a:r>
            <a:r>
              <a:rPr spc="10" dirty="0">
                <a:latin typeface="Calibri"/>
                <a:cs typeface="Calibri"/>
              </a:rPr>
              <a:t> </a:t>
            </a:r>
            <a:r>
              <a:rPr spc="-5" dirty="0">
                <a:latin typeface="Calibri"/>
                <a:cs typeface="Calibri"/>
              </a:rPr>
              <a:t>applied</a:t>
            </a:r>
            <a:endParaRPr>
              <a:latin typeface="Calibri"/>
              <a:cs typeface="Calibri"/>
            </a:endParaRPr>
          </a:p>
        </p:txBody>
      </p:sp>
      <p:sp>
        <p:nvSpPr>
          <p:cNvPr id="21" name="object 21"/>
          <p:cNvSpPr/>
          <p:nvPr/>
        </p:nvSpPr>
        <p:spPr>
          <a:xfrm>
            <a:off x="8363711" y="4408933"/>
            <a:ext cx="1377950" cy="1556385"/>
          </a:xfrm>
          <a:custGeom>
            <a:avLst/>
            <a:gdLst/>
            <a:ahLst/>
            <a:cxnLst/>
            <a:rect l="l" t="t" r="r" b="b"/>
            <a:pathLst>
              <a:path w="1377950" h="1556385">
                <a:moveTo>
                  <a:pt x="1377696" y="259334"/>
                </a:moveTo>
                <a:lnTo>
                  <a:pt x="1365276" y="308621"/>
                </a:lnTo>
                <a:lnTo>
                  <a:pt x="1329558" y="354783"/>
                </a:lnTo>
                <a:lnTo>
                  <a:pt x="1272848" y="396951"/>
                </a:lnTo>
                <a:lnTo>
                  <a:pt x="1237342" y="416266"/>
                </a:lnTo>
                <a:lnTo>
                  <a:pt x="1197453" y="434257"/>
                </a:lnTo>
                <a:lnTo>
                  <a:pt x="1153471" y="450814"/>
                </a:lnTo>
                <a:lnTo>
                  <a:pt x="1105683" y="465831"/>
                </a:lnTo>
                <a:lnTo>
                  <a:pt x="1054379" y="479197"/>
                </a:lnTo>
                <a:lnTo>
                  <a:pt x="999845" y="490805"/>
                </a:lnTo>
                <a:lnTo>
                  <a:pt x="942372" y="500546"/>
                </a:lnTo>
                <a:lnTo>
                  <a:pt x="882247" y="508311"/>
                </a:lnTo>
                <a:lnTo>
                  <a:pt x="819759" y="513992"/>
                </a:lnTo>
                <a:lnTo>
                  <a:pt x="755196" y="517481"/>
                </a:lnTo>
                <a:lnTo>
                  <a:pt x="688848" y="518668"/>
                </a:lnTo>
                <a:lnTo>
                  <a:pt x="622499" y="517481"/>
                </a:lnTo>
                <a:lnTo>
                  <a:pt x="557936" y="513992"/>
                </a:lnTo>
                <a:lnTo>
                  <a:pt x="495448" y="508311"/>
                </a:lnTo>
                <a:lnTo>
                  <a:pt x="435323" y="500546"/>
                </a:lnTo>
                <a:lnTo>
                  <a:pt x="377850" y="490805"/>
                </a:lnTo>
                <a:lnTo>
                  <a:pt x="323316" y="479197"/>
                </a:lnTo>
                <a:lnTo>
                  <a:pt x="272012" y="465831"/>
                </a:lnTo>
                <a:lnTo>
                  <a:pt x="224224" y="450814"/>
                </a:lnTo>
                <a:lnTo>
                  <a:pt x="180242" y="434257"/>
                </a:lnTo>
                <a:lnTo>
                  <a:pt x="140353" y="416266"/>
                </a:lnTo>
                <a:lnTo>
                  <a:pt x="104847" y="396951"/>
                </a:lnTo>
                <a:lnTo>
                  <a:pt x="48137" y="354783"/>
                </a:lnTo>
                <a:lnTo>
                  <a:pt x="12419" y="308621"/>
                </a:lnTo>
                <a:lnTo>
                  <a:pt x="3152" y="284314"/>
                </a:lnTo>
                <a:lnTo>
                  <a:pt x="0" y="259334"/>
                </a:lnTo>
              </a:path>
              <a:path w="1377950" h="1556385">
                <a:moveTo>
                  <a:pt x="0" y="259334"/>
                </a:moveTo>
                <a:lnTo>
                  <a:pt x="12419" y="210046"/>
                </a:lnTo>
                <a:lnTo>
                  <a:pt x="48137" y="163884"/>
                </a:lnTo>
                <a:lnTo>
                  <a:pt x="104847" y="121716"/>
                </a:lnTo>
                <a:lnTo>
                  <a:pt x="140353" y="102401"/>
                </a:lnTo>
                <a:lnTo>
                  <a:pt x="180242" y="84410"/>
                </a:lnTo>
                <a:lnTo>
                  <a:pt x="224224" y="67853"/>
                </a:lnTo>
                <a:lnTo>
                  <a:pt x="272012" y="52836"/>
                </a:lnTo>
                <a:lnTo>
                  <a:pt x="323316" y="39470"/>
                </a:lnTo>
                <a:lnTo>
                  <a:pt x="377850" y="27862"/>
                </a:lnTo>
                <a:lnTo>
                  <a:pt x="435323" y="18121"/>
                </a:lnTo>
                <a:lnTo>
                  <a:pt x="495448" y="10356"/>
                </a:lnTo>
                <a:lnTo>
                  <a:pt x="557936" y="4675"/>
                </a:lnTo>
                <a:lnTo>
                  <a:pt x="622499" y="1186"/>
                </a:lnTo>
                <a:lnTo>
                  <a:pt x="688848" y="0"/>
                </a:lnTo>
                <a:lnTo>
                  <a:pt x="755196" y="1186"/>
                </a:lnTo>
                <a:lnTo>
                  <a:pt x="819759" y="4675"/>
                </a:lnTo>
                <a:lnTo>
                  <a:pt x="882247" y="10356"/>
                </a:lnTo>
                <a:lnTo>
                  <a:pt x="942372" y="18121"/>
                </a:lnTo>
                <a:lnTo>
                  <a:pt x="999845" y="27862"/>
                </a:lnTo>
                <a:lnTo>
                  <a:pt x="1054379" y="39470"/>
                </a:lnTo>
                <a:lnTo>
                  <a:pt x="1105683" y="52836"/>
                </a:lnTo>
                <a:lnTo>
                  <a:pt x="1153471" y="67853"/>
                </a:lnTo>
                <a:lnTo>
                  <a:pt x="1197453" y="84410"/>
                </a:lnTo>
                <a:lnTo>
                  <a:pt x="1237342" y="102401"/>
                </a:lnTo>
                <a:lnTo>
                  <a:pt x="1272848" y="121716"/>
                </a:lnTo>
                <a:lnTo>
                  <a:pt x="1329558" y="163884"/>
                </a:lnTo>
                <a:lnTo>
                  <a:pt x="1365276" y="210046"/>
                </a:lnTo>
                <a:lnTo>
                  <a:pt x="1377696" y="259334"/>
                </a:lnTo>
                <a:lnTo>
                  <a:pt x="1377696" y="1296670"/>
                </a:lnTo>
                <a:lnTo>
                  <a:pt x="1365276" y="1345950"/>
                </a:lnTo>
                <a:lnTo>
                  <a:pt x="1329558" y="1392109"/>
                </a:lnTo>
                <a:lnTo>
                  <a:pt x="1272848" y="1434276"/>
                </a:lnTo>
                <a:lnTo>
                  <a:pt x="1237342" y="1453591"/>
                </a:lnTo>
                <a:lnTo>
                  <a:pt x="1197453" y="1471583"/>
                </a:lnTo>
                <a:lnTo>
                  <a:pt x="1153471" y="1488142"/>
                </a:lnTo>
                <a:lnTo>
                  <a:pt x="1105683" y="1503159"/>
                </a:lnTo>
                <a:lnTo>
                  <a:pt x="1054379" y="1516527"/>
                </a:lnTo>
                <a:lnTo>
                  <a:pt x="999845" y="1528137"/>
                </a:lnTo>
                <a:lnTo>
                  <a:pt x="942372" y="1537879"/>
                </a:lnTo>
                <a:lnTo>
                  <a:pt x="882247" y="1545645"/>
                </a:lnTo>
                <a:lnTo>
                  <a:pt x="819759" y="1551327"/>
                </a:lnTo>
                <a:lnTo>
                  <a:pt x="755196" y="1554816"/>
                </a:lnTo>
                <a:lnTo>
                  <a:pt x="688848" y="1556004"/>
                </a:lnTo>
                <a:lnTo>
                  <a:pt x="622499" y="1554816"/>
                </a:lnTo>
                <a:lnTo>
                  <a:pt x="557936" y="1551327"/>
                </a:lnTo>
                <a:lnTo>
                  <a:pt x="495448" y="1545645"/>
                </a:lnTo>
                <a:lnTo>
                  <a:pt x="435323" y="1537879"/>
                </a:lnTo>
                <a:lnTo>
                  <a:pt x="377850" y="1528137"/>
                </a:lnTo>
                <a:lnTo>
                  <a:pt x="323316" y="1516527"/>
                </a:lnTo>
                <a:lnTo>
                  <a:pt x="272012" y="1503159"/>
                </a:lnTo>
                <a:lnTo>
                  <a:pt x="224224" y="1488142"/>
                </a:lnTo>
                <a:lnTo>
                  <a:pt x="180242" y="1471583"/>
                </a:lnTo>
                <a:lnTo>
                  <a:pt x="140353" y="1453591"/>
                </a:lnTo>
                <a:lnTo>
                  <a:pt x="104847" y="1434276"/>
                </a:lnTo>
                <a:lnTo>
                  <a:pt x="48137" y="1392109"/>
                </a:lnTo>
                <a:lnTo>
                  <a:pt x="12419" y="1345950"/>
                </a:lnTo>
                <a:lnTo>
                  <a:pt x="0" y="1296670"/>
                </a:lnTo>
                <a:lnTo>
                  <a:pt x="0" y="259334"/>
                </a:lnTo>
                <a:close/>
              </a:path>
            </a:pathLst>
          </a:custGeom>
          <a:ln w="15240">
            <a:solidFill>
              <a:srgbClr val="000000"/>
            </a:solidFill>
          </a:ln>
        </p:spPr>
        <p:txBody>
          <a:bodyPr wrap="square" lIns="0" tIns="0" rIns="0" bIns="0" rtlCol="0"/>
          <a:lstStyle/>
          <a:p>
            <a:endParaRPr/>
          </a:p>
        </p:txBody>
      </p:sp>
      <p:sp>
        <p:nvSpPr>
          <p:cNvPr id="22" name="object 22"/>
          <p:cNvSpPr txBox="1"/>
          <p:nvPr/>
        </p:nvSpPr>
        <p:spPr>
          <a:xfrm>
            <a:off x="8550021" y="5014976"/>
            <a:ext cx="1004569" cy="574040"/>
          </a:xfrm>
          <a:prstGeom prst="rect">
            <a:avLst/>
          </a:prstGeom>
        </p:spPr>
        <p:txBody>
          <a:bodyPr vert="horz" wrap="square" lIns="0" tIns="12700" rIns="0" bIns="0" rtlCol="0">
            <a:spAutoFit/>
          </a:bodyPr>
          <a:lstStyle/>
          <a:p>
            <a:pPr marL="70485" marR="5080" indent="-58419">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pSp>
        <p:nvGrpSpPr>
          <p:cNvPr id="23" name="object 23"/>
          <p:cNvGrpSpPr/>
          <p:nvPr/>
        </p:nvGrpSpPr>
        <p:grpSpPr>
          <a:xfrm>
            <a:off x="3067811" y="5705855"/>
            <a:ext cx="5562600" cy="273050"/>
            <a:chOff x="1543811" y="5705855"/>
            <a:chExt cx="5562600" cy="273050"/>
          </a:xfrm>
        </p:grpSpPr>
        <p:pic>
          <p:nvPicPr>
            <p:cNvPr id="24" name="object 24"/>
            <p:cNvPicPr/>
            <p:nvPr/>
          </p:nvPicPr>
          <p:blipFill>
            <a:blip r:embed="rId3" cstate="print"/>
            <a:stretch>
              <a:fillRect/>
            </a:stretch>
          </p:blipFill>
          <p:spPr>
            <a:xfrm>
              <a:off x="1543811" y="5705855"/>
              <a:ext cx="5562599" cy="272745"/>
            </a:xfrm>
            <a:prstGeom prst="rect">
              <a:avLst/>
            </a:prstGeom>
          </p:spPr>
        </p:pic>
        <p:sp>
          <p:nvSpPr>
            <p:cNvPr id="25" name="object 25"/>
            <p:cNvSpPr/>
            <p:nvPr/>
          </p:nvSpPr>
          <p:spPr>
            <a:xfrm>
              <a:off x="1565147" y="5727953"/>
              <a:ext cx="5410835" cy="158115"/>
            </a:xfrm>
            <a:custGeom>
              <a:avLst/>
              <a:gdLst/>
              <a:ahLst/>
              <a:cxnLst/>
              <a:rect l="l" t="t" r="r" b="b"/>
              <a:pathLst>
                <a:path w="5410834" h="158114">
                  <a:moveTo>
                    <a:pt x="5332730" y="80086"/>
                  </a:moveTo>
                  <a:lnTo>
                    <a:pt x="5332730" y="157810"/>
                  </a:lnTo>
                  <a:lnTo>
                    <a:pt x="5384546" y="131902"/>
                  </a:lnTo>
                  <a:lnTo>
                    <a:pt x="5345683" y="131902"/>
                  </a:lnTo>
                  <a:lnTo>
                    <a:pt x="5345683" y="105994"/>
                  </a:lnTo>
                  <a:lnTo>
                    <a:pt x="5384546" y="105994"/>
                  </a:lnTo>
                  <a:lnTo>
                    <a:pt x="5332730" y="80086"/>
                  </a:lnTo>
                  <a:close/>
                </a:path>
                <a:path w="5410834" h="158114">
                  <a:moveTo>
                    <a:pt x="25908" y="0"/>
                  </a:moveTo>
                  <a:lnTo>
                    <a:pt x="0" y="0"/>
                  </a:lnTo>
                  <a:lnTo>
                    <a:pt x="0" y="126098"/>
                  </a:lnTo>
                  <a:lnTo>
                    <a:pt x="5842" y="131902"/>
                  </a:lnTo>
                  <a:lnTo>
                    <a:pt x="5332730" y="131902"/>
                  </a:lnTo>
                  <a:lnTo>
                    <a:pt x="5332730" y="118948"/>
                  </a:lnTo>
                  <a:lnTo>
                    <a:pt x="25908" y="118948"/>
                  </a:lnTo>
                  <a:lnTo>
                    <a:pt x="12954" y="105994"/>
                  </a:lnTo>
                  <a:lnTo>
                    <a:pt x="25908" y="105994"/>
                  </a:lnTo>
                  <a:lnTo>
                    <a:pt x="25908" y="0"/>
                  </a:lnTo>
                  <a:close/>
                </a:path>
                <a:path w="5410834" h="158114">
                  <a:moveTo>
                    <a:pt x="5384546" y="105994"/>
                  </a:moveTo>
                  <a:lnTo>
                    <a:pt x="5345683" y="105994"/>
                  </a:lnTo>
                  <a:lnTo>
                    <a:pt x="5345683" y="131902"/>
                  </a:lnTo>
                  <a:lnTo>
                    <a:pt x="5384546" y="131902"/>
                  </a:lnTo>
                  <a:lnTo>
                    <a:pt x="5410454" y="118948"/>
                  </a:lnTo>
                  <a:lnTo>
                    <a:pt x="5384546" y="105994"/>
                  </a:lnTo>
                  <a:close/>
                </a:path>
                <a:path w="5410834" h="158114">
                  <a:moveTo>
                    <a:pt x="25908" y="105994"/>
                  </a:moveTo>
                  <a:lnTo>
                    <a:pt x="12954" y="105994"/>
                  </a:lnTo>
                  <a:lnTo>
                    <a:pt x="25908" y="118948"/>
                  </a:lnTo>
                  <a:lnTo>
                    <a:pt x="25908" y="105994"/>
                  </a:lnTo>
                  <a:close/>
                </a:path>
                <a:path w="5410834" h="158114">
                  <a:moveTo>
                    <a:pt x="5332730" y="105994"/>
                  </a:moveTo>
                  <a:lnTo>
                    <a:pt x="25908" y="105994"/>
                  </a:lnTo>
                  <a:lnTo>
                    <a:pt x="25908" y="118948"/>
                  </a:lnTo>
                  <a:lnTo>
                    <a:pt x="5332730" y="118948"/>
                  </a:lnTo>
                  <a:lnTo>
                    <a:pt x="5332730" y="105994"/>
                  </a:lnTo>
                  <a:close/>
                </a:path>
              </a:pathLst>
            </a:custGeom>
            <a:solidFill>
              <a:srgbClr val="00AF50"/>
            </a:solidFill>
          </p:spPr>
          <p:txBody>
            <a:bodyPr wrap="square" lIns="0" tIns="0" rIns="0" bIns="0" rtlCol="0"/>
            <a:lstStyle/>
            <a:p>
              <a:endParaRPr/>
            </a:p>
          </p:txBody>
        </p:sp>
      </p:grpSp>
      <p:sp>
        <p:nvSpPr>
          <p:cNvPr id="26" name="object 26"/>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50"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27" name="object 27"/>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28" name="object 28"/>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54</a:t>
            </a:r>
            <a:endParaRPr sz="1600">
              <a:latin typeface="Calibri"/>
              <a:cs typeface="Calibri"/>
            </a:endParaRPr>
          </a:p>
        </p:txBody>
      </p:sp>
    </p:spTree>
    <p:extLst>
      <p:ext uri="{BB962C8B-B14F-4D97-AF65-F5344CB8AC3E}">
        <p14:creationId xmlns:p14="http://schemas.microsoft.com/office/powerpoint/2010/main" val="3215450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2917"/>
            <a:ext cx="5582615" cy="689291"/>
          </a:xfrm>
          <a:prstGeom prst="rect">
            <a:avLst/>
          </a:prstGeom>
        </p:spPr>
        <p:txBody>
          <a:bodyPr vert="horz" wrap="square" lIns="0" tIns="12065" rIns="0" bIns="0" rtlCol="0" anchor="ctr">
            <a:spAutoFit/>
          </a:bodyPr>
          <a:lstStyle/>
          <a:p>
            <a:pPr marL="12700">
              <a:lnSpc>
                <a:spcPct val="100000"/>
              </a:lnSpc>
              <a:spcBef>
                <a:spcPts val="95"/>
              </a:spcBef>
            </a:pPr>
            <a:r>
              <a:rPr b="1" spc="-65" dirty="0"/>
              <a:t>Execution</a:t>
            </a:r>
            <a:r>
              <a:rPr b="1" spc="-130" dirty="0"/>
              <a:t> </a:t>
            </a:r>
            <a:r>
              <a:rPr b="1" spc="-35" dirty="0"/>
              <a:t>and</a:t>
            </a:r>
            <a:r>
              <a:rPr b="1" spc="-105" dirty="0"/>
              <a:t> </a:t>
            </a:r>
            <a:r>
              <a:rPr b="1" spc="-50" dirty="0"/>
              <a:t>Mining</a:t>
            </a:r>
          </a:p>
        </p:txBody>
      </p:sp>
      <p:sp>
        <p:nvSpPr>
          <p:cNvPr id="3" name="object 3"/>
          <p:cNvSpPr/>
          <p:nvPr/>
        </p:nvSpPr>
        <p:spPr>
          <a:xfrm>
            <a:off x="2336291" y="1391411"/>
            <a:ext cx="1530350" cy="4335780"/>
          </a:xfrm>
          <a:custGeom>
            <a:avLst/>
            <a:gdLst/>
            <a:ahLst/>
            <a:cxnLst/>
            <a:rect l="l" t="t" r="r" b="b"/>
            <a:pathLst>
              <a:path w="1530350" h="4335780">
                <a:moveTo>
                  <a:pt x="0" y="255015"/>
                </a:moveTo>
                <a:lnTo>
                  <a:pt x="4108" y="209176"/>
                </a:lnTo>
                <a:lnTo>
                  <a:pt x="15954" y="166032"/>
                </a:lnTo>
                <a:lnTo>
                  <a:pt x="34816" y="126303"/>
                </a:lnTo>
                <a:lnTo>
                  <a:pt x="59976" y="90711"/>
                </a:lnTo>
                <a:lnTo>
                  <a:pt x="90711" y="59976"/>
                </a:lnTo>
                <a:lnTo>
                  <a:pt x="126303" y="34816"/>
                </a:lnTo>
                <a:lnTo>
                  <a:pt x="166032" y="15954"/>
                </a:lnTo>
                <a:lnTo>
                  <a:pt x="209176" y="4108"/>
                </a:lnTo>
                <a:lnTo>
                  <a:pt x="255016" y="0"/>
                </a:lnTo>
                <a:lnTo>
                  <a:pt x="1275080" y="0"/>
                </a:lnTo>
                <a:lnTo>
                  <a:pt x="1320919" y="4108"/>
                </a:lnTo>
                <a:lnTo>
                  <a:pt x="1364063" y="15954"/>
                </a:lnTo>
                <a:lnTo>
                  <a:pt x="1403792" y="34816"/>
                </a:lnTo>
                <a:lnTo>
                  <a:pt x="1439384" y="59976"/>
                </a:lnTo>
                <a:lnTo>
                  <a:pt x="1470119" y="90711"/>
                </a:lnTo>
                <a:lnTo>
                  <a:pt x="1495279" y="126303"/>
                </a:lnTo>
                <a:lnTo>
                  <a:pt x="1514141" y="166032"/>
                </a:lnTo>
                <a:lnTo>
                  <a:pt x="1525987" y="209176"/>
                </a:lnTo>
                <a:lnTo>
                  <a:pt x="1530095" y="255015"/>
                </a:lnTo>
                <a:lnTo>
                  <a:pt x="1530095" y="4080764"/>
                </a:lnTo>
                <a:lnTo>
                  <a:pt x="1525987" y="4126603"/>
                </a:lnTo>
                <a:lnTo>
                  <a:pt x="1514141" y="4169747"/>
                </a:lnTo>
                <a:lnTo>
                  <a:pt x="1495279" y="4209476"/>
                </a:lnTo>
                <a:lnTo>
                  <a:pt x="1470119" y="4245068"/>
                </a:lnTo>
                <a:lnTo>
                  <a:pt x="1439384" y="4275803"/>
                </a:lnTo>
                <a:lnTo>
                  <a:pt x="1403792" y="4300963"/>
                </a:lnTo>
                <a:lnTo>
                  <a:pt x="1364063" y="4319825"/>
                </a:lnTo>
                <a:lnTo>
                  <a:pt x="1320919" y="4331671"/>
                </a:lnTo>
                <a:lnTo>
                  <a:pt x="1275080" y="4335780"/>
                </a:lnTo>
                <a:lnTo>
                  <a:pt x="255016" y="4335780"/>
                </a:lnTo>
                <a:lnTo>
                  <a:pt x="209176" y="4331671"/>
                </a:lnTo>
                <a:lnTo>
                  <a:pt x="166032" y="4319825"/>
                </a:lnTo>
                <a:lnTo>
                  <a:pt x="126303" y="4300963"/>
                </a:lnTo>
                <a:lnTo>
                  <a:pt x="90711" y="4275803"/>
                </a:lnTo>
                <a:lnTo>
                  <a:pt x="59976" y="4245068"/>
                </a:lnTo>
                <a:lnTo>
                  <a:pt x="34816" y="4209476"/>
                </a:lnTo>
                <a:lnTo>
                  <a:pt x="15954" y="4169747"/>
                </a:lnTo>
                <a:lnTo>
                  <a:pt x="4108" y="4126603"/>
                </a:lnTo>
                <a:lnTo>
                  <a:pt x="0" y="4080764"/>
                </a:lnTo>
                <a:lnTo>
                  <a:pt x="0" y="255015"/>
                </a:lnTo>
                <a:close/>
              </a:path>
            </a:pathLst>
          </a:custGeom>
          <a:ln w="15240">
            <a:solidFill>
              <a:srgbClr val="D24717"/>
            </a:solidFill>
          </a:ln>
        </p:spPr>
        <p:txBody>
          <a:bodyPr wrap="square" lIns="0" tIns="0" rIns="0" bIns="0" rtlCol="0"/>
          <a:lstStyle/>
          <a:p>
            <a:endParaRPr/>
          </a:p>
        </p:txBody>
      </p:sp>
      <p:sp>
        <p:nvSpPr>
          <p:cNvPr id="4" name="object 4"/>
          <p:cNvSpPr txBox="1"/>
          <p:nvPr/>
        </p:nvSpPr>
        <p:spPr>
          <a:xfrm>
            <a:off x="2822194" y="1568958"/>
            <a:ext cx="556260" cy="228909"/>
          </a:xfrm>
          <a:prstGeom prst="rect">
            <a:avLst/>
          </a:prstGeom>
        </p:spPr>
        <p:txBody>
          <a:bodyPr vert="horz" wrap="square" lIns="0" tIns="13335" rIns="0" bIns="0" rtlCol="0">
            <a:spAutoFit/>
          </a:bodyPr>
          <a:lstStyle/>
          <a:p>
            <a:pPr marL="12700">
              <a:spcBef>
                <a:spcPts val="105"/>
              </a:spcBef>
            </a:pPr>
            <a:r>
              <a:rPr sz="1400" b="1" dirty="0">
                <a:latin typeface="Calibri"/>
                <a:cs typeface="Calibri"/>
              </a:rPr>
              <a:t>Block</a:t>
            </a:r>
            <a:r>
              <a:rPr sz="1400" b="1" spc="-75" dirty="0">
                <a:latin typeface="Calibri"/>
                <a:cs typeface="Calibri"/>
              </a:rPr>
              <a:t> </a:t>
            </a:r>
            <a:r>
              <a:rPr sz="1400" b="1" dirty="0">
                <a:latin typeface="Calibri"/>
                <a:cs typeface="Calibri"/>
              </a:rPr>
              <a:t>4</a:t>
            </a:r>
            <a:endParaRPr sz="1400">
              <a:latin typeface="Calibri"/>
              <a:cs typeface="Calibri"/>
            </a:endParaRPr>
          </a:p>
        </p:txBody>
      </p:sp>
      <p:sp>
        <p:nvSpPr>
          <p:cNvPr id="5" name="object 5"/>
          <p:cNvSpPr txBox="1"/>
          <p:nvPr/>
        </p:nvSpPr>
        <p:spPr>
          <a:xfrm>
            <a:off x="2733852" y="1924050"/>
            <a:ext cx="732790" cy="299720"/>
          </a:xfrm>
          <a:prstGeom prst="rect">
            <a:avLst/>
          </a:prstGeom>
        </p:spPr>
        <p:txBody>
          <a:bodyPr vert="horz" wrap="square" lIns="0" tIns="12700" rIns="0" bIns="0" rtlCol="0">
            <a:spAutoFit/>
          </a:bodyPr>
          <a:lstStyle/>
          <a:p>
            <a:pPr marL="12700">
              <a:spcBef>
                <a:spcPts val="100"/>
              </a:spcBef>
            </a:pPr>
            <a:r>
              <a:rPr sz="900" dirty="0">
                <a:latin typeface="Calibri"/>
                <a:cs typeface="Calibri"/>
              </a:rPr>
              <a:t>Pr</a:t>
            </a:r>
            <a:r>
              <a:rPr sz="900" spc="5" dirty="0">
                <a:latin typeface="Calibri"/>
                <a:cs typeface="Calibri"/>
              </a:rPr>
              <a:t>o</a:t>
            </a:r>
            <a:r>
              <a:rPr sz="900" dirty="0">
                <a:latin typeface="Calibri"/>
                <a:cs typeface="Calibri"/>
              </a:rPr>
              <a:t>of-</a:t>
            </a:r>
            <a:r>
              <a:rPr sz="900" spc="5" dirty="0">
                <a:latin typeface="Calibri"/>
                <a:cs typeface="Calibri"/>
              </a:rPr>
              <a:t>o</a:t>
            </a:r>
            <a:r>
              <a:rPr sz="900" dirty="0">
                <a:latin typeface="Calibri"/>
                <a:cs typeface="Calibri"/>
              </a:rPr>
              <a:t>f-Wor</a:t>
            </a:r>
            <a:r>
              <a:rPr sz="900" spc="-5" dirty="0">
                <a:latin typeface="Calibri"/>
                <a:cs typeface="Calibri"/>
              </a:rPr>
              <a:t>k</a:t>
            </a:r>
            <a:r>
              <a:rPr sz="900" dirty="0">
                <a:latin typeface="Calibri"/>
                <a:cs typeface="Calibri"/>
              </a:rPr>
              <a:t>:</a:t>
            </a:r>
            <a:endParaRPr sz="900">
              <a:latin typeface="Calibri"/>
              <a:cs typeface="Calibri"/>
            </a:endParaRPr>
          </a:p>
          <a:p>
            <a:pPr marL="41275"/>
            <a:r>
              <a:rPr sz="900" i="1" spc="-10" dirty="0">
                <a:latin typeface="Calibri"/>
                <a:cs typeface="Calibri"/>
              </a:rPr>
              <a:t>000000r9d8fjj</a:t>
            </a:r>
            <a:endParaRPr sz="900">
              <a:latin typeface="Calibri"/>
              <a:cs typeface="Calibri"/>
            </a:endParaRPr>
          </a:p>
        </p:txBody>
      </p:sp>
      <p:sp>
        <p:nvSpPr>
          <p:cNvPr id="6" name="object 6"/>
          <p:cNvSpPr txBox="1"/>
          <p:nvPr/>
        </p:nvSpPr>
        <p:spPr>
          <a:xfrm>
            <a:off x="2715564" y="2335530"/>
            <a:ext cx="770890" cy="300355"/>
          </a:xfrm>
          <a:prstGeom prst="rect">
            <a:avLst/>
          </a:prstGeom>
        </p:spPr>
        <p:txBody>
          <a:bodyPr vert="horz" wrap="square" lIns="0" tIns="12700" rIns="0" bIns="0" rtlCol="0">
            <a:spAutoFit/>
          </a:bodyPr>
          <a:lstStyle/>
          <a:p>
            <a:pPr marL="33655">
              <a:spcBef>
                <a:spcPts val="100"/>
              </a:spcBef>
            </a:pPr>
            <a:r>
              <a:rPr sz="900" spc="-5" dirty="0">
                <a:latin typeface="Calibri"/>
                <a:cs typeface="Calibri"/>
              </a:rPr>
              <a:t>Previous</a:t>
            </a:r>
            <a:r>
              <a:rPr sz="900" spc="-45" dirty="0">
                <a:latin typeface="Calibri"/>
                <a:cs typeface="Calibri"/>
              </a:rPr>
              <a:t> </a:t>
            </a:r>
            <a:r>
              <a:rPr sz="900" spc="-5" dirty="0">
                <a:latin typeface="Calibri"/>
                <a:cs typeface="Calibri"/>
              </a:rPr>
              <a:t>block:</a:t>
            </a:r>
            <a:endParaRPr sz="900">
              <a:latin typeface="Calibri"/>
              <a:cs typeface="Calibri"/>
            </a:endParaRPr>
          </a:p>
          <a:p>
            <a:pPr marL="12700"/>
            <a:r>
              <a:rPr sz="900" dirty="0">
                <a:latin typeface="Calibri"/>
                <a:cs typeface="Calibri"/>
              </a:rPr>
              <a:t>0</a:t>
            </a:r>
            <a:r>
              <a:rPr sz="900" spc="-5" dirty="0">
                <a:latin typeface="Calibri"/>
                <a:cs typeface="Calibri"/>
              </a:rPr>
              <a:t>0</a:t>
            </a:r>
            <a:r>
              <a:rPr sz="900" dirty="0">
                <a:latin typeface="Calibri"/>
                <a:cs typeface="Calibri"/>
              </a:rPr>
              <a:t>0</a:t>
            </a:r>
            <a:r>
              <a:rPr sz="900" spc="-5" dirty="0">
                <a:latin typeface="Calibri"/>
                <a:cs typeface="Calibri"/>
              </a:rPr>
              <a:t>0</a:t>
            </a:r>
            <a:r>
              <a:rPr sz="900" dirty="0">
                <a:latin typeface="Calibri"/>
                <a:cs typeface="Calibri"/>
              </a:rPr>
              <a:t>0</a:t>
            </a:r>
            <a:r>
              <a:rPr sz="900" spc="-5" dirty="0">
                <a:latin typeface="Calibri"/>
                <a:cs typeface="Calibri"/>
              </a:rPr>
              <a:t>0</a:t>
            </a:r>
            <a:r>
              <a:rPr sz="900" spc="-15" dirty="0">
                <a:latin typeface="Calibri"/>
                <a:cs typeface="Calibri"/>
              </a:rPr>
              <a:t>9</a:t>
            </a:r>
            <a:r>
              <a:rPr sz="900" spc="-5" dirty="0">
                <a:latin typeface="Calibri"/>
                <a:cs typeface="Calibri"/>
              </a:rPr>
              <a:t>0</a:t>
            </a:r>
            <a:r>
              <a:rPr sz="900" spc="-10" dirty="0">
                <a:latin typeface="Calibri"/>
                <a:cs typeface="Calibri"/>
              </a:rPr>
              <a:t>b</a:t>
            </a:r>
            <a:r>
              <a:rPr sz="900" spc="-5" dirty="0">
                <a:latin typeface="Calibri"/>
                <a:cs typeface="Calibri"/>
              </a:rPr>
              <a:t>41</a:t>
            </a:r>
            <a:r>
              <a:rPr sz="900" spc="-10" dirty="0">
                <a:latin typeface="Calibri"/>
                <a:cs typeface="Calibri"/>
              </a:rPr>
              <a:t>bx</a:t>
            </a:r>
            <a:endParaRPr sz="900">
              <a:latin typeface="Calibri"/>
              <a:cs typeface="Calibri"/>
            </a:endParaRPr>
          </a:p>
        </p:txBody>
      </p:sp>
      <p:sp>
        <p:nvSpPr>
          <p:cNvPr id="7" name="object 7"/>
          <p:cNvSpPr txBox="1"/>
          <p:nvPr/>
        </p:nvSpPr>
        <p:spPr>
          <a:xfrm>
            <a:off x="2467356" y="2706624"/>
            <a:ext cx="1289685" cy="533479"/>
          </a:xfrm>
          <a:prstGeom prst="rect">
            <a:avLst/>
          </a:prstGeom>
          <a:solidFill>
            <a:srgbClr val="D24717"/>
          </a:solidFill>
          <a:ln w="15239">
            <a:solidFill>
              <a:srgbClr val="9B310D"/>
            </a:solidFill>
          </a:ln>
        </p:spPr>
        <p:txBody>
          <a:bodyPr vert="horz" wrap="square" lIns="0" tIns="0" rIns="0" bIns="0" rtlCol="0">
            <a:spAutoFit/>
          </a:bodyPr>
          <a:lstStyle/>
          <a:p>
            <a:pPr algn="ctr">
              <a:lnSpc>
                <a:spcPts val="1955"/>
              </a:lnSpc>
            </a:pPr>
            <a:r>
              <a:rPr spc="-20" dirty="0">
                <a:solidFill>
                  <a:srgbClr val="FFFFFF"/>
                </a:solidFill>
                <a:latin typeface="Calibri"/>
                <a:cs typeface="Calibri"/>
              </a:rPr>
              <a:t>Transaction</a:t>
            </a:r>
            <a:endParaRPr>
              <a:latin typeface="Calibri"/>
              <a:cs typeface="Calibri"/>
            </a:endParaRPr>
          </a:p>
          <a:p>
            <a:pPr algn="ctr">
              <a:lnSpc>
                <a:spcPct val="100000"/>
              </a:lnSpc>
            </a:pPr>
            <a:r>
              <a:rPr spc="-35" dirty="0">
                <a:solidFill>
                  <a:srgbClr val="FFFFFF"/>
                </a:solidFill>
                <a:latin typeface="Calibri"/>
                <a:cs typeface="Calibri"/>
              </a:rPr>
              <a:t>Trie</a:t>
            </a:r>
            <a:endParaRPr>
              <a:latin typeface="Calibri"/>
              <a:cs typeface="Calibri"/>
            </a:endParaRPr>
          </a:p>
        </p:txBody>
      </p:sp>
      <p:sp>
        <p:nvSpPr>
          <p:cNvPr id="8" name="object 8"/>
          <p:cNvSpPr txBox="1"/>
          <p:nvPr/>
        </p:nvSpPr>
        <p:spPr>
          <a:xfrm>
            <a:off x="2459737" y="3733800"/>
            <a:ext cx="1304925" cy="541020"/>
          </a:xfrm>
          <a:prstGeom prst="rect">
            <a:avLst/>
          </a:prstGeom>
          <a:solidFill>
            <a:srgbClr val="006FC0"/>
          </a:solidFill>
        </p:spPr>
        <p:txBody>
          <a:bodyPr vert="horz" wrap="square" lIns="0" tIns="0" rIns="0" bIns="0" rtlCol="0">
            <a:spAutoFit/>
          </a:bodyPr>
          <a:lstStyle/>
          <a:p>
            <a:pPr marL="217170">
              <a:lnSpc>
                <a:spcPts val="2014"/>
              </a:lnSpc>
            </a:pPr>
            <a:r>
              <a:rPr spc="-20" dirty="0">
                <a:solidFill>
                  <a:srgbClr val="FFFFFF"/>
                </a:solidFill>
                <a:latin typeface="Calibri"/>
                <a:cs typeface="Calibri"/>
              </a:rPr>
              <a:t>State</a:t>
            </a:r>
            <a:r>
              <a:rPr spc="-25" dirty="0">
                <a:solidFill>
                  <a:srgbClr val="FFFFFF"/>
                </a:solidFill>
                <a:latin typeface="Calibri"/>
                <a:cs typeface="Calibri"/>
              </a:rPr>
              <a:t> </a:t>
            </a:r>
            <a:r>
              <a:rPr spc="-35" dirty="0">
                <a:solidFill>
                  <a:srgbClr val="FFFFFF"/>
                </a:solidFill>
                <a:latin typeface="Calibri"/>
                <a:cs typeface="Calibri"/>
              </a:rPr>
              <a:t>Trie</a:t>
            </a:r>
            <a:endParaRPr>
              <a:latin typeface="Calibri"/>
              <a:cs typeface="Calibri"/>
            </a:endParaRPr>
          </a:p>
          <a:p>
            <a:pPr marL="175895"/>
            <a:r>
              <a:rPr spc="-15" dirty="0">
                <a:solidFill>
                  <a:srgbClr val="FFFFFF"/>
                </a:solidFill>
                <a:latin typeface="Calibri"/>
                <a:cs typeface="Calibri"/>
              </a:rPr>
              <a:t>Root</a:t>
            </a:r>
            <a:r>
              <a:rPr spc="-30" dirty="0">
                <a:solidFill>
                  <a:srgbClr val="FFFFFF"/>
                </a:solidFill>
                <a:latin typeface="Calibri"/>
                <a:cs typeface="Calibri"/>
              </a:rPr>
              <a:t> </a:t>
            </a:r>
            <a:r>
              <a:rPr spc="-5" dirty="0">
                <a:solidFill>
                  <a:srgbClr val="FFFFFF"/>
                </a:solidFill>
                <a:latin typeface="Calibri"/>
                <a:cs typeface="Calibri"/>
              </a:rPr>
              <a:t>Hash</a:t>
            </a:r>
            <a:endParaRPr>
              <a:latin typeface="Calibri"/>
              <a:cs typeface="Calibri"/>
            </a:endParaRPr>
          </a:p>
        </p:txBody>
      </p:sp>
      <p:sp>
        <p:nvSpPr>
          <p:cNvPr id="9" name="object 9"/>
          <p:cNvSpPr txBox="1"/>
          <p:nvPr/>
        </p:nvSpPr>
        <p:spPr>
          <a:xfrm>
            <a:off x="2459737" y="4767071"/>
            <a:ext cx="1304925" cy="828040"/>
          </a:xfrm>
          <a:prstGeom prst="rect">
            <a:avLst/>
          </a:prstGeom>
          <a:solidFill>
            <a:srgbClr val="006FC0"/>
          </a:solidFill>
        </p:spPr>
        <p:txBody>
          <a:bodyPr vert="horz" wrap="square" lIns="0" tIns="0" rIns="0" bIns="0" rtlCol="0">
            <a:spAutoFit/>
          </a:bodyPr>
          <a:lstStyle/>
          <a:p>
            <a:pPr marL="261620">
              <a:lnSpc>
                <a:spcPts val="2060"/>
              </a:lnSpc>
            </a:pPr>
            <a:r>
              <a:rPr spc="-10" dirty="0">
                <a:solidFill>
                  <a:srgbClr val="FFFFFF"/>
                </a:solidFill>
                <a:latin typeface="Calibri"/>
                <a:cs typeface="Calibri"/>
              </a:rPr>
              <a:t>Receipts</a:t>
            </a:r>
            <a:endParaRPr>
              <a:latin typeface="Calibri"/>
              <a:cs typeface="Calibri"/>
            </a:endParaRPr>
          </a:p>
          <a:p>
            <a:pPr marL="421640" marR="228600" indent="-184785"/>
            <a:r>
              <a:rPr spc="-110" dirty="0">
                <a:solidFill>
                  <a:srgbClr val="FFFFFF"/>
                </a:solidFill>
                <a:latin typeface="Calibri"/>
                <a:cs typeface="Calibri"/>
              </a:rPr>
              <a:t>T</a:t>
            </a:r>
            <a:r>
              <a:rPr dirty="0">
                <a:solidFill>
                  <a:srgbClr val="FFFFFF"/>
                </a:solidFill>
                <a:latin typeface="Calibri"/>
                <a:cs typeface="Calibri"/>
              </a:rPr>
              <a:t>r</a:t>
            </a:r>
            <a:r>
              <a:rPr spc="-15" dirty="0">
                <a:solidFill>
                  <a:srgbClr val="FFFFFF"/>
                </a:solidFill>
                <a:latin typeface="Calibri"/>
                <a:cs typeface="Calibri"/>
              </a:rPr>
              <a:t>i</a:t>
            </a:r>
            <a:r>
              <a:rPr dirty="0">
                <a:solidFill>
                  <a:srgbClr val="FFFFFF"/>
                </a:solidFill>
                <a:latin typeface="Calibri"/>
                <a:cs typeface="Calibri"/>
              </a:rPr>
              <a:t>e</a:t>
            </a:r>
            <a:r>
              <a:rPr spc="5" dirty="0">
                <a:solidFill>
                  <a:srgbClr val="FFFFFF"/>
                </a:solidFill>
                <a:latin typeface="Calibri"/>
                <a:cs typeface="Calibri"/>
              </a:rPr>
              <a:t> </a:t>
            </a:r>
            <a:r>
              <a:rPr spc="-45" dirty="0">
                <a:solidFill>
                  <a:srgbClr val="FFFFFF"/>
                </a:solidFill>
                <a:latin typeface="Calibri"/>
                <a:cs typeface="Calibri"/>
              </a:rPr>
              <a:t>R</a:t>
            </a:r>
            <a:r>
              <a:rPr spc="-5" dirty="0">
                <a:solidFill>
                  <a:srgbClr val="FFFFFF"/>
                </a:solidFill>
                <a:latin typeface="Calibri"/>
                <a:cs typeface="Calibri"/>
              </a:rPr>
              <a:t>oot  Hash</a:t>
            </a:r>
            <a:endParaRPr>
              <a:latin typeface="Calibri"/>
              <a:cs typeface="Calibri"/>
            </a:endParaRPr>
          </a:p>
        </p:txBody>
      </p:sp>
      <p:grpSp>
        <p:nvGrpSpPr>
          <p:cNvPr id="10" name="object 10"/>
          <p:cNvGrpSpPr/>
          <p:nvPr/>
        </p:nvGrpSpPr>
        <p:grpSpPr>
          <a:xfrm>
            <a:off x="3753104" y="1584961"/>
            <a:ext cx="3233420" cy="1390015"/>
            <a:chOff x="2229104" y="1584960"/>
            <a:chExt cx="3233420" cy="1390015"/>
          </a:xfrm>
        </p:grpSpPr>
        <p:sp>
          <p:nvSpPr>
            <p:cNvPr id="11" name="object 11"/>
            <p:cNvSpPr/>
            <p:nvPr/>
          </p:nvSpPr>
          <p:spPr>
            <a:xfrm>
              <a:off x="2229104" y="2215896"/>
              <a:ext cx="1118870" cy="759460"/>
            </a:xfrm>
            <a:custGeom>
              <a:avLst/>
              <a:gdLst/>
              <a:ahLst/>
              <a:cxnLst/>
              <a:rect l="l" t="t" r="r" b="b"/>
              <a:pathLst>
                <a:path w="1118870" h="759460">
                  <a:moveTo>
                    <a:pt x="1051815" y="37477"/>
                  </a:moveTo>
                  <a:lnTo>
                    <a:pt x="0" y="748538"/>
                  </a:lnTo>
                  <a:lnTo>
                    <a:pt x="7112" y="759078"/>
                  </a:lnTo>
                  <a:lnTo>
                    <a:pt x="1058879" y="47926"/>
                  </a:lnTo>
                  <a:lnTo>
                    <a:pt x="1051815" y="37477"/>
                  </a:lnTo>
                  <a:close/>
                </a:path>
                <a:path w="1118870" h="759460">
                  <a:moveTo>
                    <a:pt x="1101418" y="30352"/>
                  </a:moveTo>
                  <a:lnTo>
                    <a:pt x="1062355" y="30352"/>
                  </a:lnTo>
                  <a:lnTo>
                    <a:pt x="1069467" y="40766"/>
                  </a:lnTo>
                  <a:lnTo>
                    <a:pt x="1058879" y="47926"/>
                  </a:lnTo>
                  <a:lnTo>
                    <a:pt x="1076706" y="74294"/>
                  </a:lnTo>
                  <a:lnTo>
                    <a:pt x="1101418" y="30352"/>
                  </a:lnTo>
                  <a:close/>
                </a:path>
                <a:path w="1118870" h="759460">
                  <a:moveTo>
                    <a:pt x="1062355" y="30352"/>
                  </a:moveTo>
                  <a:lnTo>
                    <a:pt x="1051815" y="37477"/>
                  </a:lnTo>
                  <a:lnTo>
                    <a:pt x="1058879" y="47926"/>
                  </a:lnTo>
                  <a:lnTo>
                    <a:pt x="1069467" y="40766"/>
                  </a:lnTo>
                  <a:lnTo>
                    <a:pt x="1062355" y="30352"/>
                  </a:lnTo>
                  <a:close/>
                </a:path>
                <a:path w="1118870" h="759460">
                  <a:moveTo>
                    <a:pt x="1118488" y="0"/>
                  </a:moveTo>
                  <a:lnTo>
                    <a:pt x="1034033" y="11175"/>
                  </a:lnTo>
                  <a:lnTo>
                    <a:pt x="1051815" y="37477"/>
                  </a:lnTo>
                  <a:lnTo>
                    <a:pt x="1062355" y="30352"/>
                  </a:lnTo>
                  <a:lnTo>
                    <a:pt x="1101418" y="30352"/>
                  </a:lnTo>
                  <a:lnTo>
                    <a:pt x="1118488" y="0"/>
                  </a:lnTo>
                  <a:close/>
                </a:path>
              </a:pathLst>
            </a:custGeom>
            <a:solidFill>
              <a:srgbClr val="D24717"/>
            </a:solidFill>
          </p:spPr>
          <p:txBody>
            <a:bodyPr wrap="square" lIns="0" tIns="0" rIns="0" bIns="0" rtlCol="0"/>
            <a:lstStyle/>
            <a:p>
              <a:endParaRPr/>
            </a:p>
          </p:txBody>
        </p:sp>
        <p:sp>
          <p:nvSpPr>
            <p:cNvPr id="12" name="object 12"/>
            <p:cNvSpPr/>
            <p:nvPr/>
          </p:nvSpPr>
          <p:spPr>
            <a:xfrm>
              <a:off x="3348228" y="1592580"/>
              <a:ext cx="2106295" cy="1248410"/>
            </a:xfrm>
            <a:custGeom>
              <a:avLst/>
              <a:gdLst/>
              <a:ahLst/>
              <a:cxnLst/>
              <a:rect l="l" t="t" r="r" b="b"/>
              <a:pathLst>
                <a:path w="2106295" h="1248410">
                  <a:moveTo>
                    <a:pt x="0" y="208025"/>
                  </a:moveTo>
                  <a:lnTo>
                    <a:pt x="5491" y="160313"/>
                  </a:lnTo>
                  <a:lnTo>
                    <a:pt x="21136" y="116521"/>
                  </a:lnTo>
                  <a:lnTo>
                    <a:pt x="45686" y="77897"/>
                  </a:lnTo>
                  <a:lnTo>
                    <a:pt x="77897" y="45686"/>
                  </a:lnTo>
                  <a:lnTo>
                    <a:pt x="116521" y="21136"/>
                  </a:lnTo>
                  <a:lnTo>
                    <a:pt x="160313" y="5491"/>
                  </a:lnTo>
                  <a:lnTo>
                    <a:pt x="208025" y="0"/>
                  </a:lnTo>
                  <a:lnTo>
                    <a:pt x="1898142" y="0"/>
                  </a:lnTo>
                  <a:lnTo>
                    <a:pt x="1945854" y="5491"/>
                  </a:lnTo>
                  <a:lnTo>
                    <a:pt x="1989646" y="21136"/>
                  </a:lnTo>
                  <a:lnTo>
                    <a:pt x="2028270" y="45686"/>
                  </a:lnTo>
                  <a:lnTo>
                    <a:pt x="2060481" y="77897"/>
                  </a:lnTo>
                  <a:lnTo>
                    <a:pt x="2085031" y="116521"/>
                  </a:lnTo>
                  <a:lnTo>
                    <a:pt x="2100676" y="160313"/>
                  </a:lnTo>
                  <a:lnTo>
                    <a:pt x="2106168" y="208025"/>
                  </a:lnTo>
                  <a:lnTo>
                    <a:pt x="2106168" y="1040130"/>
                  </a:lnTo>
                  <a:lnTo>
                    <a:pt x="2100676" y="1087842"/>
                  </a:lnTo>
                  <a:lnTo>
                    <a:pt x="2085031" y="1131634"/>
                  </a:lnTo>
                  <a:lnTo>
                    <a:pt x="2060481" y="1170258"/>
                  </a:lnTo>
                  <a:lnTo>
                    <a:pt x="2028270" y="1202469"/>
                  </a:lnTo>
                  <a:lnTo>
                    <a:pt x="1989646" y="1227019"/>
                  </a:lnTo>
                  <a:lnTo>
                    <a:pt x="1945854" y="1242664"/>
                  </a:lnTo>
                  <a:lnTo>
                    <a:pt x="1898142" y="1248156"/>
                  </a:lnTo>
                  <a:lnTo>
                    <a:pt x="208025" y="1248156"/>
                  </a:lnTo>
                  <a:lnTo>
                    <a:pt x="160313" y="1242664"/>
                  </a:lnTo>
                  <a:lnTo>
                    <a:pt x="116521" y="1227019"/>
                  </a:lnTo>
                  <a:lnTo>
                    <a:pt x="77897" y="1202469"/>
                  </a:lnTo>
                  <a:lnTo>
                    <a:pt x="45686" y="1170258"/>
                  </a:lnTo>
                  <a:lnTo>
                    <a:pt x="21136" y="1131634"/>
                  </a:lnTo>
                  <a:lnTo>
                    <a:pt x="5491" y="1087842"/>
                  </a:lnTo>
                  <a:lnTo>
                    <a:pt x="0" y="1040130"/>
                  </a:lnTo>
                  <a:lnTo>
                    <a:pt x="0" y="208025"/>
                  </a:lnTo>
                  <a:close/>
                </a:path>
              </a:pathLst>
            </a:custGeom>
            <a:ln w="15240">
              <a:solidFill>
                <a:srgbClr val="000000"/>
              </a:solidFill>
            </a:ln>
          </p:spPr>
          <p:txBody>
            <a:bodyPr wrap="square" lIns="0" tIns="0" rIns="0" bIns="0" rtlCol="0"/>
            <a:lstStyle/>
            <a:p>
              <a:endParaRPr/>
            </a:p>
          </p:txBody>
        </p:sp>
      </p:grpSp>
      <p:sp>
        <p:nvSpPr>
          <p:cNvPr id="13" name="object 13"/>
          <p:cNvSpPr txBox="1"/>
          <p:nvPr/>
        </p:nvSpPr>
        <p:spPr>
          <a:xfrm>
            <a:off x="5029327" y="1639951"/>
            <a:ext cx="1790064" cy="1122680"/>
          </a:xfrm>
          <a:prstGeom prst="rect">
            <a:avLst/>
          </a:prstGeom>
        </p:spPr>
        <p:txBody>
          <a:bodyPr vert="horz" wrap="square" lIns="0" tIns="12700" rIns="0" bIns="0" rtlCol="0">
            <a:spAutoFit/>
          </a:bodyPr>
          <a:lstStyle/>
          <a:p>
            <a:pPr marL="12700" marR="5080" indent="1905" algn="ctr">
              <a:spcBef>
                <a:spcPts val="100"/>
              </a:spcBef>
            </a:pPr>
            <a:r>
              <a:rPr spc="-10" dirty="0">
                <a:latin typeface="Calibri"/>
                <a:cs typeface="Calibri"/>
              </a:rPr>
              <a:t>Contains </a:t>
            </a:r>
            <a:r>
              <a:rPr spc="-5" dirty="0">
                <a:latin typeface="Calibri"/>
                <a:cs typeface="Calibri"/>
              </a:rPr>
              <a:t>all </a:t>
            </a:r>
            <a:r>
              <a:rPr dirty="0">
                <a:latin typeface="Calibri"/>
                <a:cs typeface="Calibri"/>
              </a:rPr>
              <a:t> </a:t>
            </a:r>
            <a:r>
              <a:rPr spc="-10" dirty="0">
                <a:latin typeface="Calibri"/>
                <a:cs typeface="Calibri"/>
              </a:rPr>
              <a:t>transactions </a:t>
            </a:r>
            <a:r>
              <a:rPr dirty="0">
                <a:latin typeface="Calibri"/>
                <a:cs typeface="Calibri"/>
              </a:rPr>
              <a:t>in the </a:t>
            </a:r>
            <a:r>
              <a:rPr spc="-395" dirty="0">
                <a:latin typeface="Calibri"/>
                <a:cs typeface="Calibri"/>
              </a:rPr>
              <a:t> </a:t>
            </a:r>
            <a:r>
              <a:rPr spc="-5" dirty="0">
                <a:latin typeface="Calibri"/>
                <a:cs typeface="Calibri"/>
              </a:rPr>
              <a:t>block </a:t>
            </a:r>
            <a:r>
              <a:rPr spc="-10" dirty="0">
                <a:latin typeface="Calibri"/>
                <a:cs typeface="Calibri"/>
              </a:rPr>
              <a:t>structured </a:t>
            </a:r>
            <a:r>
              <a:rPr dirty="0">
                <a:latin typeface="Calibri"/>
                <a:cs typeface="Calibri"/>
              </a:rPr>
              <a:t>as </a:t>
            </a:r>
            <a:r>
              <a:rPr spc="-395" dirty="0">
                <a:latin typeface="Calibri"/>
                <a:cs typeface="Calibri"/>
              </a:rPr>
              <a:t> </a:t>
            </a:r>
            <a:r>
              <a:rPr dirty="0">
                <a:latin typeface="Calibri"/>
                <a:cs typeface="Calibri"/>
              </a:rPr>
              <a:t>a</a:t>
            </a:r>
            <a:r>
              <a:rPr spc="-10" dirty="0">
                <a:latin typeface="Calibri"/>
                <a:cs typeface="Calibri"/>
              </a:rPr>
              <a:t> </a:t>
            </a:r>
            <a:r>
              <a:rPr spc="-5" dirty="0">
                <a:latin typeface="Calibri"/>
                <a:cs typeface="Calibri"/>
              </a:rPr>
              <a:t>Merkle</a:t>
            </a:r>
            <a:r>
              <a:rPr spc="15" dirty="0">
                <a:latin typeface="Calibri"/>
                <a:cs typeface="Calibri"/>
              </a:rPr>
              <a:t> </a:t>
            </a:r>
            <a:r>
              <a:rPr spc="-35" dirty="0">
                <a:latin typeface="Calibri"/>
                <a:cs typeface="Calibri"/>
              </a:rPr>
              <a:t>Tree</a:t>
            </a:r>
            <a:endParaRPr>
              <a:latin typeface="Calibri"/>
              <a:cs typeface="Calibri"/>
            </a:endParaRPr>
          </a:p>
        </p:txBody>
      </p:sp>
      <p:sp>
        <p:nvSpPr>
          <p:cNvPr id="14" name="object 14"/>
          <p:cNvSpPr txBox="1"/>
          <p:nvPr/>
        </p:nvSpPr>
        <p:spPr>
          <a:xfrm>
            <a:off x="8214359" y="1388364"/>
            <a:ext cx="1676400" cy="1655445"/>
          </a:xfrm>
          <a:prstGeom prst="rect">
            <a:avLst/>
          </a:prstGeom>
          <a:ln w="15240">
            <a:solidFill>
              <a:srgbClr val="000000"/>
            </a:solidFill>
          </a:ln>
        </p:spPr>
        <p:txBody>
          <a:bodyPr vert="horz" wrap="square" lIns="0" tIns="0" rIns="0" bIns="0" rtlCol="0">
            <a:spAutoFit/>
          </a:bodyPr>
          <a:lstStyle/>
          <a:p>
            <a:pPr algn="ctr">
              <a:lnSpc>
                <a:spcPts val="2080"/>
              </a:lnSpc>
            </a:pPr>
            <a:r>
              <a:rPr spc="-20" dirty="0">
                <a:latin typeface="Calibri"/>
                <a:cs typeface="Calibri"/>
              </a:rPr>
              <a:t>Transaction</a:t>
            </a:r>
            <a:r>
              <a:rPr spc="-30" dirty="0">
                <a:latin typeface="Calibri"/>
                <a:cs typeface="Calibri"/>
              </a:rPr>
              <a:t> </a:t>
            </a:r>
            <a:r>
              <a:rPr dirty="0">
                <a:latin typeface="Calibri"/>
                <a:cs typeface="Calibri"/>
              </a:rPr>
              <a:t>C</a:t>
            </a:r>
            <a:endParaRPr>
              <a:latin typeface="Calibri"/>
              <a:cs typeface="Calibri"/>
            </a:endParaRPr>
          </a:p>
          <a:p>
            <a:pPr algn="ctr">
              <a:lnSpc>
                <a:spcPct val="100000"/>
              </a:lnSpc>
            </a:pPr>
            <a:r>
              <a:rPr spc="-10" dirty="0">
                <a:latin typeface="Calibri"/>
                <a:cs typeface="Calibri"/>
              </a:rPr>
              <a:t>(by</a:t>
            </a:r>
            <a:r>
              <a:rPr spc="-25" dirty="0">
                <a:latin typeface="Calibri"/>
                <a:cs typeface="Calibri"/>
              </a:rPr>
              <a:t> </a:t>
            </a:r>
            <a:r>
              <a:rPr spc="-5" dirty="0">
                <a:latin typeface="Calibri"/>
                <a:cs typeface="Calibri"/>
              </a:rPr>
              <a:t>Alice)</a:t>
            </a:r>
            <a:endParaRPr>
              <a:latin typeface="Calibri"/>
              <a:cs typeface="Calibri"/>
            </a:endParaRPr>
          </a:p>
          <a:p>
            <a:pPr marL="379095" indent="-287020">
              <a:buFont typeface="Arial MT"/>
              <a:buChar char="•"/>
              <a:tabLst>
                <a:tab pos="379095" algn="l"/>
                <a:tab pos="379730" algn="l"/>
              </a:tabLst>
            </a:pPr>
            <a:r>
              <a:rPr spc="-5" dirty="0">
                <a:latin typeface="Calibri"/>
                <a:cs typeface="Calibri"/>
              </a:rPr>
              <a:t>Inputs</a:t>
            </a:r>
            <a:endParaRPr>
              <a:latin typeface="Calibri"/>
              <a:cs typeface="Calibri"/>
            </a:endParaRPr>
          </a:p>
          <a:p>
            <a:pPr marL="379095" indent="-287020">
              <a:buFont typeface="Arial MT"/>
              <a:buChar char="•"/>
              <a:tabLst>
                <a:tab pos="379095" algn="l"/>
                <a:tab pos="379730" algn="l"/>
              </a:tabLst>
            </a:pPr>
            <a:r>
              <a:rPr spc="-5" dirty="0">
                <a:latin typeface="Calibri"/>
                <a:cs typeface="Calibri"/>
              </a:rPr>
              <a:t>Outputs</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25" dirty="0">
                <a:latin typeface="Calibri"/>
                <a:cs typeface="Calibri"/>
              </a:rPr>
              <a:t> </a:t>
            </a:r>
            <a:r>
              <a:rPr i="1" spc="-5" dirty="0">
                <a:latin typeface="Calibri"/>
                <a:cs typeface="Calibri"/>
              </a:rPr>
              <a:t>limit</a:t>
            </a:r>
            <a:endParaRPr>
              <a:latin typeface="Calibri"/>
              <a:cs typeface="Calibri"/>
            </a:endParaRPr>
          </a:p>
          <a:p>
            <a:pPr marL="379095" indent="-287020">
              <a:buFont typeface="Arial MT"/>
              <a:buChar char="•"/>
              <a:tabLst>
                <a:tab pos="379095" algn="l"/>
                <a:tab pos="379730" algn="l"/>
              </a:tabLst>
            </a:pPr>
            <a:r>
              <a:rPr i="1" dirty="0">
                <a:latin typeface="Calibri"/>
                <a:cs typeface="Calibri"/>
              </a:rPr>
              <a:t>Gas</a:t>
            </a:r>
            <a:r>
              <a:rPr i="1" spc="-30" dirty="0">
                <a:latin typeface="Calibri"/>
                <a:cs typeface="Calibri"/>
              </a:rPr>
              <a:t> </a:t>
            </a:r>
            <a:r>
              <a:rPr i="1" spc="-10" dirty="0">
                <a:latin typeface="Calibri"/>
                <a:cs typeface="Calibri"/>
              </a:rPr>
              <a:t>price</a:t>
            </a:r>
            <a:endParaRPr>
              <a:latin typeface="Calibri"/>
              <a:cs typeface="Calibri"/>
            </a:endParaRPr>
          </a:p>
        </p:txBody>
      </p:sp>
      <p:sp>
        <p:nvSpPr>
          <p:cNvPr id="15" name="object 15"/>
          <p:cNvSpPr txBox="1"/>
          <p:nvPr/>
        </p:nvSpPr>
        <p:spPr>
          <a:xfrm>
            <a:off x="8008620" y="3236977"/>
            <a:ext cx="2087880" cy="1129665"/>
          </a:xfrm>
          <a:prstGeom prst="rect">
            <a:avLst/>
          </a:prstGeom>
          <a:ln w="15240">
            <a:solidFill>
              <a:srgbClr val="000000"/>
            </a:solidFill>
          </a:ln>
        </p:spPr>
        <p:txBody>
          <a:bodyPr vert="horz" wrap="square" lIns="0" tIns="1270" rIns="0" bIns="0" rtlCol="0">
            <a:spAutoFit/>
          </a:bodyPr>
          <a:lstStyle/>
          <a:p>
            <a:pPr marL="181610" marR="173355" indent="-1270" algn="ctr">
              <a:spcBef>
                <a:spcPts val="10"/>
              </a:spcBef>
            </a:pPr>
            <a:r>
              <a:rPr spc="-15" dirty="0">
                <a:latin typeface="Calibri"/>
                <a:cs typeface="Calibri"/>
              </a:rPr>
              <a:t>Transaction fee </a:t>
            </a:r>
            <a:r>
              <a:rPr dirty="0">
                <a:latin typeface="Calibri"/>
                <a:cs typeface="Calibri"/>
              </a:rPr>
              <a:t>= </a:t>
            </a:r>
            <a:r>
              <a:rPr spc="5" dirty="0">
                <a:latin typeface="Calibri"/>
                <a:cs typeface="Calibri"/>
              </a:rPr>
              <a:t> </a:t>
            </a:r>
            <a:r>
              <a:rPr spc="-5" dirty="0">
                <a:latin typeface="Calibri"/>
                <a:cs typeface="Calibri"/>
              </a:rPr>
              <a:t>max(gas_limit, </a:t>
            </a:r>
            <a:r>
              <a:rPr dirty="0">
                <a:latin typeface="Calibri"/>
                <a:cs typeface="Calibri"/>
              </a:rPr>
              <a:t> </a:t>
            </a:r>
            <a:r>
              <a:rPr spc="-10" dirty="0">
                <a:latin typeface="Calibri"/>
                <a:cs typeface="Calibri"/>
              </a:rPr>
              <a:t>gas_price </a:t>
            </a:r>
            <a:r>
              <a:rPr dirty="0">
                <a:latin typeface="Calibri"/>
                <a:cs typeface="Calibri"/>
              </a:rPr>
              <a:t>x </a:t>
            </a:r>
            <a:r>
              <a:rPr i="1" spc="-15" dirty="0">
                <a:latin typeface="Calibri"/>
                <a:cs typeface="Calibri"/>
              </a:rPr>
              <a:t>steps </a:t>
            </a:r>
            <a:r>
              <a:rPr dirty="0">
                <a:latin typeface="Calibri"/>
                <a:cs typeface="Calibri"/>
              </a:rPr>
              <a:t>+ </a:t>
            </a:r>
            <a:r>
              <a:rPr spc="-395" dirty="0">
                <a:latin typeface="Calibri"/>
                <a:cs typeface="Calibri"/>
              </a:rPr>
              <a:t> </a:t>
            </a:r>
            <a:r>
              <a:rPr i="1" spc="-15" dirty="0">
                <a:latin typeface="Calibri"/>
                <a:cs typeface="Calibri"/>
              </a:rPr>
              <a:t>storage</a:t>
            </a:r>
            <a:r>
              <a:rPr i="1" dirty="0">
                <a:latin typeface="Calibri"/>
                <a:cs typeface="Calibri"/>
              </a:rPr>
              <a:t> </a:t>
            </a:r>
            <a:r>
              <a:rPr i="1" spc="-5" dirty="0">
                <a:latin typeface="Calibri"/>
                <a:cs typeface="Calibri"/>
              </a:rPr>
              <a:t>fees</a:t>
            </a:r>
            <a:r>
              <a:rPr spc="-5" dirty="0">
                <a:latin typeface="Calibri"/>
                <a:cs typeface="Calibri"/>
              </a:rPr>
              <a:t>)</a:t>
            </a:r>
            <a:endParaRPr>
              <a:latin typeface="Calibri"/>
              <a:cs typeface="Calibri"/>
            </a:endParaRPr>
          </a:p>
        </p:txBody>
      </p:sp>
      <p:pic>
        <p:nvPicPr>
          <p:cNvPr id="16" name="object 16"/>
          <p:cNvPicPr/>
          <p:nvPr/>
        </p:nvPicPr>
        <p:blipFill>
          <a:blip r:embed="rId2" cstate="print"/>
          <a:stretch>
            <a:fillRect/>
          </a:stretch>
        </p:blipFill>
        <p:spPr>
          <a:xfrm>
            <a:off x="9014459" y="3043428"/>
            <a:ext cx="76200" cy="193167"/>
          </a:xfrm>
          <a:prstGeom prst="rect">
            <a:avLst/>
          </a:prstGeom>
        </p:spPr>
      </p:pic>
      <p:grpSp>
        <p:nvGrpSpPr>
          <p:cNvPr id="17" name="object 17"/>
          <p:cNvGrpSpPr/>
          <p:nvPr/>
        </p:nvGrpSpPr>
        <p:grpSpPr>
          <a:xfrm>
            <a:off x="3756533" y="2177796"/>
            <a:ext cx="4458335" cy="2379345"/>
            <a:chOff x="2232532" y="2177795"/>
            <a:chExt cx="4458335" cy="2379345"/>
          </a:xfrm>
        </p:grpSpPr>
        <p:sp>
          <p:nvSpPr>
            <p:cNvPr id="18" name="object 18"/>
            <p:cNvSpPr/>
            <p:nvPr/>
          </p:nvSpPr>
          <p:spPr>
            <a:xfrm>
              <a:off x="2232533" y="2177795"/>
              <a:ext cx="4458335" cy="1859280"/>
            </a:xfrm>
            <a:custGeom>
              <a:avLst/>
              <a:gdLst/>
              <a:ahLst/>
              <a:cxnLst/>
              <a:rect l="l" t="t" r="r" b="b"/>
              <a:pathLst>
                <a:path w="4458334" h="1859279">
                  <a:moveTo>
                    <a:pt x="532003" y="1819656"/>
                  </a:moveTo>
                  <a:lnTo>
                    <a:pt x="520700" y="1814195"/>
                  </a:lnTo>
                  <a:lnTo>
                    <a:pt x="455295" y="1782572"/>
                  </a:lnTo>
                  <a:lnTo>
                    <a:pt x="455714" y="1814360"/>
                  </a:lnTo>
                  <a:lnTo>
                    <a:pt x="0" y="1820291"/>
                  </a:lnTo>
                  <a:lnTo>
                    <a:pt x="254" y="1832864"/>
                  </a:lnTo>
                  <a:lnTo>
                    <a:pt x="455879" y="1827060"/>
                  </a:lnTo>
                  <a:lnTo>
                    <a:pt x="456311" y="1858772"/>
                  </a:lnTo>
                  <a:lnTo>
                    <a:pt x="532003" y="1819656"/>
                  </a:lnTo>
                  <a:close/>
                </a:path>
                <a:path w="4458334" h="1859279">
                  <a:moveTo>
                    <a:pt x="4458335" y="38100"/>
                  </a:moveTo>
                  <a:lnTo>
                    <a:pt x="4445635" y="31750"/>
                  </a:lnTo>
                  <a:lnTo>
                    <a:pt x="4382135" y="0"/>
                  </a:lnTo>
                  <a:lnTo>
                    <a:pt x="4382135" y="31750"/>
                  </a:lnTo>
                  <a:lnTo>
                    <a:pt x="3221863" y="31750"/>
                  </a:lnTo>
                  <a:lnTo>
                    <a:pt x="3221863" y="44450"/>
                  </a:lnTo>
                  <a:lnTo>
                    <a:pt x="4382135" y="44450"/>
                  </a:lnTo>
                  <a:lnTo>
                    <a:pt x="4382135" y="76200"/>
                  </a:lnTo>
                  <a:lnTo>
                    <a:pt x="4445635" y="44450"/>
                  </a:lnTo>
                  <a:lnTo>
                    <a:pt x="4458335" y="38100"/>
                  </a:lnTo>
                  <a:close/>
                </a:path>
              </a:pathLst>
            </a:custGeom>
            <a:solidFill>
              <a:srgbClr val="D24717"/>
            </a:solidFill>
          </p:spPr>
          <p:txBody>
            <a:bodyPr wrap="square" lIns="0" tIns="0" rIns="0" bIns="0" rtlCol="0"/>
            <a:lstStyle/>
            <a:p>
              <a:endParaRPr/>
            </a:p>
          </p:txBody>
        </p:sp>
        <p:sp>
          <p:nvSpPr>
            <p:cNvPr id="19" name="object 19"/>
            <p:cNvSpPr/>
            <p:nvPr/>
          </p:nvSpPr>
          <p:spPr>
            <a:xfrm>
              <a:off x="2764535" y="3445763"/>
              <a:ext cx="3451860" cy="1103630"/>
            </a:xfrm>
            <a:custGeom>
              <a:avLst/>
              <a:gdLst/>
              <a:ahLst/>
              <a:cxnLst/>
              <a:rect l="l" t="t" r="r" b="b"/>
              <a:pathLst>
                <a:path w="3451860" h="1103629">
                  <a:moveTo>
                    <a:pt x="0" y="183896"/>
                  </a:moveTo>
                  <a:lnTo>
                    <a:pt x="6566" y="134996"/>
                  </a:lnTo>
                  <a:lnTo>
                    <a:pt x="25098" y="91063"/>
                  </a:lnTo>
                  <a:lnTo>
                    <a:pt x="53847" y="53847"/>
                  </a:lnTo>
                  <a:lnTo>
                    <a:pt x="91063" y="25098"/>
                  </a:lnTo>
                  <a:lnTo>
                    <a:pt x="134996" y="6566"/>
                  </a:lnTo>
                  <a:lnTo>
                    <a:pt x="183895" y="0"/>
                  </a:lnTo>
                  <a:lnTo>
                    <a:pt x="3267964" y="0"/>
                  </a:lnTo>
                  <a:lnTo>
                    <a:pt x="3316863" y="6566"/>
                  </a:lnTo>
                  <a:lnTo>
                    <a:pt x="3360796" y="25098"/>
                  </a:lnTo>
                  <a:lnTo>
                    <a:pt x="3398012" y="53848"/>
                  </a:lnTo>
                  <a:lnTo>
                    <a:pt x="3426761" y="91063"/>
                  </a:lnTo>
                  <a:lnTo>
                    <a:pt x="3445293" y="134996"/>
                  </a:lnTo>
                  <a:lnTo>
                    <a:pt x="3451860" y="183896"/>
                  </a:lnTo>
                  <a:lnTo>
                    <a:pt x="3451860" y="919480"/>
                  </a:lnTo>
                  <a:lnTo>
                    <a:pt x="3445293" y="968379"/>
                  </a:lnTo>
                  <a:lnTo>
                    <a:pt x="3426761" y="1012312"/>
                  </a:lnTo>
                  <a:lnTo>
                    <a:pt x="3398012" y="1049527"/>
                  </a:lnTo>
                  <a:lnTo>
                    <a:pt x="3360796" y="1078277"/>
                  </a:lnTo>
                  <a:lnTo>
                    <a:pt x="3316863" y="1096809"/>
                  </a:lnTo>
                  <a:lnTo>
                    <a:pt x="3267964" y="1103376"/>
                  </a:lnTo>
                  <a:lnTo>
                    <a:pt x="183895" y="1103376"/>
                  </a:lnTo>
                  <a:lnTo>
                    <a:pt x="134996" y="1096809"/>
                  </a:lnTo>
                  <a:lnTo>
                    <a:pt x="91063" y="1078277"/>
                  </a:lnTo>
                  <a:lnTo>
                    <a:pt x="53848" y="1049528"/>
                  </a:lnTo>
                  <a:lnTo>
                    <a:pt x="25098" y="1012312"/>
                  </a:lnTo>
                  <a:lnTo>
                    <a:pt x="6566" y="968379"/>
                  </a:lnTo>
                  <a:lnTo>
                    <a:pt x="0" y="919480"/>
                  </a:lnTo>
                  <a:lnTo>
                    <a:pt x="0" y="183896"/>
                  </a:lnTo>
                  <a:close/>
                </a:path>
              </a:pathLst>
            </a:custGeom>
            <a:ln w="15240">
              <a:solidFill>
                <a:srgbClr val="000000"/>
              </a:solidFill>
            </a:ln>
          </p:spPr>
          <p:txBody>
            <a:bodyPr wrap="square" lIns="0" tIns="0" rIns="0" bIns="0" rtlCol="0"/>
            <a:lstStyle/>
            <a:p>
              <a:endParaRPr/>
            </a:p>
          </p:txBody>
        </p:sp>
      </p:grpSp>
      <p:sp>
        <p:nvSpPr>
          <p:cNvPr id="20" name="object 20"/>
          <p:cNvSpPr txBox="1"/>
          <p:nvPr/>
        </p:nvSpPr>
        <p:spPr>
          <a:xfrm>
            <a:off x="4498085" y="3695827"/>
            <a:ext cx="3032760" cy="574040"/>
          </a:xfrm>
          <a:prstGeom prst="rect">
            <a:avLst/>
          </a:prstGeom>
        </p:spPr>
        <p:txBody>
          <a:bodyPr vert="horz" wrap="square" lIns="0" tIns="12700" rIns="0" bIns="0" rtlCol="0">
            <a:spAutoFit/>
          </a:bodyPr>
          <a:lstStyle/>
          <a:p>
            <a:pPr marL="361950" marR="5080" indent="-349250">
              <a:spcBef>
                <a:spcPts val="100"/>
              </a:spcBef>
            </a:pPr>
            <a:r>
              <a:rPr spc="-15" dirty="0">
                <a:latin typeface="Calibri"/>
                <a:cs typeface="Calibri"/>
              </a:rPr>
              <a:t>Root</a:t>
            </a:r>
            <a:r>
              <a:rPr spc="-5" dirty="0">
                <a:latin typeface="Calibri"/>
                <a:cs typeface="Calibri"/>
              </a:rPr>
              <a:t> Hash</a:t>
            </a:r>
            <a:r>
              <a:rPr spc="-10" dirty="0">
                <a:latin typeface="Calibri"/>
                <a:cs typeface="Calibri"/>
              </a:rPr>
              <a:t> </a:t>
            </a:r>
            <a:r>
              <a:rPr spc="-5" dirty="0">
                <a:latin typeface="Calibri"/>
                <a:cs typeface="Calibri"/>
              </a:rPr>
              <a:t>of</a:t>
            </a:r>
            <a:r>
              <a:rPr spc="5"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Merkle</a:t>
            </a:r>
            <a:r>
              <a:rPr spc="15" dirty="0">
                <a:latin typeface="Calibri"/>
                <a:cs typeface="Calibri"/>
              </a:rPr>
              <a:t> </a:t>
            </a:r>
            <a:r>
              <a:rPr spc="-15" dirty="0">
                <a:latin typeface="Calibri"/>
                <a:cs typeface="Calibri"/>
              </a:rPr>
              <a:t>Patricia </a:t>
            </a:r>
            <a:r>
              <a:rPr spc="-395" dirty="0">
                <a:latin typeface="Calibri"/>
                <a:cs typeface="Calibri"/>
              </a:rPr>
              <a:t> </a:t>
            </a:r>
            <a:r>
              <a:rPr spc="-35" dirty="0">
                <a:latin typeface="Calibri"/>
                <a:cs typeface="Calibri"/>
              </a:rPr>
              <a:t>Tree</a:t>
            </a:r>
            <a:r>
              <a:rPr spc="-5" dirty="0">
                <a:latin typeface="Calibri"/>
                <a:cs typeface="Calibri"/>
              </a:rPr>
              <a:t> </a:t>
            </a:r>
            <a:r>
              <a:rPr spc="-10" dirty="0">
                <a:latin typeface="Calibri"/>
                <a:cs typeface="Calibri"/>
              </a:rPr>
              <a:t>after</a:t>
            </a:r>
            <a:r>
              <a:rPr spc="5" dirty="0">
                <a:latin typeface="Calibri"/>
                <a:cs typeface="Calibri"/>
              </a:rPr>
              <a:t> </a:t>
            </a:r>
            <a:r>
              <a:rPr spc="-5" dirty="0">
                <a:latin typeface="Calibri"/>
                <a:cs typeface="Calibri"/>
              </a:rPr>
              <a:t>txs</a:t>
            </a:r>
            <a:r>
              <a:rPr spc="-15" dirty="0">
                <a:latin typeface="Calibri"/>
                <a:cs typeface="Calibri"/>
              </a:rPr>
              <a:t> </a:t>
            </a:r>
            <a:r>
              <a:rPr spc="-10" dirty="0">
                <a:latin typeface="Calibri"/>
                <a:cs typeface="Calibri"/>
              </a:rPr>
              <a:t>are</a:t>
            </a:r>
            <a:r>
              <a:rPr spc="10" dirty="0">
                <a:latin typeface="Calibri"/>
                <a:cs typeface="Calibri"/>
              </a:rPr>
              <a:t> </a:t>
            </a:r>
            <a:r>
              <a:rPr spc="-5" dirty="0">
                <a:latin typeface="Calibri"/>
                <a:cs typeface="Calibri"/>
              </a:rPr>
              <a:t>applied</a:t>
            </a:r>
            <a:endParaRPr>
              <a:latin typeface="Calibri"/>
              <a:cs typeface="Calibri"/>
            </a:endParaRPr>
          </a:p>
        </p:txBody>
      </p:sp>
      <p:sp>
        <p:nvSpPr>
          <p:cNvPr id="21" name="object 21"/>
          <p:cNvSpPr/>
          <p:nvPr/>
        </p:nvSpPr>
        <p:spPr>
          <a:xfrm>
            <a:off x="4288535" y="4669535"/>
            <a:ext cx="2978150" cy="1007744"/>
          </a:xfrm>
          <a:custGeom>
            <a:avLst/>
            <a:gdLst/>
            <a:ahLst/>
            <a:cxnLst/>
            <a:rect l="l" t="t" r="r" b="b"/>
            <a:pathLst>
              <a:path w="2978150" h="1007745">
                <a:moveTo>
                  <a:pt x="0" y="167894"/>
                </a:moveTo>
                <a:lnTo>
                  <a:pt x="5998" y="123266"/>
                </a:lnTo>
                <a:lnTo>
                  <a:pt x="22925" y="83161"/>
                </a:lnTo>
                <a:lnTo>
                  <a:pt x="49180" y="49180"/>
                </a:lnTo>
                <a:lnTo>
                  <a:pt x="83161" y="22925"/>
                </a:lnTo>
                <a:lnTo>
                  <a:pt x="123266" y="5998"/>
                </a:lnTo>
                <a:lnTo>
                  <a:pt x="167894" y="0"/>
                </a:lnTo>
                <a:lnTo>
                  <a:pt x="2810002" y="0"/>
                </a:lnTo>
                <a:lnTo>
                  <a:pt x="2854629" y="5998"/>
                </a:lnTo>
                <a:lnTo>
                  <a:pt x="2894734" y="22925"/>
                </a:lnTo>
                <a:lnTo>
                  <a:pt x="2928715" y="49180"/>
                </a:lnTo>
                <a:lnTo>
                  <a:pt x="2954970" y="83161"/>
                </a:lnTo>
                <a:lnTo>
                  <a:pt x="2971897" y="123266"/>
                </a:lnTo>
                <a:lnTo>
                  <a:pt x="2977896" y="167894"/>
                </a:lnTo>
                <a:lnTo>
                  <a:pt x="2977896" y="839469"/>
                </a:lnTo>
                <a:lnTo>
                  <a:pt x="2971897" y="884101"/>
                </a:lnTo>
                <a:lnTo>
                  <a:pt x="2954970" y="924208"/>
                </a:lnTo>
                <a:lnTo>
                  <a:pt x="2928715" y="958188"/>
                </a:lnTo>
                <a:lnTo>
                  <a:pt x="2894734" y="984440"/>
                </a:lnTo>
                <a:lnTo>
                  <a:pt x="2854629" y="1001366"/>
                </a:lnTo>
                <a:lnTo>
                  <a:pt x="2810002" y="1007363"/>
                </a:lnTo>
                <a:lnTo>
                  <a:pt x="167894" y="1007363"/>
                </a:lnTo>
                <a:lnTo>
                  <a:pt x="123266" y="1001366"/>
                </a:lnTo>
                <a:lnTo>
                  <a:pt x="83161" y="984440"/>
                </a:lnTo>
                <a:lnTo>
                  <a:pt x="49180" y="958188"/>
                </a:lnTo>
                <a:lnTo>
                  <a:pt x="22925" y="924208"/>
                </a:lnTo>
                <a:lnTo>
                  <a:pt x="5998" y="884101"/>
                </a:lnTo>
                <a:lnTo>
                  <a:pt x="0" y="839469"/>
                </a:lnTo>
                <a:lnTo>
                  <a:pt x="0" y="167894"/>
                </a:lnTo>
                <a:close/>
              </a:path>
            </a:pathLst>
          </a:custGeom>
          <a:ln w="15240">
            <a:solidFill>
              <a:srgbClr val="000000"/>
            </a:solidFill>
          </a:ln>
        </p:spPr>
        <p:txBody>
          <a:bodyPr wrap="square" lIns="0" tIns="0" rIns="0" bIns="0" rtlCol="0"/>
          <a:lstStyle/>
          <a:p>
            <a:endParaRPr/>
          </a:p>
        </p:txBody>
      </p:sp>
      <p:sp>
        <p:nvSpPr>
          <p:cNvPr id="22" name="object 22"/>
          <p:cNvSpPr txBox="1"/>
          <p:nvPr/>
        </p:nvSpPr>
        <p:spPr>
          <a:xfrm>
            <a:off x="4612639" y="4872354"/>
            <a:ext cx="2327910" cy="574040"/>
          </a:xfrm>
          <a:prstGeom prst="rect">
            <a:avLst/>
          </a:prstGeom>
        </p:spPr>
        <p:txBody>
          <a:bodyPr vert="horz" wrap="square" lIns="0" tIns="12700" rIns="0" bIns="0" rtlCol="0">
            <a:spAutoFit/>
          </a:bodyPr>
          <a:lstStyle/>
          <a:p>
            <a:pPr marL="158750" marR="5080" indent="-146685">
              <a:spcBef>
                <a:spcPts val="100"/>
              </a:spcBef>
            </a:pPr>
            <a:r>
              <a:rPr spc="-5" dirty="0">
                <a:latin typeface="Calibri"/>
                <a:cs typeface="Calibri"/>
              </a:rPr>
              <a:t>Log </a:t>
            </a:r>
            <a:r>
              <a:rPr dirty="0">
                <a:latin typeface="Calibri"/>
                <a:cs typeface="Calibri"/>
              </a:rPr>
              <a:t>the </a:t>
            </a:r>
            <a:r>
              <a:rPr spc="-10" dirty="0">
                <a:latin typeface="Calibri"/>
                <a:cs typeface="Calibri"/>
              </a:rPr>
              <a:t>outcome </a:t>
            </a:r>
            <a:r>
              <a:rPr spc="-5" dirty="0">
                <a:latin typeface="Calibri"/>
                <a:cs typeface="Calibri"/>
              </a:rPr>
              <a:t>of </a:t>
            </a:r>
            <a:r>
              <a:rPr dirty="0">
                <a:latin typeface="Calibri"/>
                <a:cs typeface="Calibri"/>
              </a:rPr>
              <a:t>each </a:t>
            </a:r>
            <a:r>
              <a:rPr spc="-395" dirty="0">
                <a:latin typeface="Calibri"/>
                <a:cs typeface="Calibri"/>
              </a:rPr>
              <a:t> </a:t>
            </a:r>
            <a:r>
              <a:rPr spc="-10" dirty="0">
                <a:latin typeface="Calibri"/>
                <a:cs typeface="Calibri"/>
              </a:rPr>
              <a:t>transaction</a:t>
            </a:r>
            <a:r>
              <a:rPr spc="5" dirty="0">
                <a:latin typeface="Calibri"/>
                <a:cs typeface="Calibri"/>
              </a:rPr>
              <a:t> </a:t>
            </a:r>
            <a:r>
              <a:rPr spc="-10" dirty="0">
                <a:latin typeface="Calibri"/>
                <a:cs typeface="Calibri"/>
              </a:rPr>
              <a:t>externally</a:t>
            </a:r>
            <a:endParaRPr>
              <a:latin typeface="Calibri"/>
              <a:cs typeface="Calibri"/>
            </a:endParaRPr>
          </a:p>
        </p:txBody>
      </p:sp>
      <p:grpSp>
        <p:nvGrpSpPr>
          <p:cNvPr id="23" name="object 23"/>
          <p:cNvGrpSpPr/>
          <p:nvPr/>
        </p:nvGrpSpPr>
        <p:grpSpPr>
          <a:xfrm>
            <a:off x="3756533" y="4401312"/>
            <a:ext cx="5992495" cy="1571625"/>
            <a:chOff x="2232532" y="4401311"/>
            <a:chExt cx="5992495" cy="1571625"/>
          </a:xfrm>
        </p:grpSpPr>
        <p:sp>
          <p:nvSpPr>
            <p:cNvPr id="24" name="object 24"/>
            <p:cNvSpPr/>
            <p:nvPr/>
          </p:nvSpPr>
          <p:spPr>
            <a:xfrm>
              <a:off x="2232532" y="5136895"/>
              <a:ext cx="532130" cy="76200"/>
            </a:xfrm>
            <a:custGeom>
              <a:avLst/>
              <a:gdLst/>
              <a:ahLst/>
              <a:cxnLst/>
              <a:rect l="l" t="t" r="r" b="b"/>
              <a:pathLst>
                <a:path w="532130" h="76200">
                  <a:moveTo>
                    <a:pt x="520706" y="31622"/>
                  </a:moveTo>
                  <a:lnTo>
                    <a:pt x="468375" y="31622"/>
                  </a:lnTo>
                  <a:lnTo>
                    <a:pt x="468630" y="44322"/>
                  </a:lnTo>
                  <a:lnTo>
                    <a:pt x="455888" y="44488"/>
                  </a:lnTo>
                  <a:lnTo>
                    <a:pt x="456311" y="76199"/>
                  </a:lnTo>
                  <a:lnTo>
                    <a:pt x="532003" y="37083"/>
                  </a:lnTo>
                  <a:lnTo>
                    <a:pt x="520706" y="31622"/>
                  </a:lnTo>
                  <a:close/>
                </a:path>
                <a:path w="532130" h="76200">
                  <a:moveTo>
                    <a:pt x="455718" y="31787"/>
                  </a:moveTo>
                  <a:lnTo>
                    <a:pt x="0" y="37718"/>
                  </a:lnTo>
                  <a:lnTo>
                    <a:pt x="254" y="50418"/>
                  </a:lnTo>
                  <a:lnTo>
                    <a:pt x="455888" y="44488"/>
                  </a:lnTo>
                  <a:lnTo>
                    <a:pt x="455718" y="31787"/>
                  </a:lnTo>
                  <a:close/>
                </a:path>
                <a:path w="532130" h="76200">
                  <a:moveTo>
                    <a:pt x="468375" y="31622"/>
                  </a:moveTo>
                  <a:lnTo>
                    <a:pt x="455718" y="31787"/>
                  </a:lnTo>
                  <a:lnTo>
                    <a:pt x="455888" y="44488"/>
                  </a:lnTo>
                  <a:lnTo>
                    <a:pt x="468630" y="44322"/>
                  </a:lnTo>
                  <a:lnTo>
                    <a:pt x="468375" y="31622"/>
                  </a:lnTo>
                  <a:close/>
                </a:path>
                <a:path w="532130" h="76200">
                  <a:moveTo>
                    <a:pt x="455294" y="0"/>
                  </a:moveTo>
                  <a:lnTo>
                    <a:pt x="455718" y="31787"/>
                  </a:lnTo>
                  <a:lnTo>
                    <a:pt x="468375" y="31622"/>
                  </a:lnTo>
                  <a:lnTo>
                    <a:pt x="520706" y="31622"/>
                  </a:lnTo>
                  <a:lnTo>
                    <a:pt x="455294" y="0"/>
                  </a:lnTo>
                  <a:close/>
                </a:path>
              </a:pathLst>
            </a:custGeom>
            <a:solidFill>
              <a:srgbClr val="D24717"/>
            </a:solidFill>
          </p:spPr>
          <p:txBody>
            <a:bodyPr wrap="square" lIns="0" tIns="0" rIns="0" bIns="0" rtlCol="0"/>
            <a:lstStyle/>
            <a:p>
              <a:endParaRPr/>
            </a:p>
          </p:txBody>
        </p:sp>
        <p:sp>
          <p:nvSpPr>
            <p:cNvPr id="25" name="object 25"/>
            <p:cNvSpPr/>
            <p:nvPr/>
          </p:nvSpPr>
          <p:spPr>
            <a:xfrm>
              <a:off x="6839711" y="4408931"/>
              <a:ext cx="1377950" cy="1556385"/>
            </a:xfrm>
            <a:custGeom>
              <a:avLst/>
              <a:gdLst/>
              <a:ahLst/>
              <a:cxnLst/>
              <a:rect l="l" t="t" r="r" b="b"/>
              <a:pathLst>
                <a:path w="1377950" h="1556385">
                  <a:moveTo>
                    <a:pt x="1377696" y="259334"/>
                  </a:moveTo>
                  <a:lnTo>
                    <a:pt x="1365276" y="308621"/>
                  </a:lnTo>
                  <a:lnTo>
                    <a:pt x="1329558" y="354783"/>
                  </a:lnTo>
                  <a:lnTo>
                    <a:pt x="1272848" y="396951"/>
                  </a:lnTo>
                  <a:lnTo>
                    <a:pt x="1237342" y="416266"/>
                  </a:lnTo>
                  <a:lnTo>
                    <a:pt x="1197453" y="434257"/>
                  </a:lnTo>
                  <a:lnTo>
                    <a:pt x="1153471" y="450814"/>
                  </a:lnTo>
                  <a:lnTo>
                    <a:pt x="1105683" y="465831"/>
                  </a:lnTo>
                  <a:lnTo>
                    <a:pt x="1054379" y="479197"/>
                  </a:lnTo>
                  <a:lnTo>
                    <a:pt x="999845" y="490805"/>
                  </a:lnTo>
                  <a:lnTo>
                    <a:pt x="942372" y="500546"/>
                  </a:lnTo>
                  <a:lnTo>
                    <a:pt x="882247" y="508311"/>
                  </a:lnTo>
                  <a:lnTo>
                    <a:pt x="819759" y="513992"/>
                  </a:lnTo>
                  <a:lnTo>
                    <a:pt x="755196" y="517481"/>
                  </a:lnTo>
                  <a:lnTo>
                    <a:pt x="688848" y="518668"/>
                  </a:lnTo>
                  <a:lnTo>
                    <a:pt x="622499" y="517481"/>
                  </a:lnTo>
                  <a:lnTo>
                    <a:pt x="557936" y="513992"/>
                  </a:lnTo>
                  <a:lnTo>
                    <a:pt x="495448" y="508311"/>
                  </a:lnTo>
                  <a:lnTo>
                    <a:pt x="435323" y="500546"/>
                  </a:lnTo>
                  <a:lnTo>
                    <a:pt x="377850" y="490805"/>
                  </a:lnTo>
                  <a:lnTo>
                    <a:pt x="323316" y="479197"/>
                  </a:lnTo>
                  <a:lnTo>
                    <a:pt x="272012" y="465831"/>
                  </a:lnTo>
                  <a:lnTo>
                    <a:pt x="224224" y="450814"/>
                  </a:lnTo>
                  <a:lnTo>
                    <a:pt x="180242" y="434257"/>
                  </a:lnTo>
                  <a:lnTo>
                    <a:pt x="140353" y="416266"/>
                  </a:lnTo>
                  <a:lnTo>
                    <a:pt x="104847" y="396951"/>
                  </a:lnTo>
                  <a:lnTo>
                    <a:pt x="48137" y="354783"/>
                  </a:lnTo>
                  <a:lnTo>
                    <a:pt x="12419" y="308621"/>
                  </a:lnTo>
                  <a:lnTo>
                    <a:pt x="3152" y="284314"/>
                  </a:lnTo>
                  <a:lnTo>
                    <a:pt x="0" y="259334"/>
                  </a:lnTo>
                </a:path>
                <a:path w="1377950" h="1556385">
                  <a:moveTo>
                    <a:pt x="0" y="259334"/>
                  </a:moveTo>
                  <a:lnTo>
                    <a:pt x="12419" y="210046"/>
                  </a:lnTo>
                  <a:lnTo>
                    <a:pt x="48137" y="163884"/>
                  </a:lnTo>
                  <a:lnTo>
                    <a:pt x="104847" y="121716"/>
                  </a:lnTo>
                  <a:lnTo>
                    <a:pt x="140353" y="102401"/>
                  </a:lnTo>
                  <a:lnTo>
                    <a:pt x="180242" y="84410"/>
                  </a:lnTo>
                  <a:lnTo>
                    <a:pt x="224224" y="67853"/>
                  </a:lnTo>
                  <a:lnTo>
                    <a:pt x="272012" y="52836"/>
                  </a:lnTo>
                  <a:lnTo>
                    <a:pt x="323316" y="39470"/>
                  </a:lnTo>
                  <a:lnTo>
                    <a:pt x="377850" y="27862"/>
                  </a:lnTo>
                  <a:lnTo>
                    <a:pt x="435323" y="18121"/>
                  </a:lnTo>
                  <a:lnTo>
                    <a:pt x="495448" y="10356"/>
                  </a:lnTo>
                  <a:lnTo>
                    <a:pt x="557936" y="4675"/>
                  </a:lnTo>
                  <a:lnTo>
                    <a:pt x="622499" y="1186"/>
                  </a:lnTo>
                  <a:lnTo>
                    <a:pt x="688848" y="0"/>
                  </a:lnTo>
                  <a:lnTo>
                    <a:pt x="755196" y="1186"/>
                  </a:lnTo>
                  <a:lnTo>
                    <a:pt x="819759" y="4675"/>
                  </a:lnTo>
                  <a:lnTo>
                    <a:pt x="882247" y="10356"/>
                  </a:lnTo>
                  <a:lnTo>
                    <a:pt x="942372" y="18121"/>
                  </a:lnTo>
                  <a:lnTo>
                    <a:pt x="999845" y="27862"/>
                  </a:lnTo>
                  <a:lnTo>
                    <a:pt x="1054379" y="39470"/>
                  </a:lnTo>
                  <a:lnTo>
                    <a:pt x="1105683" y="52836"/>
                  </a:lnTo>
                  <a:lnTo>
                    <a:pt x="1153471" y="67853"/>
                  </a:lnTo>
                  <a:lnTo>
                    <a:pt x="1197453" y="84410"/>
                  </a:lnTo>
                  <a:lnTo>
                    <a:pt x="1237342" y="102401"/>
                  </a:lnTo>
                  <a:lnTo>
                    <a:pt x="1272848" y="121716"/>
                  </a:lnTo>
                  <a:lnTo>
                    <a:pt x="1329558" y="163884"/>
                  </a:lnTo>
                  <a:lnTo>
                    <a:pt x="1365276" y="210046"/>
                  </a:lnTo>
                  <a:lnTo>
                    <a:pt x="1377696" y="259334"/>
                  </a:lnTo>
                  <a:lnTo>
                    <a:pt x="1377696" y="1296670"/>
                  </a:lnTo>
                  <a:lnTo>
                    <a:pt x="1365276" y="1345950"/>
                  </a:lnTo>
                  <a:lnTo>
                    <a:pt x="1329558" y="1392109"/>
                  </a:lnTo>
                  <a:lnTo>
                    <a:pt x="1272848" y="1434276"/>
                  </a:lnTo>
                  <a:lnTo>
                    <a:pt x="1237342" y="1453591"/>
                  </a:lnTo>
                  <a:lnTo>
                    <a:pt x="1197453" y="1471583"/>
                  </a:lnTo>
                  <a:lnTo>
                    <a:pt x="1153471" y="1488142"/>
                  </a:lnTo>
                  <a:lnTo>
                    <a:pt x="1105683" y="1503159"/>
                  </a:lnTo>
                  <a:lnTo>
                    <a:pt x="1054379" y="1516527"/>
                  </a:lnTo>
                  <a:lnTo>
                    <a:pt x="999845" y="1528137"/>
                  </a:lnTo>
                  <a:lnTo>
                    <a:pt x="942372" y="1537879"/>
                  </a:lnTo>
                  <a:lnTo>
                    <a:pt x="882247" y="1545645"/>
                  </a:lnTo>
                  <a:lnTo>
                    <a:pt x="819759" y="1551327"/>
                  </a:lnTo>
                  <a:lnTo>
                    <a:pt x="755196" y="1554816"/>
                  </a:lnTo>
                  <a:lnTo>
                    <a:pt x="688848" y="1556004"/>
                  </a:lnTo>
                  <a:lnTo>
                    <a:pt x="622499" y="1554816"/>
                  </a:lnTo>
                  <a:lnTo>
                    <a:pt x="557936" y="1551327"/>
                  </a:lnTo>
                  <a:lnTo>
                    <a:pt x="495448" y="1545645"/>
                  </a:lnTo>
                  <a:lnTo>
                    <a:pt x="435323" y="1537879"/>
                  </a:lnTo>
                  <a:lnTo>
                    <a:pt x="377850" y="1528137"/>
                  </a:lnTo>
                  <a:lnTo>
                    <a:pt x="323316" y="1516527"/>
                  </a:lnTo>
                  <a:lnTo>
                    <a:pt x="272012" y="1503159"/>
                  </a:lnTo>
                  <a:lnTo>
                    <a:pt x="224224" y="1488142"/>
                  </a:lnTo>
                  <a:lnTo>
                    <a:pt x="180242" y="1471583"/>
                  </a:lnTo>
                  <a:lnTo>
                    <a:pt x="140353" y="1453591"/>
                  </a:lnTo>
                  <a:lnTo>
                    <a:pt x="104847" y="1434276"/>
                  </a:lnTo>
                  <a:lnTo>
                    <a:pt x="48137" y="1392109"/>
                  </a:lnTo>
                  <a:lnTo>
                    <a:pt x="12419" y="1345950"/>
                  </a:lnTo>
                  <a:lnTo>
                    <a:pt x="0" y="1296670"/>
                  </a:lnTo>
                  <a:lnTo>
                    <a:pt x="0" y="259334"/>
                  </a:lnTo>
                  <a:close/>
                </a:path>
              </a:pathLst>
            </a:custGeom>
            <a:ln w="15240">
              <a:solidFill>
                <a:srgbClr val="000000"/>
              </a:solidFill>
            </a:ln>
          </p:spPr>
          <p:txBody>
            <a:bodyPr wrap="square" lIns="0" tIns="0" rIns="0" bIns="0" rtlCol="0"/>
            <a:lstStyle/>
            <a:p>
              <a:endParaRPr/>
            </a:p>
          </p:txBody>
        </p:sp>
      </p:grpSp>
      <p:sp>
        <p:nvSpPr>
          <p:cNvPr id="26" name="object 26"/>
          <p:cNvSpPr txBox="1"/>
          <p:nvPr/>
        </p:nvSpPr>
        <p:spPr>
          <a:xfrm>
            <a:off x="8550021" y="5014976"/>
            <a:ext cx="1004569" cy="574040"/>
          </a:xfrm>
          <a:prstGeom prst="rect">
            <a:avLst/>
          </a:prstGeom>
        </p:spPr>
        <p:txBody>
          <a:bodyPr vert="horz" wrap="square" lIns="0" tIns="12700" rIns="0" bIns="0" rtlCol="0">
            <a:spAutoFit/>
          </a:bodyPr>
          <a:lstStyle/>
          <a:p>
            <a:pPr marL="70485" marR="5080" indent="-58419">
              <a:spcBef>
                <a:spcPts val="100"/>
              </a:spcBef>
            </a:pPr>
            <a:r>
              <a:rPr spc="-5" dirty="0">
                <a:latin typeface="Calibri"/>
                <a:cs typeface="Calibri"/>
              </a:rPr>
              <a:t>Ch</a:t>
            </a:r>
            <a:r>
              <a:rPr dirty="0">
                <a:latin typeface="Calibri"/>
                <a:cs typeface="Calibri"/>
              </a:rPr>
              <a:t>a</a:t>
            </a:r>
            <a:r>
              <a:rPr spc="-5" dirty="0">
                <a:latin typeface="Calibri"/>
                <a:cs typeface="Calibri"/>
              </a:rPr>
              <a:t>in</a:t>
            </a:r>
            <a:r>
              <a:rPr spc="-20" dirty="0">
                <a:latin typeface="Calibri"/>
                <a:cs typeface="Calibri"/>
              </a:rPr>
              <a:t>s</a:t>
            </a:r>
            <a:r>
              <a:rPr spc="-30" dirty="0">
                <a:latin typeface="Calibri"/>
                <a:cs typeface="Calibri"/>
              </a:rPr>
              <a:t>t</a:t>
            </a:r>
            <a:r>
              <a:rPr spc="-15" dirty="0">
                <a:latin typeface="Calibri"/>
                <a:cs typeface="Calibri"/>
              </a:rPr>
              <a:t>a</a:t>
            </a:r>
            <a:r>
              <a:rPr spc="-30" dirty="0">
                <a:latin typeface="Calibri"/>
                <a:cs typeface="Calibri"/>
              </a:rPr>
              <a:t>t</a:t>
            </a:r>
            <a:r>
              <a:rPr dirty="0">
                <a:latin typeface="Calibri"/>
                <a:cs typeface="Calibri"/>
              </a:rPr>
              <a:t>e  </a:t>
            </a:r>
            <a:r>
              <a:rPr spc="-10" dirty="0">
                <a:latin typeface="Calibri"/>
                <a:cs typeface="Calibri"/>
              </a:rPr>
              <a:t>Database</a:t>
            </a:r>
            <a:endParaRPr>
              <a:latin typeface="Calibri"/>
              <a:cs typeface="Calibri"/>
            </a:endParaRPr>
          </a:p>
        </p:txBody>
      </p:sp>
      <p:grpSp>
        <p:nvGrpSpPr>
          <p:cNvPr id="27" name="object 27"/>
          <p:cNvGrpSpPr/>
          <p:nvPr/>
        </p:nvGrpSpPr>
        <p:grpSpPr>
          <a:xfrm>
            <a:off x="3067811" y="5087086"/>
            <a:ext cx="5562600" cy="891540"/>
            <a:chOff x="1543811" y="5087086"/>
            <a:chExt cx="5562600" cy="891540"/>
          </a:xfrm>
        </p:grpSpPr>
        <p:pic>
          <p:nvPicPr>
            <p:cNvPr id="28" name="object 28"/>
            <p:cNvPicPr/>
            <p:nvPr/>
          </p:nvPicPr>
          <p:blipFill>
            <a:blip r:embed="rId3" cstate="print"/>
            <a:stretch>
              <a:fillRect/>
            </a:stretch>
          </p:blipFill>
          <p:spPr>
            <a:xfrm>
              <a:off x="5721096" y="5087086"/>
              <a:ext cx="1249679" cy="231673"/>
            </a:xfrm>
            <a:prstGeom prst="rect">
              <a:avLst/>
            </a:prstGeom>
          </p:spPr>
        </p:pic>
        <p:sp>
          <p:nvSpPr>
            <p:cNvPr id="29" name="object 29"/>
            <p:cNvSpPr/>
            <p:nvPr/>
          </p:nvSpPr>
          <p:spPr>
            <a:xfrm>
              <a:off x="5743066" y="5147945"/>
              <a:ext cx="1097280" cy="78105"/>
            </a:xfrm>
            <a:custGeom>
              <a:avLst/>
              <a:gdLst/>
              <a:ahLst/>
              <a:cxnLst/>
              <a:rect l="l" t="t" r="r" b="b"/>
              <a:pathLst>
                <a:path w="1097279" h="78104">
                  <a:moveTo>
                    <a:pt x="1019683" y="0"/>
                  </a:moveTo>
                  <a:lnTo>
                    <a:pt x="1019344" y="25882"/>
                  </a:lnTo>
                  <a:lnTo>
                    <a:pt x="1032256" y="26034"/>
                  </a:lnTo>
                  <a:lnTo>
                    <a:pt x="1032002" y="51942"/>
                  </a:lnTo>
                  <a:lnTo>
                    <a:pt x="1019004" y="51942"/>
                  </a:lnTo>
                  <a:lnTo>
                    <a:pt x="1018666" y="77723"/>
                  </a:lnTo>
                  <a:lnTo>
                    <a:pt x="1071781" y="51942"/>
                  </a:lnTo>
                  <a:lnTo>
                    <a:pt x="1032002" y="51942"/>
                  </a:lnTo>
                  <a:lnTo>
                    <a:pt x="1019006" y="51789"/>
                  </a:lnTo>
                  <a:lnTo>
                    <a:pt x="1072097" y="51789"/>
                  </a:lnTo>
                  <a:lnTo>
                    <a:pt x="1096899" y="39750"/>
                  </a:lnTo>
                  <a:lnTo>
                    <a:pt x="1019683" y="0"/>
                  </a:lnTo>
                  <a:close/>
                </a:path>
                <a:path w="1097279" h="78104">
                  <a:moveTo>
                    <a:pt x="1019344" y="25882"/>
                  </a:moveTo>
                  <a:lnTo>
                    <a:pt x="1019006" y="51789"/>
                  </a:lnTo>
                  <a:lnTo>
                    <a:pt x="1032002" y="51942"/>
                  </a:lnTo>
                  <a:lnTo>
                    <a:pt x="1032256" y="26034"/>
                  </a:lnTo>
                  <a:lnTo>
                    <a:pt x="1019344" y="25882"/>
                  </a:lnTo>
                  <a:close/>
                </a:path>
                <a:path w="1097279" h="78104">
                  <a:moveTo>
                    <a:pt x="254" y="13842"/>
                  </a:moveTo>
                  <a:lnTo>
                    <a:pt x="0" y="39750"/>
                  </a:lnTo>
                  <a:lnTo>
                    <a:pt x="1019006" y="51789"/>
                  </a:lnTo>
                  <a:lnTo>
                    <a:pt x="1019344" y="25882"/>
                  </a:lnTo>
                  <a:lnTo>
                    <a:pt x="254" y="13842"/>
                  </a:lnTo>
                  <a:close/>
                </a:path>
              </a:pathLst>
            </a:custGeom>
            <a:solidFill>
              <a:srgbClr val="00AF50"/>
            </a:solidFill>
          </p:spPr>
          <p:txBody>
            <a:bodyPr wrap="square" lIns="0" tIns="0" rIns="0" bIns="0" rtlCol="0"/>
            <a:lstStyle/>
            <a:p>
              <a:endParaRPr/>
            </a:p>
          </p:txBody>
        </p:sp>
        <p:pic>
          <p:nvPicPr>
            <p:cNvPr id="30" name="object 30"/>
            <p:cNvPicPr/>
            <p:nvPr/>
          </p:nvPicPr>
          <p:blipFill>
            <a:blip r:embed="rId4" cstate="print"/>
            <a:stretch>
              <a:fillRect/>
            </a:stretch>
          </p:blipFill>
          <p:spPr>
            <a:xfrm>
              <a:off x="1543811" y="5705856"/>
              <a:ext cx="5562599" cy="272745"/>
            </a:xfrm>
            <a:prstGeom prst="rect">
              <a:avLst/>
            </a:prstGeom>
          </p:spPr>
        </p:pic>
        <p:sp>
          <p:nvSpPr>
            <p:cNvPr id="31" name="object 31"/>
            <p:cNvSpPr/>
            <p:nvPr/>
          </p:nvSpPr>
          <p:spPr>
            <a:xfrm>
              <a:off x="1565147" y="5727954"/>
              <a:ext cx="5410835" cy="158115"/>
            </a:xfrm>
            <a:custGeom>
              <a:avLst/>
              <a:gdLst/>
              <a:ahLst/>
              <a:cxnLst/>
              <a:rect l="l" t="t" r="r" b="b"/>
              <a:pathLst>
                <a:path w="5410834" h="158114">
                  <a:moveTo>
                    <a:pt x="5332730" y="80086"/>
                  </a:moveTo>
                  <a:lnTo>
                    <a:pt x="5332730" y="157810"/>
                  </a:lnTo>
                  <a:lnTo>
                    <a:pt x="5384546" y="131902"/>
                  </a:lnTo>
                  <a:lnTo>
                    <a:pt x="5345683" y="131902"/>
                  </a:lnTo>
                  <a:lnTo>
                    <a:pt x="5345683" y="105994"/>
                  </a:lnTo>
                  <a:lnTo>
                    <a:pt x="5384546" y="105994"/>
                  </a:lnTo>
                  <a:lnTo>
                    <a:pt x="5332730" y="80086"/>
                  </a:lnTo>
                  <a:close/>
                </a:path>
                <a:path w="5410834" h="158114">
                  <a:moveTo>
                    <a:pt x="25908" y="0"/>
                  </a:moveTo>
                  <a:lnTo>
                    <a:pt x="0" y="0"/>
                  </a:lnTo>
                  <a:lnTo>
                    <a:pt x="0" y="126098"/>
                  </a:lnTo>
                  <a:lnTo>
                    <a:pt x="5842" y="131902"/>
                  </a:lnTo>
                  <a:lnTo>
                    <a:pt x="5332730" y="131902"/>
                  </a:lnTo>
                  <a:lnTo>
                    <a:pt x="5332730" y="118948"/>
                  </a:lnTo>
                  <a:lnTo>
                    <a:pt x="25908" y="118948"/>
                  </a:lnTo>
                  <a:lnTo>
                    <a:pt x="12954" y="105994"/>
                  </a:lnTo>
                  <a:lnTo>
                    <a:pt x="25908" y="105994"/>
                  </a:lnTo>
                  <a:lnTo>
                    <a:pt x="25908" y="0"/>
                  </a:lnTo>
                  <a:close/>
                </a:path>
                <a:path w="5410834" h="158114">
                  <a:moveTo>
                    <a:pt x="5384546" y="105994"/>
                  </a:moveTo>
                  <a:lnTo>
                    <a:pt x="5345683" y="105994"/>
                  </a:lnTo>
                  <a:lnTo>
                    <a:pt x="5345683" y="131902"/>
                  </a:lnTo>
                  <a:lnTo>
                    <a:pt x="5384546" y="131902"/>
                  </a:lnTo>
                  <a:lnTo>
                    <a:pt x="5410454" y="118948"/>
                  </a:lnTo>
                  <a:lnTo>
                    <a:pt x="5384546" y="105994"/>
                  </a:lnTo>
                  <a:close/>
                </a:path>
                <a:path w="5410834" h="158114">
                  <a:moveTo>
                    <a:pt x="25908" y="105994"/>
                  </a:moveTo>
                  <a:lnTo>
                    <a:pt x="12954" y="105994"/>
                  </a:lnTo>
                  <a:lnTo>
                    <a:pt x="25908" y="118948"/>
                  </a:lnTo>
                  <a:lnTo>
                    <a:pt x="25908" y="105994"/>
                  </a:lnTo>
                  <a:close/>
                </a:path>
                <a:path w="5410834" h="158114">
                  <a:moveTo>
                    <a:pt x="5332730" y="105994"/>
                  </a:moveTo>
                  <a:lnTo>
                    <a:pt x="25908" y="105994"/>
                  </a:lnTo>
                  <a:lnTo>
                    <a:pt x="25908" y="118948"/>
                  </a:lnTo>
                  <a:lnTo>
                    <a:pt x="5332730" y="118948"/>
                  </a:lnTo>
                  <a:lnTo>
                    <a:pt x="5332730" y="105994"/>
                  </a:lnTo>
                  <a:close/>
                </a:path>
              </a:pathLst>
            </a:custGeom>
            <a:solidFill>
              <a:srgbClr val="00AF50"/>
            </a:solidFill>
          </p:spPr>
          <p:txBody>
            <a:bodyPr wrap="square" lIns="0" tIns="0" rIns="0" bIns="0" rtlCol="0"/>
            <a:lstStyle/>
            <a:p>
              <a:endParaRPr/>
            </a:p>
          </p:txBody>
        </p:sp>
      </p:grpSp>
      <p:sp>
        <p:nvSpPr>
          <p:cNvPr id="32" name="object 32"/>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50"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33" name="object 33"/>
          <p:cNvSpPr txBox="1"/>
          <p:nvPr/>
        </p:nvSpPr>
        <p:spPr>
          <a:xfrm>
            <a:off x="4451986" y="6547586"/>
            <a:ext cx="3289935"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ZHANG,</a:t>
            </a:r>
            <a:r>
              <a:rPr sz="1600" spc="15" dirty="0">
                <a:solidFill>
                  <a:srgbClr val="FFFFFF"/>
                </a:solidFill>
                <a:latin typeface="Calibri"/>
                <a:cs typeface="Calibri"/>
              </a:rPr>
              <a:t> </a:t>
            </a:r>
            <a:r>
              <a:rPr sz="1600" spc="-10" dirty="0">
                <a:solidFill>
                  <a:srgbClr val="FFFFFF"/>
                </a:solidFill>
                <a:latin typeface="Calibri"/>
                <a:cs typeface="Calibri"/>
              </a:rPr>
              <a:t>VITENBERG,</a:t>
            </a:r>
            <a:r>
              <a:rPr sz="1600" spc="40" dirty="0">
                <a:solidFill>
                  <a:srgbClr val="FFFFFF"/>
                </a:solidFill>
                <a:latin typeface="Calibri"/>
                <a:cs typeface="Calibri"/>
              </a:rPr>
              <a:t> </a:t>
            </a:r>
            <a:r>
              <a:rPr sz="1600" spc="-15" dirty="0">
                <a:solidFill>
                  <a:srgbClr val="FFFFFF"/>
                </a:solidFill>
                <a:latin typeface="Calibri"/>
                <a:cs typeface="Calibri"/>
              </a:rPr>
              <a:t>JACOBSEN</a:t>
            </a:r>
            <a:r>
              <a:rPr sz="1600" spc="45" dirty="0">
                <a:solidFill>
                  <a:srgbClr val="FFFFFF"/>
                </a:solidFill>
                <a:latin typeface="Calibri"/>
                <a:cs typeface="Calibri"/>
              </a:rPr>
              <a:t> </a:t>
            </a:r>
            <a:r>
              <a:rPr sz="1600" spc="-5" dirty="0">
                <a:solidFill>
                  <a:srgbClr val="FFFFFF"/>
                </a:solidFill>
                <a:latin typeface="Calibri"/>
                <a:cs typeface="Calibri"/>
              </a:rPr>
              <a:t>©</a:t>
            </a:r>
            <a:r>
              <a:rPr sz="1600" spc="5" dirty="0">
                <a:solidFill>
                  <a:srgbClr val="FFFFFF"/>
                </a:solidFill>
                <a:latin typeface="Calibri"/>
                <a:cs typeface="Calibri"/>
              </a:rPr>
              <a:t> </a:t>
            </a:r>
            <a:r>
              <a:rPr sz="1600" spc="-10" dirty="0">
                <a:solidFill>
                  <a:srgbClr val="FFFFFF"/>
                </a:solidFill>
                <a:latin typeface="Calibri"/>
                <a:cs typeface="Calibri"/>
              </a:rPr>
              <a:t>2018</a:t>
            </a:r>
            <a:endParaRPr sz="1600">
              <a:latin typeface="Calibri"/>
              <a:cs typeface="Calibri"/>
            </a:endParaRPr>
          </a:p>
        </p:txBody>
      </p:sp>
      <p:sp>
        <p:nvSpPr>
          <p:cNvPr id="34" name="object 34"/>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54</a:t>
            </a:r>
            <a:endParaRPr sz="1600">
              <a:latin typeface="Calibri"/>
              <a:cs typeface="Calibri"/>
            </a:endParaRPr>
          </a:p>
        </p:txBody>
      </p:sp>
    </p:spTree>
    <p:extLst>
      <p:ext uri="{BB962C8B-B14F-4D97-AF65-F5344CB8AC3E}">
        <p14:creationId xmlns:p14="http://schemas.microsoft.com/office/powerpoint/2010/main" val="258750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3" y="222917"/>
            <a:ext cx="6475109" cy="689291"/>
          </a:xfrm>
          <a:prstGeom prst="rect">
            <a:avLst/>
          </a:prstGeom>
        </p:spPr>
        <p:txBody>
          <a:bodyPr vert="horz" wrap="square" lIns="0" tIns="12065" rIns="0" bIns="0" rtlCol="0" anchor="ctr">
            <a:spAutoFit/>
          </a:bodyPr>
          <a:lstStyle/>
          <a:p>
            <a:pPr marL="12700">
              <a:lnSpc>
                <a:spcPct val="100000"/>
              </a:lnSpc>
              <a:spcBef>
                <a:spcPts val="95"/>
              </a:spcBef>
            </a:pPr>
            <a:r>
              <a:rPr b="1" spc="-50" dirty="0"/>
              <a:t>Comparison</a:t>
            </a:r>
            <a:r>
              <a:rPr b="1" spc="-120" dirty="0"/>
              <a:t> </a:t>
            </a:r>
            <a:r>
              <a:rPr b="1" spc="-45" dirty="0"/>
              <a:t>with</a:t>
            </a:r>
            <a:r>
              <a:rPr b="1" spc="-125" dirty="0"/>
              <a:t> </a:t>
            </a:r>
            <a:r>
              <a:rPr b="1" spc="-60" dirty="0"/>
              <a:t>Bitcoin</a:t>
            </a:r>
          </a:p>
        </p:txBody>
      </p:sp>
      <p:graphicFrame>
        <p:nvGraphicFramePr>
          <p:cNvPr id="3" name="object 3"/>
          <p:cNvGraphicFramePr>
            <a:graphicFrameLocks noGrp="1"/>
          </p:cNvGraphicFramePr>
          <p:nvPr/>
        </p:nvGraphicFramePr>
        <p:xfrm>
          <a:off x="1860804" y="1136903"/>
          <a:ext cx="8467725" cy="5194805"/>
        </p:xfrm>
        <a:graphic>
          <a:graphicData uri="http://schemas.openxmlformats.org/drawingml/2006/table">
            <a:tbl>
              <a:tblPr firstRow="1" bandRow="1">
                <a:tableStyleId>{2D5ABB26-0587-4C30-8999-92F81FD0307C}</a:tableStyleId>
              </a:tblPr>
              <a:tblGrid>
                <a:gridCol w="2821305"/>
                <a:gridCol w="2824480"/>
                <a:gridCol w="2821940"/>
              </a:tblGrid>
              <a:tr h="426847">
                <a:tc>
                  <a:txBody>
                    <a:bodyPr/>
                    <a:lstStyle/>
                    <a:p>
                      <a:pPr>
                        <a:lnSpc>
                          <a:spcPct val="100000"/>
                        </a:lnSpc>
                      </a:pPr>
                      <a:endParaRPr sz="1800">
                        <a:latin typeface="Times New Roman"/>
                        <a:cs typeface="Times New Roman"/>
                      </a:endParaRPr>
                    </a:p>
                  </a:txBody>
                  <a:tcPr marL="0" marR="0" marT="0"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1440">
                        <a:lnSpc>
                          <a:spcPct val="100000"/>
                        </a:lnSpc>
                        <a:spcBef>
                          <a:spcPts val="215"/>
                        </a:spcBef>
                      </a:pPr>
                      <a:r>
                        <a:rPr sz="1800" b="1" spc="-5" dirty="0">
                          <a:solidFill>
                            <a:srgbClr val="FFFFFF"/>
                          </a:solidFill>
                          <a:latin typeface="Calibri"/>
                          <a:cs typeface="Calibri"/>
                        </a:rPr>
                        <a:t>Bitcoin</a:t>
                      </a:r>
                      <a:endParaRPr sz="1800">
                        <a:latin typeface="Calibri"/>
                        <a:cs typeface="Calibri"/>
                      </a:endParaRPr>
                    </a:p>
                  </a:txBody>
                  <a:tcPr marL="0" marR="0" marT="2730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D24717"/>
                    </a:solidFill>
                  </a:tcPr>
                </a:tc>
                <a:tc>
                  <a:txBody>
                    <a:bodyPr/>
                    <a:lstStyle/>
                    <a:p>
                      <a:pPr marL="92075">
                        <a:lnSpc>
                          <a:spcPct val="100000"/>
                        </a:lnSpc>
                        <a:spcBef>
                          <a:spcPts val="215"/>
                        </a:spcBef>
                      </a:pPr>
                      <a:r>
                        <a:rPr sz="1800" b="1" spc="-10" dirty="0">
                          <a:solidFill>
                            <a:srgbClr val="FFFFFF"/>
                          </a:solidFill>
                          <a:latin typeface="Calibri"/>
                          <a:cs typeface="Calibri"/>
                        </a:rPr>
                        <a:t>Ethereum</a:t>
                      </a:r>
                      <a:endParaRPr sz="1800">
                        <a:latin typeface="Calibri"/>
                        <a:cs typeface="Calibri"/>
                      </a:endParaRPr>
                    </a:p>
                  </a:txBody>
                  <a:tcPr marL="0" marR="0" marT="2730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D24717"/>
                    </a:solidFill>
                  </a:tcPr>
                </a:tc>
              </a:tr>
              <a:tr h="1059560">
                <a:tc>
                  <a:txBody>
                    <a:bodyPr/>
                    <a:lstStyle/>
                    <a:p>
                      <a:pPr marL="87630">
                        <a:lnSpc>
                          <a:spcPct val="100000"/>
                        </a:lnSpc>
                        <a:spcBef>
                          <a:spcPts val="240"/>
                        </a:spcBef>
                      </a:pPr>
                      <a:r>
                        <a:rPr sz="1800" spc="-20" dirty="0">
                          <a:latin typeface="Calibri"/>
                          <a:cs typeface="Calibri"/>
                        </a:rPr>
                        <a:t>Transactions</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1440">
                        <a:lnSpc>
                          <a:spcPct val="100000"/>
                        </a:lnSpc>
                        <a:spcBef>
                          <a:spcPts val="240"/>
                        </a:spcBef>
                      </a:pPr>
                      <a:r>
                        <a:rPr sz="1800" spc="-30" dirty="0">
                          <a:latin typeface="Calibri"/>
                          <a:cs typeface="Calibri"/>
                        </a:rPr>
                        <a:t>Transfer</a:t>
                      </a:r>
                      <a:r>
                        <a:rPr sz="1800" spc="-25"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bitcoins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ECFCC"/>
                    </a:solidFill>
                  </a:tcPr>
                </a:tc>
                <a:tc>
                  <a:txBody>
                    <a:bodyPr/>
                    <a:lstStyle/>
                    <a:p>
                      <a:pPr marL="92075" marR="273050">
                        <a:lnSpc>
                          <a:spcPct val="100000"/>
                        </a:lnSpc>
                        <a:spcBef>
                          <a:spcPts val="240"/>
                        </a:spcBef>
                      </a:pPr>
                      <a:r>
                        <a:rPr sz="1800" i="1" spc="-10" dirty="0">
                          <a:latin typeface="Calibri"/>
                          <a:cs typeface="Calibri"/>
                        </a:rPr>
                        <a:t>Contract </a:t>
                      </a:r>
                      <a:r>
                        <a:rPr sz="1800" i="1" spc="-5" dirty="0">
                          <a:latin typeface="Calibri"/>
                          <a:cs typeface="Calibri"/>
                        </a:rPr>
                        <a:t>creation</a:t>
                      </a:r>
                      <a:r>
                        <a:rPr sz="1800" spc="-5" dirty="0">
                          <a:latin typeface="Calibri"/>
                          <a:cs typeface="Calibri"/>
                        </a:rPr>
                        <a:t>,</a:t>
                      </a:r>
                      <a:r>
                        <a:rPr sz="1800" spc="5" dirty="0">
                          <a:latin typeface="Calibri"/>
                          <a:cs typeface="Calibri"/>
                        </a:rPr>
                        <a:t> </a:t>
                      </a:r>
                      <a:r>
                        <a:rPr sz="1800" spc="-15" dirty="0">
                          <a:latin typeface="Calibri"/>
                          <a:cs typeface="Calibri"/>
                        </a:rPr>
                        <a:t>transfer </a:t>
                      </a:r>
                      <a:r>
                        <a:rPr sz="1800" spc="-395" dirty="0">
                          <a:latin typeface="Calibri"/>
                          <a:cs typeface="Calibri"/>
                        </a:rPr>
                        <a:t> </a:t>
                      </a:r>
                      <a:r>
                        <a:rPr sz="1800" spc="-5" dirty="0">
                          <a:latin typeface="Calibri"/>
                          <a:cs typeface="Calibri"/>
                        </a:rPr>
                        <a:t>of</a:t>
                      </a:r>
                      <a:r>
                        <a:rPr sz="1800" spc="-15" dirty="0">
                          <a:latin typeface="Calibri"/>
                          <a:cs typeface="Calibri"/>
                        </a:rPr>
                        <a:t> </a:t>
                      </a:r>
                      <a:r>
                        <a:rPr sz="1800" spc="-30" dirty="0">
                          <a:latin typeface="Calibri"/>
                          <a:cs typeface="Calibri"/>
                        </a:rPr>
                        <a:t>ether,</a:t>
                      </a:r>
                      <a:r>
                        <a:rPr sz="1800" spc="15" dirty="0">
                          <a:latin typeface="Calibri"/>
                          <a:cs typeface="Calibri"/>
                        </a:rPr>
                        <a:t> </a:t>
                      </a:r>
                      <a:r>
                        <a:rPr sz="1800" i="1" spc="-10" dirty="0">
                          <a:latin typeface="Calibri"/>
                          <a:cs typeface="Calibri"/>
                        </a:rPr>
                        <a:t>contract</a:t>
                      </a:r>
                      <a:r>
                        <a:rPr sz="1800" i="1" spc="-5" dirty="0">
                          <a:latin typeface="Calibri"/>
                          <a:cs typeface="Calibri"/>
                        </a:rPr>
                        <a:t> </a:t>
                      </a:r>
                      <a:r>
                        <a:rPr sz="1800" i="1" spc="-10" dirty="0">
                          <a:latin typeface="Calibri"/>
                          <a:cs typeface="Calibri"/>
                        </a:rPr>
                        <a:t>calls, </a:t>
                      </a:r>
                      <a:r>
                        <a:rPr sz="1800" i="1" spc="-5" dirty="0">
                          <a:latin typeface="Calibri"/>
                          <a:cs typeface="Calibri"/>
                        </a:rPr>
                        <a:t> </a:t>
                      </a:r>
                      <a:r>
                        <a:rPr sz="1800" i="1" spc="-10" dirty="0">
                          <a:latin typeface="Calibri"/>
                          <a:cs typeface="Calibri"/>
                        </a:rPr>
                        <a:t>internal</a:t>
                      </a:r>
                      <a:r>
                        <a:rPr sz="1800" i="1" spc="-5" dirty="0">
                          <a:latin typeface="Calibri"/>
                          <a:cs typeface="Calibri"/>
                        </a:rPr>
                        <a:t> </a:t>
                      </a:r>
                      <a:r>
                        <a:rPr sz="1800" i="1" spc="-10" dirty="0">
                          <a:latin typeface="Calibri"/>
                          <a:cs typeface="Calibri"/>
                        </a:rPr>
                        <a:t>transactions</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EECFCC"/>
                    </a:solidFill>
                  </a:tcPr>
                </a:tc>
              </a:tr>
              <a:tr h="741680">
                <a:tc>
                  <a:txBody>
                    <a:bodyPr/>
                    <a:lstStyle/>
                    <a:p>
                      <a:pPr marL="87630">
                        <a:lnSpc>
                          <a:spcPct val="100000"/>
                        </a:lnSpc>
                        <a:spcBef>
                          <a:spcPts val="240"/>
                        </a:spcBef>
                      </a:pPr>
                      <a:r>
                        <a:rPr sz="1800" spc="-10" dirty="0">
                          <a:latin typeface="Calibri"/>
                          <a:cs typeface="Calibri"/>
                        </a:rPr>
                        <a:t>Accounts</a:t>
                      </a:r>
                      <a:endParaRPr sz="1800">
                        <a:latin typeface="Calibri"/>
                        <a:cs typeface="Calibri"/>
                      </a:endParaRPr>
                    </a:p>
                  </a:txBody>
                  <a:tcPr marL="0" marR="0" marT="3048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1440">
                        <a:lnSpc>
                          <a:spcPct val="100000"/>
                        </a:lnSpc>
                        <a:spcBef>
                          <a:spcPts val="240"/>
                        </a:spcBef>
                      </a:pPr>
                      <a:r>
                        <a:rPr sz="1800" dirty="0">
                          <a:latin typeface="Calibri"/>
                          <a:cs typeface="Calibri"/>
                        </a:rPr>
                        <a:t>User</a:t>
                      </a:r>
                      <a:r>
                        <a:rPr sz="1800" spc="-35" dirty="0">
                          <a:latin typeface="Calibri"/>
                          <a:cs typeface="Calibri"/>
                        </a:rPr>
                        <a:t> </a:t>
                      </a:r>
                      <a:r>
                        <a:rPr sz="1800" spc="-10" dirty="0">
                          <a:latin typeface="Calibri"/>
                          <a:cs typeface="Calibri"/>
                        </a:rPr>
                        <a:t>wallets</a:t>
                      </a:r>
                      <a:endParaRPr sz="180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a:lnSpc>
                          <a:spcPct val="100000"/>
                        </a:lnSpc>
                        <a:spcBef>
                          <a:spcPts val="240"/>
                        </a:spcBef>
                      </a:pPr>
                      <a:r>
                        <a:rPr sz="1800" spc="-5" dirty="0">
                          <a:latin typeface="Calibri"/>
                          <a:cs typeface="Calibri"/>
                        </a:rPr>
                        <a:t>Externally</a:t>
                      </a:r>
                      <a:r>
                        <a:rPr sz="1800" spc="-20" dirty="0">
                          <a:latin typeface="Calibri"/>
                          <a:cs typeface="Calibri"/>
                        </a:rPr>
                        <a:t> </a:t>
                      </a:r>
                      <a:r>
                        <a:rPr sz="1800" spc="-5" dirty="0">
                          <a:latin typeface="Calibri"/>
                          <a:cs typeface="Calibri"/>
                        </a:rPr>
                        <a:t>owned</a:t>
                      </a:r>
                      <a:r>
                        <a:rPr sz="1800" dirty="0">
                          <a:latin typeface="Calibri"/>
                          <a:cs typeface="Calibri"/>
                        </a:rPr>
                        <a:t> </a:t>
                      </a:r>
                      <a:r>
                        <a:rPr sz="1800" spc="-5" dirty="0">
                          <a:latin typeface="Calibri"/>
                          <a:cs typeface="Calibri"/>
                        </a:rPr>
                        <a:t>accounts,</a:t>
                      </a:r>
                      <a:endParaRPr sz="1800">
                        <a:latin typeface="Calibri"/>
                        <a:cs typeface="Calibri"/>
                      </a:endParaRPr>
                    </a:p>
                    <a:p>
                      <a:pPr marL="92075">
                        <a:lnSpc>
                          <a:spcPct val="100000"/>
                        </a:lnSpc>
                        <a:spcBef>
                          <a:spcPts val="5"/>
                        </a:spcBef>
                      </a:pPr>
                      <a:r>
                        <a:rPr sz="1800" i="1" spc="-10" dirty="0">
                          <a:latin typeface="Calibri"/>
                          <a:cs typeface="Calibri"/>
                        </a:rPr>
                        <a:t>contract</a:t>
                      </a:r>
                      <a:r>
                        <a:rPr sz="1800" i="1" spc="-25" dirty="0">
                          <a:latin typeface="Calibri"/>
                          <a:cs typeface="Calibri"/>
                        </a:rPr>
                        <a:t> </a:t>
                      </a:r>
                      <a:r>
                        <a:rPr sz="1800" i="1" spc="-10" dirty="0">
                          <a:latin typeface="Calibri"/>
                          <a:cs typeface="Calibri"/>
                        </a:rPr>
                        <a:t>accounts</a:t>
                      </a:r>
                      <a:endParaRPr sz="1800">
                        <a:latin typeface="Calibri"/>
                        <a:cs typeface="Calibri"/>
                      </a:endParaRPr>
                    </a:p>
                  </a:txBody>
                  <a:tcPr marL="0" marR="0" marT="3048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741552">
                <a:tc>
                  <a:txBody>
                    <a:bodyPr/>
                    <a:lstStyle/>
                    <a:p>
                      <a:pPr marL="87630">
                        <a:lnSpc>
                          <a:spcPct val="100000"/>
                        </a:lnSpc>
                        <a:spcBef>
                          <a:spcPts val="245"/>
                        </a:spcBef>
                      </a:pPr>
                      <a:r>
                        <a:rPr sz="1800" spc="-15" dirty="0">
                          <a:latin typeface="Calibri"/>
                          <a:cs typeface="Calibri"/>
                        </a:rPr>
                        <a:t>Transaction</a:t>
                      </a:r>
                      <a:r>
                        <a:rPr sz="1800" spc="-50" dirty="0">
                          <a:latin typeface="Calibri"/>
                          <a:cs typeface="Calibri"/>
                        </a:rPr>
                        <a:t> </a:t>
                      </a:r>
                      <a:r>
                        <a:rPr sz="1800" spc="-10" dirty="0">
                          <a:latin typeface="Calibri"/>
                          <a:cs typeface="Calibri"/>
                        </a:rPr>
                        <a:t>fees</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1440">
                        <a:lnSpc>
                          <a:spcPct val="100000"/>
                        </a:lnSpc>
                        <a:spcBef>
                          <a:spcPts val="245"/>
                        </a:spcBef>
                      </a:pPr>
                      <a:r>
                        <a:rPr sz="1800" spc="-5" dirty="0">
                          <a:latin typeface="Calibri"/>
                          <a:cs typeface="Calibri"/>
                        </a:rPr>
                        <a:t>Amount</a:t>
                      </a:r>
                      <a:r>
                        <a:rPr sz="1800" spc="-20" dirty="0">
                          <a:latin typeface="Calibri"/>
                          <a:cs typeface="Calibri"/>
                        </a:rPr>
                        <a:t> </a:t>
                      </a:r>
                      <a:r>
                        <a:rPr sz="1800" spc="-5" dirty="0">
                          <a:latin typeface="Calibri"/>
                          <a:cs typeface="Calibri"/>
                        </a:rPr>
                        <a:t>specified by</a:t>
                      </a:r>
                      <a:r>
                        <a:rPr sz="1800" spc="-15" dirty="0">
                          <a:latin typeface="Calibri"/>
                          <a:cs typeface="Calibri"/>
                        </a:rPr>
                        <a:t> </a:t>
                      </a:r>
                      <a:r>
                        <a:rPr sz="1800" dirty="0">
                          <a:latin typeface="Calibri"/>
                          <a:cs typeface="Calibri"/>
                        </a:rPr>
                        <a:t>sender</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5"/>
                        </a:spcBef>
                      </a:pPr>
                      <a:r>
                        <a:rPr sz="1800" dirty="0">
                          <a:latin typeface="Calibri"/>
                          <a:cs typeface="Calibri"/>
                        </a:rPr>
                        <a:t>Gas</a:t>
                      </a:r>
                      <a:r>
                        <a:rPr sz="1800" spc="-35" dirty="0">
                          <a:latin typeface="Calibri"/>
                          <a:cs typeface="Calibri"/>
                        </a:rPr>
                        <a:t> </a:t>
                      </a:r>
                      <a:r>
                        <a:rPr sz="1800" spc="-10" dirty="0">
                          <a:latin typeface="Calibri"/>
                          <a:cs typeface="Calibri"/>
                        </a:rPr>
                        <a:t>calculated</a:t>
                      </a:r>
                      <a:r>
                        <a:rPr sz="1800" spc="10" dirty="0">
                          <a:latin typeface="Calibri"/>
                          <a:cs typeface="Calibri"/>
                        </a:rPr>
                        <a:t> </a:t>
                      </a:r>
                      <a:r>
                        <a:rPr sz="1800" spc="-5" dirty="0">
                          <a:latin typeface="Calibri"/>
                          <a:cs typeface="Calibri"/>
                        </a:rPr>
                        <a:t>using</a:t>
                      </a:r>
                      <a:endParaRPr sz="1800">
                        <a:latin typeface="Calibri"/>
                        <a:cs typeface="Calibri"/>
                      </a:endParaRPr>
                    </a:p>
                    <a:p>
                      <a:pPr marL="92075">
                        <a:lnSpc>
                          <a:spcPct val="100000"/>
                        </a:lnSpc>
                      </a:pPr>
                      <a:r>
                        <a:rPr sz="1800" spc="-5" dirty="0">
                          <a:latin typeface="Calibri"/>
                          <a:cs typeface="Calibri"/>
                        </a:rPr>
                        <a:t>sender’s</a:t>
                      </a:r>
                      <a:r>
                        <a:rPr sz="1800" spc="-50" dirty="0">
                          <a:latin typeface="Calibri"/>
                          <a:cs typeface="Calibri"/>
                        </a:rPr>
                        <a:t> </a:t>
                      </a:r>
                      <a:r>
                        <a:rPr sz="1800" spc="-5" dirty="0">
                          <a:latin typeface="Calibri"/>
                          <a:cs typeface="Calibri"/>
                        </a:rPr>
                        <a:t>values</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ECFCC"/>
                    </a:solidFill>
                  </a:tcPr>
                </a:tc>
              </a:tr>
              <a:tr h="741680">
                <a:tc>
                  <a:txBody>
                    <a:bodyPr/>
                    <a:lstStyle/>
                    <a:p>
                      <a:pPr marL="87630">
                        <a:lnSpc>
                          <a:spcPct val="100000"/>
                        </a:lnSpc>
                        <a:spcBef>
                          <a:spcPts val="245"/>
                        </a:spcBef>
                      </a:pPr>
                      <a:r>
                        <a:rPr sz="1800" spc="-5" dirty="0">
                          <a:latin typeface="Calibri"/>
                          <a:cs typeface="Calibri"/>
                        </a:rPr>
                        <a:t>Block</a:t>
                      </a:r>
                      <a:r>
                        <a:rPr sz="1800" spc="-35" dirty="0">
                          <a:latin typeface="Calibri"/>
                          <a:cs typeface="Calibri"/>
                        </a:rPr>
                        <a:t> </a:t>
                      </a:r>
                      <a:r>
                        <a:rPr sz="1800" spc="-10" dirty="0">
                          <a:latin typeface="Calibri"/>
                          <a:cs typeface="Calibri"/>
                        </a:rPr>
                        <a:t>content</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1440">
                        <a:lnSpc>
                          <a:spcPct val="100000"/>
                        </a:lnSpc>
                        <a:spcBef>
                          <a:spcPts val="245"/>
                        </a:spcBef>
                      </a:pPr>
                      <a:r>
                        <a:rPr sz="1800" spc="-15" dirty="0">
                          <a:latin typeface="Calibri"/>
                          <a:cs typeface="Calibri"/>
                        </a:rPr>
                        <a:t>Transactions</a:t>
                      </a:r>
                      <a:r>
                        <a:rPr sz="1800" spc="-30" dirty="0">
                          <a:latin typeface="Calibri"/>
                          <a:cs typeface="Calibri"/>
                        </a:rPr>
                        <a:t> </a:t>
                      </a:r>
                      <a:r>
                        <a:rPr sz="1800" spc="-5" dirty="0">
                          <a:latin typeface="Calibri"/>
                          <a:cs typeface="Calibri"/>
                        </a:rPr>
                        <a:t>trie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92075" marR="378460">
                        <a:lnSpc>
                          <a:spcPct val="100000"/>
                        </a:lnSpc>
                        <a:spcBef>
                          <a:spcPts val="245"/>
                        </a:spcBef>
                      </a:pPr>
                      <a:r>
                        <a:rPr sz="1800" spc="-15" dirty="0">
                          <a:latin typeface="Calibri"/>
                          <a:cs typeface="Calibri"/>
                        </a:rPr>
                        <a:t>Transactions,</a:t>
                      </a:r>
                      <a:r>
                        <a:rPr sz="1800" spc="-25" dirty="0">
                          <a:latin typeface="Calibri"/>
                          <a:cs typeface="Calibri"/>
                        </a:rPr>
                        <a:t> </a:t>
                      </a:r>
                      <a:r>
                        <a:rPr sz="1800" i="1" spc="-15" dirty="0">
                          <a:latin typeface="Calibri"/>
                          <a:cs typeface="Calibri"/>
                        </a:rPr>
                        <a:t>State</a:t>
                      </a:r>
                      <a:r>
                        <a:rPr sz="1800" i="1" dirty="0">
                          <a:latin typeface="Calibri"/>
                          <a:cs typeface="Calibri"/>
                        </a:rPr>
                        <a:t> </a:t>
                      </a:r>
                      <a:r>
                        <a:rPr sz="1800" i="1" spc="-15" dirty="0">
                          <a:latin typeface="Calibri"/>
                          <a:cs typeface="Calibri"/>
                        </a:rPr>
                        <a:t>Root </a:t>
                      </a:r>
                      <a:r>
                        <a:rPr sz="1800" i="1" spc="-10" dirty="0">
                          <a:latin typeface="Calibri"/>
                          <a:cs typeface="Calibri"/>
                        </a:rPr>
                        <a:t> Hash,</a:t>
                      </a:r>
                      <a:r>
                        <a:rPr sz="1800" i="1" spc="-5" dirty="0">
                          <a:latin typeface="Calibri"/>
                          <a:cs typeface="Calibri"/>
                        </a:rPr>
                        <a:t> </a:t>
                      </a:r>
                      <a:r>
                        <a:rPr sz="1800" i="1" spc="-10" dirty="0">
                          <a:latin typeface="Calibri"/>
                          <a:cs typeface="Calibri"/>
                        </a:rPr>
                        <a:t>Receipts</a:t>
                      </a:r>
                      <a:r>
                        <a:rPr sz="1800" i="1" spc="10" dirty="0">
                          <a:latin typeface="Calibri"/>
                          <a:cs typeface="Calibri"/>
                        </a:rPr>
                        <a:t> </a:t>
                      </a:r>
                      <a:r>
                        <a:rPr sz="1800" i="1" spc="-15" dirty="0">
                          <a:latin typeface="Calibri"/>
                          <a:cs typeface="Calibri"/>
                        </a:rPr>
                        <a:t>Root</a:t>
                      </a:r>
                      <a:r>
                        <a:rPr sz="1800" i="1" spc="-25" dirty="0">
                          <a:latin typeface="Calibri"/>
                          <a:cs typeface="Calibri"/>
                        </a:rPr>
                        <a:t> </a:t>
                      </a:r>
                      <a:r>
                        <a:rPr sz="1800" i="1" spc="-10" dirty="0">
                          <a:latin typeface="Calibri"/>
                          <a:cs typeface="Calibri"/>
                        </a:rPr>
                        <a:t>Hash</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F7E9E7"/>
                    </a:solidFill>
                  </a:tcPr>
                </a:tc>
              </a:tr>
              <a:tr h="741667">
                <a:tc>
                  <a:txBody>
                    <a:bodyPr/>
                    <a:lstStyle/>
                    <a:p>
                      <a:pPr marL="87630">
                        <a:lnSpc>
                          <a:spcPct val="100000"/>
                        </a:lnSpc>
                        <a:spcBef>
                          <a:spcPts val="245"/>
                        </a:spcBef>
                      </a:pPr>
                      <a:r>
                        <a:rPr sz="1800" spc="-15" dirty="0">
                          <a:latin typeface="Calibri"/>
                          <a:cs typeface="Calibri"/>
                        </a:rPr>
                        <a:t>Chainstate</a:t>
                      </a:r>
                      <a:r>
                        <a:rPr sz="1800" dirty="0">
                          <a:latin typeface="Calibri"/>
                          <a:cs typeface="Calibri"/>
                        </a:rPr>
                        <a:t> </a:t>
                      </a:r>
                      <a:r>
                        <a:rPr sz="1800" spc="-10" dirty="0">
                          <a:latin typeface="Calibri"/>
                          <a:cs typeface="Calibri"/>
                        </a:rPr>
                        <a:t>Database</a:t>
                      </a:r>
                      <a:endParaRPr sz="1800">
                        <a:latin typeface="Calibri"/>
                        <a:cs typeface="Calibri"/>
                      </a:endParaRPr>
                    </a:p>
                  </a:txBody>
                  <a:tcPr marL="0" marR="0" marT="31115"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1440">
                        <a:lnSpc>
                          <a:spcPct val="100000"/>
                        </a:lnSpc>
                        <a:spcBef>
                          <a:spcPts val="245"/>
                        </a:spcBef>
                      </a:pPr>
                      <a:r>
                        <a:rPr sz="1800" spc="-25" dirty="0">
                          <a:latin typeface="Calibri"/>
                          <a:cs typeface="Calibri"/>
                        </a:rPr>
                        <a:t>World</a:t>
                      </a:r>
                      <a:r>
                        <a:rPr sz="1800" spc="-15" dirty="0">
                          <a:latin typeface="Calibri"/>
                          <a:cs typeface="Calibri"/>
                        </a:rPr>
                        <a:t> </a:t>
                      </a:r>
                      <a:r>
                        <a:rPr sz="1800" spc="-20" dirty="0">
                          <a:latin typeface="Calibri"/>
                          <a:cs typeface="Calibri"/>
                        </a:rPr>
                        <a:t>state:</a:t>
                      </a:r>
                      <a:endParaRPr sz="1800">
                        <a:latin typeface="Calibri"/>
                        <a:cs typeface="Calibri"/>
                      </a:endParaRPr>
                    </a:p>
                    <a:p>
                      <a:pPr marL="91440">
                        <a:lnSpc>
                          <a:spcPct val="100000"/>
                        </a:lnSpc>
                      </a:pPr>
                      <a:r>
                        <a:rPr sz="1800" spc="-15" dirty="0">
                          <a:latin typeface="Calibri"/>
                          <a:cs typeface="Calibri"/>
                        </a:rPr>
                        <a:t>UTXOs</a:t>
                      </a:r>
                      <a:r>
                        <a:rPr sz="1800" spc="-35" dirty="0">
                          <a:latin typeface="Calibri"/>
                          <a:cs typeface="Calibri"/>
                        </a:rPr>
                        <a:t> </a:t>
                      </a:r>
                      <a:r>
                        <a:rPr sz="1800" spc="-15" dirty="0">
                          <a:latin typeface="Calibri"/>
                          <a:cs typeface="Calibri"/>
                        </a:rPr>
                        <a:t>for </a:t>
                      </a:r>
                      <a:r>
                        <a:rPr sz="1800" spc="-10" dirty="0">
                          <a:latin typeface="Calibri"/>
                          <a:cs typeface="Calibri"/>
                        </a:rPr>
                        <a:t>wallets</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CFCC"/>
                    </a:solidFill>
                  </a:tcPr>
                </a:tc>
                <a:tc>
                  <a:txBody>
                    <a:bodyPr/>
                    <a:lstStyle/>
                    <a:p>
                      <a:pPr marL="92075">
                        <a:lnSpc>
                          <a:spcPct val="100000"/>
                        </a:lnSpc>
                        <a:spcBef>
                          <a:spcPts val="245"/>
                        </a:spcBef>
                      </a:pPr>
                      <a:r>
                        <a:rPr sz="1800" spc="-25" dirty="0">
                          <a:latin typeface="Calibri"/>
                          <a:cs typeface="Calibri"/>
                        </a:rPr>
                        <a:t>World</a:t>
                      </a:r>
                      <a:r>
                        <a:rPr sz="1800" spc="5" dirty="0">
                          <a:latin typeface="Calibri"/>
                          <a:cs typeface="Calibri"/>
                        </a:rPr>
                        <a:t> </a:t>
                      </a:r>
                      <a:r>
                        <a:rPr sz="1800" spc="-20" dirty="0">
                          <a:latin typeface="Calibri"/>
                          <a:cs typeface="Calibri"/>
                        </a:rPr>
                        <a:t>state,</a:t>
                      </a:r>
                      <a:r>
                        <a:rPr sz="1800" spc="10" dirty="0">
                          <a:latin typeface="Calibri"/>
                          <a:cs typeface="Calibri"/>
                        </a:rPr>
                        <a:t> </a:t>
                      </a:r>
                      <a:r>
                        <a:rPr sz="1800" i="1" spc="-10" dirty="0">
                          <a:latin typeface="Calibri"/>
                          <a:cs typeface="Calibri"/>
                        </a:rPr>
                        <a:t>receipts,</a:t>
                      </a:r>
                      <a:endParaRPr sz="1800">
                        <a:latin typeface="Calibri"/>
                        <a:cs typeface="Calibri"/>
                      </a:endParaRPr>
                    </a:p>
                    <a:p>
                      <a:pPr marL="92075">
                        <a:lnSpc>
                          <a:spcPct val="100000"/>
                        </a:lnSpc>
                      </a:pPr>
                      <a:r>
                        <a:rPr sz="1800" i="1" spc="-10" dirty="0">
                          <a:latin typeface="Calibri"/>
                          <a:cs typeface="Calibri"/>
                        </a:rPr>
                        <a:t>bytecodes for</a:t>
                      </a:r>
                      <a:r>
                        <a:rPr sz="1800" i="1" spc="-20" dirty="0">
                          <a:latin typeface="Calibri"/>
                          <a:cs typeface="Calibri"/>
                        </a:rPr>
                        <a:t> </a:t>
                      </a:r>
                      <a:r>
                        <a:rPr sz="1800" i="1" spc="-10" dirty="0">
                          <a:latin typeface="Calibri"/>
                          <a:cs typeface="Calibri"/>
                        </a:rPr>
                        <a:t>contracts</a:t>
                      </a:r>
                      <a:endParaRPr sz="1800">
                        <a:latin typeface="Calibri"/>
                        <a:cs typeface="Calibri"/>
                      </a:endParaRPr>
                    </a:p>
                  </a:txBody>
                  <a:tcPr marL="0" marR="0" marT="31115"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ECFCC"/>
                    </a:solidFill>
                  </a:tcPr>
                </a:tc>
              </a:tr>
              <a:tr h="741819">
                <a:tc>
                  <a:txBody>
                    <a:bodyPr/>
                    <a:lstStyle/>
                    <a:p>
                      <a:pPr marL="87630">
                        <a:lnSpc>
                          <a:spcPct val="100000"/>
                        </a:lnSpc>
                        <a:spcBef>
                          <a:spcPts val="250"/>
                        </a:spcBef>
                      </a:pPr>
                      <a:r>
                        <a:rPr sz="1800" spc="-5" dirty="0">
                          <a:latin typeface="Calibri"/>
                          <a:cs typeface="Calibri"/>
                        </a:rPr>
                        <a:t>Querying</a:t>
                      </a:r>
                      <a:endParaRPr sz="1800">
                        <a:latin typeface="Calibri"/>
                        <a:cs typeface="Calibri"/>
                      </a:endParaRPr>
                    </a:p>
                  </a:txBody>
                  <a:tcPr marL="0" marR="0" marT="31750" marB="0">
                    <a:lnL w="9525">
                      <a:solidFill>
                        <a:srgbClr val="FFFFFF"/>
                      </a:solidFill>
                      <a:prstDash val="solid"/>
                    </a:lnL>
                    <a:lnR w="12700">
                      <a:solidFill>
                        <a:srgbClr val="FFFFFF"/>
                      </a:solidFill>
                      <a:prstDash val="solid"/>
                    </a:lnR>
                    <a:lnT w="12700">
                      <a:solidFill>
                        <a:srgbClr val="FFFFFF"/>
                      </a:solidFill>
                      <a:prstDash val="solid"/>
                    </a:lnT>
                    <a:solidFill>
                      <a:srgbClr val="F7E9E7"/>
                    </a:solidFill>
                  </a:tcPr>
                </a:tc>
                <a:tc>
                  <a:txBody>
                    <a:bodyPr/>
                    <a:lstStyle/>
                    <a:p>
                      <a:pPr marL="91440">
                        <a:lnSpc>
                          <a:spcPct val="100000"/>
                        </a:lnSpc>
                        <a:spcBef>
                          <a:spcPts val="250"/>
                        </a:spcBef>
                      </a:pPr>
                      <a:r>
                        <a:rPr sz="1800" spc="-5" dirty="0">
                          <a:latin typeface="Calibri"/>
                          <a:cs typeface="Calibri"/>
                        </a:rPr>
                        <a:t>Simple</a:t>
                      </a:r>
                      <a:r>
                        <a:rPr sz="1800" spc="-10" dirty="0">
                          <a:latin typeface="Calibri"/>
                          <a:cs typeface="Calibri"/>
                        </a:rPr>
                        <a:t> </a:t>
                      </a:r>
                      <a:r>
                        <a:rPr sz="1800" spc="-15" dirty="0">
                          <a:latin typeface="Calibri"/>
                          <a:cs typeface="Calibri"/>
                        </a:rPr>
                        <a:t>Payment</a:t>
                      </a:r>
                      <a:r>
                        <a:rPr sz="1800" spc="-35" dirty="0">
                          <a:latin typeface="Calibri"/>
                          <a:cs typeface="Calibri"/>
                        </a:rPr>
                        <a:t> </a:t>
                      </a:r>
                      <a:r>
                        <a:rPr sz="1800" spc="-15" dirty="0">
                          <a:latin typeface="Calibri"/>
                          <a:cs typeface="Calibri"/>
                        </a:rPr>
                        <a:t>Verification</a:t>
                      </a:r>
                      <a:endParaRPr sz="180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solidFill>
                      <a:srgbClr val="F7E9E7"/>
                    </a:solidFill>
                  </a:tcPr>
                </a:tc>
                <a:tc>
                  <a:txBody>
                    <a:bodyPr/>
                    <a:lstStyle/>
                    <a:p>
                      <a:pPr marL="92075" marR="300990">
                        <a:lnSpc>
                          <a:spcPct val="100000"/>
                        </a:lnSpc>
                        <a:spcBef>
                          <a:spcPts val="250"/>
                        </a:spcBef>
                      </a:pPr>
                      <a:r>
                        <a:rPr sz="1800" spc="-5" dirty="0">
                          <a:latin typeface="Calibri"/>
                          <a:cs typeface="Calibri"/>
                        </a:rPr>
                        <a:t>Merkle</a:t>
                      </a:r>
                      <a:r>
                        <a:rPr sz="1800" spc="5" dirty="0">
                          <a:latin typeface="Calibri"/>
                          <a:cs typeface="Calibri"/>
                        </a:rPr>
                        <a:t> </a:t>
                      </a:r>
                      <a:r>
                        <a:rPr sz="1800" spc="-15" dirty="0">
                          <a:latin typeface="Calibri"/>
                          <a:cs typeface="Calibri"/>
                        </a:rPr>
                        <a:t>proofs</a:t>
                      </a:r>
                      <a:r>
                        <a:rPr sz="1800" spc="-20" dirty="0">
                          <a:latin typeface="Calibri"/>
                          <a:cs typeface="Calibri"/>
                        </a:rPr>
                        <a:t> </a:t>
                      </a:r>
                      <a:r>
                        <a:rPr sz="1800" spc="-15" dirty="0">
                          <a:latin typeface="Calibri"/>
                          <a:cs typeface="Calibri"/>
                        </a:rPr>
                        <a:t>for</a:t>
                      </a:r>
                      <a:r>
                        <a:rPr sz="1800" dirty="0">
                          <a:latin typeface="Calibri"/>
                          <a:cs typeface="Calibri"/>
                        </a:rPr>
                        <a:t> </a:t>
                      </a:r>
                      <a:r>
                        <a:rPr sz="1800" i="1" spc="-5" dirty="0">
                          <a:latin typeface="Calibri"/>
                          <a:cs typeface="Calibri"/>
                        </a:rPr>
                        <a:t>events</a:t>
                      </a:r>
                      <a:r>
                        <a:rPr sz="1800" spc="-5" dirty="0">
                          <a:latin typeface="Calibri"/>
                          <a:cs typeface="Calibri"/>
                        </a:rPr>
                        <a:t>, </a:t>
                      </a:r>
                      <a:r>
                        <a:rPr sz="1800" dirty="0">
                          <a:latin typeface="Calibri"/>
                          <a:cs typeface="Calibri"/>
                        </a:rPr>
                        <a:t> </a:t>
                      </a:r>
                      <a:r>
                        <a:rPr sz="1800" spc="-5" dirty="0">
                          <a:latin typeface="Calibri"/>
                          <a:cs typeface="Calibri"/>
                        </a:rPr>
                        <a:t>transactions,</a:t>
                      </a:r>
                      <a:r>
                        <a:rPr sz="1800" spc="-20" dirty="0">
                          <a:latin typeface="Calibri"/>
                          <a:cs typeface="Calibri"/>
                        </a:rPr>
                        <a:t> </a:t>
                      </a:r>
                      <a:r>
                        <a:rPr sz="1800" i="1" spc="-10" dirty="0">
                          <a:latin typeface="Calibri"/>
                          <a:cs typeface="Calibri"/>
                        </a:rPr>
                        <a:t>balance</a:t>
                      </a:r>
                      <a:r>
                        <a:rPr sz="1800" spc="-10" dirty="0">
                          <a:latin typeface="Calibri"/>
                          <a:cs typeface="Calibri"/>
                        </a:rPr>
                        <a:t>, </a:t>
                      </a:r>
                      <a:r>
                        <a:rPr sz="1800" spc="-15" dirty="0">
                          <a:latin typeface="Calibri"/>
                          <a:cs typeface="Calibri"/>
                        </a:rPr>
                        <a:t>etc.</a:t>
                      </a:r>
                      <a:endParaRPr sz="1800">
                        <a:latin typeface="Calibri"/>
                        <a:cs typeface="Calibri"/>
                      </a:endParaRPr>
                    </a:p>
                  </a:txBody>
                  <a:tcPr marL="0" marR="0" marT="31750" marB="0">
                    <a:lnL w="12700">
                      <a:solidFill>
                        <a:srgbClr val="FFFFFF"/>
                      </a:solidFill>
                      <a:prstDash val="solid"/>
                    </a:lnL>
                    <a:lnR w="9525">
                      <a:solidFill>
                        <a:srgbClr val="FFFFFF"/>
                      </a:solidFill>
                      <a:prstDash val="solid"/>
                    </a:lnR>
                    <a:lnT w="12700">
                      <a:solidFill>
                        <a:srgbClr val="FFFFFF"/>
                      </a:solidFill>
                      <a:prstDash val="solid"/>
                    </a:lnT>
                    <a:solidFill>
                      <a:srgbClr val="F7E9E7"/>
                    </a:solidFill>
                  </a:tcPr>
                </a:tc>
              </a:tr>
            </a:tbl>
          </a:graphicData>
        </a:graphic>
      </p:graphicFrame>
      <p:sp>
        <p:nvSpPr>
          <p:cNvPr id="4" name="object 4"/>
          <p:cNvSpPr/>
          <p:nvPr/>
        </p:nvSpPr>
        <p:spPr>
          <a:xfrm>
            <a:off x="1860804" y="6328741"/>
            <a:ext cx="8473440" cy="6985"/>
          </a:xfrm>
          <a:custGeom>
            <a:avLst/>
            <a:gdLst/>
            <a:ahLst/>
            <a:cxnLst/>
            <a:rect l="l" t="t" r="r" b="b"/>
            <a:pathLst>
              <a:path w="8473440" h="6985">
                <a:moveTo>
                  <a:pt x="0" y="6527"/>
                </a:moveTo>
                <a:lnTo>
                  <a:pt x="8473440" y="6527"/>
                </a:lnTo>
                <a:lnTo>
                  <a:pt x="8473440" y="0"/>
                </a:lnTo>
                <a:lnTo>
                  <a:pt x="0" y="0"/>
                </a:lnTo>
                <a:lnTo>
                  <a:pt x="0" y="6527"/>
                </a:lnTo>
                <a:close/>
              </a:path>
            </a:pathLst>
          </a:custGeom>
          <a:solidFill>
            <a:srgbClr val="FFFFFF"/>
          </a:solidFill>
        </p:spPr>
        <p:txBody>
          <a:bodyPr wrap="square" lIns="0" tIns="0" rIns="0" bIns="0" rtlCol="0"/>
          <a:lstStyle/>
          <a:p>
            <a:endParaRPr/>
          </a:p>
        </p:txBody>
      </p:sp>
      <p:sp>
        <p:nvSpPr>
          <p:cNvPr id="5" name="object 5"/>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50"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7" name="object 7"/>
          <p:cNvSpPr txBox="1"/>
          <p:nvPr/>
        </p:nvSpPr>
        <p:spPr>
          <a:xfrm>
            <a:off x="9625330" y="6547586"/>
            <a:ext cx="229870" cy="205184"/>
          </a:xfrm>
          <a:prstGeom prst="rect">
            <a:avLst/>
          </a:prstGeom>
        </p:spPr>
        <p:txBody>
          <a:bodyPr vert="horz" wrap="square" lIns="0" tIns="0" rIns="0" bIns="0" rtlCol="0">
            <a:spAutoFit/>
          </a:bodyPr>
          <a:lstStyle/>
          <a:p>
            <a:pPr marL="12700">
              <a:lnSpc>
                <a:spcPts val="1614"/>
              </a:lnSpc>
            </a:pPr>
            <a:r>
              <a:rPr sz="1600" spc="-10" dirty="0">
                <a:solidFill>
                  <a:srgbClr val="FFFFFF"/>
                </a:solidFill>
                <a:latin typeface="Calibri"/>
                <a:cs typeface="Calibri"/>
              </a:rPr>
              <a:t>55</a:t>
            </a:r>
            <a:endParaRPr sz="1600">
              <a:latin typeface="Calibri"/>
              <a:cs typeface="Calibri"/>
            </a:endParaRPr>
          </a:p>
        </p:txBody>
      </p:sp>
    </p:spTree>
    <p:extLst>
      <p:ext uri="{BB962C8B-B14F-4D97-AF65-F5344CB8AC3E}">
        <p14:creationId xmlns:p14="http://schemas.microsoft.com/office/powerpoint/2010/main" val="1330288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Ethereum Gas</a:t>
            </a:r>
            <a:endParaRPr lang="en-GB" dirty="0"/>
          </a:p>
        </p:txBody>
      </p:sp>
      <p:sp>
        <p:nvSpPr>
          <p:cNvPr id="3" name="Content Placeholder 2"/>
          <p:cNvSpPr>
            <a:spLocks noGrp="1"/>
          </p:cNvSpPr>
          <p:nvPr>
            <p:ph idx="1"/>
          </p:nvPr>
        </p:nvSpPr>
        <p:spPr/>
        <p:txBody>
          <a:bodyPr/>
          <a:lstStyle/>
          <a:p>
            <a:r>
              <a:rPr lang="en-GB" dirty="0"/>
              <a:t>"Gas limit" is </a:t>
            </a:r>
            <a:r>
              <a:rPr lang="en-GB" b="1" dirty="0"/>
              <a:t>the maximum amount of work you're estimating a validator will do on a particular transaction</a:t>
            </a:r>
            <a:r>
              <a:rPr lang="en-GB" dirty="0"/>
              <a:t>. </a:t>
            </a:r>
            <a:endParaRPr lang="en-GB" dirty="0" smtClean="0"/>
          </a:p>
          <a:p>
            <a:r>
              <a:rPr lang="en-GB" dirty="0" smtClean="0"/>
              <a:t>A </a:t>
            </a:r>
            <a:r>
              <a:rPr lang="en-GB" dirty="0"/>
              <a:t>higher gas limit usually means the user believes the transaction will require more work. </a:t>
            </a:r>
            <a:endParaRPr lang="en-GB" dirty="0" smtClean="0"/>
          </a:p>
          <a:p>
            <a:r>
              <a:rPr lang="en-GB" dirty="0" smtClean="0"/>
              <a:t>"</a:t>
            </a:r>
            <a:r>
              <a:rPr lang="en-GB" dirty="0"/>
              <a:t>Gas price" is the price per unit of work done. So, a transaction cost is the gas limit multiplied by the gas price.</a:t>
            </a:r>
            <a:endParaRPr lang="en-GB" dirty="0"/>
          </a:p>
        </p:txBody>
      </p:sp>
    </p:spTree>
    <p:extLst>
      <p:ext uri="{BB962C8B-B14F-4D97-AF65-F5344CB8AC3E}">
        <p14:creationId xmlns:p14="http://schemas.microsoft.com/office/powerpoint/2010/main" val="54873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1786256"/>
            <a:ext cx="5304155" cy="422275"/>
          </a:xfrm>
          <a:prstGeom prst="rect">
            <a:avLst/>
          </a:prstGeom>
        </p:spPr>
        <p:txBody>
          <a:bodyPr vert="horz" wrap="square" lIns="0" tIns="13335" rIns="0" bIns="0" rtlCol="0" anchor="ctr">
            <a:spAutoFit/>
          </a:bodyPr>
          <a:lstStyle/>
          <a:p>
            <a:pPr marL="12700">
              <a:lnSpc>
                <a:spcPct val="100000"/>
              </a:lnSpc>
              <a:spcBef>
                <a:spcPts val="105"/>
              </a:spcBef>
            </a:pPr>
            <a:r>
              <a:rPr sz="2600" dirty="0">
                <a:latin typeface="Calibri"/>
                <a:cs typeface="Calibri"/>
              </a:rPr>
              <a:t>Managing</a:t>
            </a:r>
            <a:r>
              <a:rPr sz="2600" spc="-15" dirty="0">
                <a:latin typeface="Calibri"/>
                <a:cs typeface="Calibri"/>
              </a:rPr>
              <a:t> </a:t>
            </a:r>
            <a:r>
              <a:rPr sz="2600" spc="-5" dirty="0">
                <a:latin typeface="Calibri"/>
                <a:cs typeface="Calibri"/>
              </a:rPr>
              <a:t>entity:</a:t>
            </a:r>
            <a:r>
              <a:rPr sz="2600" spc="-15" dirty="0">
                <a:latin typeface="Calibri"/>
                <a:cs typeface="Calibri"/>
              </a:rPr>
              <a:t> </a:t>
            </a:r>
            <a:r>
              <a:rPr sz="2600" spc="-10" dirty="0">
                <a:latin typeface="Calibri"/>
                <a:cs typeface="Calibri"/>
              </a:rPr>
              <a:t>Ethereum</a:t>
            </a:r>
            <a:r>
              <a:rPr sz="2600" spc="-25" dirty="0">
                <a:latin typeface="Calibri"/>
                <a:cs typeface="Calibri"/>
              </a:rPr>
              <a:t> </a:t>
            </a:r>
            <a:r>
              <a:rPr sz="2600" spc="-10" dirty="0">
                <a:latin typeface="Calibri"/>
                <a:cs typeface="Calibri"/>
              </a:rPr>
              <a:t>Foundation</a:t>
            </a:r>
            <a:endParaRPr sz="2600">
              <a:latin typeface="Calibri"/>
              <a:cs typeface="Calibri"/>
            </a:endParaRPr>
          </a:p>
        </p:txBody>
      </p:sp>
      <p:sp>
        <p:nvSpPr>
          <p:cNvPr id="3" name="object 3"/>
          <p:cNvSpPr txBox="1"/>
          <p:nvPr/>
        </p:nvSpPr>
        <p:spPr>
          <a:xfrm>
            <a:off x="2426004" y="2065799"/>
            <a:ext cx="8089900" cy="3929922"/>
          </a:xfrm>
          <a:prstGeom prst="rect">
            <a:avLst/>
          </a:prstGeom>
        </p:spPr>
        <p:txBody>
          <a:bodyPr vert="horz" wrap="square" lIns="0" tIns="114935" rIns="0" bIns="0" rtlCol="0">
            <a:spAutoFit/>
          </a:bodyPr>
          <a:lstStyle/>
          <a:p>
            <a:pPr marL="304800" indent="-183515">
              <a:spcBef>
                <a:spcPts val="905"/>
              </a:spcBef>
              <a:buClr>
                <a:srgbClr val="D24717"/>
              </a:buClr>
              <a:buChar char="◦"/>
              <a:tabLst>
                <a:tab pos="305435" algn="l"/>
              </a:tabLst>
            </a:pPr>
            <a:r>
              <a:rPr sz="2200" spc="-5" dirty="0">
                <a:solidFill>
                  <a:srgbClr val="404040"/>
                </a:solidFill>
                <a:latin typeface="Calibri"/>
                <a:cs typeface="Calibri"/>
              </a:rPr>
              <a:t>Major</a:t>
            </a:r>
            <a:r>
              <a:rPr sz="2200" dirty="0">
                <a:solidFill>
                  <a:srgbClr val="404040"/>
                </a:solidFill>
                <a:latin typeface="Calibri"/>
                <a:cs typeface="Calibri"/>
              </a:rPr>
              <a:t> </a:t>
            </a:r>
            <a:r>
              <a:rPr sz="2200" spc="-20" dirty="0">
                <a:solidFill>
                  <a:srgbClr val="404040"/>
                </a:solidFill>
                <a:latin typeface="Calibri"/>
                <a:cs typeface="Calibri"/>
              </a:rPr>
              <a:t>players:</a:t>
            </a:r>
            <a:r>
              <a:rPr sz="2200" spc="-10" dirty="0">
                <a:solidFill>
                  <a:srgbClr val="404040"/>
                </a:solidFill>
                <a:latin typeface="Calibri"/>
                <a:cs typeface="Calibri"/>
              </a:rPr>
              <a:t> </a:t>
            </a:r>
            <a:r>
              <a:rPr sz="2200" spc="-15" dirty="0">
                <a:solidFill>
                  <a:srgbClr val="404040"/>
                </a:solidFill>
                <a:latin typeface="Calibri"/>
                <a:cs typeface="Calibri"/>
              </a:rPr>
              <a:t>Deloitte,</a:t>
            </a:r>
            <a:r>
              <a:rPr sz="2200" spc="20" dirty="0">
                <a:solidFill>
                  <a:srgbClr val="404040"/>
                </a:solidFill>
                <a:latin typeface="Calibri"/>
                <a:cs typeface="Calibri"/>
              </a:rPr>
              <a:t> </a:t>
            </a:r>
            <a:r>
              <a:rPr sz="2200" spc="-40" dirty="0">
                <a:solidFill>
                  <a:srgbClr val="404040"/>
                </a:solidFill>
                <a:latin typeface="Calibri"/>
                <a:cs typeface="Calibri"/>
              </a:rPr>
              <a:t>Toyota,</a:t>
            </a:r>
            <a:r>
              <a:rPr sz="2200" spc="5" dirty="0">
                <a:solidFill>
                  <a:srgbClr val="404040"/>
                </a:solidFill>
                <a:latin typeface="Calibri"/>
                <a:cs typeface="Calibri"/>
              </a:rPr>
              <a:t> </a:t>
            </a:r>
            <a:r>
              <a:rPr sz="2200" spc="-10" dirty="0">
                <a:solidFill>
                  <a:srgbClr val="404040"/>
                </a:solidFill>
                <a:latin typeface="Calibri"/>
                <a:cs typeface="Calibri"/>
              </a:rPr>
              <a:t>Microsoft,</a:t>
            </a:r>
            <a:r>
              <a:rPr sz="2200" spc="35" dirty="0">
                <a:solidFill>
                  <a:srgbClr val="404040"/>
                </a:solidFill>
                <a:latin typeface="Calibri"/>
                <a:cs typeface="Calibri"/>
              </a:rPr>
              <a:t> </a:t>
            </a:r>
            <a:r>
              <a:rPr sz="2200" spc="-5" dirty="0">
                <a:solidFill>
                  <a:srgbClr val="404040"/>
                </a:solidFill>
                <a:latin typeface="Calibri"/>
                <a:cs typeface="Calibri"/>
              </a:rPr>
              <a:t>…</a:t>
            </a:r>
            <a:endParaRPr sz="2200">
              <a:latin typeface="Calibri"/>
              <a:cs typeface="Calibri"/>
            </a:endParaRPr>
          </a:p>
          <a:p>
            <a:pPr marL="12700">
              <a:lnSpc>
                <a:spcPts val="3065"/>
              </a:lnSpc>
              <a:spcBef>
                <a:spcPts val="970"/>
              </a:spcBef>
            </a:pPr>
            <a:r>
              <a:rPr sz="2600" spc="-10" dirty="0">
                <a:solidFill>
                  <a:srgbClr val="404040"/>
                </a:solidFill>
                <a:latin typeface="Calibri"/>
                <a:cs typeface="Calibri"/>
              </a:rPr>
              <a:t>Focus:</a:t>
            </a:r>
            <a:r>
              <a:rPr sz="2600" spc="-30" dirty="0">
                <a:solidFill>
                  <a:srgbClr val="404040"/>
                </a:solidFill>
                <a:latin typeface="Calibri"/>
                <a:cs typeface="Calibri"/>
              </a:rPr>
              <a:t> </a:t>
            </a:r>
            <a:r>
              <a:rPr sz="2600" spc="-5" dirty="0">
                <a:solidFill>
                  <a:srgbClr val="404040"/>
                </a:solidFill>
                <a:latin typeface="Calibri"/>
                <a:cs typeface="Calibri"/>
              </a:rPr>
              <a:t>Open-source,</a:t>
            </a:r>
            <a:r>
              <a:rPr sz="2600" spc="-30" dirty="0">
                <a:solidFill>
                  <a:srgbClr val="404040"/>
                </a:solidFill>
                <a:latin typeface="Calibri"/>
                <a:cs typeface="Calibri"/>
              </a:rPr>
              <a:t> </a:t>
            </a:r>
            <a:r>
              <a:rPr sz="2600" spc="-5" dirty="0">
                <a:solidFill>
                  <a:srgbClr val="404040"/>
                </a:solidFill>
                <a:latin typeface="Calibri"/>
                <a:cs typeface="Calibri"/>
              </a:rPr>
              <a:t>flexible,</a:t>
            </a:r>
            <a:r>
              <a:rPr sz="2600" spc="-40" dirty="0">
                <a:solidFill>
                  <a:srgbClr val="404040"/>
                </a:solidFill>
                <a:latin typeface="Calibri"/>
                <a:cs typeface="Calibri"/>
              </a:rPr>
              <a:t> </a:t>
            </a:r>
            <a:r>
              <a:rPr sz="2600" spc="-10" dirty="0">
                <a:solidFill>
                  <a:srgbClr val="404040"/>
                </a:solidFill>
                <a:latin typeface="Calibri"/>
                <a:cs typeface="Calibri"/>
              </a:rPr>
              <a:t>platform</a:t>
            </a:r>
            <a:endParaRPr sz="2600">
              <a:latin typeface="Calibri"/>
              <a:cs typeface="Calibri"/>
            </a:endParaRPr>
          </a:p>
          <a:p>
            <a:pPr marL="304800" indent="-183515">
              <a:lnSpc>
                <a:spcPts val="2585"/>
              </a:lnSpc>
              <a:buClr>
                <a:srgbClr val="D24717"/>
              </a:buClr>
              <a:buChar char="◦"/>
              <a:tabLst>
                <a:tab pos="305435" algn="l"/>
              </a:tabLst>
            </a:pPr>
            <a:r>
              <a:rPr sz="2200" spc="-10" dirty="0">
                <a:solidFill>
                  <a:srgbClr val="404040"/>
                </a:solidFill>
                <a:latin typeface="Calibri"/>
                <a:cs typeface="Calibri"/>
              </a:rPr>
              <a:t>Cryptocurrency:</a:t>
            </a:r>
            <a:r>
              <a:rPr sz="2200" spc="-5" dirty="0">
                <a:solidFill>
                  <a:srgbClr val="404040"/>
                </a:solidFill>
                <a:latin typeface="Calibri"/>
                <a:cs typeface="Calibri"/>
              </a:rPr>
              <a:t> 1</a:t>
            </a:r>
            <a:r>
              <a:rPr sz="2200" spc="10" dirty="0">
                <a:solidFill>
                  <a:srgbClr val="404040"/>
                </a:solidFill>
                <a:latin typeface="Calibri"/>
                <a:cs typeface="Calibri"/>
              </a:rPr>
              <a:t> </a:t>
            </a:r>
            <a:r>
              <a:rPr sz="2200" spc="-10" dirty="0">
                <a:solidFill>
                  <a:srgbClr val="404040"/>
                </a:solidFill>
                <a:latin typeface="Calibri"/>
                <a:cs typeface="Calibri"/>
              </a:rPr>
              <a:t>Ether</a:t>
            </a:r>
            <a:r>
              <a:rPr sz="2200" dirty="0">
                <a:solidFill>
                  <a:srgbClr val="404040"/>
                </a:solidFill>
                <a:latin typeface="Calibri"/>
                <a:cs typeface="Calibri"/>
              </a:rPr>
              <a:t> </a:t>
            </a:r>
            <a:r>
              <a:rPr sz="2200" spc="-5" dirty="0">
                <a:solidFill>
                  <a:srgbClr val="404040"/>
                </a:solidFill>
                <a:latin typeface="Calibri"/>
                <a:cs typeface="Calibri"/>
              </a:rPr>
              <a:t>=</a:t>
            </a:r>
            <a:r>
              <a:rPr sz="2200" spc="25" dirty="0">
                <a:solidFill>
                  <a:srgbClr val="404040"/>
                </a:solidFill>
                <a:latin typeface="Calibri"/>
                <a:cs typeface="Calibri"/>
              </a:rPr>
              <a:t> </a:t>
            </a:r>
            <a:r>
              <a:rPr sz="2200" spc="-5" dirty="0">
                <a:solidFill>
                  <a:srgbClr val="404040"/>
                </a:solidFill>
                <a:latin typeface="Calibri"/>
                <a:cs typeface="Calibri"/>
              </a:rPr>
              <a:t>1e18</a:t>
            </a:r>
            <a:r>
              <a:rPr sz="2200" dirty="0">
                <a:solidFill>
                  <a:srgbClr val="404040"/>
                </a:solidFill>
                <a:latin typeface="Calibri"/>
                <a:cs typeface="Calibri"/>
              </a:rPr>
              <a:t> </a:t>
            </a:r>
            <a:r>
              <a:rPr sz="2200" spc="-35" dirty="0">
                <a:solidFill>
                  <a:srgbClr val="404040"/>
                </a:solidFill>
                <a:latin typeface="Calibri"/>
                <a:cs typeface="Calibri"/>
              </a:rPr>
              <a:t>Wei</a:t>
            </a:r>
            <a:r>
              <a:rPr sz="2200" spc="20" dirty="0">
                <a:solidFill>
                  <a:srgbClr val="404040"/>
                </a:solidFill>
                <a:latin typeface="Calibri"/>
                <a:cs typeface="Calibri"/>
              </a:rPr>
              <a:t> </a:t>
            </a:r>
            <a:r>
              <a:rPr sz="2200" spc="-5" dirty="0">
                <a:solidFill>
                  <a:srgbClr val="404040"/>
                </a:solidFill>
                <a:latin typeface="Calibri"/>
                <a:cs typeface="Calibri"/>
              </a:rPr>
              <a:t>(502</a:t>
            </a:r>
            <a:r>
              <a:rPr sz="2200" dirty="0">
                <a:solidFill>
                  <a:srgbClr val="404040"/>
                </a:solidFill>
                <a:latin typeface="Calibri"/>
                <a:cs typeface="Calibri"/>
              </a:rPr>
              <a:t> </a:t>
            </a:r>
            <a:r>
              <a:rPr sz="2200" spc="-20" dirty="0">
                <a:solidFill>
                  <a:srgbClr val="404040"/>
                </a:solidFill>
                <a:latin typeface="Calibri"/>
                <a:cs typeface="Calibri"/>
              </a:rPr>
              <a:t>USD,</a:t>
            </a:r>
            <a:r>
              <a:rPr sz="2200" spc="10" dirty="0">
                <a:solidFill>
                  <a:srgbClr val="404040"/>
                </a:solidFill>
                <a:latin typeface="Calibri"/>
                <a:cs typeface="Calibri"/>
              </a:rPr>
              <a:t> </a:t>
            </a:r>
            <a:r>
              <a:rPr sz="2200" spc="-5" dirty="0">
                <a:solidFill>
                  <a:srgbClr val="404040"/>
                </a:solidFill>
                <a:latin typeface="Calibri"/>
                <a:cs typeface="Calibri"/>
              </a:rPr>
              <a:t>2018/04)</a:t>
            </a:r>
            <a:endParaRPr sz="2200">
              <a:latin typeface="Calibri"/>
              <a:cs typeface="Calibri"/>
            </a:endParaRPr>
          </a:p>
          <a:p>
            <a:pPr marL="304800" indent="-183515">
              <a:spcBef>
                <a:spcPts val="70"/>
              </a:spcBef>
              <a:buClr>
                <a:srgbClr val="D24717"/>
              </a:buClr>
              <a:buChar char="◦"/>
              <a:tabLst>
                <a:tab pos="305435" algn="l"/>
              </a:tabLst>
            </a:pPr>
            <a:r>
              <a:rPr sz="2200" spc="-10" dirty="0">
                <a:solidFill>
                  <a:srgbClr val="404040"/>
                </a:solidFill>
                <a:latin typeface="Calibri"/>
                <a:cs typeface="Calibri"/>
              </a:rPr>
              <a:t>Smart</a:t>
            </a:r>
            <a:r>
              <a:rPr sz="2200" spc="10" dirty="0">
                <a:solidFill>
                  <a:srgbClr val="404040"/>
                </a:solidFill>
                <a:latin typeface="Calibri"/>
                <a:cs typeface="Calibri"/>
              </a:rPr>
              <a:t> </a:t>
            </a:r>
            <a:r>
              <a:rPr sz="2200" spc="-15" dirty="0">
                <a:solidFill>
                  <a:srgbClr val="404040"/>
                </a:solidFill>
                <a:latin typeface="Calibri"/>
                <a:cs typeface="Calibri"/>
              </a:rPr>
              <a:t>contracts:</a:t>
            </a:r>
            <a:r>
              <a:rPr sz="2200" spc="25" dirty="0">
                <a:solidFill>
                  <a:srgbClr val="404040"/>
                </a:solidFill>
                <a:latin typeface="Calibri"/>
                <a:cs typeface="Calibri"/>
              </a:rPr>
              <a:t> </a:t>
            </a:r>
            <a:r>
              <a:rPr sz="2200" spc="-25" dirty="0">
                <a:solidFill>
                  <a:srgbClr val="404040"/>
                </a:solidFill>
                <a:latin typeface="Calibri"/>
                <a:cs typeface="Calibri"/>
              </a:rPr>
              <a:t>Solidity,</a:t>
            </a:r>
            <a:r>
              <a:rPr sz="2200" spc="15" dirty="0">
                <a:solidFill>
                  <a:srgbClr val="404040"/>
                </a:solidFill>
                <a:latin typeface="Calibri"/>
                <a:cs typeface="Calibri"/>
              </a:rPr>
              <a:t> </a:t>
            </a:r>
            <a:r>
              <a:rPr sz="2200" spc="-15" dirty="0">
                <a:solidFill>
                  <a:srgbClr val="404040"/>
                </a:solidFill>
                <a:latin typeface="Calibri"/>
                <a:cs typeface="Calibri"/>
              </a:rPr>
              <a:t>Remix</a:t>
            </a:r>
            <a:r>
              <a:rPr sz="2200" spc="25" dirty="0">
                <a:solidFill>
                  <a:srgbClr val="404040"/>
                </a:solidFill>
                <a:latin typeface="Calibri"/>
                <a:cs typeface="Calibri"/>
              </a:rPr>
              <a:t> </a:t>
            </a:r>
            <a:r>
              <a:rPr sz="2200" spc="-30" dirty="0">
                <a:solidFill>
                  <a:srgbClr val="404040"/>
                </a:solidFill>
                <a:latin typeface="Calibri"/>
                <a:cs typeface="Calibri"/>
              </a:rPr>
              <a:t>(Web</a:t>
            </a:r>
            <a:r>
              <a:rPr sz="2200" spc="30" dirty="0">
                <a:solidFill>
                  <a:srgbClr val="404040"/>
                </a:solidFill>
                <a:latin typeface="Calibri"/>
                <a:cs typeface="Calibri"/>
              </a:rPr>
              <a:t> </a:t>
            </a:r>
            <a:r>
              <a:rPr sz="2200" spc="-5" dirty="0">
                <a:solidFill>
                  <a:srgbClr val="404040"/>
                </a:solidFill>
                <a:latin typeface="Calibri"/>
                <a:cs typeface="Calibri"/>
              </a:rPr>
              <a:t>IDE),</a:t>
            </a:r>
            <a:r>
              <a:rPr sz="2200" spc="5" dirty="0">
                <a:solidFill>
                  <a:srgbClr val="404040"/>
                </a:solidFill>
                <a:latin typeface="Calibri"/>
                <a:cs typeface="Calibri"/>
              </a:rPr>
              <a:t> </a:t>
            </a:r>
            <a:r>
              <a:rPr sz="2200" spc="-30" dirty="0">
                <a:solidFill>
                  <a:srgbClr val="404040"/>
                </a:solidFill>
                <a:latin typeface="Calibri"/>
                <a:cs typeface="Calibri"/>
              </a:rPr>
              <a:t>Truffle</a:t>
            </a:r>
            <a:r>
              <a:rPr sz="2200" spc="15" dirty="0">
                <a:solidFill>
                  <a:srgbClr val="404040"/>
                </a:solidFill>
                <a:latin typeface="Calibri"/>
                <a:cs typeface="Calibri"/>
              </a:rPr>
              <a:t> </a:t>
            </a:r>
            <a:r>
              <a:rPr sz="2200" spc="-40" dirty="0">
                <a:solidFill>
                  <a:srgbClr val="404040"/>
                </a:solidFill>
                <a:latin typeface="Calibri"/>
                <a:cs typeface="Calibri"/>
              </a:rPr>
              <a:t>(Dev./Test),</a:t>
            </a:r>
            <a:r>
              <a:rPr sz="2200" spc="45" dirty="0">
                <a:solidFill>
                  <a:srgbClr val="404040"/>
                </a:solidFill>
                <a:latin typeface="Calibri"/>
                <a:cs typeface="Calibri"/>
              </a:rPr>
              <a:t> </a:t>
            </a:r>
            <a:r>
              <a:rPr sz="2200" i="1" spc="-10" dirty="0">
                <a:solidFill>
                  <a:srgbClr val="404040"/>
                </a:solidFill>
                <a:latin typeface="Calibri"/>
                <a:cs typeface="Calibri"/>
              </a:rPr>
              <a:t>Viper</a:t>
            </a:r>
            <a:endParaRPr sz="2200">
              <a:latin typeface="Calibri"/>
              <a:cs typeface="Calibri"/>
            </a:endParaRPr>
          </a:p>
          <a:p>
            <a:pPr marL="304800" indent="-183515">
              <a:spcBef>
                <a:spcPts val="70"/>
              </a:spcBef>
              <a:buClr>
                <a:srgbClr val="D24717"/>
              </a:buClr>
              <a:buChar char="◦"/>
              <a:tabLst>
                <a:tab pos="305435" algn="l"/>
              </a:tabLst>
            </a:pPr>
            <a:r>
              <a:rPr sz="2200" spc="-10" dirty="0">
                <a:solidFill>
                  <a:srgbClr val="404040"/>
                </a:solidFill>
                <a:latin typeface="Calibri"/>
                <a:cs typeface="Calibri"/>
              </a:rPr>
              <a:t>Ethereum</a:t>
            </a:r>
            <a:r>
              <a:rPr sz="2200" spc="15" dirty="0">
                <a:solidFill>
                  <a:srgbClr val="404040"/>
                </a:solidFill>
                <a:latin typeface="Calibri"/>
                <a:cs typeface="Calibri"/>
              </a:rPr>
              <a:t> </a:t>
            </a:r>
            <a:r>
              <a:rPr sz="2200" spc="-10" dirty="0">
                <a:solidFill>
                  <a:srgbClr val="404040"/>
                </a:solidFill>
                <a:latin typeface="Calibri"/>
                <a:cs typeface="Calibri"/>
              </a:rPr>
              <a:t>Virtual</a:t>
            </a:r>
            <a:r>
              <a:rPr sz="2200" spc="-30" dirty="0">
                <a:solidFill>
                  <a:srgbClr val="404040"/>
                </a:solidFill>
                <a:latin typeface="Calibri"/>
                <a:cs typeface="Calibri"/>
              </a:rPr>
              <a:t> </a:t>
            </a:r>
            <a:r>
              <a:rPr sz="2200" spc="-5" dirty="0">
                <a:solidFill>
                  <a:srgbClr val="404040"/>
                </a:solidFill>
                <a:latin typeface="Calibri"/>
                <a:cs typeface="Calibri"/>
              </a:rPr>
              <a:t>Machine</a:t>
            </a:r>
            <a:r>
              <a:rPr sz="2200" spc="-10" dirty="0">
                <a:solidFill>
                  <a:srgbClr val="404040"/>
                </a:solidFill>
                <a:latin typeface="Calibri"/>
                <a:cs typeface="Calibri"/>
              </a:rPr>
              <a:t> (EVM)</a:t>
            </a:r>
            <a:endParaRPr sz="2200">
              <a:latin typeface="Calibri"/>
              <a:cs typeface="Calibri"/>
            </a:endParaRPr>
          </a:p>
          <a:p>
            <a:pPr marL="304800" indent="-183515">
              <a:spcBef>
                <a:spcPts val="75"/>
              </a:spcBef>
              <a:buClr>
                <a:srgbClr val="D24717"/>
              </a:buClr>
              <a:buChar char="◦"/>
              <a:tabLst>
                <a:tab pos="305435" algn="l"/>
              </a:tabLst>
            </a:pPr>
            <a:r>
              <a:rPr sz="2200" spc="-10" dirty="0">
                <a:solidFill>
                  <a:srgbClr val="404040"/>
                </a:solidFill>
                <a:latin typeface="Calibri"/>
                <a:cs typeface="Calibri"/>
              </a:rPr>
              <a:t>Permisionless</a:t>
            </a:r>
            <a:r>
              <a:rPr sz="2200" spc="30" dirty="0">
                <a:solidFill>
                  <a:srgbClr val="404040"/>
                </a:solidFill>
                <a:latin typeface="Calibri"/>
                <a:cs typeface="Calibri"/>
              </a:rPr>
              <a:t> </a:t>
            </a:r>
            <a:r>
              <a:rPr sz="2200" spc="-10" dirty="0">
                <a:solidFill>
                  <a:srgbClr val="404040"/>
                </a:solidFill>
                <a:latin typeface="Calibri"/>
                <a:cs typeface="Calibri"/>
              </a:rPr>
              <a:t>(public)</a:t>
            </a:r>
            <a:r>
              <a:rPr sz="2200" dirty="0">
                <a:solidFill>
                  <a:srgbClr val="404040"/>
                </a:solidFill>
                <a:latin typeface="Calibri"/>
                <a:cs typeface="Calibri"/>
              </a:rPr>
              <a:t> </a:t>
            </a:r>
            <a:r>
              <a:rPr sz="2200" spc="-10" dirty="0">
                <a:solidFill>
                  <a:srgbClr val="404040"/>
                </a:solidFill>
                <a:latin typeface="Calibri"/>
                <a:cs typeface="Calibri"/>
              </a:rPr>
              <a:t>ledger:</a:t>
            </a:r>
            <a:r>
              <a:rPr sz="2200" spc="25" dirty="0">
                <a:solidFill>
                  <a:srgbClr val="404040"/>
                </a:solidFill>
                <a:latin typeface="Calibri"/>
                <a:cs typeface="Calibri"/>
              </a:rPr>
              <a:t> </a:t>
            </a:r>
            <a:r>
              <a:rPr sz="2200" spc="-15" dirty="0">
                <a:solidFill>
                  <a:srgbClr val="404040"/>
                </a:solidFill>
                <a:latin typeface="Calibri"/>
                <a:cs typeface="Calibri"/>
              </a:rPr>
              <a:t>Proof-of-Work</a:t>
            </a:r>
            <a:r>
              <a:rPr sz="2200" i="1" spc="-15" dirty="0">
                <a:solidFill>
                  <a:srgbClr val="404040"/>
                </a:solidFill>
                <a:latin typeface="Calibri"/>
                <a:cs typeface="Calibri"/>
              </a:rPr>
              <a:t>,</a:t>
            </a:r>
            <a:r>
              <a:rPr sz="2200" i="1" spc="20" dirty="0">
                <a:solidFill>
                  <a:srgbClr val="404040"/>
                </a:solidFill>
                <a:latin typeface="Calibri"/>
                <a:cs typeface="Calibri"/>
              </a:rPr>
              <a:t> </a:t>
            </a:r>
            <a:r>
              <a:rPr sz="2200" i="1" spc="-10" dirty="0">
                <a:solidFill>
                  <a:srgbClr val="404040"/>
                </a:solidFill>
                <a:latin typeface="Calibri"/>
                <a:cs typeface="Calibri"/>
              </a:rPr>
              <a:t>Proof-of-Stake</a:t>
            </a:r>
            <a:r>
              <a:rPr sz="2200" i="1" spc="5" dirty="0">
                <a:solidFill>
                  <a:srgbClr val="404040"/>
                </a:solidFill>
                <a:latin typeface="Calibri"/>
                <a:cs typeface="Calibri"/>
              </a:rPr>
              <a:t> </a:t>
            </a:r>
            <a:r>
              <a:rPr sz="2200" i="1" spc="-10" dirty="0">
                <a:solidFill>
                  <a:srgbClr val="404040"/>
                </a:solidFill>
                <a:latin typeface="Calibri"/>
                <a:cs typeface="Calibri"/>
              </a:rPr>
              <a:t>(Casper)</a:t>
            </a:r>
            <a:endParaRPr sz="2200">
              <a:latin typeface="Calibri"/>
              <a:cs typeface="Calibri"/>
            </a:endParaRPr>
          </a:p>
          <a:p>
            <a:pPr marL="12700">
              <a:lnSpc>
                <a:spcPts val="3070"/>
              </a:lnSpc>
              <a:spcBef>
                <a:spcPts val="960"/>
              </a:spcBef>
            </a:pPr>
            <a:r>
              <a:rPr sz="2600" spc="-5" dirty="0">
                <a:solidFill>
                  <a:srgbClr val="404040"/>
                </a:solidFill>
                <a:latin typeface="Calibri"/>
                <a:cs typeface="Calibri"/>
              </a:rPr>
              <a:t>Notes</a:t>
            </a:r>
            <a:endParaRPr sz="2600">
              <a:latin typeface="Calibri"/>
              <a:cs typeface="Calibri"/>
            </a:endParaRPr>
          </a:p>
          <a:p>
            <a:pPr marL="304800" indent="-183515">
              <a:lnSpc>
                <a:spcPts val="2590"/>
              </a:lnSpc>
              <a:buClr>
                <a:srgbClr val="D24717"/>
              </a:buClr>
              <a:buChar char="◦"/>
              <a:tabLst>
                <a:tab pos="305435" algn="l"/>
              </a:tabLst>
            </a:pPr>
            <a:r>
              <a:rPr sz="2200" spc="-10" dirty="0">
                <a:solidFill>
                  <a:srgbClr val="404040"/>
                </a:solidFill>
                <a:latin typeface="Calibri"/>
                <a:cs typeface="Calibri"/>
              </a:rPr>
              <a:t>GHOST</a:t>
            </a:r>
            <a:r>
              <a:rPr sz="2200" spc="20" dirty="0">
                <a:solidFill>
                  <a:srgbClr val="404040"/>
                </a:solidFill>
                <a:latin typeface="Calibri"/>
                <a:cs typeface="Calibri"/>
              </a:rPr>
              <a:t> </a:t>
            </a:r>
            <a:r>
              <a:rPr sz="2200" spc="-15" dirty="0">
                <a:solidFill>
                  <a:srgbClr val="404040"/>
                </a:solidFill>
                <a:latin typeface="Calibri"/>
                <a:cs typeface="Calibri"/>
              </a:rPr>
              <a:t>Protocol:</a:t>
            </a:r>
            <a:r>
              <a:rPr sz="2200" dirty="0">
                <a:solidFill>
                  <a:srgbClr val="404040"/>
                </a:solidFill>
                <a:latin typeface="Calibri"/>
                <a:cs typeface="Calibri"/>
              </a:rPr>
              <a:t> </a:t>
            </a:r>
            <a:r>
              <a:rPr sz="2200" spc="-10" dirty="0">
                <a:solidFill>
                  <a:srgbClr val="404040"/>
                </a:solidFill>
                <a:latin typeface="Calibri"/>
                <a:cs typeface="Calibri"/>
              </a:rPr>
              <a:t>Merging</a:t>
            </a:r>
            <a:r>
              <a:rPr sz="2200" spc="-5" dirty="0">
                <a:solidFill>
                  <a:srgbClr val="404040"/>
                </a:solidFill>
                <a:latin typeface="Calibri"/>
                <a:cs typeface="Calibri"/>
              </a:rPr>
              <a:t> of</a:t>
            </a:r>
            <a:r>
              <a:rPr sz="2200" dirty="0">
                <a:solidFill>
                  <a:srgbClr val="404040"/>
                </a:solidFill>
                <a:latin typeface="Calibri"/>
                <a:cs typeface="Calibri"/>
              </a:rPr>
              <a:t> </a:t>
            </a:r>
            <a:r>
              <a:rPr sz="2200" spc="-10" dirty="0">
                <a:solidFill>
                  <a:srgbClr val="404040"/>
                </a:solidFill>
                <a:latin typeface="Calibri"/>
                <a:cs typeface="Calibri"/>
              </a:rPr>
              <a:t>branches</a:t>
            </a:r>
            <a:endParaRPr sz="2200">
              <a:latin typeface="Calibri"/>
              <a:cs typeface="Calibri"/>
            </a:endParaRPr>
          </a:p>
          <a:p>
            <a:pPr marL="304800" indent="-183515">
              <a:spcBef>
                <a:spcPts val="70"/>
              </a:spcBef>
              <a:buClr>
                <a:srgbClr val="D24717"/>
              </a:buClr>
              <a:buChar char="◦"/>
              <a:tabLst>
                <a:tab pos="305435" algn="l"/>
              </a:tabLst>
            </a:pPr>
            <a:r>
              <a:rPr sz="2200" spc="-15" dirty="0">
                <a:solidFill>
                  <a:srgbClr val="404040"/>
                </a:solidFill>
                <a:latin typeface="Calibri"/>
                <a:cs typeface="Calibri"/>
              </a:rPr>
              <a:t>DOA</a:t>
            </a:r>
            <a:r>
              <a:rPr sz="2200" spc="5" dirty="0">
                <a:solidFill>
                  <a:srgbClr val="404040"/>
                </a:solidFill>
                <a:latin typeface="Calibri"/>
                <a:cs typeface="Calibri"/>
              </a:rPr>
              <a:t> </a:t>
            </a:r>
            <a:r>
              <a:rPr sz="2200" spc="-20" dirty="0">
                <a:solidFill>
                  <a:srgbClr val="404040"/>
                </a:solidFill>
                <a:latin typeface="Calibri"/>
                <a:cs typeface="Calibri"/>
              </a:rPr>
              <a:t>Event:</a:t>
            </a:r>
            <a:r>
              <a:rPr sz="2200" spc="10" dirty="0">
                <a:solidFill>
                  <a:srgbClr val="404040"/>
                </a:solidFill>
                <a:latin typeface="Calibri"/>
                <a:cs typeface="Calibri"/>
              </a:rPr>
              <a:t> </a:t>
            </a:r>
            <a:r>
              <a:rPr sz="2200" dirty="0">
                <a:solidFill>
                  <a:srgbClr val="404040"/>
                </a:solidFill>
                <a:latin typeface="Calibri"/>
                <a:cs typeface="Calibri"/>
              </a:rPr>
              <a:t>$150</a:t>
            </a:r>
            <a:r>
              <a:rPr sz="2200" spc="-20" dirty="0">
                <a:solidFill>
                  <a:srgbClr val="404040"/>
                </a:solidFill>
                <a:latin typeface="Calibri"/>
                <a:cs typeface="Calibri"/>
              </a:rPr>
              <a:t> </a:t>
            </a:r>
            <a:r>
              <a:rPr sz="2200" spc="-5" dirty="0">
                <a:solidFill>
                  <a:srgbClr val="404040"/>
                </a:solidFill>
                <a:latin typeface="Calibri"/>
                <a:cs typeface="Calibri"/>
              </a:rPr>
              <a:t>million </a:t>
            </a:r>
            <a:r>
              <a:rPr sz="2200" spc="-10" dirty="0">
                <a:solidFill>
                  <a:srgbClr val="404040"/>
                </a:solidFill>
                <a:latin typeface="Calibri"/>
                <a:cs typeface="Calibri"/>
              </a:rPr>
              <a:t>lost,</a:t>
            </a:r>
            <a:r>
              <a:rPr sz="2200" dirty="0">
                <a:solidFill>
                  <a:srgbClr val="404040"/>
                </a:solidFill>
                <a:latin typeface="Calibri"/>
                <a:cs typeface="Calibri"/>
              </a:rPr>
              <a:t> </a:t>
            </a:r>
            <a:r>
              <a:rPr sz="2200" spc="-15" dirty="0">
                <a:solidFill>
                  <a:srgbClr val="404040"/>
                </a:solidFill>
                <a:latin typeface="Calibri"/>
                <a:cs typeface="Calibri"/>
              </a:rPr>
              <a:t>hard</a:t>
            </a:r>
            <a:r>
              <a:rPr sz="2200" spc="-25" dirty="0">
                <a:solidFill>
                  <a:srgbClr val="404040"/>
                </a:solidFill>
                <a:latin typeface="Calibri"/>
                <a:cs typeface="Calibri"/>
              </a:rPr>
              <a:t> forked</a:t>
            </a:r>
            <a:r>
              <a:rPr sz="2200" dirty="0">
                <a:solidFill>
                  <a:srgbClr val="404040"/>
                </a:solidFill>
                <a:latin typeface="Calibri"/>
                <a:cs typeface="Calibri"/>
              </a:rPr>
              <a:t> </a:t>
            </a:r>
            <a:r>
              <a:rPr sz="2200" spc="-15" dirty="0">
                <a:solidFill>
                  <a:srgbClr val="404040"/>
                </a:solidFill>
                <a:latin typeface="Calibri"/>
                <a:cs typeface="Calibri"/>
              </a:rPr>
              <a:t>into</a:t>
            </a:r>
            <a:r>
              <a:rPr sz="2200" spc="5" dirty="0">
                <a:solidFill>
                  <a:srgbClr val="404040"/>
                </a:solidFill>
                <a:latin typeface="Calibri"/>
                <a:cs typeface="Calibri"/>
              </a:rPr>
              <a:t> </a:t>
            </a:r>
            <a:r>
              <a:rPr sz="2200" spc="-10" dirty="0">
                <a:solidFill>
                  <a:srgbClr val="404040"/>
                </a:solidFill>
                <a:latin typeface="Calibri"/>
                <a:cs typeface="Calibri"/>
              </a:rPr>
              <a:t>Eth.</a:t>
            </a:r>
            <a:r>
              <a:rPr sz="2200" spc="-5" dirty="0">
                <a:solidFill>
                  <a:srgbClr val="404040"/>
                </a:solidFill>
                <a:latin typeface="Calibri"/>
                <a:cs typeface="Calibri"/>
              </a:rPr>
              <a:t> Classic</a:t>
            </a:r>
            <a:endParaRPr sz="2200">
              <a:latin typeface="Calibri"/>
              <a:cs typeface="Calibri"/>
            </a:endParaRPr>
          </a:p>
          <a:p>
            <a:pPr marL="304800" indent="-183515">
              <a:spcBef>
                <a:spcPts val="70"/>
              </a:spcBef>
              <a:buClr>
                <a:srgbClr val="D24717"/>
              </a:buClr>
              <a:buFont typeface="Calibri"/>
              <a:buChar char="◦"/>
              <a:tabLst>
                <a:tab pos="305435" algn="l"/>
              </a:tabLst>
            </a:pPr>
            <a:r>
              <a:rPr sz="2200" i="1" spc="-10" dirty="0">
                <a:solidFill>
                  <a:srgbClr val="404040"/>
                </a:solidFill>
                <a:latin typeface="Calibri"/>
                <a:cs typeface="Calibri"/>
              </a:rPr>
              <a:t>Scalability:</a:t>
            </a:r>
            <a:r>
              <a:rPr sz="2200" i="1" spc="-20" dirty="0">
                <a:solidFill>
                  <a:srgbClr val="404040"/>
                </a:solidFill>
                <a:latin typeface="Calibri"/>
                <a:cs typeface="Calibri"/>
              </a:rPr>
              <a:t> </a:t>
            </a:r>
            <a:r>
              <a:rPr sz="2200" i="1" spc="-10" dirty="0">
                <a:solidFill>
                  <a:srgbClr val="404040"/>
                </a:solidFill>
                <a:latin typeface="Calibri"/>
                <a:cs typeface="Calibri"/>
              </a:rPr>
              <a:t>Sharding</a:t>
            </a:r>
            <a:r>
              <a:rPr sz="2200" i="1" spc="-15" dirty="0">
                <a:solidFill>
                  <a:srgbClr val="404040"/>
                </a:solidFill>
                <a:latin typeface="Calibri"/>
                <a:cs typeface="Calibri"/>
              </a:rPr>
              <a:t> </a:t>
            </a:r>
            <a:r>
              <a:rPr sz="2200" i="1" spc="-5" dirty="0">
                <a:solidFill>
                  <a:srgbClr val="404040"/>
                </a:solidFill>
                <a:latin typeface="Calibri"/>
                <a:cs typeface="Calibri"/>
              </a:rPr>
              <a:t>and</a:t>
            </a:r>
            <a:r>
              <a:rPr sz="2200" i="1" spc="-10" dirty="0">
                <a:solidFill>
                  <a:srgbClr val="404040"/>
                </a:solidFill>
                <a:latin typeface="Calibri"/>
                <a:cs typeface="Calibri"/>
              </a:rPr>
              <a:t> </a:t>
            </a:r>
            <a:r>
              <a:rPr sz="2200" i="1" spc="-5" dirty="0">
                <a:solidFill>
                  <a:srgbClr val="404040"/>
                </a:solidFill>
                <a:latin typeface="Calibri"/>
                <a:cs typeface="Calibri"/>
              </a:rPr>
              <a:t>Plasma</a:t>
            </a:r>
            <a:endParaRPr sz="2200">
              <a:latin typeface="Calibri"/>
              <a:cs typeface="Calibri"/>
            </a:endParaRPr>
          </a:p>
        </p:txBody>
      </p:sp>
      <p:pic>
        <p:nvPicPr>
          <p:cNvPr id="4" name="object 4"/>
          <p:cNvPicPr/>
          <p:nvPr/>
        </p:nvPicPr>
        <p:blipFill>
          <a:blip r:embed="rId2" cstate="print"/>
          <a:stretch>
            <a:fillRect/>
          </a:stretch>
        </p:blipFill>
        <p:spPr>
          <a:xfrm>
            <a:off x="2241804" y="64007"/>
            <a:ext cx="7832598" cy="1449927"/>
          </a:xfrm>
          <a:prstGeom prst="rect">
            <a:avLst/>
          </a:prstGeom>
        </p:spPr>
      </p:pic>
      <p:sp>
        <p:nvSpPr>
          <p:cNvPr id="5" name="object 5"/>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Tree>
    <p:extLst>
      <p:ext uri="{BB962C8B-B14F-4D97-AF65-F5344CB8AC3E}">
        <p14:creationId xmlns:p14="http://schemas.microsoft.com/office/powerpoint/2010/main" val="232887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3" y="194784"/>
            <a:ext cx="6117921" cy="689291"/>
          </a:xfrm>
          <a:prstGeom prst="rect">
            <a:avLst/>
          </a:prstGeom>
        </p:spPr>
        <p:txBody>
          <a:bodyPr vert="horz" wrap="square" lIns="0" tIns="12065" rIns="0" bIns="0" rtlCol="0" anchor="ctr">
            <a:spAutoFit/>
          </a:bodyPr>
          <a:lstStyle/>
          <a:p>
            <a:pPr marL="12700">
              <a:lnSpc>
                <a:spcPct val="100000"/>
              </a:lnSpc>
              <a:spcBef>
                <a:spcPts val="95"/>
              </a:spcBef>
            </a:pPr>
            <a:r>
              <a:rPr b="1" spc="-65" dirty="0"/>
              <a:t>Evolution</a:t>
            </a:r>
            <a:r>
              <a:rPr b="1" spc="-145" dirty="0"/>
              <a:t> </a:t>
            </a:r>
            <a:r>
              <a:rPr b="1" spc="-30" dirty="0"/>
              <a:t>in</a:t>
            </a:r>
            <a:r>
              <a:rPr b="1" spc="-95" dirty="0"/>
              <a:t> </a:t>
            </a:r>
            <a:r>
              <a:rPr b="1" spc="-50" dirty="0"/>
              <a:t>business</a:t>
            </a:r>
            <a:r>
              <a:rPr b="1" spc="-90" dirty="0"/>
              <a:t> </a:t>
            </a:r>
            <a:r>
              <a:rPr b="1" spc="-45" dirty="0"/>
              <a:t>logic</a:t>
            </a:r>
          </a:p>
        </p:txBody>
      </p:sp>
      <p:sp>
        <p:nvSpPr>
          <p:cNvPr id="4" name="object 4"/>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3" name="object 3"/>
          <p:cNvSpPr txBox="1"/>
          <p:nvPr/>
        </p:nvSpPr>
        <p:spPr>
          <a:xfrm>
            <a:off x="2211692" y="1357096"/>
            <a:ext cx="7918146" cy="5190490"/>
          </a:xfrm>
          <a:prstGeom prst="rect">
            <a:avLst/>
          </a:prstGeom>
        </p:spPr>
        <p:txBody>
          <a:bodyPr vert="horz" wrap="square" lIns="0" tIns="34290" rIns="0" bIns="0" rtlCol="0">
            <a:spAutoFit/>
          </a:bodyPr>
          <a:lstStyle/>
          <a:p>
            <a:pPr marL="12700">
              <a:spcBef>
                <a:spcPts val="270"/>
              </a:spcBef>
            </a:pPr>
            <a:r>
              <a:rPr sz="2800" spc="-25" dirty="0">
                <a:solidFill>
                  <a:srgbClr val="404040"/>
                </a:solidFill>
                <a:latin typeface="Calibri"/>
                <a:cs typeface="Calibri"/>
              </a:rPr>
              <a:t>Proliferation</a:t>
            </a:r>
            <a:r>
              <a:rPr sz="2800" spc="20" dirty="0">
                <a:solidFill>
                  <a:srgbClr val="404040"/>
                </a:solidFill>
                <a:latin typeface="Calibri"/>
                <a:cs typeface="Calibri"/>
              </a:rPr>
              <a:t> </a:t>
            </a:r>
            <a:r>
              <a:rPr sz="2800" spc="-5" dirty="0">
                <a:solidFill>
                  <a:srgbClr val="404040"/>
                </a:solidFill>
                <a:latin typeface="Calibri"/>
                <a:cs typeface="Calibri"/>
              </a:rPr>
              <a:t>of </a:t>
            </a:r>
            <a:r>
              <a:rPr sz="2800" spc="-15" dirty="0">
                <a:solidFill>
                  <a:srgbClr val="404040"/>
                </a:solidFill>
                <a:latin typeface="Calibri"/>
                <a:cs typeface="Calibri"/>
              </a:rPr>
              <a:t>Bitcoin</a:t>
            </a:r>
            <a:r>
              <a:rPr sz="2800" spc="15" dirty="0">
                <a:solidFill>
                  <a:srgbClr val="404040"/>
                </a:solidFill>
                <a:latin typeface="Calibri"/>
                <a:cs typeface="Calibri"/>
              </a:rPr>
              <a:t> </a:t>
            </a:r>
            <a:r>
              <a:rPr sz="2800" spc="-15" dirty="0">
                <a:solidFill>
                  <a:srgbClr val="404040"/>
                </a:solidFill>
                <a:latin typeface="Calibri"/>
                <a:cs typeface="Calibri"/>
              </a:rPr>
              <a:t>spawn-offs</a:t>
            </a:r>
            <a:endParaRPr sz="2800" dirty="0">
              <a:latin typeface="Calibri"/>
              <a:cs typeface="Calibri"/>
            </a:endParaRPr>
          </a:p>
          <a:p>
            <a:pPr marL="304800" indent="-183515">
              <a:spcBef>
                <a:spcPts val="145"/>
              </a:spcBef>
              <a:buClr>
                <a:srgbClr val="D24717"/>
              </a:buClr>
              <a:buChar char="◦"/>
              <a:tabLst>
                <a:tab pos="305435" algn="l"/>
              </a:tabLst>
            </a:pPr>
            <a:r>
              <a:rPr sz="2400" spc="-10" dirty="0">
                <a:solidFill>
                  <a:srgbClr val="404040"/>
                </a:solidFill>
                <a:latin typeface="Calibri"/>
                <a:cs typeface="Calibri"/>
              </a:rPr>
              <a:t>Digital</a:t>
            </a:r>
            <a:r>
              <a:rPr sz="2400" spc="-30" dirty="0">
                <a:solidFill>
                  <a:srgbClr val="404040"/>
                </a:solidFill>
                <a:latin typeface="Calibri"/>
                <a:cs typeface="Calibri"/>
              </a:rPr>
              <a:t> </a:t>
            </a:r>
            <a:r>
              <a:rPr sz="2400" spc="-5" dirty="0">
                <a:solidFill>
                  <a:srgbClr val="404040"/>
                </a:solidFill>
                <a:latin typeface="Calibri"/>
                <a:cs typeface="Calibri"/>
              </a:rPr>
              <a:t>currency</a:t>
            </a:r>
            <a:r>
              <a:rPr sz="2400" spc="-15" dirty="0">
                <a:solidFill>
                  <a:srgbClr val="404040"/>
                </a:solidFill>
                <a:latin typeface="Calibri"/>
                <a:cs typeface="Calibri"/>
              </a:rPr>
              <a:t> </a:t>
            </a:r>
            <a:r>
              <a:rPr sz="2400" dirty="0">
                <a:solidFill>
                  <a:srgbClr val="404040"/>
                </a:solidFill>
                <a:latin typeface="Calibri"/>
                <a:cs typeface="Calibri"/>
              </a:rPr>
              <a:t>is</a:t>
            </a:r>
            <a:r>
              <a:rPr sz="2400" spc="-15" dirty="0">
                <a:solidFill>
                  <a:srgbClr val="404040"/>
                </a:solidFill>
                <a:latin typeface="Calibri"/>
                <a:cs typeface="Calibri"/>
              </a:rPr>
              <a:t> </a:t>
            </a:r>
            <a:r>
              <a:rPr sz="2400" spc="-5" dirty="0">
                <a:solidFill>
                  <a:srgbClr val="404040"/>
                </a:solidFill>
                <a:latin typeface="Calibri"/>
                <a:cs typeface="Calibri"/>
              </a:rPr>
              <a:t>not</a:t>
            </a:r>
            <a:r>
              <a:rPr sz="2400" spc="-15" dirty="0">
                <a:solidFill>
                  <a:srgbClr val="404040"/>
                </a:solidFill>
                <a:latin typeface="Calibri"/>
                <a:cs typeface="Calibri"/>
              </a:rPr>
              <a:t> </a:t>
            </a:r>
            <a:r>
              <a:rPr sz="2400" dirty="0">
                <a:solidFill>
                  <a:srgbClr val="404040"/>
                </a:solidFill>
                <a:latin typeface="Calibri"/>
                <a:cs typeface="Calibri"/>
              </a:rPr>
              <a:t>the</a:t>
            </a:r>
            <a:r>
              <a:rPr sz="2400" spc="-5" dirty="0">
                <a:solidFill>
                  <a:srgbClr val="404040"/>
                </a:solidFill>
                <a:latin typeface="Calibri"/>
                <a:cs typeface="Calibri"/>
              </a:rPr>
              <a:t> only electronic</a:t>
            </a:r>
            <a:r>
              <a:rPr sz="2400" spc="-50" dirty="0">
                <a:solidFill>
                  <a:srgbClr val="404040"/>
                </a:solidFill>
                <a:latin typeface="Calibri"/>
                <a:cs typeface="Calibri"/>
              </a:rPr>
              <a:t> </a:t>
            </a:r>
            <a:r>
              <a:rPr sz="2400" spc="-5" dirty="0">
                <a:solidFill>
                  <a:srgbClr val="404040"/>
                </a:solidFill>
                <a:latin typeface="Calibri"/>
                <a:cs typeface="Calibri"/>
              </a:rPr>
              <a:t>object</a:t>
            </a:r>
            <a:r>
              <a:rPr sz="2400" spc="-10" dirty="0">
                <a:solidFill>
                  <a:srgbClr val="404040"/>
                </a:solidFill>
                <a:latin typeface="Calibri"/>
                <a:cs typeface="Calibri"/>
              </a:rPr>
              <a:t> </a:t>
            </a:r>
            <a:r>
              <a:rPr sz="2400" spc="-5" dirty="0">
                <a:solidFill>
                  <a:srgbClr val="404040"/>
                </a:solidFill>
                <a:latin typeface="Calibri"/>
                <a:cs typeface="Calibri"/>
              </a:rPr>
              <a:t>of </a:t>
            </a:r>
            <a:r>
              <a:rPr sz="2400" spc="-10" dirty="0">
                <a:solidFill>
                  <a:srgbClr val="404040"/>
                </a:solidFill>
                <a:latin typeface="Calibri"/>
                <a:cs typeface="Calibri"/>
              </a:rPr>
              <a:t>value</a:t>
            </a:r>
            <a:endParaRPr sz="2400" dirty="0">
              <a:latin typeface="Calibri"/>
              <a:cs typeface="Calibri"/>
            </a:endParaRPr>
          </a:p>
          <a:p>
            <a:pPr marL="487680" lvl="1" indent="-183515">
              <a:spcBef>
                <a:spcPts val="420"/>
              </a:spcBef>
              <a:buClr>
                <a:srgbClr val="D24717"/>
              </a:buClr>
              <a:buChar char="◦"/>
              <a:tabLst>
                <a:tab pos="488315" algn="l"/>
              </a:tabLst>
            </a:pPr>
            <a:r>
              <a:rPr spc="-5" dirty="0">
                <a:solidFill>
                  <a:srgbClr val="404040"/>
                </a:solidFill>
                <a:latin typeface="Calibri"/>
                <a:cs typeface="Calibri"/>
              </a:rPr>
              <a:t>Documents:</a:t>
            </a:r>
            <a:r>
              <a:rPr spc="10" dirty="0">
                <a:solidFill>
                  <a:srgbClr val="404040"/>
                </a:solidFill>
                <a:latin typeface="Calibri"/>
                <a:cs typeface="Calibri"/>
              </a:rPr>
              <a:t> </a:t>
            </a:r>
            <a:r>
              <a:rPr spc="-5" dirty="0">
                <a:solidFill>
                  <a:srgbClr val="404040"/>
                </a:solidFill>
                <a:latin typeface="Calibri"/>
                <a:cs typeface="Calibri"/>
              </a:rPr>
              <a:t>authorizations,</a:t>
            </a:r>
            <a:r>
              <a:rPr spc="20" dirty="0">
                <a:solidFill>
                  <a:srgbClr val="404040"/>
                </a:solidFill>
                <a:latin typeface="Calibri"/>
                <a:cs typeface="Calibri"/>
              </a:rPr>
              <a:t> </a:t>
            </a:r>
            <a:r>
              <a:rPr spc="-10" dirty="0">
                <a:solidFill>
                  <a:srgbClr val="404040"/>
                </a:solidFill>
                <a:latin typeface="Calibri"/>
                <a:cs typeface="Calibri"/>
              </a:rPr>
              <a:t>legal,</a:t>
            </a:r>
            <a:r>
              <a:rPr dirty="0">
                <a:solidFill>
                  <a:srgbClr val="404040"/>
                </a:solidFill>
                <a:latin typeface="Calibri"/>
                <a:cs typeface="Calibri"/>
              </a:rPr>
              <a:t> </a:t>
            </a:r>
            <a:r>
              <a:rPr spc="-5" dirty="0">
                <a:solidFill>
                  <a:srgbClr val="404040"/>
                </a:solidFill>
                <a:latin typeface="Calibri"/>
                <a:cs typeface="Calibri"/>
              </a:rPr>
              <a:t>diploma,</a:t>
            </a:r>
            <a:r>
              <a:rPr spc="20" dirty="0">
                <a:solidFill>
                  <a:srgbClr val="404040"/>
                </a:solidFill>
                <a:latin typeface="Calibri"/>
                <a:cs typeface="Calibri"/>
              </a:rPr>
              <a:t> </a:t>
            </a:r>
            <a:r>
              <a:rPr spc="-5" dirty="0">
                <a:solidFill>
                  <a:srgbClr val="404040"/>
                </a:solidFill>
                <a:latin typeface="Calibri"/>
                <a:cs typeface="Calibri"/>
              </a:rPr>
              <a:t>design,</a:t>
            </a:r>
            <a:r>
              <a:rPr spc="15" dirty="0">
                <a:solidFill>
                  <a:srgbClr val="404040"/>
                </a:solidFill>
                <a:latin typeface="Calibri"/>
                <a:cs typeface="Calibri"/>
              </a:rPr>
              <a:t> </a:t>
            </a:r>
            <a:r>
              <a:rPr spc="-10" dirty="0">
                <a:solidFill>
                  <a:srgbClr val="404040"/>
                </a:solidFill>
                <a:latin typeface="Calibri"/>
                <a:cs typeface="Calibri"/>
              </a:rPr>
              <a:t>various</a:t>
            </a:r>
            <a:r>
              <a:rPr dirty="0">
                <a:solidFill>
                  <a:srgbClr val="404040"/>
                </a:solidFill>
                <a:latin typeface="Calibri"/>
                <a:cs typeface="Calibri"/>
              </a:rPr>
              <a:t> </a:t>
            </a:r>
            <a:r>
              <a:rPr spc="-10" dirty="0">
                <a:solidFill>
                  <a:srgbClr val="404040"/>
                </a:solidFill>
                <a:latin typeface="Calibri"/>
                <a:cs typeface="Calibri"/>
              </a:rPr>
              <a:t>deliverables</a:t>
            </a:r>
            <a:endParaRPr dirty="0">
              <a:latin typeface="Calibri"/>
              <a:cs typeface="Calibri"/>
            </a:endParaRPr>
          </a:p>
          <a:p>
            <a:pPr marL="487680" lvl="1" indent="-183515">
              <a:spcBef>
                <a:spcPts val="385"/>
              </a:spcBef>
              <a:buClr>
                <a:srgbClr val="D24717"/>
              </a:buClr>
              <a:buChar char="◦"/>
              <a:tabLst>
                <a:tab pos="488315" algn="l"/>
              </a:tabLst>
            </a:pPr>
            <a:r>
              <a:rPr spc="-10" dirty="0">
                <a:solidFill>
                  <a:srgbClr val="404040"/>
                </a:solidFill>
                <a:latin typeface="Calibri"/>
                <a:cs typeface="Calibri"/>
              </a:rPr>
              <a:t>Software</a:t>
            </a:r>
            <a:endParaRPr dirty="0">
              <a:latin typeface="Calibri"/>
              <a:cs typeface="Calibri"/>
            </a:endParaRPr>
          </a:p>
          <a:p>
            <a:pPr marL="304800" marR="666115" indent="-182880">
              <a:lnSpc>
                <a:spcPts val="2590"/>
              </a:lnSpc>
              <a:spcBef>
                <a:spcPts val="605"/>
              </a:spcBef>
              <a:buClr>
                <a:srgbClr val="D24717"/>
              </a:buClr>
              <a:buChar char="◦"/>
              <a:tabLst>
                <a:tab pos="305435" algn="l"/>
              </a:tabLst>
            </a:pPr>
            <a:r>
              <a:rPr sz="2400" spc="-5" dirty="0">
                <a:solidFill>
                  <a:srgbClr val="404040"/>
                </a:solidFill>
                <a:latin typeface="Calibri"/>
                <a:cs typeface="Calibri"/>
              </a:rPr>
              <a:t>Support </a:t>
            </a:r>
            <a:r>
              <a:rPr sz="2400" spc="-20" dirty="0">
                <a:solidFill>
                  <a:srgbClr val="404040"/>
                </a:solidFill>
                <a:latin typeface="Calibri"/>
                <a:cs typeface="Calibri"/>
              </a:rPr>
              <a:t>for </a:t>
            </a:r>
            <a:r>
              <a:rPr sz="2400" spc="-10" dirty="0">
                <a:solidFill>
                  <a:srgbClr val="404040"/>
                </a:solidFill>
                <a:latin typeface="Calibri"/>
                <a:cs typeface="Calibri"/>
              </a:rPr>
              <a:t>extended </a:t>
            </a:r>
            <a:r>
              <a:rPr sz="2400" spc="-5" dirty="0">
                <a:solidFill>
                  <a:srgbClr val="404040"/>
                </a:solidFill>
                <a:latin typeface="Calibri"/>
                <a:cs typeface="Calibri"/>
              </a:rPr>
              <a:t>financial applications such </a:t>
            </a:r>
            <a:r>
              <a:rPr sz="2400" dirty="0">
                <a:solidFill>
                  <a:srgbClr val="404040"/>
                </a:solidFill>
                <a:latin typeface="Calibri"/>
                <a:cs typeface="Calibri"/>
              </a:rPr>
              <a:t>as </a:t>
            </a:r>
            <a:r>
              <a:rPr sz="2400" spc="-530" dirty="0">
                <a:solidFill>
                  <a:srgbClr val="404040"/>
                </a:solidFill>
                <a:latin typeface="Calibri"/>
                <a:cs typeface="Calibri"/>
              </a:rPr>
              <a:t> </a:t>
            </a:r>
            <a:r>
              <a:rPr sz="2400" spc="-10" dirty="0">
                <a:solidFill>
                  <a:srgbClr val="404040"/>
                </a:solidFill>
                <a:latin typeface="Calibri"/>
                <a:cs typeface="Calibri"/>
              </a:rPr>
              <a:t>crowdfunding</a:t>
            </a:r>
            <a:endParaRPr sz="2400" dirty="0">
              <a:latin typeface="Calibri"/>
              <a:cs typeface="Calibri"/>
            </a:endParaRPr>
          </a:p>
          <a:p>
            <a:pPr marL="304800" indent="-183515">
              <a:spcBef>
                <a:spcPts val="275"/>
              </a:spcBef>
              <a:buClr>
                <a:srgbClr val="D24717"/>
              </a:buClr>
              <a:buChar char="◦"/>
              <a:tabLst>
                <a:tab pos="305435" algn="l"/>
              </a:tabLst>
            </a:pPr>
            <a:r>
              <a:rPr sz="2400" spc="-5" dirty="0">
                <a:solidFill>
                  <a:srgbClr val="404040"/>
                </a:solidFill>
                <a:latin typeface="Calibri"/>
                <a:cs typeface="Calibri"/>
              </a:rPr>
              <a:t>Support</a:t>
            </a:r>
            <a:r>
              <a:rPr sz="2400" spc="-15" dirty="0">
                <a:solidFill>
                  <a:srgbClr val="404040"/>
                </a:solidFill>
                <a:latin typeface="Calibri"/>
                <a:cs typeface="Calibri"/>
              </a:rPr>
              <a:t> </a:t>
            </a:r>
            <a:r>
              <a:rPr sz="2400" spc="-20" dirty="0">
                <a:solidFill>
                  <a:srgbClr val="404040"/>
                </a:solidFill>
                <a:latin typeface="Calibri"/>
                <a:cs typeface="Calibri"/>
              </a:rPr>
              <a:t>for</a:t>
            </a:r>
            <a:r>
              <a:rPr sz="2400" spc="-10" dirty="0">
                <a:solidFill>
                  <a:srgbClr val="404040"/>
                </a:solidFill>
                <a:latin typeface="Calibri"/>
                <a:cs typeface="Calibri"/>
              </a:rPr>
              <a:t> </a:t>
            </a:r>
            <a:r>
              <a:rPr sz="2400" spc="-5" dirty="0">
                <a:solidFill>
                  <a:srgbClr val="404040"/>
                </a:solidFill>
                <a:latin typeface="Calibri"/>
                <a:cs typeface="Calibri"/>
              </a:rPr>
              <a:t>multi-party</a:t>
            </a:r>
            <a:r>
              <a:rPr sz="2400" spc="-30" dirty="0">
                <a:solidFill>
                  <a:srgbClr val="404040"/>
                </a:solidFill>
                <a:latin typeface="Calibri"/>
                <a:cs typeface="Calibri"/>
              </a:rPr>
              <a:t> </a:t>
            </a:r>
            <a:r>
              <a:rPr sz="2400" spc="-10" dirty="0">
                <a:solidFill>
                  <a:srgbClr val="404040"/>
                </a:solidFill>
                <a:latin typeface="Calibri"/>
                <a:cs typeface="Calibri"/>
              </a:rPr>
              <a:t>escrow</a:t>
            </a:r>
            <a:r>
              <a:rPr sz="2400" spc="-20" dirty="0">
                <a:solidFill>
                  <a:srgbClr val="404040"/>
                </a:solidFill>
                <a:latin typeface="Calibri"/>
                <a:cs typeface="Calibri"/>
              </a:rPr>
              <a:t> </a:t>
            </a:r>
            <a:r>
              <a:rPr sz="2400" spc="-5" dirty="0">
                <a:solidFill>
                  <a:srgbClr val="404040"/>
                </a:solidFill>
                <a:latin typeface="Calibri"/>
                <a:cs typeface="Calibri"/>
              </a:rPr>
              <a:t>transactions</a:t>
            </a:r>
            <a:endParaRPr sz="2400" dirty="0">
              <a:latin typeface="Calibri"/>
              <a:cs typeface="Calibri"/>
            </a:endParaRPr>
          </a:p>
          <a:p>
            <a:pPr marL="12700" marR="306070">
              <a:lnSpc>
                <a:spcPts val="3020"/>
              </a:lnSpc>
              <a:spcBef>
                <a:spcPts val="1620"/>
              </a:spcBef>
            </a:pPr>
            <a:r>
              <a:rPr sz="2800" spc="-15" dirty="0">
                <a:solidFill>
                  <a:srgbClr val="404040"/>
                </a:solidFill>
                <a:latin typeface="Calibri"/>
                <a:cs typeface="Calibri"/>
              </a:rPr>
              <a:t>Ethereum</a:t>
            </a:r>
            <a:r>
              <a:rPr sz="2800" spc="20" dirty="0">
                <a:solidFill>
                  <a:srgbClr val="404040"/>
                </a:solidFill>
                <a:latin typeface="Calibri"/>
                <a:cs typeface="Calibri"/>
              </a:rPr>
              <a:t> </a:t>
            </a:r>
            <a:r>
              <a:rPr sz="2800" spc="-15" dirty="0">
                <a:solidFill>
                  <a:srgbClr val="404040"/>
                </a:solidFill>
                <a:latin typeface="Calibri"/>
                <a:cs typeface="Calibri"/>
              </a:rPr>
              <a:t>envisioned</a:t>
            </a:r>
            <a:r>
              <a:rPr sz="2800" spc="30" dirty="0">
                <a:solidFill>
                  <a:srgbClr val="404040"/>
                </a:solidFill>
                <a:latin typeface="Calibri"/>
                <a:cs typeface="Calibri"/>
              </a:rPr>
              <a:t> </a:t>
            </a:r>
            <a:r>
              <a:rPr sz="2800" spc="-10" dirty="0">
                <a:solidFill>
                  <a:srgbClr val="404040"/>
                </a:solidFill>
                <a:latin typeface="Calibri"/>
                <a:cs typeface="Calibri"/>
              </a:rPr>
              <a:t>that</a:t>
            </a:r>
            <a:r>
              <a:rPr sz="2800" spc="10" dirty="0">
                <a:solidFill>
                  <a:srgbClr val="404040"/>
                </a:solidFill>
                <a:latin typeface="Calibri"/>
                <a:cs typeface="Calibri"/>
              </a:rPr>
              <a:t> </a:t>
            </a:r>
            <a:r>
              <a:rPr sz="2800" spc="-5" dirty="0">
                <a:solidFill>
                  <a:srgbClr val="404040"/>
                </a:solidFill>
                <a:latin typeface="Calibri"/>
                <a:cs typeface="Calibri"/>
              </a:rPr>
              <a:t>a </a:t>
            </a:r>
            <a:r>
              <a:rPr sz="2800" spc="-10" dirty="0">
                <a:solidFill>
                  <a:srgbClr val="404040"/>
                </a:solidFill>
                <a:latin typeface="Calibri"/>
                <a:cs typeface="Calibri"/>
              </a:rPr>
              <a:t>single</a:t>
            </a:r>
            <a:r>
              <a:rPr sz="2800" dirty="0">
                <a:solidFill>
                  <a:srgbClr val="404040"/>
                </a:solidFill>
                <a:latin typeface="Calibri"/>
                <a:cs typeface="Calibri"/>
              </a:rPr>
              <a:t> </a:t>
            </a:r>
            <a:r>
              <a:rPr sz="2800" spc="-20" dirty="0">
                <a:solidFill>
                  <a:srgbClr val="404040"/>
                </a:solidFill>
                <a:latin typeface="Calibri"/>
                <a:cs typeface="Calibri"/>
              </a:rPr>
              <a:t>platform </a:t>
            </a:r>
            <a:r>
              <a:rPr sz="2800" spc="-15" dirty="0">
                <a:solidFill>
                  <a:srgbClr val="404040"/>
                </a:solidFill>
                <a:latin typeface="Calibri"/>
                <a:cs typeface="Calibri"/>
              </a:rPr>
              <a:t> </a:t>
            </a:r>
            <a:r>
              <a:rPr sz="2800" spc="-10" dirty="0">
                <a:solidFill>
                  <a:srgbClr val="404040"/>
                </a:solidFill>
                <a:latin typeface="Calibri"/>
                <a:cs typeface="Calibri"/>
              </a:rPr>
              <a:t>supporting</a:t>
            </a:r>
            <a:r>
              <a:rPr sz="2800" spc="35" dirty="0">
                <a:solidFill>
                  <a:srgbClr val="404040"/>
                </a:solidFill>
                <a:latin typeface="Calibri"/>
                <a:cs typeface="Calibri"/>
              </a:rPr>
              <a:t> </a:t>
            </a:r>
            <a:r>
              <a:rPr sz="2800" spc="-5" dirty="0">
                <a:solidFill>
                  <a:srgbClr val="404040"/>
                </a:solidFill>
                <a:latin typeface="Calibri"/>
                <a:cs typeface="Calibri"/>
              </a:rPr>
              <a:t>the</a:t>
            </a:r>
            <a:r>
              <a:rPr sz="2800" spc="5" dirty="0">
                <a:solidFill>
                  <a:srgbClr val="404040"/>
                </a:solidFill>
                <a:latin typeface="Calibri"/>
                <a:cs typeface="Calibri"/>
              </a:rPr>
              <a:t> </a:t>
            </a:r>
            <a:r>
              <a:rPr sz="2800" spc="-10" dirty="0">
                <a:solidFill>
                  <a:srgbClr val="404040"/>
                </a:solidFill>
                <a:latin typeface="Calibri"/>
                <a:cs typeface="Calibri"/>
              </a:rPr>
              <a:t>above</a:t>
            </a:r>
            <a:r>
              <a:rPr sz="2800" dirty="0">
                <a:solidFill>
                  <a:srgbClr val="404040"/>
                </a:solidFill>
                <a:latin typeface="Calibri"/>
                <a:cs typeface="Calibri"/>
              </a:rPr>
              <a:t> </a:t>
            </a:r>
            <a:r>
              <a:rPr sz="2800" spc="-5" dirty="0">
                <a:solidFill>
                  <a:srgbClr val="404040"/>
                </a:solidFill>
                <a:latin typeface="Calibri"/>
                <a:cs typeface="Calibri"/>
              </a:rPr>
              <a:t>is</a:t>
            </a:r>
            <a:r>
              <a:rPr sz="2800" spc="10" dirty="0">
                <a:solidFill>
                  <a:srgbClr val="404040"/>
                </a:solidFill>
                <a:latin typeface="Calibri"/>
                <a:cs typeface="Calibri"/>
              </a:rPr>
              <a:t> </a:t>
            </a:r>
            <a:r>
              <a:rPr sz="2800" spc="-20" dirty="0">
                <a:solidFill>
                  <a:srgbClr val="404040"/>
                </a:solidFill>
                <a:latin typeface="Calibri"/>
                <a:cs typeface="Calibri"/>
              </a:rPr>
              <a:t>better</a:t>
            </a:r>
            <a:r>
              <a:rPr sz="2800" dirty="0">
                <a:solidFill>
                  <a:srgbClr val="404040"/>
                </a:solidFill>
                <a:latin typeface="Calibri"/>
                <a:cs typeface="Calibri"/>
              </a:rPr>
              <a:t> </a:t>
            </a:r>
            <a:r>
              <a:rPr sz="2800" spc="-5" dirty="0">
                <a:solidFill>
                  <a:srgbClr val="404040"/>
                </a:solidFill>
                <a:latin typeface="Calibri"/>
                <a:cs typeface="Calibri"/>
              </a:rPr>
              <a:t>than</a:t>
            </a:r>
            <a:r>
              <a:rPr sz="2800" dirty="0">
                <a:solidFill>
                  <a:srgbClr val="404040"/>
                </a:solidFill>
                <a:latin typeface="Calibri"/>
                <a:cs typeface="Calibri"/>
              </a:rPr>
              <a:t> </a:t>
            </a:r>
            <a:r>
              <a:rPr sz="2800" spc="-15" dirty="0">
                <a:solidFill>
                  <a:srgbClr val="404040"/>
                </a:solidFill>
                <a:latin typeface="Calibri"/>
                <a:cs typeface="Calibri"/>
              </a:rPr>
              <a:t>hundreds</a:t>
            </a:r>
            <a:r>
              <a:rPr sz="2800" spc="55" dirty="0">
                <a:solidFill>
                  <a:srgbClr val="404040"/>
                </a:solidFill>
                <a:latin typeface="Calibri"/>
                <a:cs typeface="Calibri"/>
              </a:rPr>
              <a:t> </a:t>
            </a:r>
            <a:r>
              <a:rPr sz="2800" spc="-10" dirty="0">
                <a:solidFill>
                  <a:srgbClr val="404040"/>
                </a:solidFill>
                <a:latin typeface="Calibri"/>
                <a:cs typeface="Calibri"/>
              </a:rPr>
              <a:t>of </a:t>
            </a:r>
            <a:r>
              <a:rPr sz="2800" spc="-615" dirty="0">
                <a:solidFill>
                  <a:srgbClr val="404040"/>
                </a:solidFill>
                <a:latin typeface="Calibri"/>
                <a:cs typeface="Calibri"/>
              </a:rPr>
              <a:t> </a:t>
            </a:r>
            <a:r>
              <a:rPr sz="2800" spc="-15" dirty="0">
                <a:solidFill>
                  <a:srgbClr val="404040"/>
                </a:solidFill>
                <a:latin typeface="Calibri"/>
                <a:cs typeface="Calibri"/>
              </a:rPr>
              <a:t>specialized</a:t>
            </a:r>
            <a:r>
              <a:rPr sz="2800" dirty="0">
                <a:solidFill>
                  <a:srgbClr val="404040"/>
                </a:solidFill>
                <a:latin typeface="Calibri"/>
                <a:cs typeface="Calibri"/>
              </a:rPr>
              <a:t> </a:t>
            </a:r>
            <a:r>
              <a:rPr sz="2800" spc="-25" dirty="0">
                <a:solidFill>
                  <a:srgbClr val="404040"/>
                </a:solidFill>
                <a:latin typeface="Calibri"/>
                <a:cs typeface="Calibri"/>
              </a:rPr>
              <a:t>systems</a:t>
            </a:r>
            <a:endParaRPr sz="2800" dirty="0">
              <a:latin typeface="Calibri"/>
              <a:cs typeface="Calibri"/>
            </a:endParaRPr>
          </a:p>
          <a:p>
            <a:pPr marL="304800" indent="-183515">
              <a:spcBef>
                <a:spcPts val="100"/>
              </a:spcBef>
              <a:buClr>
                <a:srgbClr val="D24717"/>
              </a:buClr>
              <a:buChar char="◦"/>
              <a:tabLst>
                <a:tab pos="305435" algn="l"/>
              </a:tabLst>
            </a:pPr>
            <a:r>
              <a:rPr sz="2400" spc="-10" dirty="0">
                <a:solidFill>
                  <a:srgbClr val="404040"/>
                </a:solidFill>
                <a:latin typeface="Calibri"/>
                <a:cs typeface="Calibri"/>
              </a:rPr>
              <a:t>Provided</a:t>
            </a:r>
            <a:r>
              <a:rPr sz="2400" spc="10" dirty="0">
                <a:solidFill>
                  <a:srgbClr val="404040"/>
                </a:solidFill>
                <a:latin typeface="Calibri"/>
                <a:cs typeface="Calibri"/>
              </a:rPr>
              <a:t> </a:t>
            </a:r>
            <a:r>
              <a:rPr sz="2400" dirty="0">
                <a:solidFill>
                  <a:srgbClr val="404040"/>
                </a:solidFill>
                <a:latin typeface="Calibri"/>
                <a:cs typeface="Calibri"/>
              </a:rPr>
              <a:t>a</a:t>
            </a:r>
            <a:r>
              <a:rPr sz="2400" spc="-15" dirty="0">
                <a:solidFill>
                  <a:srgbClr val="404040"/>
                </a:solidFill>
                <a:latin typeface="Calibri"/>
                <a:cs typeface="Calibri"/>
              </a:rPr>
              <a:t> </a:t>
            </a:r>
            <a:r>
              <a:rPr sz="2400" spc="-5" dirty="0">
                <a:solidFill>
                  <a:srgbClr val="404040"/>
                </a:solidFill>
                <a:latin typeface="Calibri"/>
                <a:cs typeface="Calibri"/>
              </a:rPr>
              <a:t>verifiable</a:t>
            </a:r>
            <a:r>
              <a:rPr sz="2400" spc="15" dirty="0">
                <a:solidFill>
                  <a:srgbClr val="404040"/>
                </a:solidFill>
                <a:latin typeface="Calibri"/>
                <a:cs typeface="Calibri"/>
              </a:rPr>
              <a:t> </a:t>
            </a:r>
            <a:r>
              <a:rPr sz="2400" spc="-20" dirty="0">
                <a:solidFill>
                  <a:srgbClr val="404040"/>
                </a:solidFill>
                <a:latin typeface="Calibri"/>
                <a:cs typeface="Calibri"/>
              </a:rPr>
              <a:t>Turing-complete</a:t>
            </a:r>
            <a:r>
              <a:rPr sz="2400" spc="-10" dirty="0">
                <a:solidFill>
                  <a:srgbClr val="404040"/>
                </a:solidFill>
                <a:latin typeface="Calibri"/>
                <a:cs typeface="Calibri"/>
              </a:rPr>
              <a:t> </a:t>
            </a:r>
            <a:r>
              <a:rPr sz="2400" spc="-5" dirty="0">
                <a:solidFill>
                  <a:srgbClr val="404040"/>
                </a:solidFill>
                <a:latin typeface="Calibri"/>
                <a:cs typeface="Calibri"/>
              </a:rPr>
              <a:t>script</a:t>
            </a:r>
            <a:r>
              <a:rPr sz="2400" spc="-15" dirty="0">
                <a:solidFill>
                  <a:srgbClr val="404040"/>
                </a:solidFill>
                <a:latin typeface="Calibri"/>
                <a:cs typeface="Calibri"/>
              </a:rPr>
              <a:t> </a:t>
            </a:r>
            <a:r>
              <a:rPr sz="2400" spc="-5" dirty="0">
                <a:solidFill>
                  <a:srgbClr val="404040"/>
                </a:solidFill>
                <a:latin typeface="Calibri"/>
                <a:cs typeface="Calibri"/>
              </a:rPr>
              <a:t>language</a:t>
            </a:r>
            <a:endParaRPr sz="2400" dirty="0">
              <a:latin typeface="Calibri"/>
              <a:cs typeface="Calibri"/>
            </a:endParaRPr>
          </a:p>
          <a:p>
            <a:pPr marL="304800" indent="-183515">
              <a:spcBef>
                <a:spcPts val="315"/>
              </a:spcBef>
              <a:buClr>
                <a:srgbClr val="D24717"/>
              </a:buClr>
              <a:buChar char="◦"/>
              <a:tabLst>
                <a:tab pos="305435" algn="l"/>
              </a:tabLst>
            </a:pPr>
            <a:r>
              <a:rPr sz="2400" dirty="0">
                <a:solidFill>
                  <a:srgbClr val="404040"/>
                </a:solidFill>
                <a:latin typeface="Calibri"/>
                <a:cs typeface="Calibri"/>
              </a:rPr>
              <a:t>With</a:t>
            </a:r>
            <a:r>
              <a:rPr sz="2400" spc="-25" dirty="0">
                <a:solidFill>
                  <a:srgbClr val="404040"/>
                </a:solidFill>
                <a:latin typeface="Calibri"/>
                <a:cs typeface="Calibri"/>
              </a:rPr>
              <a:t> </a:t>
            </a:r>
            <a:r>
              <a:rPr sz="2400" spc="-5" dirty="0">
                <a:solidFill>
                  <a:srgbClr val="404040"/>
                </a:solidFill>
                <a:latin typeface="Calibri"/>
                <a:cs typeface="Calibri"/>
              </a:rPr>
              <a:t>script</a:t>
            </a:r>
            <a:r>
              <a:rPr sz="2400" spc="-35" dirty="0">
                <a:solidFill>
                  <a:srgbClr val="404040"/>
                </a:solidFill>
                <a:latin typeface="Calibri"/>
                <a:cs typeface="Calibri"/>
              </a:rPr>
              <a:t> </a:t>
            </a:r>
            <a:r>
              <a:rPr sz="2400" spc="-10" dirty="0">
                <a:solidFill>
                  <a:srgbClr val="404040"/>
                </a:solidFill>
                <a:latin typeface="Calibri"/>
                <a:cs typeface="Calibri"/>
              </a:rPr>
              <a:t>templates</a:t>
            </a:r>
            <a:endParaRPr sz="2400" dirty="0">
              <a:latin typeface="Calibri"/>
              <a:cs typeface="Calibri"/>
            </a:endParaRPr>
          </a:p>
          <a:p>
            <a:pPr marL="304800" indent="-183515">
              <a:spcBef>
                <a:spcPts val="310"/>
              </a:spcBef>
              <a:buClr>
                <a:srgbClr val="D24717"/>
              </a:buClr>
              <a:buChar char="◦"/>
              <a:tabLst>
                <a:tab pos="305435" algn="l"/>
              </a:tabLst>
            </a:pPr>
            <a:r>
              <a:rPr sz="2400" spc="-5" dirty="0">
                <a:solidFill>
                  <a:srgbClr val="404040"/>
                </a:solidFill>
                <a:latin typeface="Calibri"/>
                <a:cs typeface="Calibri"/>
              </a:rPr>
              <a:t>Scripts</a:t>
            </a:r>
            <a:r>
              <a:rPr sz="2400" spc="-25" dirty="0">
                <a:solidFill>
                  <a:srgbClr val="404040"/>
                </a:solidFill>
                <a:latin typeface="Calibri"/>
                <a:cs typeface="Calibri"/>
              </a:rPr>
              <a:t> </a:t>
            </a:r>
            <a:r>
              <a:rPr sz="2400" spc="-10" dirty="0">
                <a:solidFill>
                  <a:srgbClr val="404040"/>
                </a:solidFill>
                <a:latin typeface="Calibri"/>
                <a:cs typeface="Calibri"/>
              </a:rPr>
              <a:t>can</a:t>
            </a:r>
            <a:r>
              <a:rPr sz="2400" spc="-15" dirty="0">
                <a:solidFill>
                  <a:srgbClr val="404040"/>
                </a:solidFill>
                <a:latin typeface="Calibri"/>
                <a:cs typeface="Calibri"/>
              </a:rPr>
              <a:t> </a:t>
            </a:r>
            <a:r>
              <a:rPr sz="2400" spc="-5" dirty="0">
                <a:solidFill>
                  <a:srgbClr val="404040"/>
                </a:solidFill>
                <a:latin typeface="Calibri"/>
                <a:cs typeface="Calibri"/>
              </a:rPr>
              <a:t>be</a:t>
            </a:r>
            <a:r>
              <a:rPr sz="2400" spc="5" dirty="0">
                <a:solidFill>
                  <a:srgbClr val="404040"/>
                </a:solidFill>
                <a:latin typeface="Calibri"/>
                <a:cs typeface="Calibri"/>
              </a:rPr>
              <a:t> </a:t>
            </a:r>
            <a:r>
              <a:rPr sz="2400" spc="-15" dirty="0">
                <a:solidFill>
                  <a:srgbClr val="404040"/>
                </a:solidFill>
                <a:latin typeface="Calibri"/>
                <a:cs typeface="Calibri"/>
              </a:rPr>
              <a:t>stateful,</a:t>
            </a:r>
            <a:r>
              <a:rPr sz="2400" spc="-20" dirty="0">
                <a:solidFill>
                  <a:srgbClr val="404040"/>
                </a:solidFill>
                <a:latin typeface="Calibri"/>
                <a:cs typeface="Calibri"/>
              </a:rPr>
              <a:t> </a:t>
            </a:r>
            <a:r>
              <a:rPr sz="2400" dirty="0">
                <a:solidFill>
                  <a:srgbClr val="404040"/>
                </a:solidFill>
                <a:latin typeface="Calibri"/>
                <a:cs typeface="Calibri"/>
              </a:rPr>
              <a:t>with</a:t>
            </a:r>
            <a:r>
              <a:rPr sz="2400" spc="-15" dirty="0">
                <a:solidFill>
                  <a:srgbClr val="404040"/>
                </a:solidFill>
                <a:latin typeface="Calibri"/>
                <a:cs typeface="Calibri"/>
              </a:rPr>
              <a:t> </a:t>
            </a:r>
            <a:r>
              <a:rPr sz="2400" dirty="0">
                <a:solidFill>
                  <a:srgbClr val="404040"/>
                </a:solidFill>
                <a:latin typeface="Calibri"/>
                <a:cs typeface="Calibri"/>
              </a:rPr>
              <a:t>a</a:t>
            </a:r>
            <a:r>
              <a:rPr sz="2400" spc="-5" dirty="0">
                <a:solidFill>
                  <a:srgbClr val="404040"/>
                </a:solidFill>
                <a:latin typeface="Calibri"/>
                <a:cs typeface="Calibri"/>
              </a:rPr>
              <a:t> </a:t>
            </a:r>
            <a:r>
              <a:rPr sz="2400" spc="-25" dirty="0">
                <a:solidFill>
                  <a:srgbClr val="404040"/>
                </a:solidFill>
                <a:latin typeface="Calibri"/>
                <a:cs typeface="Calibri"/>
              </a:rPr>
              <a:t>state</a:t>
            </a:r>
            <a:r>
              <a:rPr sz="2400" spc="-20" dirty="0">
                <a:solidFill>
                  <a:srgbClr val="404040"/>
                </a:solidFill>
                <a:latin typeface="Calibri"/>
                <a:cs typeface="Calibri"/>
              </a:rPr>
              <a:t> stored</a:t>
            </a:r>
            <a:r>
              <a:rPr sz="2400" spc="-5" dirty="0">
                <a:solidFill>
                  <a:srgbClr val="404040"/>
                </a:solidFill>
                <a:latin typeface="Calibri"/>
                <a:cs typeface="Calibri"/>
              </a:rPr>
              <a:t> on </a:t>
            </a:r>
            <a:r>
              <a:rPr sz="2400" dirty="0">
                <a:solidFill>
                  <a:srgbClr val="404040"/>
                </a:solidFill>
                <a:latin typeface="Calibri"/>
                <a:cs typeface="Calibri"/>
              </a:rPr>
              <a:t>the</a:t>
            </a:r>
            <a:r>
              <a:rPr sz="2400" spc="-5" dirty="0">
                <a:solidFill>
                  <a:srgbClr val="404040"/>
                </a:solidFill>
                <a:latin typeface="Calibri"/>
                <a:cs typeface="Calibri"/>
              </a:rPr>
              <a:t> </a:t>
            </a:r>
            <a:r>
              <a:rPr sz="2400" dirty="0">
                <a:solidFill>
                  <a:srgbClr val="404040"/>
                </a:solidFill>
                <a:latin typeface="Calibri"/>
                <a:cs typeface="Calibri"/>
              </a:rPr>
              <a:t>chain</a:t>
            </a:r>
            <a:endParaRPr sz="2400" dirty="0">
              <a:latin typeface="Calibri"/>
              <a:cs typeface="Calibri"/>
            </a:endParaRPr>
          </a:p>
        </p:txBody>
      </p:sp>
    </p:spTree>
    <p:extLst>
      <p:ext uri="{BB962C8B-B14F-4D97-AF65-F5344CB8AC3E}">
        <p14:creationId xmlns:p14="http://schemas.microsoft.com/office/powerpoint/2010/main" val="411303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mart Contract Work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6099" y="614362"/>
            <a:ext cx="9001125" cy="630493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099" y="1837462"/>
            <a:ext cx="3676651" cy="2862322"/>
          </a:xfrm>
          <a:prstGeom prst="rect">
            <a:avLst/>
          </a:prstGeom>
        </p:spPr>
        <p:txBody>
          <a:bodyPr wrap="square">
            <a:spAutoFit/>
          </a:bodyPr>
          <a:lstStyle/>
          <a:p>
            <a:r>
              <a:rPr lang="en-GB" b="0" i="0" dirty="0" smtClean="0">
                <a:solidFill>
                  <a:srgbClr val="273239"/>
                </a:solidFill>
                <a:effectLst/>
                <a:latin typeface="urw-din"/>
              </a:rPr>
              <a:t>A Smart Contract is a computer program that directly and automatically controls the transfer of digital assets between the parties under certain conditions.</a:t>
            </a:r>
          </a:p>
          <a:p>
            <a:endParaRPr lang="en-GB" dirty="0">
              <a:solidFill>
                <a:srgbClr val="273239"/>
              </a:solidFill>
              <a:latin typeface="urw-din"/>
            </a:endParaRPr>
          </a:p>
          <a:p>
            <a:r>
              <a:rPr lang="en-GB" b="0" i="0" dirty="0" smtClean="0">
                <a:solidFill>
                  <a:srgbClr val="273239"/>
                </a:solidFill>
                <a:effectLst/>
                <a:latin typeface="urw-din"/>
              </a:rPr>
              <a:t> A smart contract works in the same way as a traditional contract while also automatically enforcing the contract.</a:t>
            </a:r>
            <a:endParaRPr lang="en-GB" dirty="0"/>
          </a:p>
        </p:txBody>
      </p:sp>
    </p:spTree>
    <p:extLst>
      <p:ext uri="{BB962C8B-B14F-4D97-AF65-F5344CB8AC3E}">
        <p14:creationId xmlns:p14="http://schemas.microsoft.com/office/powerpoint/2010/main" val="306693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fontScale="90000"/>
          </a:bodyPr>
          <a:lstStyle/>
          <a:p>
            <a:r>
              <a:rPr lang="en-GB" b="1" dirty="0"/>
              <a:t>Features of Smart Contracts</a:t>
            </a:r>
            <a:br>
              <a:rPr lang="en-GB" b="1" dirty="0"/>
            </a:br>
            <a:endParaRPr lang="en-GB" dirty="0"/>
          </a:p>
        </p:txBody>
      </p:sp>
      <p:sp>
        <p:nvSpPr>
          <p:cNvPr id="3" name="Content Placeholder 2"/>
          <p:cNvSpPr>
            <a:spLocks noGrp="1"/>
          </p:cNvSpPr>
          <p:nvPr>
            <p:ph idx="1"/>
          </p:nvPr>
        </p:nvSpPr>
        <p:spPr>
          <a:xfrm>
            <a:off x="838200" y="814388"/>
            <a:ext cx="10515600" cy="5929312"/>
          </a:xfrm>
        </p:spPr>
        <p:txBody>
          <a:bodyPr>
            <a:normAutofit fontScale="70000" lnSpcReduction="20000"/>
          </a:bodyPr>
          <a:lstStyle/>
          <a:p>
            <a:pPr fontAlgn="base"/>
            <a:r>
              <a:rPr lang="en-GB" b="1" dirty="0"/>
              <a:t>Distributed: </a:t>
            </a:r>
            <a:r>
              <a:rPr lang="en-GB" dirty="0"/>
              <a:t>Everyone on the network is guaranteed to have a copy of all the conditions of the smart contract and they cannot be changed by one of the parties. A smart contract is replicated and distributed by all the nodes connected to the network.</a:t>
            </a:r>
          </a:p>
          <a:p>
            <a:pPr fontAlgn="base"/>
            <a:r>
              <a:rPr lang="en-GB" b="1" dirty="0"/>
              <a:t>Deterministic: </a:t>
            </a:r>
            <a:r>
              <a:rPr lang="en-GB" dirty="0"/>
              <a:t>Smart contracts can only perform functions for which they are designed only when the required conditions are met. The final outcome will not vary, no matter who executes the smart contract.</a:t>
            </a:r>
          </a:p>
          <a:p>
            <a:pPr fontAlgn="base"/>
            <a:r>
              <a:rPr lang="en-GB" b="1" dirty="0"/>
              <a:t>Immutable: </a:t>
            </a:r>
            <a:r>
              <a:rPr lang="en-GB" dirty="0"/>
              <a:t>Once deployed smart contract cannot be changed, it can only be removed as long as the functionality is implemented previously.</a:t>
            </a:r>
          </a:p>
          <a:p>
            <a:pPr fontAlgn="base"/>
            <a:r>
              <a:rPr lang="en-GB" b="1" dirty="0"/>
              <a:t>Autonomy:</a:t>
            </a:r>
            <a:r>
              <a:rPr lang="en-GB" dirty="0"/>
              <a:t> There is no third party involved. The contract is made by you and shared between the parties. No intermediaries are involved which minimizes bullying and grants full authority to the dealing parties. Also, the smart contract is maintained and executed by all the nodes on the network, thus removing all the controlling power from any one party’s hand.</a:t>
            </a:r>
          </a:p>
          <a:p>
            <a:pPr fontAlgn="base"/>
            <a:r>
              <a:rPr lang="en-GB" b="1" dirty="0"/>
              <a:t>Customizable: </a:t>
            </a:r>
            <a:r>
              <a:rPr lang="en-GB" dirty="0"/>
              <a:t>Smart contracts have the ability for modification or we can say customization before being launched to do what the user wants it to do. </a:t>
            </a:r>
          </a:p>
          <a:p>
            <a:pPr fontAlgn="base"/>
            <a:r>
              <a:rPr lang="en-GB" b="1" dirty="0"/>
              <a:t>Transparent: </a:t>
            </a:r>
            <a:r>
              <a:rPr lang="en-GB" dirty="0"/>
              <a:t>Smart contracts are always stored on a public distributed ledger called blockchain due to which the code is visible to everyone, whether or not they are participants in the smart contract.</a:t>
            </a:r>
          </a:p>
          <a:p>
            <a:pPr fontAlgn="base"/>
            <a:r>
              <a:rPr lang="en-GB" b="1" dirty="0" err="1"/>
              <a:t>Trustless</a:t>
            </a:r>
            <a:r>
              <a:rPr lang="en-GB" b="1" dirty="0"/>
              <a:t>: </a:t>
            </a:r>
            <a:r>
              <a:rPr lang="en-GB" dirty="0"/>
              <a:t>These are not required by third parties to verify the integrity of the process or to check whether the required conditions are met.</a:t>
            </a:r>
          </a:p>
          <a:p>
            <a:pPr fontAlgn="base"/>
            <a:r>
              <a:rPr lang="en-GB" b="1" dirty="0"/>
              <a:t>Self-verifying: </a:t>
            </a:r>
            <a:r>
              <a:rPr lang="en-GB" dirty="0"/>
              <a:t>These are self-verifying due to automated possibilities.</a:t>
            </a:r>
          </a:p>
          <a:p>
            <a:pPr fontAlgn="base"/>
            <a:r>
              <a:rPr lang="en-GB" b="1" dirty="0"/>
              <a:t>Self-enforcing: </a:t>
            </a:r>
            <a:r>
              <a:rPr lang="en-GB" dirty="0"/>
              <a:t>These are self-enforcing when the conditions and rules are met at all stages</a:t>
            </a:r>
            <a:r>
              <a:rPr lang="en-GB" dirty="0" smtClean="0"/>
              <a:t>.</a:t>
            </a:r>
            <a:endParaRPr lang="en-GB" b="1" dirty="0"/>
          </a:p>
          <a:p>
            <a:endParaRPr lang="en-GB" dirty="0"/>
          </a:p>
        </p:txBody>
      </p:sp>
    </p:spTree>
    <p:extLst>
      <p:ext uri="{BB962C8B-B14F-4D97-AF65-F5344CB8AC3E}">
        <p14:creationId xmlns:p14="http://schemas.microsoft.com/office/powerpoint/2010/main" val="80170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0050"/>
            <a:ext cx="10515600" cy="442913"/>
          </a:xfrm>
        </p:spPr>
        <p:txBody>
          <a:bodyPr>
            <a:normAutofit fontScale="90000"/>
          </a:bodyPr>
          <a:lstStyle/>
          <a:p>
            <a:r>
              <a:rPr lang="en-GB" b="1" dirty="0" smtClean="0"/>
              <a:t>Capabilities of Smart Contracts</a:t>
            </a:r>
            <a:br>
              <a:rPr lang="en-GB" b="1" dirty="0" smtClean="0"/>
            </a:br>
            <a:endParaRPr lang="en-GB" dirty="0"/>
          </a:p>
        </p:txBody>
      </p:sp>
      <p:sp>
        <p:nvSpPr>
          <p:cNvPr id="3" name="Content Placeholder 2"/>
          <p:cNvSpPr>
            <a:spLocks noGrp="1"/>
          </p:cNvSpPr>
          <p:nvPr>
            <p:ph idx="1"/>
          </p:nvPr>
        </p:nvSpPr>
        <p:spPr>
          <a:xfrm>
            <a:off x="838200" y="978693"/>
            <a:ext cx="10515600" cy="6036469"/>
          </a:xfrm>
        </p:spPr>
        <p:txBody>
          <a:bodyPr>
            <a:normAutofit fontScale="85000" lnSpcReduction="20000"/>
          </a:bodyPr>
          <a:lstStyle/>
          <a:p>
            <a:pPr fontAlgn="base"/>
            <a:r>
              <a:rPr lang="en-GB" b="1" dirty="0" smtClean="0"/>
              <a:t>Accuracy</a:t>
            </a:r>
            <a:r>
              <a:rPr lang="en-GB" b="1" dirty="0"/>
              <a:t>:</a:t>
            </a:r>
            <a:r>
              <a:rPr lang="en-GB" dirty="0"/>
              <a:t> Smart contracts are accurate to the limit a programmer has accurately coded them for execution.</a:t>
            </a:r>
          </a:p>
          <a:p>
            <a:pPr fontAlgn="base"/>
            <a:r>
              <a:rPr lang="en-GB" b="1" dirty="0"/>
              <a:t>Automation: </a:t>
            </a:r>
            <a:r>
              <a:rPr lang="en-GB" dirty="0"/>
              <a:t>Smart contracts can automate the tasks/ processes that are done manually.</a:t>
            </a:r>
          </a:p>
          <a:p>
            <a:pPr fontAlgn="base"/>
            <a:r>
              <a:rPr lang="en-GB" b="1" dirty="0"/>
              <a:t>Speed:</a:t>
            </a:r>
            <a:r>
              <a:rPr lang="en-GB" dirty="0"/>
              <a:t> </a:t>
            </a:r>
            <a:r>
              <a:rPr lang="en-GB" dirty="0" smtClean="0"/>
              <a:t>Because </a:t>
            </a:r>
            <a:r>
              <a:rPr lang="en-GB" dirty="0"/>
              <a:t>everything is coded, the time taken to do all the work is the time taken for the code in the smart contract to execute.</a:t>
            </a:r>
          </a:p>
          <a:p>
            <a:pPr fontAlgn="base"/>
            <a:r>
              <a:rPr lang="en-GB" b="1" dirty="0"/>
              <a:t>Backup:</a:t>
            </a:r>
            <a:r>
              <a:rPr lang="en-GB" dirty="0"/>
              <a:t> Every node in the blockchain maintains the shared ledger, providing probably the best backup facility.</a:t>
            </a:r>
          </a:p>
          <a:p>
            <a:pPr fontAlgn="base"/>
            <a:r>
              <a:rPr lang="en-GB" b="1" dirty="0"/>
              <a:t>Security:</a:t>
            </a:r>
            <a:r>
              <a:rPr lang="en-GB" dirty="0"/>
              <a:t> Cryptography can make sure that the assets are safe and sound. Even if someone breaks the encryption, the hacker will have to modify all the blocks that come after the block which has been </a:t>
            </a:r>
            <a:r>
              <a:rPr lang="en-GB" dirty="0" err="1" smtClean="0"/>
              <a:t>modified</a:t>
            </a:r>
            <a:r>
              <a:rPr lang="en-GB" b="1" dirty="0" err="1" smtClean="0"/>
              <a:t>Savings</a:t>
            </a:r>
            <a:r>
              <a:rPr lang="en-GB" b="1" dirty="0"/>
              <a:t>:</a:t>
            </a:r>
            <a:r>
              <a:rPr lang="en-GB" dirty="0"/>
              <a:t> Smart contracts save money as they eliminate the presence of intermediaries in the process. Also, the money spent on the paperwork is minimal to zero.</a:t>
            </a:r>
          </a:p>
          <a:p>
            <a:pPr fontAlgn="base"/>
            <a:r>
              <a:rPr lang="en-GB" b="1" dirty="0"/>
              <a:t>Manages information:</a:t>
            </a:r>
            <a:r>
              <a:rPr lang="en-GB" dirty="0"/>
              <a:t> Smart contract manages users’ agreement, and stores information about an application like domain registration, membership records, etc.</a:t>
            </a:r>
          </a:p>
          <a:p>
            <a:pPr fontAlgn="base"/>
            <a:r>
              <a:rPr lang="en-GB" b="1" dirty="0"/>
              <a:t>Multi-signature accounts: </a:t>
            </a:r>
            <a:r>
              <a:rPr lang="en-GB" dirty="0"/>
              <a:t>Smart contracts support multi-signature accounts to distribute funds as soon as all the parties involved confirm the agreement</a:t>
            </a:r>
            <a:r>
              <a:rPr lang="en-GB" dirty="0" smtClean="0"/>
              <a:t>.</a:t>
            </a:r>
            <a:endParaRPr lang="en-GB" dirty="0"/>
          </a:p>
        </p:txBody>
      </p:sp>
    </p:spTree>
    <p:extLst>
      <p:ext uri="{BB962C8B-B14F-4D97-AF65-F5344CB8AC3E}">
        <p14:creationId xmlns:p14="http://schemas.microsoft.com/office/powerpoint/2010/main" val="2030568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fontAlgn="base"/>
            <a:r>
              <a:rPr lang="en-GB" dirty="0"/>
              <a:t>The idea behind smart contracts is pretty simple. They are executed on a basis of simple logic, IF-THEN for example: </a:t>
            </a:r>
          </a:p>
          <a:p>
            <a:pPr fontAlgn="base"/>
            <a:r>
              <a:rPr lang="en-GB" b="1" dirty="0"/>
              <a:t>IF</a:t>
            </a:r>
            <a:r>
              <a:rPr lang="en-GB" dirty="0"/>
              <a:t> you send object A, </a:t>
            </a:r>
            <a:r>
              <a:rPr lang="en-GB" b="1" dirty="0"/>
              <a:t>THEN</a:t>
            </a:r>
            <a:r>
              <a:rPr lang="en-GB" dirty="0"/>
              <a:t> the sum (of money, in cryptocurrency) will be transferred to you.</a:t>
            </a:r>
          </a:p>
          <a:p>
            <a:pPr fontAlgn="base"/>
            <a:r>
              <a:rPr lang="en-GB" b="1" dirty="0"/>
              <a:t>IF</a:t>
            </a:r>
            <a:r>
              <a:rPr lang="en-GB" dirty="0"/>
              <a:t> you transfer a certain amount of digital assets (cryptocurrency, for example, ether, bitcoin), </a:t>
            </a:r>
            <a:r>
              <a:rPr lang="en-GB" b="1" dirty="0"/>
              <a:t>THEN</a:t>
            </a:r>
            <a:r>
              <a:rPr lang="en-GB" dirty="0"/>
              <a:t> the A object will be transferred to you.</a:t>
            </a:r>
          </a:p>
          <a:p>
            <a:pPr fontAlgn="base"/>
            <a:r>
              <a:rPr lang="en-GB" b="1"/>
              <a:t>IF</a:t>
            </a:r>
            <a:r>
              <a:rPr lang="en-GB"/>
              <a:t> I finish the work, </a:t>
            </a:r>
            <a:r>
              <a:rPr lang="en-GB" b="1"/>
              <a:t>THEN</a:t>
            </a:r>
            <a:r>
              <a:rPr lang="en-GB"/>
              <a:t> the digital assets mentioned in the contract will be transferred to me.</a:t>
            </a:r>
          </a:p>
          <a:p>
            <a:endParaRPr lang="en-GB"/>
          </a:p>
        </p:txBody>
      </p:sp>
    </p:spTree>
    <p:extLst>
      <p:ext uri="{BB962C8B-B14F-4D97-AF65-F5344CB8AC3E}">
        <p14:creationId xmlns:p14="http://schemas.microsoft.com/office/powerpoint/2010/main" val="2155717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26005" y="222917"/>
            <a:ext cx="6846583" cy="689291"/>
          </a:xfrm>
          <a:prstGeom prst="rect">
            <a:avLst/>
          </a:prstGeom>
        </p:spPr>
        <p:txBody>
          <a:bodyPr vert="horz" wrap="square" lIns="0" tIns="12065" rIns="0" bIns="0" rtlCol="0" anchor="ctr">
            <a:spAutoFit/>
          </a:bodyPr>
          <a:lstStyle/>
          <a:p>
            <a:pPr marL="12700">
              <a:lnSpc>
                <a:spcPct val="100000"/>
              </a:lnSpc>
              <a:spcBef>
                <a:spcPts val="95"/>
              </a:spcBef>
            </a:pPr>
            <a:r>
              <a:rPr b="1" spc="-50" dirty="0"/>
              <a:t>Benefits</a:t>
            </a:r>
            <a:r>
              <a:rPr b="1" spc="-145" dirty="0"/>
              <a:t> </a:t>
            </a:r>
            <a:r>
              <a:rPr b="1" spc="-25" dirty="0"/>
              <a:t>of</a:t>
            </a:r>
            <a:r>
              <a:rPr b="1" spc="-125" dirty="0"/>
              <a:t> </a:t>
            </a:r>
            <a:r>
              <a:rPr b="1" spc="-45" dirty="0"/>
              <a:t>smart</a:t>
            </a:r>
            <a:r>
              <a:rPr b="1" spc="-120" dirty="0"/>
              <a:t> </a:t>
            </a:r>
            <a:r>
              <a:rPr b="1" spc="-65" dirty="0"/>
              <a:t>contracts</a:t>
            </a:r>
          </a:p>
        </p:txBody>
      </p:sp>
      <p:sp>
        <p:nvSpPr>
          <p:cNvPr id="4" name="object 4"/>
          <p:cNvSpPr txBox="1"/>
          <p:nvPr/>
        </p:nvSpPr>
        <p:spPr>
          <a:xfrm>
            <a:off x="1686864" y="6547586"/>
            <a:ext cx="1263650" cy="205184"/>
          </a:xfrm>
          <a:prstGeom prst="rect">
            <a:avLst/>
          </a:prstGeom>
        </p:spPr>
        <p:txBody>
          <a:bodyPr vert="horz" wrap="square" lIns="0" tIns="0" rIns="0" bIns="0" rtlCol="0">
            <a:spAutoFit/>
          </a:bodyPr>
          <a:lstStyle/>
          <a:p>
            <a:pPr marL="12700">
              <a:lnSpc>
                <a:spcPts val="1614"/>
              </a:lnSpc>
            </a:pPr>
            <a:r>
              <a:rPr sz="1600" spc="-5" dirty="0">
                <a:solidFill>
                  <a:srgbClr val="FFFFFF"/>
                </a:solidFill>
                <a:latin typeface="Calibri"/>
                <a:cs typeface="Calibri"/>
              </a:rPr>
              <a:t>3.1</a:t>
            </a:r>
            <a:r>
              <a:rPr sz="1600" spc="-45" dirty="0">
                <a:solidFill>
                  <a:srgbClr val="FFFFFF"/>
                </a:solidFill>
                <a:latin typeface="Calibri"/>
                <a:cs typeface="Calibri"/>
              </a:rPr>
              <a:t> </a:t>
            </a:r>
            <a:r>
              <a:rPr sz="1600" spc="-10" dirty="0">
                <a:solidFill>
                  <a:srgbClr val="FFFFFF"/>
                </a:solidFill>
                <a:latin typeface="Calibri"/>
                <a:cs typeface="Calibri"/>
              </a:rPr>
              <a:t>ETHEREUM</a:t>
            </a:r>
            <a:endParaRPr sz="1600">
              <a:latin typeface="Calibri"/>
              <a:cs typeface="Calibri"/>
            </a:endParaRPr>
          </a:p>
        </p:txBody>
      </p:sp>
      <p:sp>
        <p:nvSpPr>
          <p:cNvPr id="3" name="object 3"/>
          <p:cNvSpPr txBox="1"/>
          <p:nvPr/>
        </p:nvSpPr>
        <p:spPr>
          <a:xfrm>
            <a:off x="2426005" y="948264"/>
            <a:ext cx="7408545" cy="4910455"/>
          </a:xfrm>
          <a:prstGeom prst="rect">
            <a:avLst/>
          </a:prstGeom>
        </p:spPr>
        <p:txBody>
          <a:bodyPr vert="horz" wrap="square" lIns="0" tIns="34290" rIns="0" bIns="0" rtlCol="0">
            <a:spAutoFit/>
          </a:bodyPr>
          <a:lstStyle/>
          <a:p>
            <a:pPr marL="12700">
              <a:spcBef>
                <a:spcPts val="270"/>
              </a:spcBef>
            </a:pPr>
            <a:r>
              <a:rPr sz="2800" spc="-15" dirty="0">
                <a:solidFill>
                  <a:srgbClr val="404040"/>
                </a:solidFill>
                <a:latin typeface="Calibri"/>
                <a:cs typeface="Calibri"/>
              </a:rPr>
              <a:t>Compared</a:t>
            </a:r>
            <a:r>
              <a:rPr sz="2800" spc="15" dirty="0">
                <a:solidFill>
                  <a:srgbClr val="404040"/>
                </a:solidFill>
                <a:latin typeface="Calibri"/>
                <a:cs typeface="Calibri"/>
              </a:rPr>
              <a:t> </a:t>
            </a:r>
            <a:r>
              <a:rPr sz="2800" spc="-20" dirty="0">
                <a:solidFill>
                  <a:srgbClr val="404040"/>
                </a:solidFill>
                <a:latin typeface="Calibri"/>
                <a:cs typeface="Calibri"/>
              </a:rPr>
              <a:t>to</a:t>
            </a:r>
            <a:r>
              <a:rPr sz="2800" spc="-10" dirty="0">
                <a:solidFill>
                  <a:srgbClr val="404040"/>
                </a:solidFill>
                <a:latin typeface="Calibri"/>
                <a:cs typeface="Calibri"/>
              </a:rPr>
              <a:t> </a:t>
            </a:r>
            <a:r>
              <a:rPr sz="2800" spc="-5" dirty="0">
                <a:solidFill>
                  <a:srgbClr val="404040"/>
                </a:solidFill>
                <a:latin typeface="Calibri"/>
                <a:cs typeface="Calibri"/>
              </a:rPr>
              <a:t>a </a:t>
            </a:r>
            <a:r>
              <a:rPr sz="2800" spc="-10" dirty="0">
                <a:solidFill>
                  <a:srgbClr val="404040"/>
                </a:solidFill>
                <a:latin typeface="Calibri"/>
                <a:cs typeface="Calibri"/>
              </a:rPr>
              <a:t>human</a:t>
            </a:r>
            <a:r>
              <a:rPr sz="2800" spc="20" dirty="0">
                <a:solidFill>
                  <a:srgbClr val="404040"/>
                </a:solidFill>
                <a:latin typeface="Calibri"/>
                <a:cs typeface="Calibri"/>
              </a:rPr>
              <a:t> </a:t>
            </a:r>
            <a:r>
              <a:rPr sz="2800" spc="-10" dirty="0">
                <a:solidFill>
                  <a:srgbClr val="404040"/>
                </a:solidFill>
                <a:latin typeface="Calibri"/>
                <a:cs typeface="Calibri"/>
              </a:rPr>
              <a:t>intermediary</a:t>
            </a:r>
            <a:endParaRPr sz="2800" dirty="0">
              <a:latin typeface="Calibri"/>
              <a:cs typeface="Calibri"/>
            </a:endParaRPr>
          </a:p>
          <a:p>
            <a:pPr marL="304800" indent="-183515">
              <a:spcBef>
                <a:spcPts val="145"/>
              </a:spcBef>
              <a:buClr>
                <a:srgbClr val="D24717"/>
              </a:buClr>
              <a:buChar char="◦"/>
              <a:tabLst>
                <a:tab pos="305435" algn="l"/>
              </a:tabLst>
            </a:pPr>
            <a:r>
              <a:rPr sz="2400" spc="-5" dirty="0">
                <a:solidFill>
                  <a:srgbClr val="404040"/>
                </a:solidFill>
                <a:latin typeface="Calibri"/>
                <a:cs typeface="Calibri"/>
              </a:rPr>
              <a:t>Cheaper</a:t>
            </a:r>
            <a:endParaRPr sz="2400" dirty="0">
              <a:latin typeface="Calibri"/>
              <a:cs typeface="Calibri"/>
            </a:endParaRPr>
          </a:p>
          <a:p>
            <a:pPr marL="304800" indent="-183515">
              <a:lnSpc>
                <a:spcPts val="2735"/>
              </a:lnSpc>
              <a:spcBef>
                <a:spcPts val="315"/>
              </a:spcBef>
              <a:buClr>
                <a:srgbClr val="D24717"/>
              </a:buClr>
              <a:buChar char="◦"/>
              <a:tabLst>
                <a:tab pos="305435" algn="l"/>
              </a:tabLst>
            </a:pPr>
            <a:r>
              <a:rPr sz="2400" spc="-5" dirty="0">
                <a:solidFill>
                  <a:srgbClr val="404040"/>
                </a:solidFill>
                <a:latin typeface="Calibri"/>
                <a:cs typeface="Calibri"/>
              </a:rPr>
              <a:t>Open </a:t>
            </a:r>
            <a:r>
              <a:rPr sz="2400" dirty="0">
                <a:solidFill>
                  <a:srgbClr val="404040"/>
                </a:solidFill>
                <a:latin typeface="Calibri"/>
                <a:cs typeface="Calibri"/>
              </a:rPr>
              <a:t>and</a:t>
            </a:r>
            <a:r>
              <a:rPr sz="2400" spc="-5" dirty="0">
                <a:solidFill>
                  <a:srgbClr val="404040"/>
                </a:solidFill>
                <a:latin typeface="Calibri"/>
                <a:cs typeface="Calibri"/>
              </a:rPr>
              <a:t> </a:t>
            </a:r>
            <a:r>
              <a:rPr sz="2400" spc="-10" dirty="0">
                <a:solidFill>
                  <a:srgbClr val="404040"/>
                </a:solidFill>
                <a:latin typeface="Calibri"/>
                <a:cs typeface="Calibri"/>
              </a:rPr>
              <a:t>transparent</a:t>
            </a:r>
            <a:r>
              <a:rPr sz="2400" spc="-20" dirty="0">
                <a:solidFill>
                  <a:srgbClr val="404040"/>
                </a:solidFill>
                <a:latin typeface="Calibri"/>
                <a:cs typeface="Calibri"/>
              </a:rPr>
              <a:t> </a:t>
            </a:r>
            <a:r>
              <a:rPr sz="2400" spc="-15" dirty="0">
                <a:solidFill>
                  <a:srgbClr val="404040"/>
                </a:solidFill>
                <a:latin typeface="Calibri"/>
                <a:cs typeface="Calibri"/>
              </a:rPr>
              <a:t>program</a:t>
            </a:r>
            <a:r>
              <a:rPr sz="2400" spc="-20" dirty="0">
                <a:solidFill>
                  <a:srgbClr val="404040"/>
                </a:solidFill>
                <a:latin typeface="Calibri"/>
                <a:cs typeface="Calibri"/>
              </a:rPr>
              <a:t> </a:t>
            </a:r>
            <a:r>
              <a:rPr sz="2400" spc="-10" dirty="0">
                <a:solidFill>
                  <a:srgbClr val="404040"/>
                </a:solidFill>
                <a:latin typeface="Calibri"/>
                <a:cs typeface="Calibri"/>
              </a:rPr>
              <a:t>that</a:t>
            </a:r>
            <a:r>
              <a:rPr sz="2400" spc="-20" dirty="0">
                <a:solidFill>
                  <a:srgbClr val="404040"/>
                </a:solidFill>
                <a:latin typeface="Calibri"/>
                <a:cs typeface="Calibri"/>
              </a:rPr>
              <a:t> </a:t>
            </a:r>
            <a:r>
              <a:rPr sz="2400" spc="-5" dirty="0">
                <a:solidFill>
                  <a:srgbClr val="404040"/>
                </a:solidFill>
                <a:latin typeface="Calibri"/>
                <a:cs typeface="Calibri"/>
              </a:rPr>
              <a:t>fulfils</a:t>
            </a:r>
            <a:r>
              <a:rPr sz="2400" spc="-15" dirty="0">
                <a:solidFill>
                  <a:srgbClr val="404040"/>
                </a:solidFill>
                <a:latin typeface="Calibri"/>
                <a:cs typeface="Calibri"/>
              </a:rPr>
              <a:t> </a:t>
            </a:r>
            <a:r>
              <a:rPr sz="2400" dirty="0">
                <a:solidFill>
                  <a:srgbClr val="404040"/>
                </a:solidFill>
                <a:latin typeface="Calibri"/>
                <a:cs typeface="Calibri"/>
              </a:rPr>
              <a:t>the</a:t>
            </a:r>
            <a:r>
              <a:rPr sz="2400" spc="-5" dirty="0">
                <a:solidFill>
                  <a:srgbClr val="404040"/>
                </a:solidFill>
                <a:latin typeface="Calibri"/>
                <a:cs typeface="Calibri"/>
              </a:rPr>
              <a:t> </a:t>
            </a:r>
            <a:r>
              <a:rPr sz="2400" spc="-15" dirty="0">
                <a:solidFill>
                  <a:srgbClr val="404040"/>
                </a:solidFill>
                <a:latin typeface="Calibri"/>
                <a:cs typeface="Calibri"/>
              </a:rPr>
              <a:t>contract</a:t>
            </a:r>
            <a:endParaRPr sz="2400" dirty="0">
              <a:latin typeface="Calibri"/>
              <a:cs typeface="Calibri"/>
            </a:endParaRPr>
          </a:p>
          <a:p>
            <a:pPr marL="304800">
              <a:lnSpc>
                <a:spcPts val="2735"/>
              </a:lnSpc>
            </a:pPr>
            <a:r>
              <a:rPr sz="2400" dirty="0">
                <a:solidFill>
                  <a:srgbClr val="404040"/>
                </a:solidFill>
                <a:latin typeface="Calibri"/>
                <a:cs typeface="Calibri"/>
              </a:rPr>
              <a:t>and</a:t>
            </a:r>
            <a:r>
              <a:rPr sz="2400" spc="-25" dirty="0">
                <a:solidFill>
                  <a:srgbClr val="404040"/>
                </a:solidFill>
                <a:latin typeface="Calibri"/>
                <a:cs typeface="Calibri"/>
              </a:rPr>
              <a:t> </a:t>
            </a:r>
            <a:r>
              <a:rPr sz="2400" spc="-5" dirty="0">
                <a:solidFill>
                  <a:srgbClr val="404040"/>
                </a:solidFill>
                <a:latin typeface="Calibri"/>
                <a:cs typeface="Calibri"/>
              </a:rPr>
              <a:t>does</a:t>
            </a:r>
            <a:r>
              <a:rPr sz="2400" spc="-25" dirty="0">
                <a:solidFill>
                  <a:srgbClr val="404040"/>
                </a:solidFill>
                <a:latin typeface="Calibri"/>
                <a:cs typeface="Calibri"/>
              </a:rPr>
              <a:t> </a:t>
            </a:r>
            <a:r>
              <a:rPr sz="2400" spc="-5" dirty="0">
                <a:solidFill>
                  <a:srgbClr val="404040"/>
                </a:solidFill>
                <a:latin typeface="Calibri"/>
                <a:cs typeface="Calibri"/>
              </a:rPr>
              <a:t>nothing</a:t>
            </a:r>
            <a:r>
              <a:rPr sz="2400" spc="-15" dirty="0">
                <a:solidFill>
                  <a:srgbClr val="404040"/>
                </a:solidFill>
                <a:latin typeface="Calibri"/>
                <a:cs typeface="Calibri"/>
              </a:rPr>
              <a:t> </a:t>
            </a:r>
            <a:r>
              <a:rPr sz="2400" dirty="0">
                <a:solidFill>
                  <a:srgbClr val="404040"/>
                </a:solidFill>
                <a:latin typeface="Calibri"/>
                <a:cs typeface="Calibri"/>
              </a:rPr>
              <a:t>else</a:t>
            </a:r>
            <a:endParaRPr sz="2400" dirty="0">
              <a:latin typeface="Calibri"/>
              <a:cs typeface="Calibri"/>
            </a:endParaRPr>
          </a:p>
          <a:p>
            <a:pPr marL="487680" lvl="1" indent="-183515">
              <a:spcBef>
                <a:spcPts val="420"/>
              </a:spcBef>
              <a:buClr>
                <a:srgbClr val="D24717"/>
              </a:buClr>
              <a:buChar char="◦"/>
              <a:tabLst>
                <a:tab pos="488315" algn="l"/>
              </a:tabLst>
            </a:pPr>
            <a:r>
              <a:rPr spc="-5" dirty="0">
                <a:solidFill>
                  <a:srgbClr val="404040"/>
                </a:solidFill>
                <a:latin typeface="Calibri"/>
                <a:cs typeface="Calibri"/>
              </a:rPr>
              <a:t>Does</a:t>
            </a:r>
            <a:r>
              <a:rPr spc="5" dirty="0">
                <a:solidFill>
                  <a:srgbClr val="404040"/>
                </a:solidFill>
                <a:latin typeface="Calibri"/>
                <a:cs typeface="Calibri"/>
              </a:rPr>
              <a:t> </a:t>
            </a:r>
            <a:r>
              <a:rPr spc="-5" dirty="0">
                <a:solidFill>
                  <a:srgbClr val="404040"/>
                </a:solidFill>
                <a:latin typeface="Calibri"/>
                <a:cs typeface="Calibri"/>
              </a:rPr>
              <a:t>not</a:t>
            </a:r>
            <a:r>
              <a:rPr spc="-10" dirty="0">
                <a:solidFill>
                  <a:srgbClr val="404040"/>
                </a:solidFill>
                <a:latin typeface="Calibri"/>
                <a:cs typeface="Calibri"/>
              </a:rPr>
              <a:t> </a:t>
            </a:r>
            <a:r>
              <a:rPr spc="-5" dirty="0">
                <a:solidFill>
                  <a:srgbClr val="404040"/>
                </a:solidFill>
                <a:latin typeface="Calibri"/>
                <a:cs typeface="Calibri"/>
              </a:rPr>
              <a:t>peek</a:t>
            </a:r>
            <a:r>
              <a:rPr dirty="0">
                <a:solidFill>
                  <a:srgbClr val="404040"/>
                </a:solidFill>
                <a:latin typeface="Calibri"/>
                <a:cs typeface="Calibri"/>
              </a:rPr>
              <a:t> </a:t>
            </a:r>
            <a:r>
              <a:rPr spc="-10" dirty="0">
                <a:solidFill>
                  <a:srgbClr val="404040"/>
                </a:solidFill>
                <a:latin typeface="Calibri"/>
                <a:cs typeface="Calibri"/>
              </a:rPr>
              <a:t>into your</a:t>
            </a:r>
            <a:r>
              <a:rPr dirty="0">
                <a:solidFill>
                  <a:srgbClr val="404040"/>
                </a:solidFill>
                <a:latin typeface="Calibri"/>
                <a:cs typeface="Calibri"/>
              </a:rPr>
              <a:t> </a:t>
            </a:r>
            <a:r>
              <a:rPr spc="-15" dirty="0">
                <a:solidFill>
                  <a:srgbClr val="404040"/>
                </a:solidFill>
                <a:latin typeface="Calibri"/>
                <a:cs typeface="Calibri"/>
              </a:rPr>
              <a:t>data</a:t>
            </a:r>
            <a:endParaRPr dirty="0">
              <a:latin typeface="Calibri"/>
              <a:cs typeface="Calibri"/>
            </a:endParaRPr>
          </a:p>
          <a:p>
            <a:pPr marL="304800" indent="-183515">
              <a:spcBef>
                <a:spcPts val="275"/>
              </a:spcBef>
              <a:buClr>
                <a:srgbClr val="D24717"/>
              </a:buClr>
              <a:buChar char="◦"/>
              <a:tabLst>
                <a:tab pos="305435" algn="l"/>
              </a:tabLst>
            </a:pPr>
            <a:r>
              <a:rPr sz="2400" spc="-5" dirty="0">
                <a:solidFill>
                  <a:srgbClr val="404040"/>
                </a:solidFill>
                <a:latin typeface="Calibri"/>
                <a:cs typeface="Calibri"/>
              </a:rPr>
              <a:t>Highly</a:t>
            </a:r>
            <a:r>
              <a:rPr sz="2400" spc="-20" dirty="0">
                <a:solidFill>
                  <a:srgbClr val="404040"/>
                </a:solidFill>
                <a:latin typeface="Calibri"/>
                <a:cs typeface="Calibri"/>
              </a:rPr>
              <a:t> </a:t>
            </a:r>
            <a:r>
              <a:rPr sz="2400" spc="-10" dirty="0">
                <a:solidFill>
                  <a:srgbClr val="404040"/>
                </a:solidFill>
                <a:latin typeface="Calibri"/>
                <a:cs typeface="Calibri"/>
              </a:rPr>
              <a:t>resistance</a:t>
            </a:r>
            <a:r>
              <a:rPr sz="2400" spc="-30" dirty="0">
                <a:solidFill>
                  <a:srgbClr val="404040"/>
                </a:solidFill>
                <a:latin typeface="Calibri"/>
                <a:cs typeface="Calibri"/>
              </a:rPr>
              <a:t> </a:t>
            </a:r>
            <a:r>
              <a:rPr sz="2400" spc="-15" dirty="0">
                <a:solidFill>
                  <a:srgbClr val="404040"/>
                </a:solidFill>
                <a:latin typeface="Calibri"/>
                <a:cs typeface="Calibri"/>
              </a:rPr>
              <a:t>to</a:t>
            </a:r>
            <a:r>
              <a:rPr sz="2400" spc="-20" dirty="0">
                <a:solidFill>
                  <a:srgbClr val="404040"/>
                </a:solidFill>
                <a:latin typeface="Calibri"/>
                <a:cs typeface="Calibri"/>
              </a:rPr>
              <a:t> attacks</a:t>
            </a:r>
            <a:endParaRPr sz="2400" dirty="0">
              <a:latin typeface="Calibri"/>
              <a:cs typeface="Calibri"/>
            </a:endParaRPr>
          </a:p>
          <a:p>
            <a:pPr marL="12700">
              <a:spcBef>
                <a:spcPts val="1230"/>
              </a:spcBef>
            </a:pPr>
            <a:r>
              <a:rPr sz="2800" spc="-10" dirty="0">
                <a:solidFill>
                  <a:srgbClr val="404040"/>
                </a:solidFill>
                <a:latin typeface="Calibri"/>
                <a:cs typeface="Calibri"/>
              </a:rPr>
              <a:t>Compared</a:t>
            </a:r>
            <a:r>
              <a:rPr sz="2800" dirty="0">
                <a:solidFill>
                  <a:srgbClr val="404040"/>
                </a:solidFill>
                <a:latin typeface="Calibri"/>
                <a:cs typeface="Calibri"/>
              </a:rPr>
              <a:t> </a:t>
            </a:r>
            <a:r>
              <a:rPr sz="2800" spc="-20" dirty="0">
                <a:solidFill>
                  <a:srgbClr val="404040"/>
                </a:solidFill>
                <a:latin typeface="Calibri"/>
                <a:cs typeface="Calibri"/>
              </a:rPr>
              <a:t>to</a:t>
            </a:r>
            <a:r>
              <a:rPr sz="2800" spc="-15" dirty="0">
                <a:solidFill>
                  <a:srgbClr val="404040"/>
                </a:solidFill>
                <a:latin typeface="Calibri"/>
                <a:cs typeface="Calibri"/>
              </a:rPr>
              <a:t> distributed</a:t>
            </a:r>
            <a:r>
              <a:rPr sz="2800" spc="45" dirty="0">
                <a:solidFill>
                  <a:srgbClr val="404040"/>
                </a:solidFill>
                <a:latin typeface="Calibri"/>
                <a:cs typeface="Calibri"/>
              </a:rPr>
              <a:t> </a:t>
            </a:r>
            <a:r>
              <a:rPr sz="2800" spc="-10" dirty="0">
                <a:solidFill>
                  <a:srgbClr val="404040"/>
                </a:solidFill>
                <a:latin typeface="Calibri"/>
                <a:cs typeface="Calibri"/>
              </a:rPr>
              <a:t>databases</a:t>
            </a:r>
            <a:endParaRPr sz="2800" dirty="0">
              <a:latin typeface="Calibri"/>
              <a:cs typeface="Calibri"/>
            </a:endParaRPr>
          </a:p>
          <a:p>
            <a:pPr marL="304800" indent="-183515">
              <a:spcBef>
                <a:spcPts val="140"/>
              </a:spcBef>
              <a:buClr>
                <a:srgbClr val="D24717"/>
              </a:buClr>
              <a:buChar char="◦"/>
              <a:tabLst>
                <a:tab pos="305435" algn="l"/>
              </a:tabLst>
            </a:pPr>
            <a:r>
              <a:rPr sz="2400" spc="-5" dirty="0">
                <a:solidFill>
                  <a:srgbClr val="404040"/>
                </a:solidFill>
                <a:latin typeface="Calibri"/>
                <a:cs typeface="Calibri"/>
              </a:rPr>
              <a:t>Rule-based</a:t>
            </a:r>
            <a:r>
              <a:rPr sz="2400" spc="-10" dirty="0">
                <a:solidFill>
                  <a:srgbClr val="404040"/>
                </a:solidFill>
                <a:latin typeface="Calibri"/>
                <a:cs typeface="Calibri"/>
              </a:rPr>
              <a:t> </a:t>
            </a:r>
            <a:r>
              <a:rPr sz="2400" spc="-15" dirty="0">
                <a:solidFill>
                  <a:srgbClr val="404040"/>
                </a:solidFill>
                <a:latin typeface="Calibri"/>
                <a:cs typeface="Calibri"/>
              </a:rPr>
              <a:t>rather </a:t>
            </a:r>
            <a:r>
              <a:rPr sz="2400" dirty="0">
                <a:solidFill>
                  <a:srgbClr val="404040"/>
                </a:solidFill>
                <a:latin typeface="Calibri"/>
                <a:cs typeface="Calibri"/>
              </a:rPr>
              <a:t>than </a:t>
            </a:r>
            <a:r>
              <a:rPr sz="2400" spc="-10" dirty="0">
                <a:solidFill>
                  <a:srgbClr val="404040"/>
                </a:solidFill>
                <a:latin typeface="Calibri"/>
                <a:cs typeface="Calibri"/>
              </a:rPr>
              <a:t>data-based</a:t>
            </a:r>
            <a:endParaRPr sz="2400" dirty="0">
              <a:latin typeface="Calibri"/>
              <a:cs typeface="Calibri"/>
            </a:endParaRPr>
          </a:p>
          <a:p>
            <a:pPr marL="304800" indent="-183515">
              <a:spcBef>
                <a:spcPts val="310"/>
              </a:spcBef>
              <a:buClr>
                <a:srgbClr val="D24717"/>
              </a:buClr>
              <a:buChar char="◦"/>
              <a:tabLst>
                <a:tab pos="305435" algn="l"/>
              </a:tabLst>
            </a:pPr>
            <a:r>
              <a:rPr sz="2400" dirty="0">
                <a:solidFill>
                  <a:srgbClr val="404040"/>
                </a:solidFill>
                <a:latin typeface="Calibri"/>
                <a:cs typeface="Calibri"/>
              </a:rPr>
              <a:t>Rich</a:t>
            </a:r>
            <a:r>
              <a:rPr sz="2400" spc="-25" dirty="0">
                <a:solidFill>
                  <a:srgbClr val="404040"/>
                </a:solidFill>
                <a:latin typeface="Calibri"/>
                <a:cs typeface="Calibri"/>
              </a:rPr>
              <a:t> </a:t>
            </a:r>
            <a:r>
              <a:rPr sz="2400" spc="-5" dirty="0">
                <a:solidFill>
                  <a:srgbClr val="404040"/>
                </a:solidFill>
                <a:latin typeface="Calibri"/>
                <a:cs typeface="Calibri"/>
              </a:rPr>
              <a:t>language</a:t>
            </a:r>
            <a:r>
              <a:rPr sz="2400" spc="-10" dirty="0">
                <a:solidFill>
                  <a:srgbClr val="404040"/>
                </a:solidFill>
                <a:latin typeface="Calibri"/>
                <a:cs typeface="Calibri"/>
              </a:rPr>
              <a:t> </a:t>
            </a:r>
            <a:r>
              <a:rPr sz="2400" dirty="0">
                <a:solidFill>
                  <a:srgbClr val="404040"/>
                </a:solidFill>
                <a:latin typeface="Calibri"/>
                <a:cs typeface="Calibri"/>
              </a:rPr>
              <a:t>and</a:t>
            </a:r>
            <a:r>
              <a:rPr sz="2400" spc="-5" dirty="0">
                <a:solidFill>
                  <a:srgbClr val="404040"/>
                </a:solidFill>
                <a:latin typeface="Calibri"/>
                <a:cs typeface="Calibri"/>
              </a:rPr>
              <a:t> </a:t>
            </a:r>
            <a:r>
              <a:rPr sz="2400" spc="-10" dirty="0">
                <a:solidFill>
                  <a:srgbClr val="404040"/>
                </a:solidFill>
                <a:latin typeface="Calibri"/>
                <a:cs typeface="Calibri"/>
              </a:rPr>
              <a:t>(relative)</a:t>
            </a:r>
            <a:r>
              <a:rPr sz="2400" spc="-15" dirty="0">
                <a:solidFill>
                  <a:srgbClr val="404040"/>
                </a:solidFill>
                <a:latin typeface="Calibri"/>
                <a:cs typeface="Calibri"/>
              </a:rPr>
              <a:t> easy</a:t>
            </a:r>
            <a:r>
              <a:rPr sz="2400" dirty="0">
                <a:solidFill>
                  <a:srgbClr val="404040"/>
                </a:solidFill>
                <a:latin typeface="Calibri"/>
                <a:cs typeface="Calibri"/>
              </a:rPr>
              <a:t> </a:t>
            </a:r>
            <a:r>
              <a:rPr sz="2400" spc="-5" dirty="0">
                <a:solidFill>
                  <a:srgbClr val="404040"/>
                </a:solidFill>
                <a:latin typeface="Calibri"/>
                <a:cs typeface="Calibri"/>
              </a:rPr>
              <a:t>of </a:t>
            </a:r>
            <a:r>
              <a:rPr sz="2400" spc="-10" dirty="0">
                <a:solidFill>
                  <a:srgbClr val="404040"/>
                </a:solidFill>
                <a:latin typeface="Calibri"/>
                <a:cs typeface="Calibri"/>
              </a:rPr>
              <a:t>development</a:t>
            </a:r>
            <a:endParaRPr sz="2400" dirty="0">
              <a:latin typeface="Calibri"/>
              <a:cs typeface="Calibri"/>
            </a:endParaRPr>
          </a:p>
          <a:p>
            <a:pPr marL="304800" indent="-183515">
              <a:spcBef>
                <a:spcPts val="315"/>
              </a:spcBef>
              <a:buClr>
                <a:srgbClr val="D24717"/>
              </a:buClr>
              <a:buChar char="◦"/>
              <a:tabLst>
                <a:tab pos="305435" algn="l"/>
              </a:tabLst>
            </a:pPr>
            <a:r>
              <a:rPr sz="2400" spc="-5" dirty="0">
                <a:solidFill>
                  <a:srgbClr val="404040"/>
                </a:solidFill>
                <a:latin typeface="Calibri"/>
                <a:cs typeface="Calibri"/>
              </a:rPr>
              <a:t>The</a:t>
            </a:r>
            <a:r>
              <a:rPr sz="2400" dirty="0">
                <a:solidFill>
                  <a:srgbClr val="404040"/>
                </a:solidFill>
                <a:latin typeface="Calibri"/>
                <a:cs typeface="Calibri"/>
              </a:rPr>
              <a:t> </a:t>
            </a:r>
            <a:r>
              <a:rPr sz="2400" spc="-10" dirty="0">
                <a:solidFill>
                  <a:srgbClr val="404040"/>
                </a:solidFill>
                <a:latin typeface="Calibri"/>
                <a:cs typeface="Calibri"/>
              </a:rPr>
              <a:t>collection</a:t>
            </a:r>
            <a:r>
              <a:rPr sz="2400" spc="-25" dirty="0">
                <a:solidFill>
                  <a:srgbClr val="404040"/>
                </a:solidFill>
                <a:latin typeface="Calibri"/>
                <a:cs typeface="Calibri"/>
              </a:rPr>
              <a:t> </a:t>
            </a:r>
            <a:r>
              <a:rPr sz="2400" spc="-5" dirty="0">
                <a:solidFill>
                  <a:srgbClr val="404040"/>
                </a:solidFill>
                <a:latin typeface="Calibri"/>
                <a:cs typeface="Calibri"/>
              </a:rPr>
              <a:t>of</a:t>
            </a:r>
            <a:r>
              <a:rPr sz="2400" spc="-15" dirty="0">
                <a:solidFill>
                  <a:srgbClr val="404040"/>
                </a:solidFill>
                <a:latin typeface="Calibri"/>
                <a:cs typeface="Calibri"/>
              </a:rPr>
              <a:t> </a:t>
            </a:r>
            <a:r>
              <a:rPr sz="2400" dirty="0">
                <a:solidFill>
                  <a:srgbClr val="404040"/>
                </a:solidFill>
                <a:latin typeface="Calibri"/>
                <a:cs typeface="Calibri"/>
              </a:rPr>
              <a:t>rules</a:t>
            </a:r>
            <a:r>
              <a:rPr sz="2400" spc="-10" dirty="0">
                <a:solidFill>
                  <a:srgbClr val="404040"/>
                </a:solidFill>
                <a:latin typeface="Calibri"/>
                <a:cs typeface="Calibri"/>
              </a:rPr>
              <a:t> </a:t>
            </a:r>
            <a:r>
              <a:rPr sz="2400" dirty="0">
                <a:solidFill>
                  <a:srgbClr val="404040"/>
                </a:solidFill>
                <a:latin typeface="Calibri"/>
                <a:cs typeface="Calibri"/>
              </a:rPr>
              <a:t>is</a:t>
            </a:r>
            <a:r>
              <a:rPr sz="2400" spc="-15" dirty="0">
                <a:solidFill>
                  <a:srgbClr val="404040"/>
                </a:solidFill>
                <a:latin typeface="Calibri"/>
                <a:cs typeface="Calibri"/>
              </a:rPr>
              <a:t> </a:t>
            </a:r>
            <a:r>
              <a:rPr sz="2400" spc="-10" dirty="0">
                <a:solidFill>
                  <a:srgbClr val="404040"/>
                </a:solidFill>
                <a:latin typeface="Calibri"/>
                <a:cs typeface="Calibri"/>
              </a:rPr>
              <a:t>transparent</a:t>
            </a:r>
            <a:r>
              <a:rPr sz="2400" spc="-15" dirty="0">
                <a:solidFill>
                  <a:srgbClr val="404040"/>
                </a:solidFill>
                <a:latin typeface="Calibri"/>
                <a:cs typeface="Calibri"/>
              </a:rPr>
              <a:t> </a:t>
            </a:r>
            <a:r>
              <a:rPr sz="2400" dirty="0">
                <a:solidFill>
                  <a:srgbClr val="404040"/>
                </a:solidFill>
                <a:latin typeface="Calibri"/>
                <a:cs typeface="Calibri"/>
              </a:rPr>
              <a:t>and</a:t>
            </a:r>
            <a:r>
              <a:rPr sz="2400" spc="-10" dirty="0">
                <a:solidFill>
                  <a:srgbClr val="404040"/>
                </a:solidFill>
                <a:latin typeface="Calibri"/>
                <a:cs typeface="Calibri"/>
              </a:rPr>
              <a:t> </a:t>
            </a:r>
            <a:r>
              <a:rPr sz="2400" spc="-5" dirty="0">
                <a:solidFill>
                  <a:srgbClr val="404040"/>
                </a:solidFill>
                <a:latin typeface="Calibri"/>
                <a:cs typeface="Calibri"/>
              </a:rPr>
              <a:t>reusable</a:t>
            </a:r>
            <a:endParaRPr sz="2400" dirty="0">
              <a:latin typeface="Calibri"/>
              <a:cs typeface="Calibri"/>
            </a:endParaRPr>
          </a:p>
          <a:p>
            <a:pPr marL="304800" indent="-183515">
              <a:spcBef>
                <a:spcPts val="310"/>
              </a:spcBef>
              <a:buClr>
                <a:srgbClr val="D24717"/>
              </a:buClr>
              <a:buChar char="◦"/>
              <a:tabLst>
                <a:tab pos="305435" algn="l"/>
              </a:tabLst>
            </a:pPr>
            <a:r>
              <a:rPr sz="2400" spc="-20" dirty="0">
                <a:solidFill>
                  <a:srgbClr val="404040"/>
                </a:solidFill>
                <a:latin typeface="Calibri"/>
                <a:cs typeface="Calibri"/>
              </a:rPr>
              <a:t>May</a:t>
            </a:r>
            <a:r>
              <a:rPr sz="2400" spc="-10" dirty="0">
                <a:solidFill>
                  <a:srgbClr val="404040"/>
                </a:solidFill>
                <a:latin typeface="Calibri"/>
                <a:cs typeface="Calibri"/>
              </a:rPr>
              <a:t> initiate</a:t>
            </a:r>
            <a:r>
              <a:rPr sz="2400" spc="-5" dirty="0">
                <a:solidFill>
                  <a:srgbClr val="404040"/>
                </a:solidFill>
                <a:latin typeface="Calibri"/>
                <a:cs typeface="Calibri"/>
              </a:rPr>
              <a:t> </a:t>
            </a:r>
            <a:r>
              <a:rPr sz="2400" dirty="0">
                <a:solidFill>
                  <a:srgbClr val="404040"/>
                </a:solidFill>
                <a:latin typeface="Calibri"/>
                <a:cs typeface="Calibri"/>
              </a:rPr>
              <a:t>and </a:t>
            </a:r>
            <a:r>
              <a:rPr sz="2400" spc="-20" dirty="0">
                <a:solidFill>
                  <a:srgbClr val="404040"/>
                </a:solidFill>
                <a:latin typeface="Calibri"/>
                <a:cs typeface="Calibri"/>
              </a:rPr>
              <a:t>play</a:t>
            </a:r>
            <a:r>
              <a:rPr sz="2400" spc="5" dirty="0">
                <a:solidFill>
                  <a:srgbClr val="404040"/>
                </a:solidFill>
                <a:latin typeface="Calibri"/>
                <a:cs typeface="Calibri"/>
              </a:rPr>
              <a:t> </a:t>
            </a:r>
            <a:r>
              <a:rPr sz="2400" dirty="0">
                <a:solidFill>
                  <a:srgbClr val="404040"/>
                </a:solidFill>
                <a:latin typeface="Calibri"/>
                <a:cs typeface="Calibri"/>
              </a:rPr>
              <a:t>an</a:t>
            </a:r>
            <a:r>
              <a:rPr sz="2400" spc="-15" dirty="0">
                <a:solidFill>
                  <a:srgbClr val="404040"/>
                </a:solidFill>
                <a:latin typeface="Calibri"/>
                <a:cs typeface="Calibri"/>
              </a:rPr>
              <a:t> </a:t>
            </a:r>
            <a:r>
              <a:rPr sz="2400" spc="-5" dirty="0">
                <a:solidFill>
                  <a:srgbClr val="404040"/>
                </a:solidFill>
                <a:latin typeface="Calibri"/>
                <a:cs typeface="Calibri"/>
              </a:rPr>
              <a:t>active</a:t>
            </a:r>
            <a:r>
              <a:rPr sz="2400" spc="5" dirty="0">
                <a:solidFill>
                  <a:srgbClr val="404040"/>
                </a:solidFill>
                <a:latin typeface="Calibri"/>
                <a:cs typeface="Calibri"/>
              </a:rPr>
              <a:t> </a:t>
            </a:r>
            <a:r>
              <a:rPr sz="2400" spc="-15" dirty="0">
                <a:solidFill>
                  <a:srgbClr val="404040"/>
                </a:solidFill>
                <a:latin typeface="Calibri"/>
                <a:cs typeface="Calibri"/>
              </a:rPr>
              <a:t>role</a:t>
            </a:r>
            <a:r>
              <a:rPr sz="2400" spc="-20" dirty="0">
                <a:solidFill>
                  <a:srgbClr val="404040"/>
                </a:solidFill>
                <a:latin typeface="Calibri"/>
                <a:cs typeface="Calibri"/>
              </a:rPr>
              <a:t> </a:t>
            </a:r>
            <a:r>
              <a:rPr sz="2400" dirty="0">
                <a:solidFill>
                  <a:srgbClr val="404040"/>
                </a:solidFill>
                <a:latin typeface="Calibri"/>
                <a:cs typeface="Calibri"/>
              </a:rPr>
              <a:t>in</a:t>
            </a:r>
            <a:r>
              <a:rPr sz="2400" spc="5" dirty="0">
                <a:solidFill>
                  <a:srgbClr val="404040"/>
                </a:solidFill>
                <a:latin typeface="Calibri"/>
                <a:cs typeface="Calibri"/>
              </a:rPr>
              <a:t> </a:t>
            </a:r>
            <a:r>
              <a:rPr sz="2400" dirty="0">
                <a:solidFill>
                  <a:srgbClr val="404040"/>
                </a:solidFill>
                <a:latin typeface="Calibri"/>
                <a:cs typeface="Calibri"/>
              </a:rPr>
              <a:t>the</a:t>
            </a:r>
            <a:r>
              <a:rPr sz="2400" spc="5" dirty="0">
                <a:solidFill>
                  <a:srgbClr val="404040"/>
                </a:solidFill>
                <a:latin typeface="Calibri"/>
                <a:cs typeface="Calibri"/>
              </a:rPr>
              <a:t> </a:t>
            </a:r>
            <a:r>
              <a:rPr sz="2400" spc="-10" dirty="0">
                <a:solidFill>
                  <a:srgbClr val="404040"/>
                </a:solidFill>
                <a:latin typeface="Calibri"/>
                <a:cs typeface="Calibri"/>
              </a:rPr>
              <a:t>communication</a:t>
            </a:r>
            <a:endParaRPr sz="2400" dirty="0">
              <a:latin typeface="Calibri"/>
              <a:cs typeface="Calibri"/>
            </a:endParaRPr>
          </a:p>
          <a:p>
            <a:pPr marL="304800" indent="-183515">
              <a:spcBef>
                <a:spcPts val="315"/>
              </a:spcBef>
              <a:buClr>
                <a:srgbClr val="D24717"/>
              </a:buClr>
              <a:buChar char="◦"/>
              <a:tabLst>
                <a:tab pos="305435" algn="l"/>
              </a:tabLst>
            </a:pPr>
            <a:r>
              <a:rPr sz="2400" spc="-20" dirty="0">
                <a:solidFill>
                  <a:srgbClr val="404040"/>
                </a:solidFill>
                <a:latin typeface="Calibri"/>
                <a:cs typeface="Calibri"/>
              </a:rPr>
              <a:t>May</a:t>
            </a:r>
            <a:r>
              <a:rPr sz="2400" spc="-15" dirty="0">
                <a:solidFill>
                  <a:srgbClr val="404040"/>
                </a:solidFill>
                <a:latin typeface="Calibri"/>
                <a:cs typeface="Calibri"/>
              </a:rPr>
              <a:t> </a:t>
            </a:r>
            <a:r>
              <a:rPr sz="2400" spc="-20" dirty="0">
                <a:solidFill>
                  <a:srgbClr val="404040"/>
                </a:solidFill>
                <a:latin typeface="Calibri"/>
                <a:cs typeface="Calibri"/>
              </a:rPr>
              <a:t>integrate</a:t>
            </a:r>
            <a:r>
              <a:rPr sz="2400" spc="-10" dirty="0">
                <a:solidFill>
                  <a:srgbClr val="404040"/>
                </a:solidFill>
                <a:latin typeface="Calibri"/>
                <a:cs typeface="Calibri"/>
              </a:rPr>
              <a:t> </a:t>
            </a:r>
            <a:r>
              <a:rPr sz="2400" dirty="0">
                <a:solidFill>
                  <a:srgbClr val="404040"/>
                </a:solidFill>
                <a:latin typeface="Calibri"/>
                <a:cs typeface="Calibri"/>
              </a:rPr>
              <a:t>and</a:t>
            </a:r>
            <a:r>
              <a:rPr sz="2400" spc="-5" dirty="0">
                <a:solidFill>
                  <a:srgbClr val="404040"/>
                </a:solidFill>
                <a:latin typeface="Calibri"/>
                <a:cs typeface="Calibri"/>
              </a:rPr>
              <a:t> fuse </a:t>
            </a:r>
            <a:r>
              <a:rPr sz="2400" spc="-15" dirty="0">
                <a:solidFill>
                  <a:srgbClr val="404040"/>
                </a:solidFill>
                <a:latin typeface="Calibri"/>
                <a:cs typeface="Calibri"/>
              </a:rPr>
              <a:t>data</a:t>
            </a:r>
            <a:r>
              <a:rPr sz="2400" spc="-20" dirty="0">
                <a:solidFill>
                  <a:srgbClr val="404040"/>
                </a:solidFill>
                <a:latin typeface="Calibri"/>
                <a:cs typeface="Calibri"/>
              </a:rPr>
              <a:t> </a:t>
            </a:r>
            <a:r>
              <a:rPr sz="2400" spc="-15" dirty="0">
                <a:solidFill>
                  <a:srgbClr val="404040"/>
                </a:solidFill>
                <a:latin typeface="Calibri"/>
                <a:cs typeface="Calibri"/>
              </a:rPr>
              <a:t>from</a:t>
            </a:r>
            <a:r>
              <a:rPr sz="2400" spc="-5" dirty="0">
                <a:solidFill>
                  <a:srgbClr val="404040"/>
                </a:solidFill>
                <a:latin typeface="Calibri"/>
                <a:cs typeface="Calibri"/>
              </a:rPr>
              <a:t> </a:t>
            </a:r>
            <a:r>
              <a:rPr sz="2400" dirty="0">
                <a:solidFill>
                  <a:srgbClr val="404040"/>
                </a:solidFill>
                <a:latin typeface="Calibri"/>
                <a:cs typeface="Calibri"/>
              </a:rPr>
              <a:t>multiple</a:t>
            </a:r>
            <a:r>
              <a:rPr sz="2400" spc="-15" dirty="0">
                <a:solidFill>
                  <a:srgbClr val="404040"/>
                </a:solidFill>
                <a:latin typeface="Calibri"/>
                <a:cs typeface="Calibri"/>
              </a:rPr>
              <a:t> </a:t>
            </a:r>
            <a:r>
              <a:rPr sz="2400" spc="-10" dirty="0">
                <a:solidFill>
                  <a:srgbClr val="404040"/>
                </a:solidFill>
                <a:latin typeface="Calibri"/>
                <a:cs typeface="Calibri"/>
              </a:rPr>
              <a:t>sources</a:t>
            </a:r>
            <a:endParaRPr sz="2400" dirty="0">
              <a:latin typeface="Calibri"/>
              <a:cs typeface="Calibri"/>
            </a:endParaRPr>
          </a:p>
        </p:txBody>
      </p:sp>
    </p:spTree>
    <p:extLst>
      <p:ext uri="{BB962C8B-B14F-4D97-AF65-F5344CB8AC3E}">
        <p14:creationId xmlns:p14="http://schemas.microsoft.com/office/powerpoint/2010/main" val="1724706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1058</Words>
  <Application>Microsoft Office PowerPoint</Application>
  <PresentationFormat>Widescreen</PresentationFormat>
  <Paragraphs>376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MT</vt:lpstr>
      <vt:lpstr>Calibri</vt:lpstr>
      <vt:lpstr>Calibri Light</vt:lpstr>
      <vt:lpstr>Times New Roman</vt:lpstr>
      <vt:lpstr>urw-din</vt:lpstr>
      <vt:lpstr>Office Theme</vt:lpstr>
      <vt:lpstr>Unit 4: Cryptocurrencies</vt:lpstr>
      <vt:lpstr>PowerPoint Presentation</vt:lpstr>
      <vt:lpstr>Managing entity: Ethereum Foundation</vt:lpstr>
      <vt:lpstr>Evolution in business logic</vt:lpstr>
      <vt:lpstr>PowerPoint Presentation</vt:lpstr>
      <vt:lpstr>Features of Smart Contracts </vt:lpstr>
      <vt:lpstr>Capabilities of Smart Contracts </vt:lpstr>
      <vt:lpstr>PowerPoint Presentation</vt:lpstr>
      <vt:lpstr>Benefits of smart contracts</vt:lpstr>
      <vt:lpstr>Smart Contracts</vt:lpstr>
      <vt:lpstr>Smart Contracts</vt:lpstr>
      <vt:lpstr>Smart Contracts</vt:lpstr>
      <vt:lpstr>Account State (“World State”)</vt:lpstr>
      <vt:lpstr>Account State (“World State”)</vt:lpstr>
      <vt:lpstr>Account State (“World State”)</vt:lpstr>
      <vt:lpstr>Account State (“World State”)</vt:lpstr>
      <vt:lpstr>Account State (“World State”)</vt:lpstr>
      <vt:lpstr>Execution and Mining</vt:lpstr>
      <vt:lpstr>Execution and Mining</vt:lpstr>
      <vt:lpstr>Execution and Mining</vt:lpstr>
      <vt:lpstr>Execution and Mining</vt:lpstr>
      <vt:lpstr>Comparison with Bitcoin</vt:lpstr>
      <vt:lpstr>Ethereum Gas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Cryptocurrencies</dc:title>
  <dc:creator>Aijt</dc:creator>
  <cp:lastModifiedBy>Aijt</cp:lastModifiedBy>
  <cp:revision>5</cp:revision>
  <dcterms:created xsi:type="dcterms:W3CDTF">2022-10-17T10:01:51Z</dcterms:created>
  <dcterms:modified xsi:type="dcterms:W3CDTF">2022-11-09T14:06:28Z</dcterms:modified>
</cp:coreProperties>
</file>