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lockchain.info/block-index/14850/00000000839a8e6886ab5951d76f411475428afc90947ee320161bbf18eb6048?ref=hackernoon.com" TargetMode="External"/><Relationship Id="rId2" Type="http://schemas.openxmlformats.org/officeDocument/2006/relationships/hyperlink" Target="https://blockchain.info/block/00000000839a8e6886ab5951d76f411475428afc90947ee320161bbf18eb6048?ref=hackernoon.com" TargetMode="External"/><Relationship Id="rId1" Type="http://schemas.openxmlformats.org/officeDocument/2006/relationships/slideLayout" Target="../slideLayouts/slideLayout2.xml"/><Relationship Id="rId5" Type="http://schemas.openxmlformats.org/officeDocument/2006/relationships/hyperlink" Target="https://blockchain.info/block/0000000000000000000d6eed8b074d341f4216871d41afefdab2917f3c02d1ab?ref=hackernoon.com" TargetMode="External"/><Relationship Id="rId4" Type="http://schemas.openxmlformats.org/officeDocument/2006/relationships/hyperlink" Target="https://blockchain.info/block-index/1668012/0000000000000000000d6eed8b074d341f4216871d41afefdab2917f3c02d1ab?ref=hackernoon.com"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imperva.com/learn/application-security/cyber-security-threa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mperva.com/learn/application-security/application-security/" TargetMode="External"/><Relationship Id="rId2" Type="http://schemas.openxmlformats.org/officeDocument/2006/relationships/hyperlink" Target="https://www.imperva.com/learn/application-security/ethical-hack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re-sustainability.com/articles/blockchain-and-our-planet-why-such-high-energy-use/#:~:text=Once%20a%20blockchain%20network%20reaches,the%20power%20consumption%20of%20Thail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bitpanda.com/academy/en/lessons/how-does-a-blockchain-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Consensus Mechanism</a:t>
            </a:r>
            <a:endParaRPr lang="en-GB" dirty="0"/>
          </a:p>
        </p:txBody>
      </p:sp>
      <p:sp>
        <p:nvSpPr>
          <p:cNvPr id="3" name="Subtitle 2"/>
          <p:cNvSpPr>
            <a:spLocks noGrp="1"/>
          </p:cNvSpPr>
          <p:nvPr>
            <p:ph type="subTitle" idx="1"/>
          </p:nvPr>
        </p:nvSpPr>
        <p:spPr/>
        <p:txBody>
          <a:bodyPr/>
          <a:lstStyle/>
          <a:p>
            <a:r>
              <a:rPr lang="en-GB" dirty="0" smtClean="0"/>
              <a:t>Unit 3</a:t>
            </a:r>
            <a:endParaRPr lang="en-GB" dirty="0"/>
          </a:p>
        </p:txBody>
      </p:sp>
    </p:spTree>
    <p:extLst>
      <p:ext uri="{BB962C8B-B14F-4D97-AF65-F5344CB8AC3E}">
        <p14:creationId xmlns:p14="http://schemas.microsoft.com/office/powerpoint/2010/main" val="219349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proof-of-work vs. proof-of-stak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946" y="-95381"/>
            <a:ext cx="9822872" cy="7521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6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Proof of Burn</a:t>
            </a:r>
            <a:endParaRPr lang="en-GB" dirty="0"/>
          </a:p>
        </p:txBody>
      </p:sp>
      <p:sp>
        <p:nvSpPr>
          <p:cNvPr id="3" name="Content Placeholder 2"/>
          <p:cNvSpPr>
            <a:spLocks noGrp="1"/>
          </p:cNvSpPr>
          <p:nvPr>
            <p:ph idx="1"/>
          </p:nvPr>
        </p:nvSpPr>
        <p:spPr/>
        <p:txBody>
          <a:bodyPr/>
          <a:lstStyle/>
          <a:p>
            <a:pPr fontAlgn="base"/>
            <a:r>
              <a:rPr lang="en-GB" dirty="0"/>
              <a:t>They burn coins by sending them to an address from where they are irretrievable. </a:t>
            </a:r>
          </a:p>
          <a:p>
            <a:pPr fontAlgn="base"/>
            <a:r>
              <a:rPr lang="en-GB" dirty="0"/>
              <a:t>By committing the coins to an unreachable address, validators earn a privilege to mine on the system based on a random selection process.</a:t>
            </a:r>
          </a:p>
          <a:p>
            <a:pPr fontAlgn="base"/>
            <a:r>
              <a:rPr lang="en-GB" dirty="0"/>
              <a:t>Thus, burning coins means that validators have a long-term commitment in exchange for their short-term loss.</a:t>
            </a:r>
          </a:p>
          <a:p>
            <a:pPr fontAlgn="base"/>
            <a:r>
              <a:rPr lang="en-GB" dirty="0"/>
              <a:t>Depending on how the </a:t>
            </a:r>
            <a:r>
              <a:rPr lang="en-GB" dirty="0" err="1"/>
              <a:t>PoB</a:t>
            </a:r>
            <a:r>
              <a:rPr lang="en-GB" dirty="0"/>
              <a:t> is implemented, miners may burn the native currency of the Blockchain application or the currency of an alternative chain, such as bitcoin.</a:t>
            </a:r>
          </a:p>
          <a:p>
            <a:pPr fontAlgn="base"/>
            <a:r>
              <a:rPr lang="en-GB" dirty="0"/>
              <a:t>The more coins validators burn, the better are their chances of being selected to mine the next block.</a:t>
            </a:r>
          </a:p>
          <a:p>
            <a:endParaRPr lang="en-GB" dirty="0"/>
          </a:p>
        </p:txBody>
      </p:sp>
    </p:spTree>
    <p:extLst>
      <p:ext uri="{BB962C8B-B14F-4D97-AF65-F5344CB8AC3E}">
        <p14:creationId xmlns:p14="http://schemas.microsoft.com/office/powerpoint/2010/main" val="426464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While </a:t>
            </a:r>
            <a:r>
              <a:rPr lang="en-GB" dirty="0" err="1"/>
              <a:t>PoB</a:t>
            </a:r>
            <a:r>
              <a:rPr lang="en-GB" dirty="0"/>
              <a:t> is an interesting alternative to </a:t>
            </a:r>
            <a:r>
              <a:rPr lang="en-GB" dirty="0" err="1"/>
              <a:t>PoW</a:t>
            </a:r>
            <a:r>
              <a:rPr lang="en-GB" dirty="0"/>
              <a:t>, the protocol still wastes resources needlessly. It is also questioned that mining power simply goes to those who are willing to burn more money</a:t>
            </a:r>
            <a:r>
              <a:rPr lang="en-GB" dirty="0" smtClean="0"/>
              <a:t>.</a:t>
            </a:r>
          </a:p>
          <a:p>
            <a:r>
              <a:rPr lang="en-GB" dirty="0"/>
              <a:t>Greater the money a miner spends to solve the problem, the greater the chances that they will be allowed to mine blocks</a:t>
            </a:r>
            <a:r>
              <a:rPr lang="en-GB" dirty="0" smtClean="0"/>
              <a:t>.</a:t>
            </a:r>
          </a:p>
          <a:p>
            <a:pPr marL="0" indent="0">
              <a:buNone/>
            </a:pPr>
            <a:endParaRPr lang="en-GB" dirty="0"/>
          </a:p>
        </p:txBody>
      </p:sp>
    </p:spTree>
    <p:extLst>
      <p:ext uri="{BB962C8B-B14F-4D97-AF65-F5344CB8AC3E}">
        <p14:creationId xmlns:p14="http://schemas.microsoft.com/office/powerpoint/2010/main" val="176947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6255"/>
            <a:ext cx="8915400" cy="6400800"/>
          </a:xfrm>
        </p:spPr>
        <p:txBody>
          <a:bodyPr>
            <a:normAutofit/>
          </a:bodyPr>
          <a:lstStyle/>
          <a:p>
            <a:pPr fontAlgn="base"/>
            <a:r>
              <a:rPr lang="en-GB" sz="2000" b="1" dirty="0"/>
              <a:t>Advantages of </a:t>
            </a:r>
            <a:r>
              <a:rPr lang="en-GB" sz="2000" b="1" dirty="0" err="1"/>
              <a:t>PoB</a:t>
            </a:r>
            <a:r>
              <a:rPr lang="en-GB" sz="2000" b="1" dirty="0"/>
              <a:t>:</a:t>
            </a:r>
            <a:endParaRPr lang="en-GB" sz="2000" dirty="0"/>
          </a:p>
          <a:p>
            <a:pPr fontAlgn="base"/>
            <a:r>
              <a:rPr lang="en-GB" sz="2000" dirty="0"/>
              <a:t>It required very little power compared to </a:t>
            </a:r>
            <a:r>
              <a:rPr lang="en-GB" sz="2000" dirty="0" err="1"/>
              <a:t>PoW</a:t>
            </a:r>
            <a:r>
              <a:rPr lang="en-GB" sz="2000" dirty="0"/>
              <a:t>.</a:t>
            </a:r>
          </a:p>
          <a:p>
            <a:pPr fontAlgn="base"/>
            <a:r>
              <a:rPr lang="en-GB" sz="2000" dirty="0"/>
              <a:t>It reduces energy consumption by wasting insignificant resources when coins are burned.</a:t>
            </a:r>
          </a:p>
          <a:p>
            <a:pPr fontAlgn="base"/>
            <a:r>
              <a:rPr lang="en-GB" sz="2000" dirty="0"/>
              <a:t>It encourages long-term involvement in a project as a consumer is displaying a big commitment to the currency by foregoing a narrow profit in exchange for a long-term profit.</a:t>
            </a:r>
          </a:p>
          <a:p>
            <a:pPr fontAlgn="base"/>
            <a:r>
              <a:rPr lang="en-GB" sz="2000" dirty="0"/>
              <a:t>The coin distribution is more fair compared to all other consensuses.</a:t>
            </a:r>
          </a:p>
          <a:p>
            <a:pPr fontAlgn="base"/>
            <a:r>
              <a:rPr lang="en-GB" sz="2000" b="1" dirty="0"/>
              <a:t>Disadvantages Of </a:t>
            </a:r>
            <a:r>
              <a:rPr lang="en-GB" sz="2000" b="1" dirty="0" err="1"/>
              <a:t>PoB</a:t>
            </a:r>
            <a:r>
              <a:rPr lang="en-GB" sz="2000" b="1" dirty="0"/>
              <a:t>:</a:t>
            </a:r>
            <a:endParaRPr lang="en-GB" sz="2000" dirty="0"/>
          </a:p>
          <a:p>
            <a:pPr fontAlgn="base"/>
            <a:r>
              <a:rPr lang="en-GB" sz="2000" dirty="0"/>
              <a:t>It is risky because one doesn’t know that will they gain the wealth they have burnt in the future or not.</a:t>
            </a:r>
          </a:p>
          <a:p>
            <a:pPr fontAlgn="base"/>
            <a:r>
              <a:rPr lang="en-GB" sz="2000" dirty="0"/>
              <a:t>As coins are burnt, so technically if we see then resources are wasted.</a:t>
            </a:r>
          </a:p>
          <a:p>
            <a:pPr fontAlgn="base"/>
            <a:r>
              <a:rPr lang="en-GB" sz="2000" dirty="0"/>
              <a:t>It may suffer from rich getting richer phenomena. In which those who are wealthy are getting wealthier by having more coins.</a:t>
            </a:r>
          </a:p>
          <a:p>
            <a:endParaRPr lang="en-GB" dirty="0"/>
          </a:p>
        </p:txBody>
      </p:sp>
    </p:spTree>
    <p:extLst>
      <p:ext uri="{BB962C8B-B14F-4D97-AF65-F5344CB8AC3E}">
        <p14:creationId xmlns:p14="http://schemas.microsoft.com/office/powerpoint/2010/main" val="835676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Difficulty level in Bitcoin Blockchain</a:t>
            </a:r>
            <a:endParaRPr lang="en-GB" dirty="0"/>
          </a:p>
        </p:txBody>
      </p:sp>
      <p:sp>
        <p:nvSpPr>
          <p:cNvPr id="3" name="Content Placeholder 2"/>
          <p:cNvSpPr>
            <a:spLocks noGrp="1"/>
          </p:cNvSpPr>
          <p:nvPr>
            <p:ph idx="1"/>
          </p:nvPr>
        </p:nvSpPr>
        <p:spPr>
          <a:xfrm>
            <a:off x="2713903" y="1264555"/>
            <a:ext cx="8915400" cy="5070764"/>
          </a:xfrm>
        </p:spPr>
        <p:txBody>
          <a:bodyPr>
            <a:normAutofit lnSpcReduction="10000"/>
          </a:bodyPr>
          <a:lstStyle/>
          <a:p>
            <a:r>
              <a:rPr lang="en-GB" dirty="0"/>
              <a:t>The difficulty is </a:t>
            </a:r>
            <a:r>
              <a:rPr lang="en-GB" b="1" dirty="0"/>
              <a:t>a measure of how difficult it is to mine a Bitcoin block, or in more technical terms, to find a hash below a given target</a:t>
            </a:r>
            <a:r>
              <a:rPr lang="en-GB" dirty="0"/>
              <a:t>. A high difficulty means that it will take more computing power to mine the same number of blocks, making the network more secure against attacks.</a:t>
            </a:r>
            <a:endParaRPr lang="en-GB" dirty="0" smtClean="0"/>
          </a:p>
          <a:p>
            <a:r>
              <a:rPr lang="en-GB" dirty="0" smtClean="0"/>
              <a:t>To </a:t>
            </a:r>
            <a:r>
              <a:rPr lang="en-GB" dirty="0"/>
              <a:t>compensate for increasing hardware speed and varying interest in running nodes over </a:t>
            </a:r>
            <a:r>
              <a:rPr lang="en-GB" dirty="0" smtClean="0"/>
              <a:t>time, the </a:t>
            </a:r>
            <a:r>
              <a:rPr lang="en-GB" dirty="0"/>
              <a:t>proof-of-work difficulty is determined by a moving average targeting an average number </a:t>
            </a:r>
            <a:r>
              <a:rPr lang="en-GB" dirty="0" smtClean="0"/>
              <a:t>of blocks </a:t>
            </a:r>
            <a:r>
              <a:rPr lang="en-GB" dirty="0"/>
              <a:t>per hour. If they're generated too fast, the difficulty increases</a:t>
            </a:r>
            <a:r>
              <a:rPr lang="en-GB" dirty="0" smtClean="0"/>
              <a:t>.</a:t>
            </a:r>
          </a:p>
          <a:p>
            <a:r>
              <a:rPr lang="en-GB" dirty="0"/>
              <a:t>For example: </a:t>
            </a:r>
            <a:r>
              <a:rPr lang="en-GB" dirty="0">
                <a:hlinkClick r:id="rId2"/>
              </a:rPr>
              <a:t>Block 1</a:t>
            </a:r>
            <a:r>
              <a:rPr lang="en-GB" dirty="0"/>
              <a:t> leads with 8 </a:t>
            </a:r>
            <a:r>
              <a:rPr lang="en-GB" dirty="0" smtClean="0"/>
              <a:t>zeros (Difficulty=8) </a:t>
            </a:r>
            <a:r>
              <a:rPr lang="en-GB" dirty="0"/>
              <a:t>and the computation required for finding the </a:t>
            </a:r>
            <a:r>
              <a:rPr lang="en-GB" dirty="0">
                <a:hlinkClick r:id="rId3"/>
              </a:rPr>
              <a:t>hash</a:t>
            </a:r>
            <a:r>
              <a:rPr lang="en-GB" dirty="0"/>
              <a:t> that leads with 8 zeros is a lot lesser than the computation required to find the </a:t>
            </a:r>
            <a:r>
              <a:rPr lang="en-GB" dirty="0">
                <a:hlinkClick r:id="rId4"/>
              </a:rPr>
              <a:t>hash</a:t>
            </a:r>
            <a:r>
              <a:rPr lang="en-GB" dirty="0"/>
              <a:t> of </a:t>
            </a:r>
            <a:r>
              <a:rPr lang="en-GB" dirty="0">
                <a:hlinkClick r:id="rId5"/>
              </a:rPr>
              <a:t>block 505751</a:t>
            </a:r>
            <a:r>
              <a:rPr lang="en-GB" dirty="0"/>
              <a:t> that leads with 19 </a:t>
            </a:r>
            <a:r>
              <a:rPr lang="en-GB" dirty="0" smtClean="0"/>
              <a:t>zeros </a:t>
            </a:r>
            <a:r>
              <a:rPr lang="en-GB" dirty="0"/>
              <a:t>(</a:t>
            </a:r>
            <a:r>
              <a:rPr lang="en-GB" dirty="0" smtClean="0"/>
              <a:t>Difficulty=19).</a:t>
            </a:r>
            <a:endParaRPr lang="en-GB" dirty="0"/>
          </a:p>
          <a:p>
            <a:r>
              <a:rPr lang="en-GB" dirty="0">
                <a:hlinkClick r:id="rId2"/>
              </a:rPr>
              <a:t>Block 1</a:t>
            </a:r>
            <a:r>
              <a:rPr lang="en-GB" dirty="0"/>
              <a:t>:</a:t>
            </a:r>
          </a:p>
          <a:p>
            <a:r>
              <a:rPr lang="en-GB" dirty="0">
                <a:hlinkClick r:id="rId2"/>
              </a:rPr>
              <a:t>00000000839a8e6886ab5951d76f411475428afc90947ee320161bbf18eb6048</a:t>
            </a:r>
            <a:endParaRPr lang="en-GB" dirty="0"/>
          </a:p>
          <a:p>
            <a:r>
              <a:rPr lang="en-GB" dirty="0">
                <a:hlinkClick r:id="rId5"/>
              </a:rPr>
              <a:t>Block 505751</a:t>
            </a:r>
            <a:r>
              <a:rPr lang="en-GB" dirty="0"/>
              <a:t>:</a:t>
            </a:r>
          </a:p>
          <a:p>
            <a:r>
              <a:rPr lang="en-GB" dirty="0" smtClean="0">
                <a:hlinkClick r:id="rId5"/>
              </a:rPr>
              <a:t>0000000000000000000d6eed8b074d341f4216871d41afefdab2917f3c02d1ab</a:t>
            </a:r>
            <a:endParaRPr lang="en-GB" dirty="0" smtClean="0"/>
          </a:p>
        </p:txBody>
      </p:sp>
    </p:spTree>
    <p:extLst>
      <p:ext uri="{BB962C8B-B14F-4D97-AF65-F5344CB8AC3E}">
        <p14:creationId xmlns:p14="http://schemas.microsoft.com/office/powerpoint/2010/main" val="87541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Sybil  Attack</a:t>
            </a:r>
            <a:endParaRPr lang="en-GB" dirty="0"/>
          </a:p>
        </p:txBody>
      </p:sp>
      <p:sp>
        <p:nvSpPr>
          <p:cNvPr id="3" name="Content Placeholder 2"/>
          <p:cNvSpPr>
            <a:spLocks noGrp="1"/>
          </p:cNvSpPr>
          <p:nvPr>
            <p:ph idx="1"/>
          </p:nvPr>
        </p:nvSpPr>
        <p:spPr>
          <a:xfrm>
            <a:off x="2589212" y="1274617"/>
            <a:ext cx="8915400" cy="5347855"/>
          </a:xfrm>
        </p:spPr>
        <p:txBody>
          <a:bodyPr>
            <a:normAutofit/>
          </a:bodyPr>
          <a:lstStyle/>
          <a:p>
            <a:r>
              <a:rPr lang="en-GB" sz="2000" dirty="0"/>
              <a:t>A Sybil attack uses a single node to operate many active fake identities (or Sybil identities) simultaneously, within a peer-to-peer </a:t>
            </a:r>
            <a:r>
              <a:rPr lang="en-GB" sz="2000" dirty="0" smtClean="0"/>
              <a:t>network (Blockchain).</a:t>
            </a:r>
          </a:p>
          <a:p>
            <a:r>
              <a:rPr lang="en-GB" sz="2000" dirty="0" smtClean="0"/>
              <a:t> </a:t>
            </a:r>
            <a:r>
              <a:rPr lang="en-GB" sz="2000" dirty="0"/>
              <a:t>This type of attack aims to undermine the authority or power in a reputable system by gaining the majority of influence in the network. The fake identities serve to provide this influence</a:t>
            </a:r>
            <a:r>
              <a:rPr lang="en-GB" sz="2000" dirty="0" smtClean="0"/>
              <a:t>.</a:t>
            </a:r>
          </a:p>
          <a:p>
            <a:r>
              <a:rPr lang="en-GB" sz="2000" dirty="0"/>
              <a:t>The name of this attack was inspired by a 1973 book called Sybil, a woman diagnosed with a dissociative identity </a:t>
            </a:r>
            <a:r>
              <a:rPr lang="en-GB" sz="2000" dirty="0" smtClean="0"/>
              <a:t>disorder.</a:t>
            </a:r>
          </a:p>
          <a:p>
            <a:r>
              <a:rPr lang="en-GB" sz="2000" dirty="0"/>
              <a:t>A successful Sybil attack provides </a:t>
            </a:r>
            <a:r>
              <a:rPr lang="en-GB" sz="2000" dirty="0">
                <a:hlinkClick r:id="rId2"/>
              </a:rPr>
              <a:t>threat</a:t>
            </a:r>
            <a:r>
              <a:rPr lang="en-GB" sz="2000" dirty="0"/>
              <a:t> actors with the ability to perform unauthorized actions in the system. </a:t>
            </a:r>
            <a:endParaRPr lang="en-GB" sz="2000" dirty="0" smtClean="0"/>
          </a:p>
          <a:p>
            <a:r>
              <a:rPr lang="en-GB" sz="2000" dirty="0" smtClean="0"/>
              <a:t>For </a:t>
            </a:r>
            <a:r>
              <a:rPr lang="en-GB" sz="2000" dirty="0"/>
              <a:t>example, it enables a single entity, such as a computer, to create and operate several identities, such as user accounts and IP address-based accounts. All of these fake identities, tricking systems and users into perceiving them as real.</a:t>
            </a:r>
            <a:endParaRPr lang="en-GB" sz="2000" dirty="0"/>
          </a:p>
        </p:txBody>
      </p:sp>
    </p:spTree>
    <p:extLst>
      <p:ext uri="{BB962C8B-B14F-4D97-AF65-F5344CB8AC3E}">
        <p14:creationId xmlns:p14="http://schemas.microsoft.com/office/powerpoint/2010/main" val="2625647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Severity of Sybil Attack</a:t>
            </a:r>
            <a:endParaRPr lang="en-GB" dirty="0"/>
          </a:p>
        </p:txBody>
      </p:sp>
      <p:sp>
        <p:nvSpPr>
          <p:cNvPr id="3" name="Content Placeholder 2"/>
          <p:cNvSpPr>
            <a:spLocks noGrp="1"/>
          </p:cNvSpPr>
          <p:nvPr>
            <p:ph idx="1"/>
          </p:nvPr>
        </p:nvSpPr>
        <p:spPr/>
        <p:txBody>
          <a:bodyPr/>
          <a:lstStyle/>
          <a:p>
            <a:r>
              <a:rPr lang="en-GB" sz="2400" b="1" dirty="0"/>
              <a:t>Block users from the network</a:t>
            </a:r>
            <a:r>
              <a:rPr lang="en-GB" sz="2400" dirty="0"/>
              <a:t>—a Sybil attack that creates enough identities enables threat actors to out-vote honest nodes and refuse to transmit or receive blocks.</a:t>
            </a:r>
          </a:p>
          <a:p>
            <a:r>
              <a:rPr lang="en-GB" sz="2400" b="1" dirty="0"/>
              <a:t>Carry out a 51% attack</a:t>
            </a:r>
            <a:r>
              <a:rPr lang="en-GB" sz="2400" dirty="0"/>
              <a:t>—a Sybil attack that enables one threat actor to control over half (51% or more) of a network’s total hash rate or computing power. This attack damages the integrity of a blockchain system and can potentially cause network disruption.</a:t>
            </a:r>
          </a:p>
          <a:p>
            <a:endParaRPr lang="en-GB" dirty="0"/>
          </a:p>
        </p:txBody>
      </p:sp>
    </p:spTree>
    <p:extLst>
      <p:ext uri="{BB962C8B-B14F-4D97-AF65-F5344CB8AC3E}">
        <p14:creationId xmlns:p14="http://schemas.microsoft.com/office/powerpoint/2010/main" val="277598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624110"/>
            <a:ext cx="11055926" cy="886036"/>
          </a:xfrm>
        </p:spPr>
        <p:txBody>
          <a:bodyPr>
            <a:normAutofit fontScale="90000"/>
          </a:bodyPr>
          <a:lstStyle/>
          <a:p>
            <a:r>
              <a:rPr lang="en-GB" b="1" dirty="0"/>
              <a:t>Sybil Attacks on a Blockchain </a:t>
            </a:r>
            <a:r>
              <a:rPr lang="en-GB" b="1" dirty="0" smtClean="0"/>
              <a:t>Network</a:t>
            </a:r>
            <a:r>
              <a:rPr lang="en-GB" b="1" dirty="0"/>
              <a:t/>
            </a:r>
            <a:br>
              <a:rPr lang="en-GB" b="1" dirty="0"/>
            </a:br>
            <a:endParaRPr lang="en-GB" dirty="0"/>
          </a:p>
        </p:txBody>
      </p:sp>
      <p:sp>
        <p:nvSpPr>
          <p:cNvPr id="3" name="Content Placeholder 2"/>
          <p:cNvSpPr>
            <a:spLocks noGrp="1"/>
          </p:cNvSpPr>
          <p:nvPr>
            <p:ph idx="1"/>
          </p:nvPr>
        </p:nvSpPr>
        <p:spPr>
          <a:xfrm>
            <a:off x="2324058" y="1200656"/>
            <a:ext cx="8915400" cy="5347854"/>
          </a:xfrm>
        </p:spPr>
        <p:txBody>
          <a:bodyPr>
            <a:noAutofit/>
          </a:bodyPr>
          <a:lstStyle/>
          <a:p>
            <a:r>
              <a:rPr lang="en-GB" sz="2000" dirty="0"/>
              <a:t>The main goal of a Sybil attack on a blockchain network is to gain disproportionate influence over decisions made in the network. The </a:t>
            </a:r>
            <a:r>
              <a:rPr lang="en-GB" sz="2000" dirty="0">
                <a:hlinkClick r:id="rId2"/>
              </a:rPr>
              <a:t>attacker</a:t>
            </a:r>
            <a:r>
              <a:rPr lang="en-GB" sz="2000" dirty="0"/>
              <a:t> creates and controls several aliases to achieve this effect</a:t>
            </a:r>
            <a:r>
              <a:rPr lang="en-GB" sz="2000" dirty="0" smtClean="0"/>
              <a:t>.</a:t>
            </a:r>
          </a:p>
          <a:p>
            <a:r>
              <a:rPr lang="en-GB" sz="2000" dirty="0"/>
              <a:t>In a Bitcoin network, many decisions that affect operations are voted on. By voting, miners and those who maintain network nodes may or may not agree with a proposal. If attackers create multiple identities on the network, they can vote for as many identities as they control</a:t>
            </a:r>
            <a:r>
              <a:rPr lang="en-GB" sz="2000" dirty="0" smtClean="0"/>
              <a:t>.</a:t>
            </a:r>
          </a:p>
          <a:p>
            <a:r>
              <a:rPr lang="en-GB" sz="2000" dirty="0"/>
              <a:t>Sybil attacks can also control the flow of information in a network. For example, a Bitcoin Sybil attack can be used to obtain information about the IP address of a user connecting to the network. This compromises the </a:t>
            </a:r>
            <a:r>
              <a:rPr lang="en-GB" sz="2000" dirty="0">
                <a:hlinkClick r:id="rId3"/>
              </a:rPr>
              <a:t>security</a:t>
            </a:r>
            <a:r>
              <a:rPr lang="en-GB" sz="2000" dirty="0"/>
              <a:t>, privacy and anonymity of web users. </a:t>
            </a:r>
            <a:endParaRPr lang="en-GB" sz="2000" dirty="0" smtClean="0"/>
          </a:p>
          <a:p>
            <a:r>
              <a:rPr lang="en-GB" sz="2000" dirty="0"/>
              <a:t>The only thing an attacker has to do is take control of nodes in the network, gather information from those nodes, and create fake nodes initiating their identities.</a:t>
            </a:r>
            <a:endParaRPr lang="en-GB" sz="2000" dirty="0"/>
          </a:p>
        </p:txBody>
      </p:sp>
    </p:spTree>
    <p:extLst>
      <p:ext uri="{BB962C8B-B14F-4D97-AF65-F5344CB8AC3E}">
        <p14:creationId xmlns:p14="http://schemas.microsoft.com/office/powerpoint/2010/main" val="56581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Blockchain Energy </a:t>
            </a:r>
            <a:r>
              <a:rPr lang="en-US" dirty="0"/>
              <a:t>Utilization</a:t>
            </a:r>
            <a:endParaRPr lang="en-GB" dirty="0"/>
          </a:p>
        </p:txBody>
      </p:sp>
      <p:sp>
        <p:nvSpPr>
          <p:cNvPr id="3" name="Content Placeholder 2"/>
          <p:cNvSpPr>
            <a:spLocks noGrp="1"/>
          </p:cNvSpPr>
          <p:nvPr>
            <p:ph idx="1"/>
          </p:nvPr>
        </p:nvSpPr>
        <p:spPr/>
        <p:txBody>
          <a:bodyPr/>
          <a:lstStyle/>
          <a:p>
            <a:r>
              <a:rPr lang="en-GB" dirty="0" smtClean="0"/>
              <a:t>The </a:t>
            </a:r>
            <a:r>
              <a:rPr lang="en-GB" dirty="0"/>
              <a:t>Bitcoin blockchain alone currently uses </a:t>
            </a:r>
            <a:r>
              <a:rPr lang="en-GB" b="1" dirty="0"/>
              <a:t>204,5 </a:t>
            </a:r>
            <a:r>
              <a:rPr lang="en-GB" b="1" dirty="0" err="1"/>
              <a:t>TWh</a:t>
            </a:r>
            <a:r>
              <a:rPr lang="en-GB" b="1" dirty="0"/>
              <a:t> of electricity per year</a:t>
            </a:r>
            <a:r>
              <a:rPr lang="en-GB" dirty="0"/>
              <a:t>, comparable to the power consumption of </a:t>
            </a:r>
            <a:r>
              <a:rPr lang="en-GB" dirty="0" smtClean="0"/>
              <a:t>Thailand.</a:t>
            </a:r>
          </a:p>
          <a:p>
            <a:r>
              <a:rPr lang="en-GB" dirty="0" smtClean="0">
                <a:hlinkClick r:id="rId2"/>
              </a:rPr>
              <a:t>https</a:t>
            </a:r>
            <a:r>
              <a:rPr lang="en-GB" dirty="0">
                <a:hlinkClick r:id="rId2"/>
              </a:rPr>
              <a:t>://pre-sustainability.com/articles/blockchain-and-our-planet-why-such-high-energy-use/#:~:text=Once%20a%20blockchain%20network%20reaches,the%20power%20consumption%20of%20Thailand</a:t>
            </a:r>
            <a:r>
              <a:rPr lang="en-GB" dirty="0" smtClean="0"/>
              <a:t>.</a:t>
            </a:r>
          </a:p>
          <a:p>
            <a:endParaRPr lang="en-GB" dirty="0"/>
          </a:p>
        </p:txBody>
      </p:sp>
    </p:spTree>
    <p:extLst>
      <p:ext uri="{BB962C8B-B14F-4D97-AF65-F5344CB8AC3E}">
        <p14:creationId xmlns:p14="http://schemas.microsoft.com/office/powerpoint/2010/main" val="377583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Distributed Consensus</a:t>
            </a:r>
            <a:br>
              <a:rPr lang="en-GB" b="1" dirty="0"/>
            </a:br>
            <a:endParaRPr lang="en-GB" dirty="0"/>
          </a:p>
        </p:txBody>
      </p:sp>
      <p:sp>
        <p:nvSpPr>
          <p:cNvPr id="3" name="Content Placeholder 2"/>
          <p:cNvSpPr>
            <a:spLocks noGrp="1"/>
          </p:cNvSpPr>
          <p:nvPr>
            <p:ph idx="1"/>
          </p:nvPr>
        </p:nvSpPr>
        <p:spPr>
          <a:xfrm>
            <a:off x="2589212" y="1465729"/>
            <a:ext cx="8915400" cy="5129035"/>
          </a:xfrm>
        </p:spPr>
        <p:txBody>
          <a:bodyPr>
            <a:normAutofit fontScale="92500" lnSpcReduction="10000"/>
          </a:bodyPr>
          <a:lstStyle/>
          <a:p>
            <a:r>
              <a:rPr lang="en-GB" sz="2400" dirty="0"/>
              <a:t>Consensus is the process by which peers agree to the addition of next block in the blockchain.</a:t>
            </a:r>
          </a:p>
          <a:p>
            <a:r>
              <a:rPr lang="en-GB" sz="2400" dirty="0"/>
              <a:t>Distributed Consensus ensures that different nodes in the network see the same data at nearly the same point of time. Hence in case of any failure, the system can still provide a service as the data is decentralised.</a:t>
            </a:r>
          </a:p>
          <a:p>
            <a:r>
              <a:rPr lang="en-GB" sz="2400" dirty="0"/>
              <a:t>To maintain anonymity in this large network, the </a:t>
            </a:r>
            <a:r>
              <a:rPr lang="en-GB" sz="2400" b="1" dirty="0"/>
              <a:t>permission less protocol</a:t>
            </a:r>
            <a:r>
              <a:rPr lang="en-GB" sz="2400" dirty="0"/>
              <a:t> is used where you don’t need to record your identity while participating in the consensus</a:t>
            </a:r>
            <a:r>
              <a:rPr lang="en-GB" sz="2400" dirty="0" smtClean="0"/>
              <a:t>.</a:t>
            </a:r>
          </a:p>
          <a:p>
            <a:r>
              <a:rPr lang="en-US" sz="2400" dirty="0"/>
              <a:t>A consensus method plays a vital role in the construct of blockchain / DLT. The scalability, throughput, fault tolerance and energy efficiency of blockchain/DLT is dependent on underlying consensus method.</a:t>
            </a:r>
            <a:endParaRPr lang="en-GB" sz="2400" dirty="0" smtClean="0"/>
          </a:p>
          <a:p>
            <a:r>
              <a:rPr lang="en-GB" sz="2400" b="1" i="1" dirty="0"/>
              <a:t>Bitcoin Proof-of-work (</a:t>
            </a:r>
            <a:r>
              <a:rPr lang="en-GB" sz="2400" b="1" i="1" dirty="0" err="1"/>
              <a:t>PoW</a:t>
            </a:r>
            <a:r>
              <a:rPr lang="en-GB" sz="2400" b="1" i="1" dirty="0"/>
              <a:t>) algorithm ensures consensus over a permission less setting based on challenge response</a:t>
            </a:r>
            <a:endParaRPr lang="en-GB" sz="2400" dirty="0"/>
          </a:p>
          <a:p>
            <a:pPr marL="0" indent="0">
              <a:buNone/>
            </a:pPr>
            <a:endParaRPr lang="en-US" dirty="0"/>
          </a:p>
        </p:txBody>
      </p:sp>
    </p:spTree>
    <p:extLst>
      <p:ext uri="{BB962C8B-B14F-4D97-AF65-F5344CB8AC3E}">
        <p14:creationId xmlns:p14="http://schemas.microsoft.com/office/powerpoint/2010/main" val="162784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Proof of Work</a:t>
            </a:r>
            <a:endParaRPr lang="en-GB" dirty="0"/>
          </a:p>
        </p:txBody>
      </p:sp>
      <p:sp>
        <p:nvSpPr>
          <p:cNvPr id="3" name="Content Placeholder 2"/>
          <p:cNvSpPr>
            <a:spLocks noGrp="1"/>
          </p:cNvSpPr>
          <p:nvPr>
            <p:ph idx="1"/>
          </p:nvPr>
        </p:nvSpPr>
        <p:spPr/>
        <p:txBody>
          <a:bodyPr/>
          <a:lstStyle/>
          <a:p>
            <a:r>
              <a:rPr lang="en-GB" dirty="0"/>
              <a:t>Its core idea is to allocate the accounting rights and rewards through the hashing power competition among the nodes</a:t>
            </a:r>
            <a:r>
              <a:rPr lang="en-GB" dirty="0" smtClean="0"/>
              <a:t>.</a:t>
            </a:r>
          </a:p>
          <a:p>
            <a:r>
              <a:rPr lang="en-GB" dirty="0" smtClean="0"/>
              <a:t> </a:t>
            </a:r>
            <a:r>
              <a:rPr lang="en-GB" dirty="0"/>
              <a:t>Based on the information of the previous block, the different nodes calculate the specific solution of a mathematical problem. It’s difficult to solve the math problem</a:t>
            </a:r>
            <a:r>
              <a:rPr lang="en-GB"/>
              <a:t>. </a:t>
            </a:r>
            <a:endParaRPr lang="en-GB" smtClean="0"/>
          </a:p>
          <a:p>
            <a:r>
              <a:rPr lang="en-GB" smtClean="0"/>
              <a:t>The </a:t>
            </a:r>
            <a:r>
              <a:rPr lang="en-GB" dirty="0"/>
              <a:t>first node that solves this math problem can create the next block and get a certain amount of bitcoin reward.</a:t>
            </a:r>
          </a:p>
        </p:txBody>
      </p:sp>
    </p:spTree>
    <p:extLst>
      <p:ext uri="{BB962C8B-B14F-4D97-AF65-F5344CB8AC3E}">
        <p14:creationId xmlns:p14="http://schemas.microsoft.com/office/powerpoint/2010/main" val="353637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a:t>
            </a:r>
            <a:r>
              <a:rPr lang="en-GB" dirty="0" err="1" smtClean="0"/>
              <a:t>PoW</a:t>
            </a:r>
            <a:r>
              <a:rPr lang="en-GB" dirty="0" smtClean="0"/>
              <a:t> algorithm</a:t>
            </a:r>
            <a:endParaRPr lang="en-GB" dirty="0"/>
          </a:p>
        </p:txBody>
      </p:sp>
      <p:sp>
        <p:nvSpPr>
          <p:cNvPr id="3" name="Content Placeholder 2"/>
          <p:cNvSpPr>
            <a:spLocks noGrp="1"/>
          </p:cNvSpPr>
          <p:nvPr>
            <p:ph idx="1"/>
          </p:nvPr>
        </p:nvSpPr>
        <p:spPr/>
        <p:txBody>
          <a:bodyPr>
            <a:normAutofit fontScale="92500" lnSpcReduction="20000"/>
          </a:bodyPr>
          <a:lstStyle/>
          <a:p>
            <a:r>
              <a:rPr lang="en-GB" dirty="0"/>
              <a:t>1) Get the difficulty: After the production of every 2016 blocks, bitcoin mining algorithm will dynamically adjust the difficulty value according to the hash rate of the whole network</a:t>
            </a:r>
            <a:r>
              <a:rPr lang="en-GB" dirty="0" smtClean="0"/>
              <a:t>.</a:t>
            </a:r>
          </a:p>
          <a:p>
            <a:r>
              <a:rPr lang="en-GB" dirty="0" smtClean="0"/>
              <a:t> </a:t>
            </a:r>
            <a:r>
              <a:rPr lang="en-GB" dirty="0"/>
              <a:t>2) Collect transactions: Collect all pending transactions on the network after the production of the last block. Then calculate the </a:t>
            </a:r>
            <a:r>
              <a:rPr lang="en-GB" dirty="0" err="1"/>
              <a:t>Merkle</a:t>
            </a:r>
            <a:r>
              <a:rPr lang="en-GB" dirty="0"/>
              <a:t> Root of these transactions and fill in the block version number, the 256-bit hash value of the previous block, the current target hash value, Nonce random number and other information. </a:t>
            </a:r>
            <a:endParaRPr lang="en-GB" dirty="0" smtClean="0"/>
          </a:p>
          <a:p>
            <a:r>
              <a:rPr lang="en-GB" dirty="0" smtClean="0"/>
              <a:t>3</a:t>
            </a:r>
            <a:r>
              <a:rPr lang="en-GB" dirty="0"/>
              <a:t>) Calculating: Traverse the Nonce from 0 to 232 and calculate the double SHA256 hash value in step 2. If the hash value is less than or equal to the target value, the block can be broadcasted. The node complete accounting After the verification of other nodes. </a:t>
            </a:r>
            <a:endParaRPr lang="en-GB" dirty="0" smtClean="0"/>
          </a:p>
          <a:p>
            <a:r>
              <a:rPr lang="en-GB" dirty="0" smtClean="0"/>
              <a:t>4</a:t>
            </a:r>
            <a:r>
              <a:rPr lang="en-GB" dirty="0"/>
              <a:t>) Restarting: If the node can't work out the hash value at a certain time, it repeats step two. If any other node completes the calculation, then it restarts from step 1.</a:t>
            </a:r>
          </a:p>
        </p:txBody>
      </p:sp>
    </p:spTree>
    <p:extLst>
      <p:ext uri="{BB962C8B-B14F-4D97-AF65-F5344CB8AC3E}">
        <p14:creationId xmlns:p14="http://schemas.microsoft.com/office/powerpoint/2010/main" val="305254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PoW</a:t>
            </a:r>
            <a:endParaRPr lang="en-GB" dirty="0"/>
          </a:p>
        </p:txBody>
      </p:sp>
      <p:sp>
        <p:nvSpPr>
          <p:cNvPr id="3" name="Content Placeholder 2"/>
          <p:cNvSpPr>
            <a:spLocks noGrp="1"/>
          </p:cNvSpPr>
          <p:nvPr>
            <p:ph idx="1"/>
          </p:nvPr>
        </p:nvSpPr>
        <p:spPr/>
        <p:txBody>
          <a:bodyPr/>
          <a:lstStyle/>
          <a:p>
            <a:r>
              <a:rPr lang="en-GB" dirty="0" err="1"/>
              <a:t>PoW</a:t>
            </a:r>
            <a:r>
              <a:rPr lang="en-GB" dirty="0"/>
              <a:t> takes the workload as the safeguard. The newly created block is linked to the blocks in front of it. The length of the chain is proportional to the amount of workload. </a:t>
            </a:r>
            <a:endParaRPr lang="en-GB" dirty="0" smtClean="0"/>
          </a:p>
          <a:p>
            <a:r>
              <a:rPr lang="en-GB" dirty="0" smtClean="0"/>
              <a:t>All </a:t>
            </a:r>
            <a:r>
              <a:rPr lang="en-GB" dirty="0"/>
              <a:t>nodes trust the longest chain</a:t>
            </a:r>
            <a:r>
              <a:rPr lang="en-GB" dirty="0" smtClean="0"/>
              <a:t>.</a:t>
            </a:r>
          </a:p>
          <a:p>
            <a:r>
              <a:rPr lang="en-GB" dirty="0" smtClean="0"/>
              <a:t> </a:t>
            </a:r>
            <a:r>
              <a:rPr lang="en-GB" dirty="0"/>
              <a:t>If anyone wants to tamper with the blockchain, he needs to control more than 50% of the world's hashing power to ensure that he can become the first one to generate the latest block and master the longest chain. The gains from tampering can be much greater than the cost. So the </a:t>
            </a:r>
            <a:r>
              <a:rPr lang="en-GB" dirty="0" err="1"/>
              <a:t>PoW</a:t>
            </a:r>
            <a:r>
              <a:rPr lang="en-GB" dirty="0"/>
              <a:t> can effectively guarantee the safety of the blockchain. </a:t>
            </a:r>
          </a:p>
        </p:txBody>
      </p:sp>
    </p:spTree>
    <p:extLst>
      <p:ext uri="{BB962C8B-B14F-4D97-AF65-F5344CB8AC3E}">
        <p14:creationId xmlns:p14="http://schemas.microsoft.com/office/powerpoint/2010/main" val="338632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Proof of Stake</a:t>
            </a:r>
            <a:endParaRPr lang="en-GB" dirty="0"/>
          </a:p>
        </p:txBody>
      </p:sp>
      <p:sp>
        <p:nvSpPr>
          <p:cNvPr id="3" name="Content Placeholder 2"/>
          <p:cNvSpPr>
            <a:spLocks noGrp="1"/>
          </p:cNvSpPr>
          <p:nvPr>
            <p:ph idx="1"/>
          </p:nvPr>
        </p:nvSpPr>
        <p:spPr/>
        <p:txBody>
          <a:bodyPr/>
          <a:lstStyle/>
          <a:p>
            <a:r>
              <a:rPr lang="en-GB" dirty="0"/>
              <a:t>A Proof of Stake (</a:t>
            </a:r>
            <a:r>
              <a:rPr lang="en-GB" dirty="0" err="1"/>
              <a:t>PoS</a:t>
            </a:r>
            <a:r>
              <a:rPr lang="en-GB" dirty="0"/>
              <a:t>) consensus algorithm is a set of rules governing a blockchain network and the creation of its native coin, that is, it has the same objective as a </a:t>
            </a:r>
            <a:r>
              <a:rPr lang="en-GB" dirty="0" err="1" smtClean="0"/>
              <a:t>PoW</a:t>
            </a:r>
            <a:r>
              <a:rPr lang="en-GB" dirty="0" smtClean="0"/>
              <a:t> </a:t>
            </a:r>
            <a:r>
              <a:rPr lang="en-GB" dirty="0"/>
              <a:t>algorithm in the sense that it is an instrument to achieve consensus. Unlike </a:t>
            </a:r>
            <a:r>
              <a:rPr lang="en-GB" dirty="0" err="1"/>
              <a:t>PoW</a:t>
            </a:r>
            <a:r>
              <a:rPr lang="en-GB" dirty="0"/>
              <a:t>, there are no </a:t>
            </a:r>
            <a:r>
              <a:rPr lang="en-GB" dirty="0" smtClean="0"/>
              <a:t>miners</a:t>
            </a:r>
            <a:r>
              <a:rPr lang="en-GB" dirty="0"/>
              <a:t> involved in the process</a:t>
            </a:r>
            <a:r>
              <a:rPr lang="en-GB" dirty="0" smtClean="0"/>
              <a:t>.</a:t>
            </a:r>
          </a:p>
          <a:p>
            <a:r>
              <a:rPr lang="en-GB" dirty="0"/>
              <a:t>Instead, participants in the network who want to be involved in proving the validity of network transactions and creating blocks in a </a:t>
            </a:r>
            <a:r>
              <a:rPr lang="en-GB" dirty="0" err="1"/>
              <a:t>PoS</a:t>
            </a:r>
            <a:r>
              <a:rPr lang="en-GB" dirty="0"/>
              <a:t> network have to hold a certain stake in the network, for instance by placing a certain amount of the network’s currency in a wallet connected to its blockchain</a:t>
            </a:r>
            <a:r>
              <a:rPr lang="en-GB" dirty="0" smtClean="0"/>
              <a:t>.</a:t>
            </a:r>
          </a:p>
          <a:p>
            <a:r>
              <a:rPr lang="en-GB" dirty="0"/>
              <a:t>This is known as “placing a stake” or “staking”. A block creator in a </a:t>
            </a:r>
            <a:r>
              <a:rPr lang="en-GB" dirty="0" err="1"/>
              <a:t>PoS</a:t>
            </a:r>
            <a:r>
              <a:rPr lang="en-GB" dirty="0"/>
              <a:t> system is limited to creating blocks proportionate to his or her stake in the network. </a:t>
            </a:r>
          </a:p>
        </p:txBody>
      </p:sp>
    </p:spTree>
    <p:extLst>
      <p:ext uri="{BB962C8B-B14F-4D97-AF65-F5344CB8AC3E}">
        <p14:creationId xmlns:p14="http://schemas.microsoft.com/office/powerpoint/2010/main" val="94559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a:t>PoS</a:t>
            </a:r>
            <a:r>
              <a:rPr lang="en-GB" dirty="0"/>
              <a:t> networks are based on deterministic algorithms, meaning that validators of blocks are elected depending on the nature of the stake. For instance, selecting account balance as the sole criterion on which the next valid block in a </a:t>
            </a:r>
            <a:r>
              <a:rPr lang="en-GB" dirty="0">
                <a:hlinkClick r:id="rId2"/>
              </a:rPr>
              <a:t>blockchain</a:t>
            </a:r>
            <a:r>
              <a:rPr lang="en-GB" dirty="0"/>
              <a:t> is defined could potentially lead to unwanted centralisation. This would mean that wealthy members in a network would enjoy great advantages</a:t>
            </a:r>
            <a:r>
              <a:rPr lang="en-GB" dirty="0" smtClean="0"/>
              <a:t>.</a:t>
            </a:r>
          </a:p>
          <a:p>
            <a:r>
              <a:rPr lang="en-GB" dirty="0" err="1"/>
              <a:t>PoS</a:t>
            </a:r>
            <a:r>
              <a:rPr lang="en-GB" dirty="0"/>
              <a:t> networks are based on deterministic algorithms, meaning that validators of blocks are elected depending on the nature of the stake</a:t>
            </a:r>
            <a:r>
              <a:rPr lang="en-GB" dirty="0" smtClean="0"/>
              <a:t>.</a:t>
            </a:r>
          </a:p>
          <a:p>
            <a:endParaRPr lang="en-GB" dirty="0"/>
          </a:p>
        </p:txBody>
      </p:sp>
    </p:spTree>
    <p:extLst>
      <p:ext uri="{BB962C8B-B14F-4D97-AF65-F5344CB8AC3E}">
        <p14:creationId xmlns:p14="http://schemas.microsoft.com/office/powerpoint/2010/main" val="161988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Strengths and weaknesses of Proof of Stake algorithms</a:t>
            </a:r>
            <a:br>
              <a:rPr lang="en-GB" b="1" dirty="0"/>
            </a:br>
            <a:endParaRPr lang="en-GB" dirty="0"/>
          </a:p>
        </p:txBody>
      </p:sp>
      <p:sp>
        <p:nvSpPr>
          <p:cNvPr id="3" name="Content Placeholder 2"/>
          <p:cNvSpPr>
            <a:spLocks noGrp="1"/>
          </p:cNvSpPr>
          <p:nvPr>
            <p:ph idx="1"/>
          </p:nvPr>
        </p:nvSpPr>
        <p:spPr>
          <a:xfrm>
            <a:off x="2589212" y="1634835"/>
            <a:ext cx="8915400" cy="5098473"/>
          </a:xfrm>
        </p:spPr>
        <p:txBody>
          <a:bodyPr>
            <a:normAutofit/>
          </a:bodyPr>
          <a:lstStyle/>
          <a:p>
            <a:r>
              <a:rPr lang="en-GB" dirty="0" err="1"/>
              <a:t>PoS</a:t>
            </a:r>
            <a:r>
              <a:rPr lang="en-GB" dirty="0"/>
              <a:t> essentially eliminates barriers to entry into the validation process. Users no longer have to buy specialised </a:t>
            </a:r>
            <a:r>
              <a:rPr lang="en-GB" dirty="0" smtClean="0"/>
              <a:t>computers</a:t>
            </a:r>
            <a:r>
              <a:rPr lang="en-GB" dirty="0"/>
              <a:t> just to get a chance of winning that all elusive block </a:t>
            </a:r>
            <a:r>
              <a:rPr lang="en-GB" dirty="0" smtClean="0"/>
              <a:t>reward. </a:t>
            </a:r>
            <a:r>
              <a:rPr lang="en-GB" dirty="0"/>
              <a:t>Consequently, </a:t>
            </a:r>
            <a:r>
              <a:rPr lang="en-GB" dirty="0" err="1"/>
              <a:t>PoS</a:t>
            </a:r>
            <a:r>
              <a:rPr lang="en-GB" dirty="0"/>
              <a:t> requires less computational power than </a:t>
            </a:r>
            <a:r>
              <a:rPr lang="en-GB" dirty="0" err="1"/>
              <a:t>PoW</a:t>
            </a:r>
            <a:r>
              <a:rPr lang="en-GB" dirty="0"/>
              <a:t> and thus also has less impact on the environment. </a:t>
            </a:r>
            <a:endParaRPr lang="en-GB" dirty="0" smtClean="0"/>
          </a:p>
          <a:p>
            <a:r>
              <a:rPr lang="en-GB" dirty="0"/>
              <a:t>However, a producer’s power can be automatically revoked any time he or she does anything against the network’s best </a:t>
            </a:r>
            <a:r>
              <a:rPr lang="en-GB" dirty="0" smtClean="0"/>
              <a:t>interests</a:t>
            </a:r>
          </a:p>
          <a:p>
            <a:r>
              <a:rPr lang="en-GB" dirty="0"/>
              <a:t>The second major weakness is that a number of </a:t>
            </a:r>
            <a:r>
              <a:rPr lang="en-GB" dirty="0" err="1"/>
              <a:t>PoS</a:t>
            </a:r>
            <a:r>
              <a:rPr lang="en-GB" dirty="0"/>
              <a:t> systems </a:t>
            </a:r>
            <a:r>
              <a:rPr lang="en-GB" dirty="0" err="1"/>
              <a:t>favor</a:t>
            </a:r>
            <a:r>
              <a:rPr lang="en-GB" dirty="0"/>
              <a:t> wealthy users - the more coins you stake, the more you can vote. </a:t>
            </a:r>
            <a:endParaRPr lang="en-GB" dirty="0" smtClean="0"/>
          </a:p>
          <a:p>
            <a:r>
              <a:rPr lang="en-GB" dirty="0"/>
              <a:t>Finally, there is the problem in a Proof-of-Stake network known as “nothing at stake”. In a </a:t>
            </a:r>
            <a:r>
              <a:rPr lang="en-GB" dirty="0" err="1"/>
              <a:t>PoW</a:t>
            </a:r>
            <a:r>
              <a:rPr lang="en-GB" dirty="0"/>
              <a:t> network, there is a rare occurrence that two miners produce a block almost simultaneously as a result of a time lag. This results in a temporary mix-up in the network and nodes need to reach consensus on the valid block. Consequently, miners need to choose which version of the blockchain to spend their resources on, thus by-passing other opportunities. </a:t>
            </a:r>
          </a:p>
        </p:txBody>
      </p:sp>
    </p:spTree>
    <p:extLst>
      <p:ext uri="{BB962C8B-B14F-4D97-AF65-F5344CB8AC3E}">
        <p14:creationId xmlns:p14="http://schemas.microsoft.com/office/powerpoint/2010/main" val="39138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Nothing at a stake Problem</a:t>
            </a:r>
            <a:endParaRPr lang="en-GB" dirty="0"/>
          </a:p>
        </p:txBody>
      </p:sp>
      <p:sp>
        <p:nvSpPr>
          <p:cNvPr id="3" name="Content Placeholder 2"/>
          <p:cNvSpPr>
            <a:spLocks noGrp="1"/>
          </p:cNvSpPr>
          <p:nvPr>
            <p:ph idx="1"/>
          </p:nvPr>
        </p:nvSpPr>
        <p:spPr/>
        <p:txBody>
          <a:bodyPr/>
          <a:lstStyle/>
          <a:p>
            <a:r>
              <a:rPr lang="en-GB" dirty="0"/>
              <a:t>However, as in the </a:t>
            </a:r>
            <a:r>
              <a:rPr lang="en-GB" dirty="0" err="1"/>
              <a:t>PoS</a:t>
            </a:r>
            <a:r>
              <a:rPr lang="en-GB" dirty="0"/>
              <a:t> system, forging of new blocks requires little resources, a validator might choose to continue working on multiple versions of the fork and forge new blocks. As there are no opportunity costs for forging in a particular blockchain, there is "nothing at stake" for users creating blocks. As a consequence, users could mine on competing branches of a blockchain to maximise the amount of transaction fees they receive. In order to address this issue, most </a:t>
            </a:r>
            <a:r>
              <a:rPr lang="en-GB" dirty="0" err="1"/>
              <a:t>PoS</a:t>
            </a:r>
            <a:r>
              <a:rPr lang="en-GB" dirty="0"/>
              <a:t> coins have additional protection mechanisms built into their protocol.</a:t>
            </a:r>
          </a:p>
        </p:txBody>
      </p:sp>
    </p:spTree>
    <p:extLst>
      <p:ext uri="{BB962C8B-B14F-4D97-AF65-F5344CB8AC3E}">
        <p14:creationId xmlns:p14="http://schemas.microsoft.com/office/powerpoint/2010/main" val="18160778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151</TotalTime>
  <Words>1077</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Consensus Mechanism</vt:lpstr>
      <vt:lpstr>Distributed Consensus </vt:lpstr>
      <vt:lpstr>Proof of Work</vt:lpstr>
      <vt:lpstr>Steps in PoW algorithm</vt:lpstr>
      <vt:lpstr>PoW</vt:lpstr>
      <vt:lpstr>Proof of Stake</vt:lpstr>
      <vt:lpstr>PowerPoint Presentation</vt:lpstr>
      <vt:lpstr>Strengths and weaknesses of Proof of Stake algorithms </vt:lpstr>
      <vt:lpstr>Nothing at a stake Problem</vt:lpstr>
      <vt:lpstr>PowerPoint Presentation</vt:lpstr>
      <vt:lpstr>Proof of Burn</vt:lpstr>
      <vt:lpstr>PowerPoint Presentation</vt:lpstr>
      <vt:lpstr>PowerPoint Presentation</vt:lpstr>
      <vt:lpstr>Difficulty level in Bitcoin Blockchain</vt:lpstr>
      <vt:lpstr>Sybil  Attack</vt:lpstr>
      <vt:lpstr>Severity of Sybil Attack</vt:lpstr>
      <vt:lpstr>Sybil Attacks on a Blockchain Network </vt:lpstr>
      <vt:lpstr>Bitcoin Blockchain Energy Utilization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Consensus Mechanism</dc:title>
  <dc:creator>Aijt</dc:creator>
  <cp:lastModifiedBy>Aijt</cp:lastModifiedBy>
  <cp:revision>11</cp:revision>
  <dcterms:created xsi:type="dcterms:W3CDTF">2022-10-10T03:51:05Z</dcterms:created>
  <dcterms:modified xsi:type="dcterms:W3CDTF">2022-10-12T06:05:55Z</dcterms:modified>
</cp:coreProperties>
</file>