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4" r:id="rId21"/>
    <p:sldId id="285" r:id="rId22"/>
    <p:sldId id="286" r:id="rId23"/>
    <p:sldId id="287" r:id="rId24"/>
    <p:sldId id="288" r:id="rId25"/>
    <p:sldId id="289" r:id="rId26"/>
    <p:sldId id="29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DF4B-2555-E453-2A98-6C408B53C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DD0AE-1157-343C-509E-9E3A53EFA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EBEA3-FDA0-4AF0-3B86-6D7096AF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518A-EE10-4348-8469-59A487CFCEC8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DAFB7-D2C8-BA7B-C659-818C5D32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58605-E5BF-64D9-BD11-4603DE6A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4CD3-E8F6-4067-83C9-D1D001F24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83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519B-01D7-48CF-868E-9A2C68B3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BFD74-9F3E-AAF4-1BB5-D7EB80C30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897B3-4458-B211-9E6B-51ABD282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518A-EE10-4348-8469-59A487CFCEC8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B69D1-C737-B81E-C142-6C82F0B6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DD85B-C236-556B-60DD-003A13E7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4CD3-E8F6-4067-83C9-D1D001F24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53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AB3BEF-D0C1-B15A-8815-1B54A150F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66B18-698C-6FE6-FA86-A54CBF727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C47E1-68C0-D2EB-8054-F2AF33200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518A-EE10-4348-8469-59A487CFCEC8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845E9-B419-10C7-9659-88D9C802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C46EE-1B9D-2706-FE18-DA4F5853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4CD3-E8F6-4067-83C9-D1D001F24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37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D7B8-D89B-516B-F9B9-3605CFF3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A6292-361B-5D38-D044-DB6BAD8EC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92A54-9022-0D37-0939-D2837578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518A-EE10-4348-8469-59A487CFCEC8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396A9-C2EC-A0E6-E529-ABF44C3F0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AB8B6-1148-5813-1053-0AB675FE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4CD3-E8F6-4067-83C9-D1D001F24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45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A87E9-FFDC-F765-C9DC-C2B90AFEB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24F6B-4D7A-1C8E-9859-B20A17552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858A0-8DB5-7E93-1BE6-EF700094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518A-EE10-4348-8469-59A487CFCEC8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40828-D79E-A6B9-1D61-B82E23C1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2E6BB-6D32-96E2-88D1-DD5147DF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4CD3-E8F6-4067-83C9-D1D001F24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54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C503-C78C-4759-F1AE-09976119E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81DF-8509-CA34-362D-34E785C99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F5364-BAC6-4325-DB1F-280A76878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C51CD-EBB1-820C-B2C7-6FC5B31A0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518A-EE10-4348-8469-59A487CFCEC8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0A05E-DBAA-707A-EA2F-241A37E4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E6FEC-EBB5-9F1D-7EB5-9A9EAC3E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4CD3-E8F6-4067-83C9-D1D001F24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5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25260-64C7-88A2-B358-188D51D4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6F9A4-45E0-D5F2-F524-1525C2C56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05D1C-2989-BADD-8427-A3252C0A1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B3F08-BC68-0B4C-A7C1-BB9ABB30B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6FADE-1ED6-09C4-9C3B-DBF8733EB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1C195-D330-B731-3306-2C874B92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518A-EE10-4348-8469-59A487CFCEC8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84F2AD-B1D4-EFBF-57B3-D0453B81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4016CE-8700-ECDC-5CF7-1FA550A5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4CD3-E8F6-4067-83C9-D1D001F24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90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EB9B-E48D-00B5-4EFB-685C8253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B2220-54A4-EB7E-0A81-43D86A80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518A-EE10-4348-8469-59A487CFCEC8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FB828-D308-7320-F257-488D9FC1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A3AEB-DAC8-E4EE-F8F9-76C284E3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4CD3-E8F6-4067-83C9-D1D001F24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08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91DF7-D178-97D0-99BF-A9ECB184F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518A-EE10-4348-8469-59A487CFCEC8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66D60-9857-A3C8-7D2C-B6FF6F69F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5C7D8-C272-7A30-42BB-C762C6CF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4CD3-E8F6-4067-83C9-D1D001F24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66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FC95-52AF-C063-085C-52F71989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59296-2704-30E5-D2DF-E5A47E05A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25884-9164-5BEA-B6C5-1B20A0841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D4C4F-984E-D33B-4F9E-93B09865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518A-EE10-4348-8469-59A487CFCEC8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FF77E-F954-84F5-97D3-9452C8D6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8697E-D4BE-3C3C-C46F-F3AF97D4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4CD3-E8F6-4067-83C9-D1D001F24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68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171D1-2C1C-4187-EFAC-05CC911A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7ED3E-0D30-8081-D31E-05A901E29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CFA0D-A007-F538-987A-06D3732E5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90B21-5D3E-F692-8953-AADA04B8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518A-EE10-4348-8469-59A487CFCEC8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84336-9F9D-1C13-EACD-F6C55F62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46533-3DE7-DCD9-DD04-4E362052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4CD3-E8F6-4067-83C9-D1D001F24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9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31FEB-9E86-570A-7E20-999700F7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C089-B714-A362-F020-DD1F55D2F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F0D4E-2568-ADC2-33E2-5409A1806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6518A-EE10-4348-8469-59A487CFCEC8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F5084-D18F-9C9E-F922-163E34E0D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7BBC9-284C-FABD-73FD-AB8334B33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D4CD3-E8F6-4067-83C9-D1D001F24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22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338859" y="1362699"/>
            <a:ext cx="9515687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67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338859" y="1565899"/>
            <a:ext cx="9515687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6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338869" y="5495331"/>
            <a:ext cx="9515687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7" y="0"/>
                </a:lnTo>
              </a:path>
            </a:pathLst>
          </a:custGeom>
          <a:ln w="76199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338869" y="5292131"/>
            <a:ext cx="9515687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7" y="0"/>
                </a:lnTo>
              </a:path>
            </a:pathLst>
          </a:custGeom>
          <a:ln w="9524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EA76D3-7A4D-8BFD-1F5A-7DFAB330514D}"/>
              </a:ext>
            </a:extLst>
          </p:cNvPr>
          <p:cNvSpPr txBox="1"/>
          <p:nvPr/>
        </p:nvSpPr>
        <p:spPr>
          <a:xfrm>
            <a:off x="4368800" y="3225801"/>
            <a:ext cx="4326826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3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M2M and IoT</a:t>
            </a:r>
            <a:endParaRPr lang="en-IN" sz="53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617" y="240420"/>
            <a:ext cx="9952567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Enabling Technologies for M2M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429" y="1428067"/>
            <a:ext cx="9952567" cy="513987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81932" marR="6773" indent="-265847">
              <a:lnSpc>
                <a:spcPct val="72000"/>
              </a:lnSpc>
              <a:spcBef>
                <a:spcPts val="760"/>
              </a:spcBef>
              <a:buClr>
                <a:srgbClr val="A1E7D9"/>
              </a:buClr>
              <a:buSzPct val="114285"/>
              <a:buChar char="●"/>
              <a:tabLst>
                <a:tab pos="282780" algn="l"/>
              </a:tabLst>
            </a:pPr>
            <a:r>
              <a:rPr sz="1867" b="1" spc="-13" dirty="0">
                <a:latin typeface="Arial"/>
                <a:cs typeface="Arial"/>
              </a:rPr>
              <a:t>Sensor </a:t>
            </a:r>
            <a:r>
              <a:rPr sz="1867" b="1" spc="60" dirty="0">
                <a:latin typeface="Arial"/>
                <a:cs typeface="Arial"/>
              </a:rPr>
              <a:t>networks, </a:t>
            </a:r>
            <a:r>
              <a:rPr sz="1867" b="1" spc="7" dirty="0">
                <a:latin typeface="Arial"/>
                <a:cs typeface="Arial"/>
              </a:rPr>
              <a:t>Radio </a:t>
            </a:r>
            <a:r>
              <a:rPr sz="1867" b="1" spc="47" dirty="0">
                <a:latin typeface="Arial"/>
                <a:cs typeface="Arial"/>
              </a:rPr>
              <a:t>frequency </a:t>
            </a:r>
            <a:r>
              <a:rPr sz="1867" b="1" spc="73" dirty="0">
                <a:latin typeface="Arial"/>
                <a:cs typeface="Arial"/>
              </a:rPr>
              <a:t>Identiﬁcation </a:t>
            </a:r>
            <a:r>
              <a:rPr sz="1867" b="1" spc="-20" dirty="0">
                <a:latin typeface="Arial"/>
                <a:cs typeface="Arial"/>
              </a:rPr>
              <a:t>(RFID) </a:t>
            </a:r>
            <a:r>
              <a:rPr sz="1867" b="1" spc="-7" dirty="0">
                <a:latin typeface="Arial"/>
                <a:cs typeface="Arial"/>
              </a:rPr>
              <a:t>chips, </a:t>
            </a:r>
            <a:r>
              <a:rPr sz="1867" b="1" spc="-100" dirty="0">
                <a:latin typeface="Arial"/>
                <a:cs typeface="Arial"/>
              </a:rPr>
              <a:t>GPS, </a:t>
            </a:r>
            <a:r>
              <a:rPr sz="1867" b="1" spc="7" dirty="0">
                <a:latin typeface="Arial"/>
                <a:cs typeface="Arial"/>
              </a:rPr>
              <a:t>Location-Based </a:t>
            </a:r>
            <a:r>
              <a:rPr sz="1867" b="1" spc="-500" dirty="0">
                <a:latin typeface="Arial"/>
                <a:cs typeface="Arial"/>
              </a:rPr>
              <a:t> </a:t>
            </a:r>
            <a:r>
              <a:rPr sz="1867" b="1" spc="-20" dirty="0">
                <a:latin typeface="Arial"/>
                <a:cs typeface="Arial"/>
              </a:rPr>
              <a:t>Services</a:t>
            </a:r>
            <a:r>
              <a:rPr sz="1867" b="1" spc="-40" dirty="0">
                <a:latin typeface="Arial"/>
                <a:cs typeface="Arial"/>
              </a:rPr>
              <a:t> </a:t>
            </a:r>
            <a:r>
              <a:rPr sz="1867" b="1" spc="-67" dirty="0">
                <a:latin typeface="Arial"/>
                <a:cs typeface="Arial"/>
              </a:rPr>
              <a:t>(LBS),</a:t>
            </a:r>
            <a:r>
              <a:rPr sz="1867" b="1" spc="-40" dirty="0">
                <a:latin typeface="Arial"/>
                <a:cs typeface="Arial"/>
              </a:rPr>
              <a:t> </a:t>
            </a:r>
            <a:r>
              <a:rPr sz="1867" b="1" spc="27" dirty="0">
                <a:latin typeface="Arial"/>
                <a:cs typeface="Arial"/>
              </a:rPr>
              <a:t>nanotechnologies,</a:t>
            </a:r>
            <a:r>
              <a:rPr sz="1867" b="1" spc="-40" dirty="0">
                <a:latin typeface="Arial"/>
                <a:cs typeface="Arial"/>
              </a:rPr>
              <a:t> </a:t>
            </a:r>
            <a:r>
              <a:rPr sz="1867" b="1" spc="13" dirty="0">
                <a:latin typeface="Arial"/>
                <a:cs typeface="Arial"/>
              </a:rPr>
              <a:t>cloud</a:t>
            </a:r>
            <a:r>
              <a:rPr sz="1867" b="1" spc="-33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services,</a:t>
            </a:r>
            <a:r>
              <a:rPr sz="1867" b="1" spc="-40" dirty="0">
                <a:latin typeface="Arial"/>
                <a:cs typeface="Arial"/>
              </a:rPr>
              <a:t> </a:t>
            </a:r>
            <a:r>
              <a:rPr sz="1867" b="1" spc="93" dirty="0">
                <a:latin typeface="Arial"/>
                <a:cs typeface="Arial"/>
              </a:rPr>
              <a:t>data</a:t>
            </a:r>
            <a:r>
              <a:rPr sz="1867" b="1" spc="-40" dirty="0">
                <a:latin typeface="Arial"/>
                <a:cs typeface="Arial"/>
              </a:rPr>
              <a:t> </a:t>
            </a:r>
            <a:r>
              <a:rPr sz="1867" b="1" spc="40" dirty="0">
                <a:latin typeface="Arial"/>
                <a:cs typeface="Arial"/>
              </a:rPr>
              <a:t>analytics.</a:t>
            </a:r>
            <a:endParaRPr sz="186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428" y="1990254"/>
            <a:ext cx="906610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81932" indent="-265847">
              <a:spcBef>
                <a:spcPts val="133"/>
              </a:spcBef>
              <a:buClr>
                <a:srgbClr val="A1E7D9"/>
              </a:buClr>
              <a:buSzPct val="114285"/>
              <a:buChar char="●"/>
              <a:tabLst>
                <a:tab pos="282780" algn="l"/>
              </a:tabLst>
            </a:pPr>
            <a:r>
              <a:rPr sz="1867" b="1" spc="7" dirty="0">
                <a:latin typeface="Arial"/>
                <a:cs typeface="Arial"/>
              </a:rPr>
              <a:t>WLAN</a:t>
            </a:r>
            <a:r>
              <a:rPr sz="1867" b="1" spc="-40" dirty="0">
                <a:latin typeface="Arial"/>
                <a:cs typeface="Arial"/>
              </a:rPr>
              <a:t> </a:t>
            </a:r>
            <a:r>
              <a:rPr sz="1867" b="1" spc="-107" dirty="0">
                <a:latin typeface="Arial"/>
                <a:cs typeface="Arial"/>
              </a:rPr>
              <a:t>(IEEE</a:t>
            </a:r>
            <a:r>
              <a:rPr sz="1867" b="1" spc="-40" dirty="0">
                <a:latin typeface="Arial"/>
                <a:cs typeface="Arial"/>
              </a:rPr>
              <a:t> </a:t>
            </a:r>
            <a:r>
              <a:rPr sz="1867" b="1" spc="13" dirty="0">
                <a:latin typeface="Arial"/>
                <a:cs typeface="Arial"/>
              </a:rPr>
              <a:t>802.11),</a:t>
            </a:r>
            <a:r>
              <a:rPr sz="1867" b="1" spc="-33" dirty="0">
                <a:latin typeface="Arial"/>
                <a:cs typeface="Arial"/>
              </a:rPr>
              <a:t> </a:t>
            </a:r>
            <a:r>
              <a:rPr sz="1867" b="1" spc="60" dirty="0">
                <a:latin typeface="Arial"/>
                <a:cs typeface="Arial"/>
              </a:rPr>
              <a:t>Bluetooth</a:t>
            </a:r>
            <a:r>
              <a:rPr sz="1867" b="1" spc="-40" dirty="0">
                <a:latin typeface="Arial"/>
                <a:cs typeface="Arial"/>
              </a:rPr>
              <a:t> </a:t>
            </a:r>
            <a:r>
              <a:rPr sz="1867" b="1" spc="20" dirty="0">
                <a:latin typeface="Arial"/>
                <a:cs typeface="Arial"/>
              </a:rPr>
              <a:t>Low</a:t>
            </a:r>
            <a:r>
              <a:rPr sz="1867" b="1" spc="-33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Energy</a:t>
            </a:r>
            <a:r>
              <a:rPr sz="1867" b="1" spc="-40" dirty="0">
                <a:latin typeface="Arial"/>
                <a:cs typeface="Arial"/>
              </a:rPr>
              <a:t> </a:t>
            </a:r>
            <a:r>
              <a:rPr sz="1867" b="1" spc="-67" dirty="0">
                <a:latin typeface="Arial"/>
                <a:cs typeface="Arial"/>
              </a:rPr>
              <a:t>(BLE),</a:t>
            </a:r>
            <a:r>
              <a:rPr sz="1867" b="1" spc="-33" dirty="0">
                <a:latin typeface="Arial"/>
                <a:cs typeface="Arial"/>
              </a:rPr>
              <a:t> NFC,</a:t>
            </a:r>
            <a:r>
              <a:rPr sz="1867" b="1" spc="-40" dirty="0">
                <a:latin typeface="Arial"/>
                <a:cs typeface="Arial"/>
              </a:rPr>
              <a:t> </a:t>
            </a:r>
            <a:r>
              <a:rPr sz="1867" b="1" spc="-120" dirty="0">
                <a:latin typeface="Arial"/>
                <a:cs typeface="Arial"/>
              </a:rPr>
              <a:t>DSRC</a:t>
            </a:r>
            <a:r>
              <a:rPr sz="1867" b="1" spc="-33" dirty="0">
                <a:latin typeface="Arial"/>
                <a:cs typeface="Arial"/>
              </a:rPr>
              <a:t> </a:t>
            </a:r>
            <a:r>
              <a:rPr sz="1867" b="1" spc="73" dirty="0">
                <a:latin typeface="Arial"/>
                <a:cs typeface="Arial"/>
              </a:rPr>
              <a:t>for</a:t>
            </a:r>
            <a:r>
              <a:rPr sz="1867" b="1" spc="-40" dirty="0">
                <a:latin typeface="Arial"/>
                <a:cs typeface="Arial"/>
              </a:rPr>
              <a:t> </a:t>
            </a:r>
            <a:r>
              <a:rPr sz="1867" b="1" spc="53" dirty="0">
                <a:latin typeface="Arial"/>
                <a:cs typeface="Arial"/>
              </a:rPr>
              <a:t>short</a:t>
            </a:r>
            <a:r>
              <a:rPr sz="1867" b="1" spc="-40" dirty="0">
                <a:latin typeface="Arial"/>
                <a:cs typeface="Arial"/>
              </a:rPr>
              <a:t> </a:t>
            </a:r>
            <a:r>
              <a:rPr sz="1867" b="1" spc="47" dirty="0">
                <a:latin typeface="Arial"/>
                <a:cs typeface="Arial"/>
              </a:rPr>
              <a:t>range</a:t>
            </a:r>
            <a:endParaRPr sz="18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429" y="2160942"/>
            <a:ext cx="8938260" cy="70288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81932">
              <a:spcBef>
                <a:spcPts val="400"/>
              </a:spcBef>
            </a:pPr>
            <a:r>
              <a:rPr sz="1867" b="1" spc="53" dirty="0">
                <a:latin typeface="Arial"/>
                <a:cs typeface="Arial"/>
              </a:rPr>
              <a:t>communication.</a:t>
            </a:r>
            <a:endParaRPr sz="1867">
              <a:latin typeface="Arial"/>
              <a:cs typeface="Arial"/>
            </a:endParaRPr>
          </a:p>
          <a:p>
            <a:pPr marL="281932" indent="-265847">
              <a:spcBef>
                <a:spcPts val="573"/>
              </a:spcBef>
              <a:buClr>
                <a:srgbClr val="A1E7D9"/>
              </a:buClr>
              <a:buSzPct val="114285"/>
              <a:buChar char="●"/>
              <a:tabLst>
                <a:tab pos="282780" algn="l"/>
              </a:tabLst>
            </a:pPr>
            <a:r>
              <a:rPr sz="1867" b="1" spc="13" dirty="0">
                <a:latin typeface="Arial"/>
                <a:cs typeface="Arial"/>
              </a:rPr>
              <a:t>Lo</a:t>
            </a:r>
            <a:r>
              <a:rPr sz="1867" b="1" spc="27" dirty="0">
                <a:latin typeface="Arial"/>
                <a:cs typeface="Arial"/>
              </a:rPr>
              <a:t>w</a:t>
            </a:r>
            <a:r>
              <a:rPr sz="1867" b="1" spc="-40" dirty="0">
                <a:latin typeface="Arial"/>
                <a:cs typeface="Arial"/>
              </a:rPr>
              <a:t> </a:t>
            </a:r>
            <a:r>
              <a:rPr sz="1867" b="1" spc="47" dirty="0">
                <a:latin typeface="Arial"/>
                <a:cs typeface="Arial"/>
              </a:rPr>
              <a:t>Powe</a:t>
            </a:r>
            <a:r>
              <a:rPr sz="1867" b="1" spc="33" dirty="0">
                <a:latin typeface="Arial"/>
                <a:cs typeface="Arial"/>
              </a:rPr>
              <a:t>r</a:t>
            </a:r>
            <a:r>
              <a:rPr sz="1867" b="1" spc="-40" dirty="0">
                <a:latin typeface="Arial"/>
                <a:cs typeface="Arial"/>
              </a:rPr>
              <a:t> </a:t>
            </a:r>
            <a:r>
              <a:rPr sz="1867" b="1" spc="-133" dirty="0">
                <a:latin typeface="Arial"/>
                <a:cs typeface="Arial"/>
              </a:rPr>
              <a:t>R</a:t>
            </a:r>
            <a:r>
              <a:rPr sz="1867" b="1" spc="-107" dirty="0">
                <a:latin typeface="Arial"/>
                <a:cs typeface="Arial"/>
              </a:rPr>
              <a:t>F</a:t>
            </a:r>
            <a:r>
              <a:rPr sz="1867" b="1" spc="-40" dirty="0">
                <a:latin typeface="Arial"/>
                <a:cs typeface="Arial"/>
              </a:rPr>
              <a:t> </a:t>
            </a:r>
            <a:r>
              <a:rPr sz="1867" b="1" spc="73" dirty="0">
                <a:latin typeface="Arial"/>
                <a:cs typeface="Arial"/>
              </a:rPr>
              <a:t>fo</a:t>
            </a:r>
            <a:r>
              <a:rPr sz="1867" b="1" spc="67" dirty="0">
                <a:latin typeface="Arial"/>
                <a:cs typeface="Arial"/>
              </a:rPr>
              <a:t>r</a:t>
            </a:r>
            <a:r>
              <a:rPr sz="1867" b="1" spc="-40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LA</a:t>
            </a:r>
            <a:r>
              <a:rPr sz="1867" b="1" spc="7" dirty="0">
                <a:latin typeface="Arial"/>
                <a:cs typeface="Arial"/>
              </a:rPr>
              <a:t>N</a:t>
            </a:r>
            <a:r>
              <a:rPr sz="1867" b="1" spc="-40" dirty="0">
                <a:latin typeface="Arial"/>
                <a:cs typeface="Arial"/>
              </a:rPr>
              <a:t> </a:t>
            </a:r>
            <a:r>
              <a:rPr sz="1867" b="1" spc="247" dirty="0">
                <a:latin typeface="Arial"/>
                <a:cs typeface="Arial"/>
              </a:rPr>
              <a:t>/</a:t>
            </a:r>
            <a:r>
              <a:rPr sz="1867" b="1" spc="-40" dirty="0">
                <a:latin typeface="Arial"/>
                <a:cs typeface="Arial"/>
              </a:rPr>
              <a:t> </a:t>
            </a:r>
            <a:r>
              <a:rPr sz="1867" b="1" spc="-13" dirty="0">
                <a:latin typeface="Arial"/>
                <a:cs typeface="Arial"/>
              </a:rPr>
              <a:t>FA</a:t>
            </a:r>
            <a:r>
              <a:rPr sz="1867" b="1" spc="-7" dirty="0">
                <a:latin typeface="Arial"/>
                <a:cs typeface="Arial"/>
              </a:rPr>
              <a:t>N</a:t>
            </a:r>
            <a:r>
              <a:rPr sz="1867" b="1" spc="-40" dirty="0">
                <a:latin typeface="Arial"/>
                <a:cs typeface="Arial"/>
              </a:rPr>
              <a:t> </a:t>
            </a:r>
            <a:r>
              <a:rPr sz="1867" b="1" spc="-13" dirty="0">
                <a:latin typeface="Arial"/>
                <a:cs typeface="Arial"/>
              </a:rPr>
              <a:t>suc</a:t>
            </a:r>
            <a:r>
              <a:rPr sz="1867" b="1" spc="-7" dirty="0">
                <a:latin typeface="Arial"/>
                <a:cs typeface="Arial"/>
              </a:rPr>
              <a:t>h</a:t>
            </a:r>
            <a:r>
              <a:rPr sz="1867" b="1" spc="-40" dirty="0">
                <a:latin typeface="Arial"/>
                <a:cs typeface="Arial"/>
              </a:rPr>
              <a:t> </a:t>
            </a:r>
            <a:r>
              <a:rPr sz="1867" b="1" spc="-13" dirty="0">
                <a:latin typeface="Arial"/>
                <a:cs typeface="Arial"/>
              </a:rPr>
              <a:t>as</a:t>
            </a:r>
            <a:r>
              <a:rPr sz="1867" b="1" spc="-40" dirty="0">
                <a:latin typeface="Arial"/>
                <a:cs typeface="Arial"/>
              </a:rPr>
              <a:t> </a:t>
            </a:r>
            <a:r>
              <a:rPr sz="1867" b="1" spc="13" dirty="0">
                <a:latin typeface="Arial"/>
                <a:cs typeface="Arial"/>
              </a:rPr>
              <a:t>6LowPAN</a:t>
            </a:r>
            <a:r>
              <a:rPr sz="1867" b="1" spc="7" dirty="0">
                <a:latin typeface="Arial"/>
                <a:cs typeface="Arial"/>
              </a:rPr>
              <a:t>,</a:t>
            </a:r>
            <a:r>
              <a:rPr sz="1867" b="1" spc="-40" dirty="0">
                <a:latin typeface="Arial"/>
                <a:cs typeface="Arial"/>
              </a:rPr>
              <a:t> </a:t>
            </a:r>
            <a:r>
              <a:rPr sz="1867" b="1" spc="7" dirty="0">
                <a:latin typeface="Arial"/>
                <a:cs typeface="Arial"/>
              </a:rPr>
              <a:t>Zigbee,</a:t>
            </a:r>
            <a:r>
              <a:rPr sz="1867" b="1" spc="-40" dirty="0">
                <a:latin typeface="Arial"/>
                <a:cs typeface="Arial"/>
              </a:rPr>
              <a:t> </a:t>
            </a:r>
            <a:r>
              <a:rPr sz="1867" b="1" spc="40" dirty="0">
                <a:latin typeface="Arial"/>
                <a:cs typeface="Arial"/>
              </a:rPr>
              <a:t>Zwave</a:t>
            </a:r>
            <a:r>
              <a:rPr sz="1867" b="1" spc="20" dirty="0">
                <a:latin typeface="Arial"/>
                <a:cs typeface="Arial"/>
              </a:rPr>
              <a:t>,</a:t>
            </a:r>
            <a:r>
              <a:rPr sz="1867" b="1" spc="-40" dirty="0">
                <a:latin typeface="Arial"/>
                <a:cs typeface="Arial"/>
              </a:rPr>
              <a:t> </a:t>
            </a:r>
            <a:r>
              <a:rPr sz="1867" b="1" spc="7" dirty="0">
                <a:latin typeface="Arial"/>
                <a:cs typeface="Arial"/>
              </a:rPr>
              <a:t>Wi-SU</a:t>
            </a:r>
            <a:r>
              <a:rPr sz="1867" b="1" spc="13" dirty="0">
                <a:latin typeface="Arial"/>
                <a:cs typeface="Arial"/>
              </a:rPr>
              <a:t>N</a:t>
            </a:r>
            <a:r>
              <a:rPr sz="1867" b="1" spc="-40" dirty="0">
                <a:latin typeface="Arial"/>
                <a:cs typeface="Arial"/>
              </a:rPr>
              <a:t> </a:t>
            </a:r>
            <a:r>
              <a:rPr sz="1867" b="1" spc="47" dirty="0">
                <a:latin typeface="Arial"/>
                <a:cs typeface="Arial"/>
              </a:rPr>
              <a:t>etc</a:t>
            </a:r>
            <a:endParaRPr sz="186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9429" y="2915491"/>
            <a:ext cx="99390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81932" indent="-265847">
              <a:spcBef>
                <a:spcPts val="133"/>
              </a:spcBef>
              <a:buClr>
                <a:srgbClr val="A1E7D9"/>
              </a:buClr>
              <a:buSzPct val="114285"/>
              <a:buChar char="●"/>
              <a:tabLst>
                <a:tab pos="282780" algn="l"/>
              </a:tabLst>
            </a:pPr>
            <a:r>
              <a:rPr sz="1867" b="1" spc="33" dirty="0">
                <a:latin typeface="Arial"/>
                <a:cs typeface="Arial"/>
              </a:rPr>
              <a:t>Cellular</a:t>
            </a:r>
            <a:r>
              <a:rPr sz="1867" b="1" spc="-33" dirty="0">
                <a:latin typeface="Arial"/>
                <a:cs typeface="Arial"/>
              </a:rPr>
              <a:t> </a:t>
            </a:r>
            <a:r>
              <a:rPr sz="1867" b="1" spc="53" dirty="0">
                <a:latin typeface="Arial"/>
                <a:cs typeface="Arial"/>
              </a:rPr>
              <a:t>2G/</a:t>
            </a:r>
            <a:r>
              <a:rPr sz="1867" b="1" spc="-33" dirty="0">
                <a:latin typeface="Arial"/>
                <a:cs typeface="Arial"/>
              </a:rPr>
              <a:t> </a:t>
            </a:r>
            <a:r>
              <a:rPr sz="1867" b="1" spc="53" dirty="0">
                <a:latin typeface="Arial"/>
                <a:cs typeface="Arial"/>
              </a:rPr>
              <a:t>3G/</a:t>
            </a:r>
            <a:r>
              <a:rPr sz="1867" b="1" spc="-33" dirty="0">
                <a:latin typeface="Arial"/>
                <a:cs typeface="Arial"/>
              </a:rPr>
              <a:t> </a:t>
            </a:r>
            <a:r>
              <a:rPr sz="1867" b="1" spc="-120" dirty="0">
                <a:latin typeface="Arial"/>
                <a:cs typeface="Arial"/>
              </a:rPr>
              <a:t>LTE</a:t>
            </a:r>
            <a:r>
              <a:rPr sz="1867" b="1" spc="-33" dirty="0">
                <a:latin typeface="Arial"/>
                <a:cs typeface="Arial"/>
              </a:rPr>
              <a:t> </a:t>
            </a:r>
            <a:r>
              <a:rPr sz="1867" b="1" spc="247" dirty="0">
                <a:latin typeface="Arial"/>
                <a:cs typeface="Arial"/>
              </a:rPr>
              <a:t>/</a:t>
            </a:r>
            <a:r>
              <a:rPr sz="1867" b="1" spc="-33" dirty="0">
                <a:latin typeface="Arial"/>
                <a:cs typeface="Arial"/>
              </a:rPr>
              <a:t> </a:t>
            </a:r>
            <a:r>
              <a:rPr sz="1867" b="1" spc="47" dirty="0">
                <a:latin typeface="Arial"/>
                <a:cs typeface="Arial"/>
              </a:rPr>
              <a:t>Satellite</a:t>
            </a:r>
            <a:r>
              <a:rPr sz="1867" b="1" spc="-33" dirty="0">
                <a:latin typeface="Arial"/>
                <a:cs typeface="Arial"/>
              </a:rPr>
              <a:t> </a:t>
            </a:r>
            <a:r>
              <a:rPr sz="1867" b="1" spc="73" dirty="0">
                <a:latin typeface="Arial"/>
                <a:cs typeface="Arial"/>
              </a:rPr>
              <a:t>for</a:t>
            </a:r>
            <a:r>
              <a:rPr sz="1867" b="1" spc="-33" dirty="0">
                <a:latin typeface="Arial"/>
                <a:cs typeface="Arial"/>
              </a:rPr>
              <a:t> </a:t>
            </a:r>
            <a:r>
              <a:rPr sz="1867" b="1" spc="-27" dirty="0">
                <a:latin typeface="Arial"/>
                <a:cs typeface="Arial"/>
              </a:rPr>
              <a:t>Long</a:t>
            </a:r>
            <a:r>
              <a:rPr sz="1867" b="1" spc="-33" dirty="0">
                <a:latin typeface="Arial"/>
                <a:cs typeface="Arial"/>
              </a:rPr>
              <a:t> </a:t>
            </a:r>
            <a:r>
              <a:rPr sz="1867" b="1" spc="47" dirty="0">
                <a:latin typeface="Arial"/>
                <a:cs typeface="Arial"/>
              </a:rPr>
              <a:t>range</a:t>
            </a:r>
            <a:r>
              <a:rPr sz="1867" b="1" spc="-33" dirty="0">
                <a:latin typeface="Arial"/>
                <a:cs typeface="Arial"/>
              </a:rPr>
              <a:t> </a:t>
            </a:r>
            <a:r>
              <a:rPr sz="1867" b="1" spc="60" dirty="0">
                <a:latin typeface="Arial"/>
                <a:cs typeface="Arial"/>
              </a:rPr>
              <a:t>communication</a:t>
            </a:r>
            <a:r>
              <a:rPr sz="1867" b="1" spc="-33" dirty="0">
                <a:latin typeface="Arial"/>
                <a:cs typeface="Arial"/>
              </a:rPr>
              <a:t> </a:t>
            </a:r>
            <a:r>
              <a:rPr sz="1867" b="1" spc="33" dirty="0">
                <a:latin typeface="Arial"/>
                <a:cs typeface="Arial"/>
              </a:rPr>
              <a:t>depending</a:t>
            </a:r>
            <a:r>
              <a:rPr sz="1867" b="1" spc="-33" dirty="0">
                <a:latin typeface="Arial"/>
                <a:cs typeface="Arial"/>
              </a:rPr>
              <a:t> </a:t>
            </a:r>
            <a:r>
              <a:rPr sz="1867" b="1" spc="47" dirty="0">
                <a:latin typeface="Arial"/>
                <a:cs typeface="Arial"/>
              </a:rPr>
              <a:t>upon</a:t>
            </a:r>
            <a:r>
              <a:rPr sz="1867" b="1" spc="-33" dirty="0">
                <a:latin typeface="Arial"/>
                <a:cs typeface="Arial"/>
              </a:rPr>
              <a:t> </a:t>
            </a:r>
            <a:r>
              <a:rPr sz="1867" b="1" spc="107" dirty="0">
                <a:latin typeface="Arial"/>
                <a:cs typeface="Arial"/>
              </a:rPr>
              <a:t>the</a:t>
            </a:r>
            <a:endParaRPr sz="186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428" y="3086180"/>
            <a:ext cx="6184053" cy="70288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81932">
              <a:spcBef>
                <a:spcPts val="400"/>
              </a:spcBef>
            </a:pPr>
            <a:r>
              <a:rPr sz="1867" b="1" spc="40" dirty="0">
                <a:latin typeface="Arial"/>
                <a:cs typeface="Arial"/>
              </a:rPr>
              <a:t>applications.</a:t>
            </a:r>
            <a:endParaRPr sz="1867">
              <a:latin typeface="Arial"/>
              <a:cs typeface="Arial"/>
            </a:endParaRPr>
          </a:p>
          <a:p>
            <a:pPr marL="281932" indent="-265847">
              <a:spcBef>
                <a:spcPts val="573"/>
              </a:spcBef>
              <a:buClr>
                <a:srgbClr val="A1E7D9"/>
              </a:buClr>
              <a:buSzPct val="114285"/>
              <a:buChar char="●"/>
              <a:tabLst>
                <a:tab pos="282780" algn="l"/>
              </a:tabLst>
            </a:pPr>
            <a:r>
              <a:rPr sz="1867" b="1" spc="60" dirty="0">
                <a:latin typeface="Arial"/>
                <a:cs typeface="Arial"/>
              </a:rPr>
              <a:t>Wire</a:t>
            </a:r>
            <a:r>
              <a:rPr sz="1867" b="1" spc="-33" dirty="0">
                <a:latin typeface="Arial"/>
                <a:cs typeface="Arial"/>
              </a:rPr>
              <a:t> </a:t>
            </a:r>
            <a:r>
              <a:rPr sz="1867" b="1" spc="53" dirty="0">
                <a:latin typeface="Arial"/>
                <a:cs typeface="Arial"/>
              </a:rPr>
              <a:t>line</a:t>
            </a:r>
            <a:r>
              <a:rPr sz="1867" b="1" spc="-33" dirty="0">
                <a:latin typeface="Arial"/>
                <a:cs typeface="Arial"/>
              </a:rPr>
              <a:t> </a:t>
            </a:r>
            <a:r>
              <a:rPr sz="1867" b="1" spc="-100" dirty="0">
                <a:latin typeface="Arial"/>
                <a:cs typeface="Arial"/>
              </a:rPr>
              <a:t>BB</a:t>
            </a:r>
            <a:r>
              <a:rPr sz="1867" b="1" spc="-27" dirty="0">
                <a:latin typeface="Arial"/>
                <a:cs typeface="Arial"/>
              </a:rPr>
              <a:t> </a:t>
            </a:r>
            <a:r>
              <a:rPr sz="1867" b="1" spc="247" dirty="0">
                <a:latin typeface="Arial"/>
                <a:cs typeface="Arial"/>
              </a:rPr>
              <a:t>/</a:t>
            </a:r>
            <a:r>
              <a:rPr sz="1867" b="1" spc="-33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Lease</a:t>
            </a:r>
            <a:r>
              <a:rPr sz="1867" b="1" spc="-27" dirty="0">
                <a:latin typeface="Arial"/>
                <a:cs typeface="Arial"/>
              </a:rPr>
              <a:t> </a:t>
            </a:r>
            <a:r>
              <a:rPr sz="1867" b="1" spc="53" dirty="0">
                <a:latin typeface="Arial"/>
                <a:cs typeface="Arial"/>
              </a:rPr>
              <a:t>line</a:t>
            </a:r>
            <a:r>
              <a:rPr sz="1867" b="1" spc="-33" dirty="0">
                <a:latin typeface="Arial"/>
                <a:cs typeface="Arial"/>
              </a:rPr>
              <a:t> </a:t>
            </a:r>
            <a:r>
              <a:rPr sz="1867" b="1" spc="93" dirty="0">
                <a:latin typeface="Arial"/>
                <a:cs typeface="Arial"/>
              </a:rPr>
              <a:t>to</a:t>
            </a:r>
            <a:r>
              <a:rPr sz="1867" b="1" spc="-33" dirty="0">
                <a:latin typeface="Arial"/>
                <a:cs typeface="Arial"/>
              </a:rPr>
              <a:t> </a:t>
            </a:r>
            <a:r>
              <a:rPr sz="1867" b="1" spc="33" dirty="0">
                <a:latin typeface="Arial"/>
                <a:cs typeface="Arial"/>
              </a:rPr>
              <a:t>connect</a:t>
            </a:r>
            <a:r>
              <a:rPr sz="1867" b="1" spc="-27" dirty="0">
                <a:latin typeface="Arial"/>
                <a:cs typeface="Arial"/>
              </a:rPr>
              <a:t> </a:t>
            </a:r>
            <a:r>
              <a:rPr sz="1867" b="1" spc="67" dirty="0">
                <a:latin typeface="Arial"/>
                <a:cs typeface="Arial"/>
              </a:rPr>
              <a:t>infrastructure</a:t>
            </a:r>
            <a:endParaRPr sz="186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428" y="3840729"/>
            <a:ext cx="10601112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81932" indent="-265847">
              <a:spcBef>
                <a:spcPts val="133"/>
              </a:spcBef>
              <a:buClr>
                <a:srgbClr val="A1E7D9"/>
              </a:buClr>
              <a:buSzPct val="114285"/>
              <a:buChar char="●"/>
              <a:tabLst>
                <a:tab pos="282780" algn="l"/>
              </a:tabLst>
            </a:pPr>
            <a:r>
              <a:rPr sz="1867" b="1" spc="47" dirty="0">
                <a:latin typeface="Arial"/>
                <a:cs typeface="Arial"/>
              </a:rPr>
              <a:t>Power</a:t>
            </a:r>
            <a:r>
              <a:rPr sz="1867" b="1" spc="-40" dirty="0">
                <a:latin typeface="Arial"/>
                <a:cs typeface="Arial"/>
              </a:rPr>
              <a:t> </a:t>
            </a:r>
            <a:r>
              <a:rPr sz="1867" b="1" spc="20" dirty="0">
                <a:latin typeface="Arial"/>
                <a:cs typeface="Arial"/>
              </a:rPr>
              <a:t>Line</a:t>
            </a:r>
            <a:r>
              <a:rPr sz="1867" b="1" spc="-33" dirty="0">
                <a:latin typeface="Arial"/>
                <a:cs typeface="Arial"/>
              </a:rPr>
              <a:t> </a:t>
            </a:r>
            <a:r>
              <a:rPr sz="1867" b="1" spc="53" dirty="0">
                <a:latin typeface="Arial"/>
                <a:cs typeface="Arial"/>
              </a:rPr>
              <a:t>Communication</a:t>
            </a:r>
            <a:r>
              <a:rPr sz="1867" b="1" spc="-40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Technologies:</a:t>
            </a:r>
            <a:r>
              <a:rPr sz="1867" b="1" spc="-33" dirty="0">
                <a:latin typeface="Arial"/>
                <a:cs typeface="Arial"/>
              </a:rPr>
              <a:t> </a:t>
            </a:r>
            <a:r>
              <a:rPr sz="1867" b="1" spc="80" dirty="0">
                <a:latin typeface="Arial"/>
                <a:cs typeface="Arial"/>
              </a:rPr>
              <a:t>Narrowband</a:t>
            </a:r>
            <a:r>
              <a:rPr sz="1867" b="1" spc="-33" dirty="0">
                <a:latin typeface="Arial"/>
                <a:cs typeface="Arial"/>
              </a:rPr>
              <a:t> </a:t>
            </a:r>
            <a:r>
              <a:rPr sz="1867" b="1" spc="-113" dirty="0">
                <a:latin typeface="Arial"/>
                <a:cs typeface="Arial"/>
              </a:rPr>
              <a:t>PLC</a:t>
            </a:r>
            <a:r>
              <a:rPr sz="1867" b="1" spc="-40" dirty="0">
                <a:latin typeface="Arial"/>
                <a:cs typeface="Arial"/>
              </a:rPr>
              <a:t> </a:t>
            </a:r>
            <a:r>
              <a:rPr sz="1867" b="1" spc="73" dirty="0">
                <a:latin typeface="Arial"/>
                <a:cs typeface="Arial"/>
              </a:rPr>
              <a:t>for</a:t>
            </a:r>
            <a:r>
              <a:rPr sz="1867" b="1" spc="-33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LAN</a:t>
            </a:r>
            <a:r>
              <a:rPr sz="1867" b="1" spc="-33" dirty="0">
                <a:latin typeface="Arial"/>
                <a:cs typeface="Arial"/>
              </a:rPr>
              <a:t> </a:t>
            </a:r>
            <a:r>
              <a:rPr sz="1867" b="1" spc="67" dirty="0">
                <a:latin typeface="Arial"/>
                <a:cs typeface="Arial"/>
              </a:rPr>
              <a:t>and</a:t>
            </a:r>
            <a:r>
              <a:rPr sz="1867" b="1" spc="-40" dirty="0">
                <a:latin typeface="Arial"/>
                <a:cs typeface="Arial"/>
              </a:rPr>
              <a:t> </a:t>
            </a:r>
            <a:r>
              <a:rPr sz="1867" b="1" spc="40" dirty="0">
                <a:latin typeface="Arial"/>
                <a:cs typeface="Arial"/>
              </a:rPr>
              <a:t>Broadband</a:t>
            </a:r>
            <a:r>
              <a:rPr sz="1867" b="1" spc="-33" dirty="0">
                <a:latin typeface="Arial"/>
                <a:cs typeface="Arial"/>
              </a:rPr>
              <a:t> </a:t>
            </a:r>
            <a:r>
              <a:rPr sz="1867" b="1" spc="-113" dirty="0">
                <a:latin typeface="Arial"/>
                <a:cs typeface="Arial"/>
              </a:rPr>
              <a:t>PLC</a:t>
            </a:r>
            <a:endParaRPr sz="1867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9428" y="4011417"/>
            <a:ext cx="6532880" cy="215995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81932">
              <a:spcBef>
                <a:spcPts val="400"/>
              </a:spcBef>
            </a:pPr>
            <a:r>
              <a:rPr sz="1867" b="1" spc="73" dirty="0">
                <a:latin typeface="Arial"/>
                <a:cs typeface="Arial"/>
              </a:rPr>
              <a:t>for</a:t>
            </a:r>
            <a:r>
              <a:rPr sz="1867" b="1" spc="-93" dirty="0">
                <a:latin typeface="Arial"/>
                <a:cs typeface="Arial"/>
              </a:rPr>
              <a:t> </a:t>
            </a:r>
            <a:r>
              <a:rPr sz="1867" b="1" spc="40" dirty="0">
                <a:latin typeface="Arial"/>
                <a:cs typeface="Arial"/>
              </a:rPr>
              <a:t>WAN</a:t>
            </a:r>
            <a:endParaRPr sz="1867">
              <a:latin typeface="Arial"/>
              <a:cs typeface="Arial"/>
            </a:endParaRPr>
          </a:p>
          <a:p>
            <a:pPr marL="281932" indent="-265847">
              <a:spcBef>
                <a:spcPts val="573"/>
              </a:spcBef>
              <a:buClr>
                <a:srgbClr val="A1E7D9"/>
              </a:buClr>
              <a:buSzPct val="114285"/>
              <a:buChar char="●"/>
              <a:tabLst>
                <a:tab pos="282780" algn="l"/>
              </a:tabLst>
            </a:pPr>
            <a:r>
              <a:rPr sz="1867" b="1" spc="13" dirty="0">
                <a:latin typeface="Arial"/>
                <a:cs typeface="Arial"/>
              </a:rPr>
              <a:t>Lo</a:t>
            </a:r>
            <a:r>
              <a:rPr sz="1867" b="1" spc="27" dirty="0">
                <a:latin typeface="Arial"/>
                <a:cs typeface="Arial"/>
              </a:rPr>
              <a:t>w</a:t>
            </a:r>
            <a:r>
              <a:rPr sz="1867" b="1" spc="-40" dirty="0">
                <a:latin typeface="Arial"/>
                <a:cs typeface="Arial"/>
              </a:rPr>
              <a:t> </a:t>
            </a:r>
            <a:r>
              <a:rPr sz="1867" b="1" spc="73" dirty="0">
                <a:latin typeface="Arial"/>
                <a:cs typeface="Arial"/>
              </a:rPr>
              <a:t>powe</a:t>
            </a:r>
            <a:r>
              <a:rPr sz="1867" b="1" spc="47" dirty="0">
                <a:latin typeface="Arial"/>
                <a:cs typeface="Arial"/>
              </a:rPr>
              <a:t>r</a:t>
            </a:r>
            <a:r>
              <a:rPr sz="1867" b="1" spc="-40" dirty="0">
                <a:latin typeface="Arial"/>
                <a:cs typeface="Arial"/>
              </a:rPr>
              <a:t> </a:t>
            </a:r>
            <a:r>
              <a:rPr sz="1867" b="1" spc="-133" dirty="0">
                <a:latin typeface="Arial"/>
                <a:cs typeface="Arial"/>
              </a:rPr>
              <a:t>R</a:t>
            </a:r>
            <a:r>
              <a:rPr sz="1867" b="1" spc="-107" dirty="0">
                <a:latin typeface="Arial"/>
                <a:cs typeface="Arial"/>
              </a:rPr>
              <a:t>F</a:t>
            </a:r>
            <a:r>
              <a:rPr sz="1867" b="1" spc="-40" dirty="0">
                <a:latin typeface="Arial"/>
                <a:cs typeface="Arial"/>
              </a:rPr>
              <a:t> </a:t>
            </a:r>
            <a:r>
              <a:rPr sz="1867" b="1" spc="73" dirty="0">
                <a:latin typeface="Arial"/>
                <a:cs typeface="Arial"/>
              </a:rPr>
              <a:t>fo</a:t>
            </a:r>
            <a:r>
              <a:rPr sz="1867" b="1" spc="67" dirty="0">
                <a:latin typeface="Arial"/>
                <a:cs typeface="Arial"/>
              </a:rPr>
              <a:t>r</a:t>
            </a:r>
            <a:r>
              <a:rPr sz="1867" b="1" spc="-40" dirty="0">
                <a:latin typeface="Arial"/>
                <a:cs typeface="Arial"/>
              </a:rPr>
              <a:t> </a:t>
            </a:r>
            <a:r>
              <a:rPr sz="1867" b="1" spc="7" dirty="0">
                <a:latin typeface="Arial"/>
                <a:cs typeface="Arial"/>
              </a:rPr>
              <a:t>WAN:</a:t>
            </a:r>
            <a:r>
              <a:rPr sz="1867" b="1" spc="-40" dirty="0">
                <a:latin typeface="Arial"/>
                <a:cs typeface="Arial"/>
              </a:rPr>
              <a:t> </a:t>
            </a:r>
            <a:r>
              <a:rPr sz="1867" b="1" spc="-27" dirty="0">
                <a:latin typeface="Arial"/>
                <a:cs typeface="Arial"/>
              </a:rPr>
              <a:t>LoRa</a:t>
            </a:r>
            <a:r>
              <a:rPr sz="1867" b="1" spc="-13" dirty="0">
                <a:latin typeface="Arial"/>
                <a:cs typeface="Arial"/>
              </a:rPr>
              <a:t>,</a:t>
            </a:r>
            <a:r>
              <a:rPr sz="1867" b="1" spc="-40" dirty="0">
                <a:latin typeface="Arial"/>
                <a:cs typeface="Arial"/>
              </a:rPr>
              <a:t> </a:t>
            </a:r>
            <a:r>
              <a:rPr sz="1867" b="1" spc="-27" dirty="0">
                <a:latin typeface="Arial"/>
                <a:cs typeface="Arial"/>
              </a:rPr>
              <a:t>Sigfox</a:t>
            </a:r>
            <a:endParaRPr sz="1867">
              <a:latin typeface="Arial"/>
              <a:cs typeface="Arial"/>
            </a:endParaRPr>
          </a:p>
          <a:p>
            <a:pPr marL="281932" indent="-265847">
              <a:spcBef>
                <a:spcPts val="620"/>
              </a:spcBef>
              <a:buClr>
                <a:srgbClr val="A1E7D9"/>
              </a:buClr>
              <a:buSzPct val="114285"/>
              <a:buChar char="●"/>
              <a:tabLst>
                <a:tab pos="282780" algn="l"/>
              </a:tabLst>
            </a:pPr>
            <a:r>
              <a:rPr sz="1867" b="1" spc="27" dirty="0">
                <a:latin typeface="Arial"/>
                <a:cs typeface="Arial"/>
              </a:rPr>
              <a:t>Embedded</a:t>
            </a:r>
            <a:r>
              <a:rPr sz="1867" b="1" spc="-93" dirty="0">
                <a:latin typeface="Arial"/>
                <a:cs typeface="Arial"/>
              </a:rPr>
              <a:t> </a:t>
            </a:r>
            <a:r>
              <a:rPr sz="1867" b="1" spc="20" dirty="0">
                <a:latin typeface="Arial"/>
                <a:cs typeface="Arial"/>
              </a:rPr>
              <a:t>SIM</a:t>
            </a:r>
            <a:endParaRPr sz="1867">
              <a:latin typeface="Arial"/>
              <a:cs typeface="Arial"/>
            </a:endParaRPr>
          </a:p>
          <a:p>
            <a:pPr marL="281932" indent="-265847">
              <a:spcBef>
                <a:spcPts val="619"/>
              </a:spcBef>
              <a:buClr>
                <a:srgbClr val="A1E7D9"/>
              </a:buClr>
              <a:buSzPct val="114285"/>
              <a:buChar char="●"/>
              <a:tabLst>
                <a:tab pos="282780" algn="l"/>
              </a:tabLst>
            </a:pPr>
            <a:r>
              <a:rPr sz="1867" b="1" spc="27" dirty="0">
                <a:latin typeface="Arial"/>
                <a:cs typeface="Arial"/>
              </a:rPr>
              <a:t>Static</a:t>
            </a:r>
            <a:r>
              <a:rPr sz="1867" b="1" spc="-53" dirty="0">
                <a:latin typeface="Arial"/>
                <a:cs typeface="Arial"/>
              </a:rPr>
              <a:t> </a:t>
            </a:r>
            <a:r>
              <a:rPr sz="1867" b="1" spc="7" dirty="0">
                <a:latin typeface="Arial"/>
                <a:cs typeface="Arial"/>
              </a:rPr>
              <a:t>IP</a:t>
            </a:r>
            <a:r>
              <a:rPr sz="1867" b="1" spc="-47" dirty="0">
                <a:latin typeface="Arial"/>
                <a:cs typeface="Arial"/>
              </a:rPr>
              <a:t> </a:t>
            </a:r>
            <a:r>
              <a:rPr sz="1867" b="1" spc="7" dirty="0">
                <a:latin typeface="Arial"/>
                <a:cs typeface="Arial"/>
              </a:rPr>
              <a:t>(IPv4</a:t>
            </a:r>
            <a:r>
              <a:rPr sz="1867" b="1" spc="-47" dirty="0">
                <a:latin typeface="Arial"/>
                <a:cs typeface="Arial"/>
              </a:rPr>
              <a:t> </a:t>
            </a:r>
            <a:r>
              <a:rPr sz="1867" b="1" spc="247" dirty="0">
                <a:latin typeface="Arial"/>
                <a:cs typeface="Arial"/>
              </a:rPr>
              <a:t>/</a:t>
            </a:r>
            <a:r>
              <a:rPr sz="1867" b="1" spc="-47" dirty="0">
                <a:latin typeface="Arial"/>
                <a:cs typeface="Arial"/>
              </a:rPr>
              <a:t> </a:t>
            </a:r>
            <a:r>
              <a:rPr sz="1867" b="1" spc="7" dirty="0">
                <a:latin typeface="Arial"/>
                <a:cs typeface="Arial"/>
              </a:rPr>
              <a:t>IPv6)</a:t>
            </a:r>
            <a:endParaRPr sz="1867">
              <a:latin typeface="Arial"/>
              <a:cs typeface="Arial"/>
            </a:endParaRPr>
          </a:p>
          <a:p>
            <a:pPr marL="281932" indent="-265847">
              <a:spcBef>
                <a:spcPts val="612"/>
              </a:spcBef>
              <a:buClr>
                <a:srgbClr val="A1E7D9"/>
              </a:buClr>
              <a:buSzPct val="114285"/>
              <a:buChar char="●"/>
              <a:tabLst>
                <a:tab pos="282780" algn="l"/>
              </a:tabLst>
            </a:pPr>
            <a:r>
              <a:rPr sz="1867" b="1" spc="60" dirty="0">
                <a:latin typeface="Arial"/>
                <a:cs typeface="Arial"/>
              </a:rPr>
              <a:t>Smart</a:t>
            </a:r>
            <a:r>
              <a:rPr sz="1867" b="1" spc="-80" dirty="0">
                <a:latin typeface="Arial"/>
                <a:cs typeface="Arial"/>
              </a:rPr>
              <a:t> </a:t>
            </a:r>
            <a:r>
              <a:rPr sz="1867" b="1" spc="27" dirty="0">
                <a:latin typeface="Arial"/>
                <a:cs typeface="Arial"/>
              </a:rPr>
              <a:t>Phone</a:t>
            </a:r>
            <a:endParaRPr sz="1867">
              <a:latin typeface="Arial"/>
              <a:cs typeface="Arial"/>
            </a:endParaRPr>
          </a:p>
          <a:p>
            <a:pPr marL="281932" indent="-265847">
              <a:spcBef>
                <a:spcPts val="620"/>
              </a:spcBef>
              <a:buClr>
                <a:srgbClr val="A1E7D9"/>
              </a:buClr>
              <a:buSzPct val="114285"/>
              <a:buChar char="●"/>
              <a:tabLst>
                <a:tab pos="282780" algn="l"/>
              </a:tabLst>
            </a:pPr>
            <a:r>
              <a:rPr sz="1867" b="1" spc="27" dirty="0">
                <a:latin typeface="Arial"/>
                <a:cs typeface="Arial"/>
              </a:rPr>
              <a:t>High</a:t>
            </a:r>
            <a:r>
              <a:rPr sz="1867" b="1" spc="-47" dirty="0">
                <a:latin typeface="Arial"/>
                <a:cs typeface="Arial"/>
              </a:rPr>
              <a:t> </a:t>
            </a:r>
            <a:r>
              <a:rPr sz="1867" b="1" spc="13" dirty="0">
                <a:latin typeface="Arial"/>
                <a:cs typeface="Arial"/>
              </a:rPr>
              <a:t>speed</a:t>
            </a:r>
            <a:r>
              <a:rPr sz="1867" b="1" spc="-47" dirty="0">
                <a:latin typeface="Arial"/>
                <a:cs typeface="Arial"/>
              </a:rPr>
              <a:t> </a:t>
            </a:r>
            <a:r>
              <a:rPr sz="1867" b="1" spc="100" dirty="0">
                <a:latin typeface="Arial"/>
                <a:cs typeface="Arial"/>
              </a:rPr>
              <a:t>internet</a:t>
            </a:r>
            <a:r>
              <a:rPr sz="1867" b="1" spc="-47" dirty="0">
                <a:latin typeface="Arial"/>
                <a:cs typeface="Arial"/>
              </a:rPr>
              <a:t> </a:t>
            </a:r>
            <a:r>
              <a:rPr sz="1867" b="1" spc="47" dirty="0">
                <a:latin typeface="Arial"/>
                <a:cs typeface="Arial"/>
              </a:rPr>
              <a:t>on</a:t>
            </a:r>
            <a:r>
              <a:rPr sz="1867" b="1" spc="-47" dirty="0">
                <a:latin typeface="Arial"/>
                <a:cs typeface="Arial"/>
              </a:rPr>
              <a:t> </a:t>
            </a:r>
            <a:r>
              <a:rPr sz="1867" b="1" spc="67" dirty="0">
                <a:latin typeface="Arial"/>
                <a:cs typeface="Arial"/>
              </a:rPr>
              <a:t>ﬁxed</a:t>
            </a:r>
            <a:r>
              <a:rPr sz="1867" b="1" spc="-47" dirty="0">
                <a:latin typeface="Arial"/>
                <a:cs typeface="Arial"/>
              </a:rPr>
              <a:t> </a:t>
            </a:r>
            <a:r>
              <a:rPr sz="1867" b="1" spc="53" dirty="0">
                <a:latin typeface="Arial"/>
                <a:cs typeface="Arial"/>
              </a:rPr>
              <a:t>line</a:t>
            </a:r>
            <a:r>
              <a:rPr sz="1867" b="1" spc="-47" dirty="0">
                <a:latin typeface="Arial"/>
                <a:cs typeface="Arial"/>
              </a:rPr>
              <a:t> </a:t>
            </a:r>
            <a:r>
              <a:rPr sz="1867" b="1" spc="67" dirty="0">
                <a:latin typeface="Arial"/>
                <a:cs typeface="Arial"/>
              </a:rPr>
              <a:t>and</a:t>
            </a:r>
            <a:r>
              <a:rPr sz="1867" b="1" spc="-40" dirty="0">
                <a:latin typeface="Arial"/>
                <a:cs typeface="Arial"/>
              </a:rPr>
              <a:t> </a:t>
            </a:r>
            <a:r>
              <a:rPr sz="1867" b="1" spc="60" dirty="0">
                <a:latin typeface="Arial"/>
                <a:cs typeface="Arial"/>
              </a:rPr>
              <a:t>mobile</a:t>
            </a:r>
            <a:r>
              <a:rPr sz="1867" b="1" spc="-47" dirty="0">
                <a:latin typeface="Arial"/>
                <a:cs typeface="Arial"/>
              </a:rPr>
              <a:t> </a:t>
            </a:r>
            <a:r>
              <a:rPr sz="1867" b="1" spc="20" dirty="0">
                <a:latin typeface="Arial"/>
                <a:cs typeface="Arial"/>
              </a:rPr>
              <a:t>phones.</a:t>
            </a:r>
            <a:endParaRPr sz="1867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5000" y="6352733"/>
            <a:ext cx="11189547" cy="11007"/>
          </a:xfrm>
          <a:custGeom>
            <a:avLst/>
            <a:gdLst/>
            <a:ahLst/>
            <a:cxnLst/>
            <a:rect l="l" t="t" r="r" b="b"/>
            <a:pathLst>
              <a:path w="8392160" h="8254">
                <a:moveTo>
                  <a:pt x="0" y="8099"/>
                </a:moveTo>
                <a:lnTo>
                  <a:pt x="83915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616" y="383197"/>
            <a:ext cx="8544984" cy="680593"/>
          </a:xfrm>
          <a:prstGeom prst="rect">
            <a:avLst/>
          </a:prstGeom>
        </p:spPr>
        <p:txBody>
          <a:bodyPr vert="horz" wrap="square" lIns="0" tIns="23707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87"/>
              </a:spcBef>
            </a:pPr>
            <a:r>
              <a:rPr lang="en-US" sz="4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Backbone Network</a:t>
            </a:r>
            <a:endParaRPr sz="42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2121" y="1307036"/>
            <a:ext cx="9771379" cy="394979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81932" indent="-265847">
              <a:spcBef>
                <a:spcPts val="540"/>
              </a:spcBef>
              <a:buClr>
                <a:srgbClr val="A1E7D9"/>
              </a:buClr>
              <a:buSzPct val="116666"/>
              <a:buFont typeface="Times New Roman"/>
              <a:buChar char="●"/>
              <a:tabLst>
                <a:tab pos="282780" algn="l"/>
              </a:tabLst>
            </a:pPr>
            <a:r>
              <a:rPr sz="2400" spc="73" dirty="0">
                <a:latin typeface="Microsoft Sans Serif"/>
                <a:cs typeface="Microsoft Sans Serif"/>
              </a:rPr>
              <a:t>Smooth</a:t>
            </a:r>
            <a:r>
              <a:rPr sz="2400" spc="-27" dirty="0">
                <a:latin typeface="Microsoft Sans Serif"/>
                <a:cs typeface="Microsoft Sans Serif"/>
              </a:rPr>
              <a:t> </a:t>
            </a:r>
            <a:r>
              <a:rPr sz="2400" spc="147" dirty="0">
                <a:latin typeface="Microsoft Sans Serif"/>
                <a:cs typeface="Microsoft Sans Serif"/>
              </a:rPr>
              <a:t>&amp;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67" dirty="0">
                <a:latin typeface="Microsoft Sans Serif"/>
                <a:cs typeface="Microsoft Sans Serif"/>
              </a:rPr>
              <a:t>high</a:t>
            </a:r>
            <a:r>
              <a:rPr sz="2400" spc="-27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speed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-47" dirty="0" err="1">
                <a:latin typeface="Microsoft Sans Serif"/>
                <a:cs typeface="Microsoft Sans Serif"/>
              </a:rPr>
              <a:t>WiFi</a:t>
            </a:r>
            <a:r>
              <a:rPr sz="2400" spc="-27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coverage</a:t>
            </a:r>
            <a:endParaRPr lang="en-US" sz="2400" spc="20" dirty="0">
              <a:latin typeface="Microsoft Sans Serif"/>
              <a:cs typeface="Microsoft Sans Serif"/>
            </a:endParaRPr>
          </a:p>
          <a:p>
            <a:pPr marL="281932" indent="-265847">
              <a:spcBef>
                <a:spcPts val="540"/>
              </a:spcBef>
              <a:buClr>
                <a:srgbClr val="A1E7D9"/>
              </a:buClr>
              <a:buSzPct val="116666"/>
              <a:buFont typeface="Times New Roman"/>
              <a:buChar char="●"/>
              <a:tabLst>
                <a:tab pos="282780" algn="l"/>
              </a:tabLst>
            </a:pPr>
            <a:r>
              <a:rPr sz="2400" spc="73" dirty="0">
                <a:latin typeface="Microsoft Sans Serif"/>
                <a:cs typeface="Microsoft Sans Serif"/>
              </a:rPr>
              <a:t>Control</a:t>
            </a:r>
            <a:r>
              <a:rPr sz="2400" spc="-27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plane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87" dirty="0">
                <a:latin typeface="Microsoft Sans Serif"/>
                <a:cs typeface="Microsoft Sans Serif"/>
              </a:rPr>
              <a:t>at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107" dirty="0">
                <a:latin typeface="Microsoft Sans Serif"/>
                <a:cs typeface="Microsoft Sans Serif"/>
              </a:rPr>
              <a:t>the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80" dirty="0">
                <a:latin typeface="Microsoft Sans Serif"/>
                <a:cs typeface="Microsoft Sans Serif"/>
              </a:rPr>
              <a:t>center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53" dirty="0">
                <a:latin typeface="Microsoft Sans Serif"/>
                <a:cs typeface="Microsoft Sans Serif"/>
              </a:rPr>
              <a:t>whereas</a:t>
            </a:r>
            <a:r>
              <a:rPr sz="2400" spc="-27" dirty="0">
                <a:latin typeface="Microsoft Sans Serif"/>
                <a:cs typeface="Microsoft Sans Serif"/>
              </a:rPr>
              <a:t> </a:t>
            </a:r>
            <a:r>
              <a:rPr sz="2400" spc="73" dirty="0">
                <a:latin typeface="Microsoft Sans Serif"/>
                <a:cs typeface="Microsoft Sans Serif"/>
              </a:rPr>
              <a:t>data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67" dirty="0">
                <a:latin typeface="Microsoft Sans Serif"/>
                <a:cs typeface="Microsoft Sans Serif"/>
              </a:rPr>
              <a:t>may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67" dirty="0">
                <a:latin typeface="Microsoft Sans Serif"/>
                <a:cs typeface="Microsoft Sans Serif"/>
              </a:rPr>
              <a:t>be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93" dirty="0">
                <a:latin typeface="Microsoft Sans Serif"/>
                <a:cs typeface="Microsoft Sans Serif"/>
              </a:rPr>
              <a:t>in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93" dirty="0">
                <a:latin typeface="Microsoft Sans Serif"/>
                <a:cs typeface="Microsoft Sans Serif"/>
              </a:rPr>
              <a:t>distributed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servers.</a:t>
            </a:r>
            <a:endParaRPr sz="2400" dirty="0">
              <a:latin typeface="Microsoft Sans Serif"/>
              <a:cs typeface="Microsoft Sans Serif"/>
            </a:endParaRPr>
          </a:p>
          <a:p>
            <a:pPr marL="281932" marR="6773" indent="-265847">
              <a:lnSpc>
                <a:spcPts val="2385"/>
              </a:lnSpc>
              <a:spcBef>
                <a:spcPts val="1280"/>
              </a:spcBef>
              <a:buClr>
                <a:srgbClr val="A1E7D9"/>
              </a:buClr>
              <a:buSzPct val="116666"/>
              <a:buFont typeface="Times New Roman"/>
              <a:buChar char="●"/>
              <a:tabLst>
                <a:tab pos="282780" algn="l"/>
              </a:tabLst>
            </a:pPr>
            <a:r>
              <a:rPr sz="2400" spc="40" dirty="0">
                <a:latin typeface="Microsoft Sans Serif"/>
                <a:cs typeface="Microsoft Sans Serif"/>
              </a:rPr>
              <a:t>Data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centers</a:t>
            </a:r>
            <a:r>
              <a:rPr sz="2400" spc="-13" dirty="0">
                <a:latin typeface="Microsoft Sans Serif"/>
                <a:cs typeface="Microsoft Sans Serif"/>
              </a:rPr>
              <a:t> </a:t>
            </a:r>
            <a:r>
              <a:rPr sz="2400" spc="93" dirty="0">
                <a:latin typeface="Microsoft Sans Serif"/>
                <a:cs typeface="Microsoft Sans Serif"/>
              </a:rPr>
              <a:t>in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107" dirty="0">
                <a:latin typeface="Microsoft Sans Serif"/>
                <a:cs typeface="Microsoft Sans Serif"/>
              </a:rPr>
              <a:t>the</a:t>
            </a:r>
            <a:r>
              <a:rPr sz="2400" spc="-13" dirty="0">
                <a:latin typeface="Microsoft Sans Serif"/>
                <a:cs typeface="Microsoft Sans Serif"/>
              </a:rPr>
              <a:t> </a:t>
            </a:r>
            <a:r>
              <a:rPr sz="2400" spc="73" dirty="0">
                <a:latin typeface="Microsoft Sans Serif"/>
                <a:cs typeface="Microsoft Sans Serif"/>
              </a:rPr>
              <a:t>cloud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133" dirty="0">
                <a:latin typeface="Microsoft Sans Serif"/>
                <a:cs typeface="Microsoft Sans Serif"/>
              </a:rPr>
              <a:t>for</a:t>
            </a:r>
            <a:r>
              <a:rPr sz="2400" spc="-13" dirty="0">
                <a:latin typeface="Microsoft Sans Serif"/>
                <a:cs typeface="Microsoft Sans Serif"/>
              </a:rPr>
              <a:t> </a:t>
            </a:r>
            <a:r>
              <a:rPr sz="2400" spc="73" dirty="0">
                <a:latin typeface="Microsoft Sans Serif"/>
                <a:cs typeface="Microsoft Sans Serif"/>
              </a:rPr>
              <a:t>storing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33" dirty="0">
                <a:latin typeface="Microsoft Sans Serif"/>
                <a:cs typeface="Microsoft Sans Serif"/>
              </a:rPr>
              <a:t>large</a:t>
            </a:r>
            <a:r>
              <a:rPr sz="2400" spc="-13" dirty="0">
                <a:latin typeface="Microsoft Sans Serif"/>
                <a:cs typeface="Microsoft Sans Serif"/>
              </a:rPr>
              <a:t> </a:t>
            </a:r>
            <a:r>
              <a:rPr sz="2400" spc="127" dirty="0">
                <a:latin typeface="Microsoft Sans Serif"/>
                <a:cs typeface="Microsoft Sans Serif"/>
              </a:rPr>
              <a:t>amount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120" dirty="0">
                <a:latin typeface="Microsoft Sans Serif"/>
                <a:cs typeface="Microsoft Sans Serif"/>
              </a:rPr>
              <a:t>of</a:t>
            </a:r>
            <a:r>
              <a:rPr sz="2400" spc="-13" dirty="0">
                <a:latin typeface="Microsoft Sans Serif"/>
                <a:cs typeface="Microsoft Sans Serif"/>
              </a:rPr>
              <a:t> </a:t>
            </a:r>
            <a:r>
              <a:rPr sz="2400" spc="73" dirty="0">
                <a:latin typeface="Microsoft Sans Serif"/>
                <a:cs typeface="Microsoft Sans Serif"/>
              </a:rPr>
              <a:t>data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152" dirty="0">
                <a:latin typeface="Microsoft Sans Serif"/>
                <a:cs typeface="Microsoft Sans Serif"/>
              </a:rPr>
              <a:t>from</a:t>
            </a:r>
            <a:r>
              <a:rPr sz="2400" spc="-13" dirty="0">
                <a:latin typeface="Microsoft Sans Serif"/>
                <a:cs typeface="Microsoft Sans Serif"/>
              </a:rPr>
              <a:t> </a:t>
            </a:r>
            <a:r>
              <a:rPr sz="2400" spc="100" dirty="0">
                <a:latin typeface="Microsoft Sans Serif"/>
                <a:cs typeface="Microsoft Sans Serif"/>
              </a:rPr>
              <a:t>the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devices.</a:t>
            </a:r>
          </a:p>
          <a:p>
            <a:pPr marL="281932" indent="-265847">
              <a:spcBef>
                <a:spcPts val="800"/>
              </a:spcBef>
              <a:buClr>
                <a:srgbClr val="A1E7D9"/>
              </a:buClr>
              <a:buSzPct val="116666"/>
              <a:buFont typeface="Times New Roman"/>
              <a:buChar char="●"/>
              <a:tabLst>
                <a:tab pos="282780" algn="l"/>
              </a:tabLst>
            </a:pPr>
            <a:r>
              <a:rPr sz="2400" spc="-13" dirty="0">
                <a:latin typeface="Microsoft Sans Serif"/>
                <a:cs typeface="Microsoft Sans Serif"/>
              </a:rPr>
              <a:t>Big</a:t>
            </a:r>
            <a:r>
              <a:rPr sz="2400" spc="-33" dirty="0">
                <a:latin typeface="Microsoft Sans Serif"/>
                <a:cs typeface="Microsoft Sans Serif"/>
              </a:rPr>
              <a:t> </a:t>
            </a:r>
            <a:r>
              <a:rPr sz="2400" spc="73" dirty="0">
                <a:latin typeface="Microsoft Sans Serif"/>
                <a:cs typeface="Microsoft Sans Serif"/>
              </a:rPr>
              <a:t>data</a:t>
            </a:r>
            <a:r>
              <a:rPr sz="2400" spc="-27" dirty="0">
                <a:latin typeface="Microsoft Sans Serif"/>
                <a:cs typeface="Microsoft Sans Serif"/>
              </a:rPr>
              <a:t> </a:t>
            </a:r>
            <a:r>
              <a:rPr sz="2400" spc="27" dirty="0">
                <a:latin typeface="Microsoft Sans Serif"/>
                <a:cs typeface="Microsoft Sans Serif"/>
              </a:rPr>
              <a:t>analytics</a:t>
            </a:r>
            <a:r>
              <a:rPr sz="2400" spc="-27" dirty="0">
                <a:latin typeface="Microsoft Sans Serif"/>
                <a:cs typeface="Microsoft Sans Serif"/>
              </a:rPr>
              <a:t> </a:t>
            </a:r>
            <a:r>
              <a:rPr sz="2400" spc="140" dirty="0">
                <a:latin typeface="Microsoft Sans Serif"/>
                <a:cs typeface="Microsoft Sans Serif"/>
              </a:rPr>
              <a:t>to</a:t>
            </a:r>
            <a:r>
              <a:rPr sz="2400" spc="-27" dirty="0">
                <a:latin typeface="Microsoft Sans Serif"/>
                <a:cs typeface="Microsoft Sans Serif"/>
              </a:rPr>
              <a:t> </a:t>
            </a:r>
            <a:r>
              <a:rPr sz="2400" spc="53" dirty="0">
                <a:latin typeface="Microsoft Sans Serif"/>
                <a:cs typeface="Microsoft Sans Serif"/>
              </a:rPr>
              <a:t>create</a:t>
            </a:r>
            <a:r>
              <a:rPr sz="2400" spc="-27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intelligence.</a:t>
            </a:r>
            <a:endParaRPr sz="2400" dirty="0">
              <a:latin typeface="Microsoft Sans Serif"/>
              <a:cs typeface="Microsoft Sans Serif"/>
            </a:endParaRPr>
          </a:p>
          <a:p>
            <a:pPr marL="281932" indent="-265847">
              <a:spcBef>
                <a:spcPts val="873"/>
              </a:spcBef>
              <a:buClr>
                <a:srgbClr val="A1E7D9"/>
              </a:buClr>
              <a:buSzPct val="116666"/>
              <a:buFont typeface="Times New Roman"/>
              <a:buChar char="●"/>
              <a:tabLst>
                <a:tab pos="282780" algn="l"/>
              </a:tabLst>
            </a:pPr>
            <a:r>
              <a:rPr sz="2400" spc="-13" dirty="0">
                <a:latin typeface="Microsoft Sans Serif"/>
                <a:cs typeface="Microsoft Sans Serif"/>
              </a:rPr>
              <a:t>Use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120" dirty="0">
                <a:latin typeface="Microsoft Sans Serif"/>
                <a:cs typeface="Microsoft Sans Serif"/>
              </a:rPr>
              <a:t>of</a:t>
            </a:r>
            <a:r>
              <a:rPr sz="2400" spc="-13" dirty="0">
                <a:latin typeface="Microsoft Sans Serif"/>
                <a:cs typeface="Microsoft Sans Serif"/>
              </a:rPr>
              <a:t> </a:t>
            </a:r>
            <a:r>
              <a:rPr sz="2400" spc="47" dirty="0">
                <a:latin typeface="Microsoft Sans Serif"/>
                <a:cs typeface="Microsoft Sans Serif"/>
              </a:rPr>
              <a:t>intelligence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133" dirty="0">
                <a:latin typeface="Microsoft Sans Serif"/>
                <a:cs typeface="Microsoft Sans Serif"/>
              </a:rPr>
              <a:t>for</a:t>
            </a:r>
            <a:r>
              <a:rPr sz="2400" spc="-13" dirty="0">
                <a:latin typeface="Microsoft Sans Serif"/>
                <a:cs typeface="Microsoft Sans Serif"/>
              </a:rPr>
              <a:t> </a:t>
            </a:r>
            <a:r>
              <a:rPr sz="2400" spc="120" dirty="0">
                <a:latin typeface="Microsoft Sans Serif"/>
                <a:cs typeface="Microsoft Sans Serif"/>
              </a:rPr>
              <a:t>diﬀerent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27" dirty="0">
                <a:latin typeface="Microsoft Sans Serif"/>
                <a:cs typeface="Microsoft Sans Serif"/>
              </a:rPr>
              <a:t>activities.</a:t>
            </a:r>
            <a:endParaRPr sz="2400" dirty="0">
              <a:latin typeface="Microsoft Sans Serif"/>
              <a:cs typeface="Microsoft Sans Serif"/>
            </a:endParaRPr>
          </a:p>
          <a:p>
            <a:pPr marL="281932" indent="-265847">
              <a:spcBef>
                <a:spcPts val="873"/>
              </a:spcBef>
              <a:buClr>
                <a:srgbClr val="A1E7D9"/>
              </a:buClr>
              <a:buSzPct val="116666"/>
              <a:buFont typeface="Times New Roman"/>
              <a:buChar char="●"/>
              <a:tabLst>
                <a:tab pos="282780" algn="l"/>
              </a:tabLst>
            </a:pPr>
            <a:r>
              <a:rPr sz="2400" spc="60" dirty="0">
                <a:latin typeface="Microsoft Sans Serif"/>
                <a:cs typeface="Microsoft Sans Serif"/>
              </a:rPr>
              <a:t>Open</a:t>
            </a:r>
            <a:r>
              <a:rPr sz="2400" spc="-73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APIs</a:t>
            </a:r>
            <a:endParaRPr sz="2400" dirty="0">
              <a:latin typeface="Microsoft Sans Serif"/>
              <a:cs typeface="Microsoft Sans Serif"/>
            </a:endParaRPr>
          </a:p>
          <a:p>
            <a:pPr marL="281932" indent="-265847">
              <a:spcBef>
                <a:spcPts val="873"/>
              </a:spcBef>
              <a:buClr>
                <a:srgbClr val="A1E7D9"/>
              </a:buClr>
              <a:buSzPct val="116666"/>
              <a:buFont typeface="Times New Roman"/>
              <a:buChar char="●"/>
              <a:tabLst>
                <a:tab pos="282780" algn="l"/>
              </a:tabLst>
            </a:pPr>
            <a:r>
              <a:rPr sz="2400" spc="-127" dirty="0">
                <a:latin typeface="Microsoft Sans Serif"/>
                <a:cs typeface="Microsoft Sans Serif"/>
              </a:rPr>
              <a:t>RFID</a:t>
            </a:r>
            <a:r>
              <a:rPr sz="2400" spc="-27" dirty="0">
                <a:latin typeface="Microsoft Sans Serif"/>
                <a:cs typeface="Microsoft Sans Serif"/>
              </a:rPr>
              <a:t> </a:t>
            </a:r>
            <a:r>
              <a:rPr sz="2400" spc="33" dirty="0">
                <a:latin typeface="Microsoft Sans Serif"/>
                <a:cs typeface="Microsoft Sans Serif"/>
              </a:rPr>
              <a:t>based</a:t>
            </a:r>
            <a:r>
              <a:rPr sz="2400" spc="-33" dirty="0">
                <a:latin typeface="Microsoft Sans Serif"/>
                <a:cs typeface="Microsoft Sans Serif"/>
              </a:rPr>
              <a:t> </a:t>
            </a:r>
            <a:r>
              <a:rPr sz="2400" spc="27" dirty="0">
                <a:latin typeface="Microsoft Sans Serif"/>
                <a:cs typeface="Microsoft Sans Serif"/>
              </a:rPr>
              <a:t>system.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1549" y="580852"/>
            <a:ext cx="9356873" cy="53408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45000" y="6352733"/>
            <a:ext cx="11189547" cy="11007"/>
          </a:xfrm>
          <a:custGeom>
            <a:avLst/>
            <a:gdLst/>
            <a:ahLst/>
            <a:cxnLst/>
            <a:rect l="l" t="t" r="r" b="b"/>
            <a:pathLst>
              <a:path w="8392160" h="8254">
                <a:moveTo>
                  <a:pt x="0" y="8099"/>
                </a:moveTo>
                <a:lnTo>
                  <a:pt x="83915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638" y="342041"/>
            <a:ext cx="11171191" cy="5915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lang="en-US"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Need for standards in M2M</a:t>
            </a:r>
            <a:endParaRPr sz="37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00638" y="1249944"/>
            <a:ext cx="10304905" cy="3963479"/>
          </a:xfrm>
          <a:prstGeom prst="rect">
            <a:avLst/>
          </a:prstGeom>
        </p:spPr>
        <p:txBody>
          <a:bodyPr vert="horz" wrap="square" lIns="0" tIns="104987" rIns="0" bIns="0" rtlCol="0">
            <a:spAutoFit/>
          </a:bodyPr>
          <a:lstStyle/>
          <a:p>
            <a:pPr marL="633291" indent="-265847">
              <a:lnSpc>
                <a:spcPct val="100000"/>
              </a:lnSpc>
              <a:spcBef>
                <a:spcPts val="827"/>
              </a:spcBef>
              <a:buClr>
                <a:srgbClr val="A1E7D9"/>
              </a:buClr>
              <a:buSzPct val="116666"/>
              <a:buFont typeface="Times New Roman"/>
              <a:buChar char="●"/>
              <a:tabLst>
                <a:tab pos="634984" algn="l"/>
              </a:tabLst>
            </a:pPr>
            <a:r>
              <a:rPr sz="24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</a:t>
            </a:r>
            <a:r>
              <a:rPr sz="2400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</a:t>
            </a:r>
            <a:r>
              <a:rPr sz="24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interoperable</a:t>
            </a:r>
            <a:r>
              <a:rPr sz="24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  <a:p>
            <a:pPr marL="633291" marR="6773" indent="-265847">
              <a:lnSpc>
                <a:spcPts val="2680"/>
              </a:lnSpc>
              <a:spcBef>
                <a:spcPts val="1467"/>
              </a:spcBef>
              <a:buClr>
                <a:srgbClr val="A1E7D9"/>
              </a:buClr>
              <a:buSzPct val="116666"/>
              <a:buFont typeface="Times New Roman"/>
              <a:buChar char="●"/>
              <a:tabLst>
                <a:tab pos="634984" algn="l"/>
              </a:tabLst>
            </a:pP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batteries </a:t>
            </a:r>
            <a:r>
              <a:rPr sz="2400" spc="-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sz="24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sensors.</a:t>
            </a:r>
          </a:p>
          <a:p>
            <a:pPr marL="633291" indent="-265847">
              <a:lnSpc>
                <a:spcPct val="100000"/>
              </a:lnSpc>
              <a:spcBef>
                <a:spcPts val="1067"/>
              </a:spcBef>
              <a:buClr>
                <a:srgbClr val="A1E7D9"/>
              </a:buClr>
              <a:buSzPct val="116666"/>
              <a:buFont typeface="Times New Roman"/>
              <a:buChar char="●"/>
              <a:tabLst>
                <a:tab pos="634984" algn="l"/>
              </a:tabLst>
            </a:pPr>
            <a:r>
              <a:rPr sz="2400" spc="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device,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levels.</a:t>
            </a:r>
          </a:p>
          <a:p>
            <a:pPr marL="633291" indent="-265847">
              <a:lnSpc>
                <a:spcPct val="100000"/>
              </a:lnSpc>
              <a:spcBef>
                <a:spcPts val="1213"/>
              </a:spcBef>
              <a:buClr>
                <a:srgbClr val="A1E7D9"/>
              </a:buClr>
              <a:buSzPct val="116666"/>
              <a:buFont typeface="Times New Roman"/>
              <a:buChar char="●"/>
              <a:tabLst>
                <a:tab pos="634984" algn="l"/>
              </a:tabLst>
            </a:pP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IPv6</a:t>
            </a:r>
          </a:p>
          <a:p>
            <a:pPr marL="633291" indent="-265847">
              <a:lnSpc>
                <a:spcPct val="100000"/>
              </a:lnSpc>
              <a:spcBef>
                <a:spcPts val="1207"/>
              </a:spcBef>
              <a:buClr>
                <a:srgbClr val="A1E7D9"/>
              </a:buClr>
              <a:buSzPct val="116666"/>
              <a:buFont typeface="Times New Roman"/>
              <a:buChar char="●"/>
              <a:tabLst>
                <a:tab pos="634984" algn="l"/>
              </a:tabLst>
            </a:pPr>
            <a:r>
              <a:rPr sz="2400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sz="24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sz="2400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sz="2400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(aﬀordability)</a:t>
            </a:r>
          </a:p>
          <a:p>
            <a:pPr marL="633291" indent="-265847">
              <a:lnSpc>
                <a:spcPct val="100000"/>
              </a:lnSpc>
              <a:spcBef>
                <a:spcPts val="1213"/>
              </a:spcBef>
              <a:buClr>
                <a:srgbClr val="A1E7D9"/>
              </a:buClr>
              <a:buSzPct val="116666"/>
              <a:buFont typeface="Times New Roman"/>
              <a:buChar char="●"/>
              <a:tabLst>
                <a:tab pos="634984" algn="l"/>
              </a:tabLst>
            </a:pP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2400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4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</a:p>
          <a:p>
            <a:pPr marL="633291" indent="-265847">
              <a:lnSpc>
                <a:spcPct val="100000"/>
              </a:lnSpc>
              <a:spcBef>
                <a:spcPts val="1207"/>
              </a:spcBef>
              <a:buClr>
                <a:srgbClr val="A1E7D9"/>
              </a:buClr>
              <a:buSzPct val="116666"/>
              <a:buFont typeface="Times New Roman"/>
              <a:buChar char="●"/>
              <a:tabLst>
                <a:tab pos="634984" algn="l"/>
              </a:tabLst>
            </a:pP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r>
              <a:rPr sz="2400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</a:t>
            </a:r>
            <a:r>
              <a:rPr sz="24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345000" y="6352733"/>
            <a:ext cx="11189547" cy="11007"/>
          </a:xfrm>
          <a:custGeom>
            <a:avLst/>
            <a:gdLst/>
            <a:ahLst/>
            <a:cxnLst/>
            <a:rect l="l" t="t" r="r" b="b"/>
            <a:pathLst>
              <a:path w="8392160" h="8254">
                <a:moveTo>
                  <a:pt x="0" y="8099"/>
                </a:moveTo>
                <a:lnTo>
                  <a:pt x="83915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616" y="342020"/>
            <a:ext cx="10068984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M2M Value Chain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5950" y="1096133"/>
            <a:ext cx="11227647" cy="5286587"/>
            <a:chOff x="244462" y="822100"/>
            <a:chExt cx="8420735" cy="3964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8749" y="822100"/>
              <a:ext cx="6483899" cy="39505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8750" y="4764550"/>
              <a:ext cx="8392160" cy="8255"/>
            </a:xfrm>
            <a:custGeom>
              <a:avLst/>
              <a:gdLst/>
              <a:ahLst/>
              <a:cxnLst/>
              <a:rect l="l" t="t" r="r" b="b"/>
              <a:pathLst>
                <a:path w="8392160" h="8254">
                  <a:moveTo>
                    <a:pt x="0" y="8099"/>
                  </a:moveTo>
                  <a:lnTo>
                    <a:pt x="8391599" y="0"/>
                  </a:lnTo>
                </a:path>
              </a:pathLst>
            </a:custGeom>
            <a:ln w="28574">
              <a:solidFill>
                <a:srgbClr val="00C5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638" y="383186"/>
            <a:ext cx="9764161" cy="680593"/>
          </a:xfrm>
          <a:prstGeom prst="rect">
            <a:avLst/>
          </a:prstGeom>
        </p:spPr>
        <p:txBody>
          <a:bodyPr vert="horz" wrap="square" lIns="0" tIns="23707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87"/>
              </a:spcBef>
            </a:pPr>
            <a:r>
              <a:rPr lang="en-IN" sz="4267" dirty="0"/>
              <a:t>Wireless Sensor Network</a:t>
            </a:r>
            <a:endParaRPr sz="4267" dirty="0"/>
          </a:p>
        </p:txBody>
      </p:sp>
      <p:sp>
        <p:nvSpPr>
          <p:cNvPr id="3" name="object 3"/>
          <p:cNvSpPr txBox="1"/>
          <p:nvPr/>
        </p:nvSpPr>
        <p:spPr>
          <a:xfrm>
            <a:off x="672115" y="1392837"/>
            <a:ext cx="10561320" cy="3986177"/>
          </a:xfrm>
          <a:prstGeom prst="rect">
            <a:avLst/>
          </a:prstGeom>
        </p:spPr>
        <p:txBody>
          <a:bodyPr vert="horz" wrap="square" lIns="0" tIns="49107" rIns="0" bIns="0" rtlCol="0">
            <a:spAutoFit/>
          </a:bodyPr>
          <a:lstStyle/>
          <a:p>
            <a:pPr marL="281932" marR="347971" indent="-265847">
              <a:lnSpc>
                <a:spcPts val="2680"/>
              </a:lnSpc>
              <a:spcBef>
                <a:spcPts val="387"/>
              </a:spcBef>
              <a:buClr>
                <a:srgbClr val="A1E7D9"/>
              </a:buClr>
              <a:buSzPct val="116666"/>
              <a:buFont typeface="Times New Roman"/>
              <a:buChar char="●"/>
              <a:tabLst>
                <a:tab pos="282780" algn="l"/>
              </a:tabLst>
            </a:pPr>
            <a:r>
              <a:rPr sz="2400" spc="7" dirty="0">
                <a:latin typeface="Microsoft Sans Serif"/>
                <a:cs typeface="Microsoft Sans Serif"/>
              </a:rPr>
              <a:t>Consists</a:t>
            </a:r>
            <a:r>
              <a:rPr sz="2400" spc="-27" dirty="0">
                <a:latin typeface="Microsoft Sans Serif"/>
                <a:cs typeface="Microsoft Sans Serif"/>
              </a:rPr>
              <a:t> </a:t>
            </a:r>
            <a:r>
              <a:rPr sz="2400" spc="120" dirty="0">
                <a:latin typeface="Microsoft Sans Serif"/>
                <a:cs typeface="Microsoft Sans Serif"/>
              </a:rPr>
              <a:t>of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-7" dirty="0">
                <a:latin typeface="Microsoft Sans Serif"/>
                <a:cs typeface="Microsoft Sans Serif"/>
              </a:rPr>
              <a:t>a</a:t>
            </a:r>
            <a:r>
              <a:rPr sz="2400" spc="-13" dirty="0">
                <a:latin typeface="Microsoft Sans Serif"/>
                <a:cs typeface="Microsoft Sans Serif"/>
              </a:rPr>
              <a:t> </a:t>
            </a:r>
            <a:r>
              <a:rPr sz="2400" spc="33" dirty="0">
                <a:latin typeface="Microsoft Sans Serif"/>
                <a:cs typeface="Microsoft Sans Serif"/>
              </a:rPr>
              <a:t>large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127" dirty="0">
                <a:latin typeface="Microsoft Sans Serif"/>
                <a:cs typeface="Microsoft Sans Serif"/>
              </a:rPr>
              <a:t>number</a:t>
            </a:r>
            <a:r>
              <a:rPr sz="2400" spc="-13" dirty="0">
                <a:latin typeface="Microsoft Sans Serif"/>
                <a:cs typeface="Microsoft Sans Serif"/>
              </a:rPr>
              <a:t> </a:t>
            </a:r>
            <a:r>
              <a:rPr sz="2400" spc="120" dirty="0">
                <a:latin typeface="Microsoft Sans Serif"/>
                <a:cs typeface="Microsoft Sans Serif"/>
              </a:rPr>
              <a:t>of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47" dirty="0">
                <a:latin typeface="Microsoft Sans Serif"/>
                <a:cs typeface="Microsoft Sans Serif"/>
              </a:rPr>
              <a:t>sensor</a:t>
            </a:r>
            <a:r>
              <a:rPr sz="2400" spc="-13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nodes,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33" dirty="0">
                <a:latin typeface="Microsoft Sans Serif"/>
                <a:cs typeface="Microsoft Sans Serif"/>
              </a:rPr>
              <a:t>densely</a:t>
            </a:r>
            <a:r>
              <a:rPr sz="2400" spc="-13" dirty="0">
                <a:latin typeface="Microsoft Sans Serif"/>
                <a:cs typeface="Microsoft Sans Serif"/>
              </a:rPr>
              <a:t> </a:t>
            </a:r>
            <a:r>
              <a:rPr sz="2400" spc="67" dirty="0">
                <a:latin typeface="Microsoft Sans Serif"/>
                <a:cs typeface="Microsoft Sans Serif"/>
              </a:rPr>
              <a:t>deployed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67" dirty="0">
                <a:latin typeface="Microsoft Sans Serif"/>
                <a:cs typeface="Microsoft Sans Serif"/>
              </a:rPr>
              <a:t>over</a:t>
            </a:r>
            <a:r>
              <a:rPr sz="2400" spc="-13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an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area.</a:t>
            </a:r>
            <a:endParaRPr sz="2400" dirty="0">
              <a:latin typeface="Microsoft Sans Serif"/>
              <a:cs typeface="Microsoft Sans Serif"/>
            </a:endParaRPr>
          </a:p>
          <a:p>
            <a:pPr marL="281932" marR="386917" indent="-265847">
              <a:lnSpc>
                <a:spcPct val="91500"/>
              </a:lnSpc>
              <a:spcBef>
                <a:spcPts val="1313"/>
              </a:spcBef>
              <a:buClr>
                <a:srgbClr val="A1E7D9"/>
              </a:buClr>
              <a:buSzPct val="116666"/>
              <a:buFont typeface="Times New Roman"/>
              <a:buChar char="●"/>
              <a:tabLst>
                <a:tab pos="282780" algn="l"/>
              </a:tabLst>
            </a:pPr>
            <a:r>
              <a:rPr sz="2400" spc="7" dirty="0">
                <a:latin typeface="Microsoft Sans Serif"/>
                <a:cs typeface="Microsoft Sans Serif"/>
              </a:rPr>
              <a:t>Sensor </a:t>
            </a:r>
            <a:r>
              <a:rPr sz="2400" spc="60" dirty="0">
                <a:latin typeface="Microsoft Sans Serif"/>
                <a:cs typeface="Microsoft Sans Serif"/>
              </a:rPr>
              <a:t>nodes are </a:t>
            </a:r>
            <a:r>
              <a:rPr sz="2400" spc="40" dirty="0">
                <a:latin typeface="Microsoft Sans Serif"/>
                <a:cs typeface="Microsoft Sans Serif"/>
              </a:rPr>
              <a:t>capable </a:t>
            </a:r>
            <a:r>
              <a:rPr sz="2400" spc="120" dirty="0">
                <a:latin typeface="Microsoft Sans Serif"/>
                <a:cs typeface="Microsoft Sans Serif"/>
              </a:rPr>
              <a:t>of </a:t>
            </a:r>
            <a:r>
              <a:rPr sz="2400" spc="67" dirty="0">
                <a:latin typeface="Microsoft Sans Serif"/>
                <a:cs typeface="Microsoft Sans Serif"/>
              </a:rPr>
              <a:t>collaborating </a:t>
            </a:r>
            <a:r>
              <a:rPr sz="2400" spc="120" dirty="0">
                <a:latin typeface="Microsoft Sans Serif"/>
                <a:cs typeface="Microsoft Sans Serif"/>
              </a:rPr>
              <a:t>with </a:t>
            </a:r>
            <a:r>
              <a:rPr sz="2400" spc="80" dirty="0">
                <a:latin typeface="Microsoft Sans Serif"/>
                <a:cs typeface="Microsoft Sans Serif"/>
              </a:rPr>
              <a:t>one </a:t>
            </a:r>
            <a:r>
              <a:rPr sz="2400" spc="100" dirty="0">
                <a:latin typeface="Microsoft Sans Serif"/>
                <a:cs typeface="Microsoft Sans Serif"/>
              </a:rPr>
              <a:t>another </a:t>
            </a:r>
            <a:r>
              <a:rPr sz="2400" spc="80" dirty="0">
                <a:latin typeface="Microsoft Sans Serif"/>
                <a:cs typeface="Microsoft Sans Serif"/>
              </a:rPr>
              <a:t>and </a:t>
            </a:r>
            <a:r>
              <a:rPr sz="2400" spc="87" dirty="0">
                <a:latin typeface="Microsoft Sans Serif"/>
                <a:cs typeface="Microsoft Sans Serif"/>
              </a:rPr>
              <a:t> </a:t>
            </a:r>
            <a:r>
              <a:rPr sz="2400" spc="67" dirty="0">
                <a:latin typeface="Microsoft Sans Serif"/>
                <a:cs typeface="Microsoft Sans Serif"/>
              </a:rPr>
              <a:t>measuring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107" dirty="0">
                <a:latin typeface="Microsoft Sans Serif"/>
                <a:cs typeface="Microsoft Sans Serif"/>
              </a:rPr>
              <a:t>the</a:t>
            </a:r>
            <a:r>
              <a:rPr sz="2400" spc="-13" dirty="0">
                <a:latin typeface="Microsoft Sans Serif"/>
                <a:cs typeface="Microsoft Sans Serif"/>
              </a:rPr>
              <a:t> </a:t>
            </a:r>
            <a:r>
              <a:rPr sz="2400" spc="93" dirty="0">
                <a:latin typeface="Microsoft Sans Serif"/>
                <a:cs typeface="Microsoft Sans Serif"/>
              </a:rPr>
              <a:t>condition</a:t>
            </a:r>
            <a:r>
              <a:rPr sz="2400" spc="-13" dirty="0">
                <a:latin typeface="Microsoft Sans Serif"/>
                <a:cs typeface="Microsoft Sans Serif"/>
              </a:rPr>
              <a:t> </a:t>
            </a:r>
            <a:r>
              <a:rPr sz="2400" spc="120" dirty="0">
                <a:latin typeface="Microsoft Sans Serif"/>
                <a:cs typeface="Microsoft Sans Serif"/>
              </a:rPr>
              <a:t>of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107" dirty="0">
                <a:latin typeface="Microsoft Sans Serif"/>
                <a:cs typeface="Microsoft Sans Serif"/>
              </a:rPr>
              <a:t>their</a:t>
            </a:r>
            <a:r>
              <a:rPr sz="2400" spc="-13" dirty="0">
                <a:latin typeface="Microsoft Sans Serif"/>
                <a:cs typeface="Microsoft Sans Serif"/>
              </a:rPr>
              <a:t> </a:t>
            </a:r>
            <a:r>
              <a:rPr sz="2400" spc="93" dirty="0">
                <a:latin typeface="Microsoft Sans Serif"/>
                <a:cs typeface="Microsoft Sans Serif"/>
              </a:rPr>
              <a:t>surrounding</a:t>
            </a:r>
            <a:r>
              <a:rPr sz="2400" spc="-13" dirty="0">
                <a:latin typeface="Microsoft Sans Serif"/>
                <a:cs typeface="Microsoft Sans Serif"/>
              </a:rPr>
              <a:t> </a:t>
            </a:r>
            <a:r>
              <a:rPr sz="2400" spc="87" dirty="0">
                <a:latin typeface="Microsoft Sans Serif"/>
                <a:cs typeface="Microsoft Sans Serif"/>
              </a:rPr>
              <a:t>environments</a:t>
            </a:r>
            <a:r>
              <a:rPr sz="2400" spc="-13" dirty="0">
                <a:latin typeface="Microsoft Sans Serif"/>
                <a:cs typeface="Microsoft Sans Serif"/>
              </a:rPr>
              <a:t> </a:t>
            </a:r>
            <a:r>
              <a:rPr sz="2400" spc="-27" dirty="0">
                <a:latin typeface="Microsoft Sans Serif"/>
                <a:cs typeface="Microsoft Sans Serif"/>
              </a:rPr>
              <a:t>(i.e. </a:t>
            </a:r>
            <a:r>
              <a:rPr sz="2400" spc="27" dirty="0">
                <a:latin typeface="Microsoft Sans Serif"/>
                <a:cs typeface="Microsoft Sans Serif"/>
              </a:rPr>
              <a:t>Light, </a:t>
            </a:r>
            <a:r>
              <a:rPr sz="2400" spc="-612" dirty="0">
                <a:latin typeface="Microsoft Sans Serif"/>
                <a:cs typeface="Microsoft Sans Serif"/>
              </a:rPr>
              <a:t> </a:t>
            </a:r>
            <a:r>
              <a:rPr sz="2400" spc="93" dirty="0">
                <a:latin typeface="Microsoft Sans Serif"/>
                <a:cs typeface="Microsoft Sans Serif"/>
              </a:rPr>
              <a:t>temperature,</a:t>
            </a:r>
            <a:r>
              <a:rPr sz="2400" spc="-27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sound,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vibration).</a:t>
            </a:r>
            <a:endParaRPr sz="2400" dirty="0">
              <a:latin typeface="Microsoft Sans Serif"/>
              <a:cs typeface="Microsoft Sans Serif"/>
            </a:endParaRPr>
          </a:p>
          <a:p>
            <a:pPr marL="281932" marR="6773" indent="-265847">
              <a:lnSpc>
                <a:spcPts val="2680"/>
              </a:lnSpc>
              <a:spcBef>
                <a:spcPts val="1380"/>
              </a:spcBef>
              <a:buClr>
                <a:srgbClr val="A1E7D9"/>
              </a:buClr>
              <a:buSzPct val="116666"/>
              <a:buFont typeface="Times New Roman"/>
              <a:buChar char="●"/>
              <a:tabLst>
                <a:tab pos="282780" algn="l"/>
              </a:tabLst>
            </a:pPr>
            <a:r>
              <a:rPr sz="2400" spc="-7" dirty="0">
                <a:latin typeface="Microsoft Sans Serif"/>
                <a:cs typeface="Microsoft Sans Serif"/>
              </a:rPr>
              <a:t>The </a:t>
            </a:r>
            <a:r>
              <a:rPr sz="2400" spc="20" dirty="0">
                <a:latin typeface="Microsoft Sans Serif"/>
                <a:cs typeface="Microsoft Sans Serif"/>
              </a:rPr>
              <a:t>sensed </a:t>
            </a:r>
            <a:r>
              <a:rPr sz="2400" spc="73" dirty="0">
                <a:latin typeface="Microsoft Sans Serif"/>
                <a:cs typeface="Microsoft Sans Serif"/>
              </a:rPr>
              <a:t>measurements </a:t>
            </a:r>
            <a:r>
              <a:rPr sz="2400" spc="60" dirty="0">
                <a:latin typeface="Microsoft Sans Serif"/>
                <a:cs typeface="Microsoft Sans Serif"/>
              </a:rPr>
              <a:t>are </a:t>
            </a:r>
            <a:r>
              <a:rPr sz="2400" spc="113" dirty="0">
                <a:latin typeface="Microsoft Sans Serif"/>
                <a:cs typeface="Microsoft Sans Serif"/>
              </a:rPr>
              <a:t>then </a:t>
            </a:r>
            <a:r>
              <a:rPr sz="2400" spc="107" dirty="0">
                <a:latin typeface="Microsoft Sans Serif"/>
                <a:cs typeface="Microsoft Sans Serif"/>
              </a:rPr>
              <a:t>transformed </a:t>
            </a:r>
            <a:r>
              <a:rPr sz="2400" spc="113" dirty="0">
                <a:latin typeface="Microsoft Sans Serif"/>
                <a:cs typeface="Microsoft Sans Serif"/>
              </a:rPr>
              <a:t>into </a:t>
            </a:r>
            <a:r>
              <a:rPr sz="2400" spc="60" dirty="0">
                <a:latin typeface="Microsoft Sans Serif"/>
                <a:cs typeface="Microsoft Sans Serif"/>
              </a:rPr>
              <a:t>digital </a:t>
            </a:r>
            <a:r>
              <a:rPr sz="2400" spc="7" dirty="0">
                <a:latin typeface="Microsoft Sans Serif"/>
                <a:cs typeface="Microsoft Sans Serif"/>
              </a:rPr>
              <a:t>signals </a:t>
            </a:r>
            <a:r>
              <a:rPr sz="2400" spc="80" dirty="0">
                <a:latin typeface="Microsoft Sans Serif"/>
                <a:cs typeface="Microsoft Sans Serif"/>
              </a:rPr>
              <a:t>and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processed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140" dirty="0">
                <a:latin typeface="Microsoft Sans Serif"/>
                <a:cs typeface="Microsoft Sans Serif"/>
              </a:rPr>
              <a:t>to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33" dirty="0">
                <a:latin typeface="Microsoft Sans Serif"/>
                <a:cs typeface="Microsoft Sans Serif"/>
              </a:rPr>
              <a:t>reveal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67" dirty="0">
                <a:latin typeface="Microsoft Sans Serif"/>
                <a:cs typeface="Microsoft Sans Serif"/>
              </a:rPr>
              <a:t>some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87" dirty="0">
                <a:latin typeface="Microsoft Sans Serif"/>
                <a:cs typeface="Microsoft Sans Serif"/>
              </a:rPr>
              <a:t>properties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120" dirty="0">
                <a:latin typeface="Microsoft Sans Serif"/>
                <a:cs typeface="Microsoft Sans Serif"/>
              </a:rPr>
              <a:t>of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107" dirty="0">
                <a:latin typeface="Microsoft Sans Serif"/>
                <a:cs typeface="Microsoft Sans Serif"/>
              </a:rPr>
              <a:t>the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93" dirty="0">
                <a:latin typeface="Microsoft Sans Serif"/>
                <a:cs typeface="Microsoft Sans Serif"/>
              </a:rPr>
              <a:t>phenomena</a:t>
            </a:r>
            <a:r>
              <a:rPr sz="2400" spc="-13" dirty="0">
                <a:latin typeface="Microsoft Sans Serif"/>
                <a:cs typeface="Microsoft Sans Serif"/>
              </a:rPr>
              <a:t> </a:t>
            </a:r>
            <a:r>
              <a:rPr sz="2400" spc="107" dirty="0">
                <a:latin typeface="Microsoft Sans Serif"/>
                <a:cs typeface="Microsoft Sans Serif"/>
              </a:rPr>
              <a:t>around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sensors.</a:t>
            </a:r>
            <a:endParaRPr sz="2400" dirty="0">
              <a:latin typeface="Microsoft Sans Serif"/>
              <a:cs typeface="Microsoft Sans Serif"/>
            </a:endParaRPr>
          </a:p>
          <a:p>
            <a:pPr marL="281932" marR="337812" indent="-265847">
              <a:lnSpc>
                <a:spcPct val="91500"/>
              </a:lnSpc>
              <a:spcBef>
                <a:spcPts val="1313"/>
              </a:spcBef>
              <a:buClr>
                <a:srgbClr val="A1E7D9"/>
              </a:buClr>
              <a:buSzPct val="116666"/>
              <a:buFont typeface="Times New Roman"/>
              <a:buChar char="●"/>
              <a:tabLst>
                <a:tab pos="282780" algn="l"/>
              </a:tabLst>
            </a:pPr>
            <a:r>
              <a:rPr sz="2400" spc="47" dirty="0">
                <a:latin typeface="Microsoft Sans Serif"/>
                <a:cs typeface="Microsoft Sans Serif"/>
              </a:rPr>
              <a:t>Due </a:t>
            </a:r>
            <a:r>
              <a:rPr sz="2400" spc="140" dirty="0">
                <a:latin typeface="Microsoft Sans Serif"/>
                <a:cs typeface="Microsoft Sans Serif"/>
              </a:rPr>
              <a:t>to </a:t>
            </a:r>
            <a:r>
              <a:rPr sz="2400" spc="107" dirty="0">
                <a:latin typeface="Microsoft Sans Serif"/>
                <a:cs typeface="Microsoft Sans Serif"/>
              </a:rPr>
              <a:t>the </a:t>
            </a:r>
            <a:r>
              <a:rPr sz="2400" spc="60" dirty="0">
                <a:latin typeface="Microsoft Sans Serif"/>
                <a:cs typeface="Microsoft Sans Serif"/>
              </a:rPr>
              <a:t>fact </a:t>
            </a:r>
            <a:r>
              <a:rPr sz="2400" spc="120" dirty="0">
                <a:latin typeface="Microsoft Sans Serif"/>
                <a:cs typeface="Microsoft Sans Serif"/>
              </a:rPr>
              <a:t>that </a:t>
            </a:r>
            <a:r>
              <a:rPr sz="2400" spc="107" dirty="0">
                <a:latin typeface="Microsoft Sans Serif"/>
                <a:cs typeface="Microsoft Sans Serif"/>
              </a:rPr>
              <a:t>the </a:t>
            </a:r>
            <a:r>
              <a:rPr sz="2400" spc="47" dirty="0">
                <a:latin typeface="Microsoft Sans Serif"/>
                <a:cs typeface="Microsoft Sans Serif"/>
              </a:rPr>
              <a:t>sensor </a:t>
            </a:r>
            <a:r>
              <a:rPr sz="2400" spc="60" dirty="0">
                <a:latin typeface="Microsoft Sans Serif"/>
                <a:cs typeface="Microsoft Sans Serif"/>
              </a:rPr>
              <a:t>nodes </a:t>
            </a:r>
            <a:r>
              <a:rPr sz="2400" spc="93" dirty="0">
                <a:latin typeface="Microsoft Sans Serif"/>
                <a:cs typeface="Microsoft Sans Serif"/>
              </a:rPr>
              <a:t>in </a:t>
            </a:r>
            <a:r>
              <a:rPr sz="2400" spc="-87" dirty="0">
                <a:latin typeface="Microsoft Sans Serif"/>
                <a:cs typeface="Microsoft Sans Serif"/>
              </a:rPr>
              <a:t>WSNs </a:t>
            </a:r>
            <a:r>
              <a:rPr sz="2400" spc="27" dirty="0">
                <a:latin typeface="Microsoft Sans Serif"/>
                <a:cs typeface="Microsoft Sans Serif"/>
              </a:rPr>
              <a:t>have </a:t>
            </a:r>
            <a:r>
              <a:rPr sz="2400" spc="107" dirty="0">
                <a:latin typeface="Microsoft Sans Serif"/>
                <a:cs typeface="Microsoft Sans Serif"/>
              </a:rPr>
              <a:t>short </a:t>
            </a:r>
            <a:r>
              <a:rPr sz="2400" spc="87" dirty="0">
                <a:latin typeface="Microsoft Sans Serif"/>
                <a:cs typeface="Microsoft Sans Serif"/>
              </a:rPr>
              <a:t>radio </a:t>
            </a:r>
            <a:r>
              <a:rPr sz="2400" spc="93" dirty="0">
                <a:latin typeface="Microsoft Sans Serif"/>
                <a:cs typeface="Microsoft Sans Serif"/>
              </a:rPr>
              <a:t> </a:t>
            </a:r>
            <a:r>
              <a:rPr sz="2400" spc="67" dirty="0">
                <a:latin typeface="Microsoft Sans Serif"/>
                <a:cs typeface="Microsoft Sans Serif"/>
              </a:rPr>
              <a:t>transmission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33" dirty="0">
                <a:latin typeface="Microsoft Sans Serif"/>
                <a:cs typeface="Microsoft Sans Serif"/>
              </a:rPr>
              <a:t>range,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93" dirty="0">
                <a:latin typeface="Microsoft Sans Serif"/>
                <a:cs typeface="Microsoft Sans Serif"/>
              </a:rPr>
              <a:t>intermediate</a:t>
            </a:r>
            <a:r>
              <a:rPr sz="2400" spc="-13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nodes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act</a:t>
            </a:r>
            <a:r>
              <a:rPr sz="2400" spc="-13" dirty="0">
                <a:latin typeface="Microsoft Sans Serif"/>
                <a:cs typeface="Microsoft Sans Serif"/>
              </a:rPr>
              <a:t> </a:t>
            </a:r>
            <a:r>
              <a:rPr sz="2400" spc="-33" dirty="0">
                <a:latin typeface="Microsoft Sans Serif"/>
                <a:cs typeface="Microsoft Sans Serif"/>
              </a:rPr>
              <a:t>as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relay</a:t>
            </a:r>
            <a:r>
              <a:rPr sz="2400" spc="-13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nodes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140" dirty="0">
                <a:latin typeface="Microsoft Sans Serif"/>
                <a:cs typeface="Microsoft Sans Serif"/>
              </a:rPr>
              <a:t>to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107" dirty="0">
                <a:latin typeface="Microsoft Sans Serif"/>
                <a:cs typeface="Microsoft Sans Serif"/>
              </a:rPr>
              <a:t>transmit </a:t>
            </a:r>
            <a:r>
              <a:rPr sz="2400" spc="-612" dirty="0">
                <a:latin typeface="Microsoft Sans Serif"/>
                <a:cs typeface="Microsoft Sans Serif"/>
              </a:rPr>
              <a:t> </a:t>
            </a:r>
            <a:r>
              <a:rPr sz="2400" spc="73" dirty="0">
                <a:latin typeface="Microsoft Sans Serif"/>
                <a:cs typeface="Microsoft Sans Serif"/>
              </a:rPr>
              <a:t>data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87" dirty="0">
                <a:latin typeface="Microsoft Sans Serif"/>
                <a:cs typeface="Microsoft Sans Serif"/>
              </a:rPr>
              <a:t>towards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107" dirty="0">
                <a:latin typeface="Microsoft Sans Serif"/>
                <a:cs typeface="Microsoft Sans Serif"/>
              </a:rPr>
              <a:t>the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sink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87" dirty="0">
                <a:latin typeface="Microsoft Sans Serif"/>
                <a:cs typeface="Microsoft Sans Serif"/>
              </a:rPr>
              <a:t>node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using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-7" dirty="0">
                <a:latin typeface="Microsoft Sans Serif"/>
                <a:cs typeface="Microsoft Sans Serif"/>
              </a:rPr>
              <a:t>a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120" dirty="0">
                <a:latin typeface="Microsoft Sans Serif"/>
                <a:cs typeface="Microsoft Sans Serif"/>
              </a:rPr>
              <a:t>multi</a:t>
            </a:r>
            <a:r>
              <a:rPr sz="2400" spc="120" dirty="0">
                <a:latin typeface="MS PGothic"/>
                <a:cs typeface="MS PGothic"/>
              </a:rPr>
              <a:t>‐</a:t>
            </a:r>
            <a:r>
              <a:rPr sz="2400" spc="120" dirty="0">
                <a:latin typeface="Microsoft Sans Serif"/>
                <a:cs typeface="Microsoft Sans Serif"/>
              </a:rPr>
              <a:t>hop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73" dirty="0">
                <a:latin typeface="Microsoft Sans Serif"/>
                <a:cs typeface="Microsoft Sans Serif"/>
              </a:rPr>
              <a:t>path.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638" y="383186"/>
            <a:ext cx="10170561" cy="680593"/>
          </a:xfrm>
          <a:prstGeom prst="rect">
            <a:avLst/>
          </a:prstGeom>
        </p:spPr>
        <p:txBody>
          <a:bodyPr vert="horz" wrap="square" lIns="0" tIns="23707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87"/>
              </a:spcBef>
            </a:pPr>
            <a:r>
              <a:rPr lang="en-IN" sz="4267" dirty="0" err="1"/>
              <a:t>Multihop</a:t>
            </a:r>
            <a:r>
              <a:rPr lang="en-IN" sz="4267" dirty="0"/>
              <a:t> Communication in WSN</a:t>
            </a:r>
            <a:endParaRPr sz="4267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8165" y="1268233"/>
            <a:ext cx="7386200" cy="46663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638" y="383186"/>
            <a:ext cx="10833909" cy="680593"/>
          </a:xfrm>
          <a:prstGeom prst="rect">
            <a:avLst/>
          </a:prstGeom>
        </p:spPr>
        <p:txBody>
          <a:bodyPr vert="horz" wrap="square" lIns="0" tIns="23707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87"/>
              </a:spcBef>
            </a:pPr>
            <a:r>
              <a:rPr lang="en-IN" sz="4267" dirty="0"/>
              <a:t>Basic Components of Sensor Node</a:t>
            </a:r>
            <a:endParaRPr sz="4267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5767" y="1526534"/>
            <a:ext cx="7795799" cy="435856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640" y="383186"/>
            <a:ext cx="9052961" cy="680593"/>
          </a:xfrm>
          <a:prstGeom prst="rect">
            <a:avLst/>
          </a:prstGeom>
        </p:spPr>
        <p:txBody>
          <a:bodyPr vert="horz" wrap="square" lIns="0" tIns="23707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87"/>
              </a:spcBef>
            </a:pPr>
            <a:r>
              <a:rPr lang="en-IN" sz="4267" dirty="0"/>
              <a:t>Sensor Node</a:t>
            </a:r>
            <a:endParaRPr sz="4267" dirty="0"/>
          </a:p>
        </p:txBody>
      </p:sp>
      <p:sp>
        <p:nvSpPr>
          <p:cNvPr id="3" name="object 3"/>
          <p:cNvSpPr txBox="1"/>
          <p:nvPr/>
        </p:nvSpPr>
        <p:spPr>
          <a:xfrm>
            <a:off x="722922" y="1328930"/>
            <a:ext cx="7510780" cy="290874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51262" indent="-435176">
              <a:spcBef>
                <a:spcPts val="640"/>
              </a:spcBef>
              <a:buClr>
                <a:srgbClr val="A1E7D9"/>
              </a:buClr>
              <a:buSzPct val="105000"/>
              <a:buFont typeface="Times New Roman"/>
              <a:buChar char="●"/>
              <a:tabLst>
                <a:tab pos="451262" algn="l"/>
                <a:tab pos="452109" algn="l"/>
              </a:tabLst>
            </a:pPr>
            <a:r>
              <a:rPr sz="2667" b="1" dirty="0">
                <a:latin typeface="Calibri"/>
                <a:cs typeface="Calibri"/>
              </a:rPr>
              <a:t>Multifunctional</a:t>
            </a:r>
            <a:endParaRPr sz="2667">
              <a:latin typeface="Calibri"/>
              <a:cs typeface="Calibri"/>
            </a:endParaRPr>
          </a:p>
          <a:p>
            <a:pPr marL="908451" lvl="1" indent="-435176">
              <a:spcBef>
                <a:spcPts val="1460"/>
              </a:spcBef>
              <a:buClr>
                <a:srgbClr val="A1E7D9"/>
              </a:buClr>
              <a:buSzPct val="150000"/>
              <a:buFont typeface="Times New Roman"/>
              <a:buChar char="○"/>
              <a:tabLst>
                <a:tab pos="908451" algn="l"/>
                <a:tab pos="909297" algn="l"/>
              </a:tabLst>
            </a:pPr>
            <a:r>
              <a:rPr sz="1867" spc="-7" dirty="0">
                <a:latin typeface="Calibri"/>
                <a:cs typeface="Calibri"/>
              </a:rPr>
              <a:t>The</a:t>
            </a:r>
            <a:r>
              <a:rPr sz="1867" spc="-1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number</a:t>
            </a:r>
            <a:r>
              <a:rPr sz="1867" spc="-1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of</a:t>
            </a:r>
            <a:r>
              <a:rPr sz="1867" spc="-1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sensor nodes</a:t>
            </a:r>
            <a:r>
              <a:rPr sz="1867" spc="40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used</a:t>
            </a:r>
            <a:r>
              <a:rPr sz="1867" spc="-1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depends</a:t>
            </a:r>
            <a:r>
              <a:rPr sz="1867" spc="-1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on the</a:t>
            </a:r>
            <a:r>
              <a:rPr sz="1867" spc="-1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application</a:t>
            </a:r>
            <a:r>
              <a:rPr sz="1867" spc="40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type.</a:t>
            </a:r>
            <a:endParaRPr sz="1867">
              <a:latin typeface="Calibri"/>
              <a:cs typeface="Calibri"/>
            </a:endParaRPr>
          </a:p>
          <a:p>
            <a:pPr marL="451262" indent="-435176">
              <a:spcBef>
                <a:spcPts val="827"/>
              </a:spcBef>
              <a:buClr>
                <a:srgbClr val="A1E7D9"/>
              </a:buClr>
              <a:buSzPct val="105000"/>
              <a:buFont typeface="Times New Roman"/>
              <a:buChar char="●"/>
              <a:tabLst>
                <a:tab pos="451262" algn="l"/>
                <a:tab pos="452109" algn="l"/>
              </a:tabLst>
            </a:pPr>
            <a:r>
              <a:rPr sz="2667" b="1" spc="-7" dirty="0">
                <a:latin typeface="Calibri"/>
                <a:cs typeface="Calibri"/>
              </a:rPr>
              <a:t>Short</a:t>
            </a:r>
            <a:r>
              <a:rPr sz="2667" b="1" spc="-40" dirty="0">
                <a:latin typeface="Calibri"/>
                <a:cs typeface="Calibri"/>
              </a:rPr>
              <a:t> </a:t>
            </a:r>
            <a:r>
              <a:rPr sz="2667" b="1" spc="-13" dirty="0">
                <a:latin typeface="Calibri"/>
                <a:cs typeface="Calibri"/>
              </a:rPr>
              <a:t>transmission</a:t>
            </a:r>
            <a:r>
              <a:rPr sz="2667" b="1" spc="-33" dirty="0">
                <a:latin typeface="Calibri"/>
                <a:cs typeface="Calibri"/>
              </a:rPr>
              <a:t> </a:t>
            </a:r>
            <a:r>
              <a:rPr sz="2667" b="1" spc="-20" dirty="0">
                <a:latin typeface="Calibri"/>
                <a:cs typeface="Calibri"/>
              </a:rPr>
              <a:t>ranges</a:t>
            </a:r>
            <a:endParaRPr sz="2667">
              <a:latin typeface="Calibri"/>
              <a:cs typeface="Calibri"/>
            </a:endParaRPr>
          </a:p>
          <a:p>
            <a:pPr>
              <a:spcBef>
                <a:spcPts val="13"/>
              </a:spcBef>
              <a:buClr>
                <a:srgbClr val="A1E7D9"/>
              </a:buClr>
              <a:buFont typeface="Times New Roman"/>
              <a:buChar char="●"/>
            </a:pPr>
            <a:endParaRPr sz="3333">
              <a:latin typeface="Calibri"/>
              <a:cs typeface="Calibri"/>
            </a:endParaRPr>
          </a:p>
          <a:p>
            <a:pPr marL="451262" indent="-435176">
              <a:buClr>
                <a:srgbClr val="A1E7D9"/>
              </a:buClr>
              <a:buSzPct val="105000"/>
              <a:buFont typeface="Times New Roman"/>
              <a:buChar char="●"/>
              <a:tabLst>
                <a:tab pos="451262" algn="l"/>
                <a:tab pos="452109" algn="l"/>
              </a:tabLst>
            </a:pPr>
            <a:r>
              <a:rPr sz="2667" b="1" spc="-20" dirty="0">
                <a:latin typeface="Calibri"/>
                <a:cs typeface="Calibri"/>
              </a:rPr>
              <a:t>Have</a:t>
            </a:r>
            <a:r>
              <a:rPr sz="2667" b="1" spc="-27" dirty="0">
                <a:latin typeface="Calibri"/>
                <a:cs typeface="Calibri"/>
              </a:rPr>
              <a:t> </a:t>
            </a:r>
            <a:r>
              <a:rPr sz="2667" b="1" spc="-7" dirty="0">
                <a:latin typeface="Calibri"/>
                <a:cs typeface="Calibri"/>
              </a:rPr>
              <a:t>OS</a:t>
            </a:r>
            <a:r>
              <a:rPr sz="2667" b="1" spc="-20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(e.g.,</a:t>
            </a:r>
            <a:r>
              <a:rPr sz="2667" spc="-27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TinyOS).</a:t>
            </a:r>
            <a:endParaRPr sz="2667">
              <a:latin typeface="Calibri"/>
              <a:cs typeface="Calibri"/>
            </a:endParaRPr>
          </a:p>
          <a:p>
            <a:pPr marL="451262" indent="-435176">
              <a:spcBef>
                <a:spcPts val="667"/>
              </a:spcBef>
              <a:buClr>
                <a:srgbClr val="A1E7D9"/>
              </a:buClr>
              <a:buSzPct val="105000"/>
              <a:buFont typeface="Times New Roman"/>
              <a:buChar char="●"/>
              <a:tabLst>
                <a:tab pos="451262" algn="l"/>
                <a:tab pos="452109" algn="l"/>
              </a:tabLst>
            </a:pPr>
            <a:r>
              <a:rPr sz="2667" b="1" spc="-20" dirty="0">
                <a:latin typeface="Calibri"/>
                <a:cs typeface="Calibri"/>
              </a:rPr>
              <a:t>Battery</a:t>
            </a:r>
            <a:r>
              <a:rPr sz="2667" b="1" spc="-13" dirty="0">
                <a:latin typeface="Calibri"/>
                <a:cs typeface="Calibri"/>
              </a:rPr>
              <a:t> </a:t>
            </a:r>
            <a:r>
              <a:rPr sz="2667" b="1" spc="-20" dirty="0">
                <a:latin typeface="Calibri"/>
                <a:cs typeface="Calibri"/>
              </a:rPr>
              <a:t>Powered</a:t>
            </a:r>
            <a:r>
              <a:rPr sz="2667" b="1" spc="-7" dirty="0">
                <a:latin typeface="Calibri"/>
                <a:cs typeface="Calibri"/>
              </a:rPr>
              <a:t> </a:t>
            </a:r>
            <a:r>
              <a:rPr sz="2667" dirty="0">
                <a:latin typeface="Calibri"/>
                <a:cs typeface="Calibri"/>
              </a:rPr>
              <a:t>–</a:t>
            </a:r>
            <a:r>
              <a:rPr sz="2667" spc="-13" dirty="0">
                <a:latin typeface="Calibri"/>
                <a:cs typeface="Calibri"/>
              </a:rPr>
              <a:t> </a:t>
            </a:r>
            <a:r>
              <a:rPr sz="2667" spc="-20" dirty="0">
                <a:latin typeface="Calibri"/>
                <a:cs typeface="Calibri"/>
              </a:rPr>
              <a:t>Have</a:t>
            </a:r>
            <a:r>
              <a:rPr sz="2667" spc="-13" dirty="0">
                <a:latin typeface="Calibri"/>
                <a:cs typeface="Calibri"/>
              </a:rPr>
              <a:t> limited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20" dirty="0">
                <a:latin typeface="Calibri"/>
                <a:cs typeface="Calibri"/>
              </a:rPr>
              <a:t>life.</a:t>
            </a:r>
            <a:endParaRPr sz="2667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6300" y="2657634"/>
            <a:ext cx="4369067" cy="318063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639" y="389209"/>
            <a:ext cx="8858928" cy="680593"/>
          </a:xfrm>
          <a:prstGeom prst="rect">
            <a:avLst/>
          </a:prstGeom>
        </p:spPr>
        <p:txBody>
          <a:bodyPr vert="horz" wrap="square" lIns="0" tIns="23707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87"/>
              </a:spcBef>
            </a:pPr>
            <a:r>
              <a:rPr lang="en-IN" sz="4267" dirty="0"/>
              <a:t>Constraints</a:t>
            </a:r>
            <a:endParaRPr sz="4267" dirty="0"/>
          </a:p>
        </p:txBody>
      </p:sp>
      <p:sp>
        <p:nvSpPr>
          <p:cNvPr id="3" name="object 3"/>
          <p:cNvSpPr txBox="1"/>
          <p:nvPr/>
        </p:nvSpPr>
        <p:spPr>
          <a:xfrm>
            <a:off x="722921" y="1328930"/>
            <a:ext cx="8300720" cy="2993512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51262" indent="-435176">
              <a:spcBef>
                <a:spcPts val="640"/>
              </a:spcBef>
              <a:buClr>
                <a:srgbClr val="A1E7D9"/>
              </a:buClr>
              <a:buSzPct val="105000"/>
              <a:buFont typeface="Times New Roman"/>
              <a:buChar char="●"/>
              <a:tabLst>
                <a:tab pos="451262" algn="l"/>
                <a:tab pos="452109" algn="l"/>
              </a:tabLst>
            </a:pPr>
            <a:r>
              <a:rPr sz="2667" spc="-7" dirty="0">
                <a:latin typeface="Calibri"/>
                <a:cs typeface="Calibri"/>
              </a:rPr>
              <a:t>Small</a:t>
            </a:r>
            <a:r>
              <a:rPr sz="2667" spc="-20" dirty="0">
                <a:latin typeface="Calibri"/>
                <a:cs typeface="Calibri"/>
              </a:rPr>
              <a:t> size,</a:t>
            </a:r>
            <a:r>
              <a:rPr sz="2667" spc="-13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typically</a:t>
            </a:r>
            <a:r>
              <a:rPr sz="2667" spc="-20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less</a:t>
            </a:r>
            <a:r>
              <a:rPr sz="2667" spc="-13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than</a:t>
            </a:r>
            <a:r>
              <a:rPr sz="2667" spc="-20" dirty="0">
                <a:latin typeface="Calibri"/>
                <a:cs typeface="Calibri"/>
              </a:rPr>
              <a:t> </a:t>
            </a:r>
            <a:r>
              <a:rPr sz="2667" dirty="0">
                <a:latin typeface="Calibri"/>
                <a:cs typeface="Calibri"/>
              </a:rPr>
              <a:t>a</a:t>
            </a:r>
            <a:r>
              <a:rPr sz="2667" spc="-13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cubic</a:t>
            </a:r>
            <a:r>
              <a:rPr sz="2667" spc="-13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cm.</a:t>
            </a:r>
            <a:endParaRPr sz="2667" dirty="0">
              <a:latin typeface="Calibri"/>
              <a:cs typeface="Calibri"/>
            </a:endParaRPr>
          </a:p>
          <a:p>
            <a:pPr marL="451262" indent="-435176">
              <a:spcBef>
                <a:spcPts val="660"/>
              </a:spcBef>
              <a:buClr>
                <a:srgbClr val="A1E7D9"/>
              </a:buClr>
              <a:buSzPct val="105000"/>
              <a:buFont typeface="Times New Roman"/>
              <a:buChar char="●"/>
              <a:tabLst>
                <a:tab pos="451262" algn="l"/>
                <a:tab pos="452109" algn="l"/>
              </a:tabLst>
            </a:pPr>
            <a:r>
              <a:rPr sz="2667" spc="-13" dirty="0">
                <a:latin typeface="Calibri"/>
                <a:cs typeface="Calibri"/>
              </a:rPr>
              <a:t>Must</a:t>
            </a:r>
            <a:r>
              <a:rPr sz="2667" spc="-27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consume</a:t>
            </a:r>
            <a:r>
              <a:rPr sz="2667" spc="-20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extremely</a:t>
            </a:r>
            <a:r>
              <a:rPr sz="2667" spc="-27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low</a:t>
            </a:r>
            <a:r>
              <a:rPr sz="2667" spc="-20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power</a:t>
            </a:r>
            <a:endParaRPr sz="2667" dirty="0">
              <a:latin typeface="Calibri"/>
              <a:cs typeface="Calibri"/>
            </a:endParaRPr>
          </a:p>
          <a:p>
            <a:pPr marL="451262" indent="-435176">
              <a:spcBef>
                <a:spcPts val="667"/>
              </a:spcBef>
              <a:buClr>
                <a:srgbClr val="A1E7D9"/>
              </a:buClr>
              <a:buSzPct val="105000"/>
              <a:buFont typeface="Times New Roman"/>
              <a:buChar char="●"/>
              <a:tabLst>
                <a:tab pos="451262" algn="l"/>
                <a:tab pos="452109" algn="l"/>
              </a:tabLst>
            </a:pPr>
            <a:r>
              <a:rPr sz="2667" spc="-20" dirty="0">
                <a:latin typeface="Calibri"/>
                <a:cs typeface="Calibri"/>
              </a:rPr>
              <a:t>Operate</a:t>
            </a:r>
            <a:r>
              <a:rPr sz="2667" spc="-13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in</a:t>
            </a:r>
            <a:r>
              <a:rPr sz="2667" spc="-13" dirty="0">
                <a:latin typeface="Calibri"/>
                <a:cs typeface="Calibri"/>
              </a:rPr>
              <a:t> </a:t>
            </a:r>
            <a:r>
              <a:rPr sz="2667" dirty="0">
                <a:latin typeface="Calibri"/>
                <a:cs typeface="Calibri"/>
              </a:rPr>
              <a:t>an</a:t>
            </a:r>
            <a:r>
              <a:rPr sz="2667" spc="-7" dirty="0">
                <a:latin typeface="Calibri"/>
                <a:cs typeface="Calibri"/>
              </a:rPr>
              <a:t> </a:t>
            </a:r>
            <a:r>
              <a:rPr sz="2667" spc="-20" dirty="0">
                <a:latin typeface="Calibri"/>
                <a:cs typeface="Calibri"/>
              </a:rPr>
              <a:t>unattended</a:t>
            </a:r>
            <a:r>
              <a:rPr sz="2667" spc="-13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manner in</a:t>
            </a:r>
            <a:r>
              <a:rPr sz="2667" spc="-13" dirty="0">
                <a:latin typeface="Calibri"/>
                <a:cs typeface="Calibri"/>
              </a:rPr>
              <a:t> </a:t>
            </a:r>
            <a:r>
              <a:rPr sz="2667" dirty="0">
                <a:latin typeface="Calibri"/>
                <a:cs typeface="Calibri"/>
              </a:rPr>
              <a:t>a</a:t>
            </a:r>
            <a:r>
              <a:rPr sz="2667" spc="-7" dirty="0">
                <a:latin typeface="Calibri"/>
                <a:cs typeface="Calibri"/>
              </a:rPr>
              <a:t> highly</a:t>
            </a:r>
            <a:r>
              <a:rPr sz="2667" spc="-13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dense </a:t>
            </a:r>
            <a:r>
              <a:rPr sz="2667" spc="-13" dirty="0">
                <a:latin typeface="Calibri"/>
                <a:cs typeface="Calibri"/>
              </a:rPr>
              <a:t>area.</a:t>
            </a:r>
            <a:endParaRPr sz="2667" dirty="0">
              <a:latin typeface="Calibri"/>
              <a:cs typeface="Calibri"/>
            </a:endParaRPr>
          </a:p>
          <a:p>
            <a:pPr marL="451262" indent="-435176">
              <a:spcBef>
                <a:spcPts val="660"/>
              </a:spcBef>
              <a:buClr>
                <a:srgbClr val="A1E7D9"/>
              </a:buClr>
              <a:buSzPct val="105000"/>
              <a:buFont typeface="Times New Roman"/>
              <a:buChar char="●"/>
              <a:tabLst>
                <a:tab pos="451262" algn="l"/>
                <a:tab pos="452109" algn="l"/>
              </a:tabLst>
            </a:pPr>
            <a:r>
              <a:rPr sz="2667" spc="-7" dirty="0">
                <a:latin typeface="Calibri"/>
                <a:cs typeface="Calibri"/>
              </a:rPr>
              <a:t>Should</a:t>
            </a:r>
            <a:r>
              <a:rPr sz="2667" spc="-20" dirty="0">
                <a:latin typeface="Calibri"/>
                <a:cs typeface="Calibri"/>
              </a:rPr>
              <a:t> have</a:t>
            </a:r>
            <a:r>
              <a:rPr sz="2667" spc="-13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low</a:t>
            </a:r>
            <a:r>
              <a:rPr sz="2667" spc="-13" dirty="0">
                <a:latin typeface="Calibri"/>
                <a:cs typeface="Calibri"/>
              </a:rPr>
              <a:t> production</a:t>
            </a:r>
            <a:r>
              <a:rPr sz="2667" spc="-20" dirty="0">
                <a:latin typeface="Calibri"/>
                <a:cs typeface="Calibri"/>
              </a:rPr>
              <a:t> cost</a:t>
            </a:r>
            <a:r>
              <a:rPr sz="2667" spc="-13" dirty="0">
                <a:latin typeface="Calibri"/>
                <a:cs typeface="Calibri"/>
              </a:rPr>
              <a:t> </a:t>
            </a:r>
            <a:r>
              <a:rPr sz="2667" dirty="0">
                <a:latin typeface="Calibri"/>
                <a:cs typeface="Calibri"/>
              </a:rPr>
              <a:t>and</a:t>
            </a:r>
            <a:r>
              <a:rPr sz="2667" spc="-13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be</a:t>
            </a:r>
            <a:r>
              <a:rPr sz="2667" spc="-20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dispensable</a:t>
            </a:r>
            <a:endParaRPr sz="2667" dirty="0">
              <a:latin typeface="Calibri"/>
              <a:cs typeface="Calibri"/>
            </a:endParaRPr>
          </a:p>
          <a:p>
            <a:pPr marL="451262" indent="-435176">
              <a:spcBef>
                <a:spcPts val="667"/>
              </a:spcBef>
              <a:buClr>
                <a:srgbClr val="A1E7D9"/>
              </a:buClr>
              <a:buSzPct val="105000"/>
              <a:buFont typeface="Times New Roman"/>
              <a:buChar char="●"/>
              <a:tabLst>
                <a:tab pos="451262" algn="l"/>
                <a:tab pos="452109" algn="l"/>
              </a:tabLst>
            </a:pPr>
            <a:r>
              <a:rPr sz="2667" spc="-7" dirty="0">
                <a:latin typeface="Calibri"/>
                <a:cs typeface="Calibri"/>
              </a:rPr>
              <a:t>Be</a:t>
            </a:r>
            <a:r>
              <a:rPr sz="2667" spc="-40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autonomous</a:t>
            </a:r>
            <a:endParaRPr sz="2667" dirty="0">
              <a:latin typeface="Calibri"/>
              <a:cs typeface="Calibri"/>
            </a:endParaRPr>
          </a:p>
          <a:p>
            <a:pPr marL="451262" indent="-435176">
              <a:spcBef>
                <a:spcPts val="667"/>
              </a:spcBef>
              <a:buClr>
                <a:srgbClr val="A1E7D9"/>
              </a:buClr>
              <a:buSzPct val="105000"/>
              <a:buFont typeface="Times New Roman"/>
              <a:buChar char="●"/>
              <a:tabLst>
                <a:tab pos="451262" algn="l"/>
                <a:tab pos="452109" algn="l"/>
              </a:tabLst>
            </a:pPr>
            <a:r>
              <a:rPr sz="2667" spc="-7" dirty="0">
                <a:latin typeface="Calibri"/>
                <a:cs typeface="Calibri"/>
              </a:rPr>
              <a:t>Be</a:t>
            </a:r>
            <a:r>
              <a:rPr sz="2667" spc="-20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adaptive</a:t>
            </a:r>
            <a:r>
              <a:rPr sz="2667" spc="-20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to</a:t>
            </a:r>
            <a:r>
              <a:rPr sz="2667" spc="-20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the</a:t>
            </a:r>
            <a:r>
              <a:rPr sz="2667" spc="-20" dirty="0">
                <a:latin typeface="Calibri"/>
                <a:cs typeface="Calibri"/>
              </a:rPr>
              <a:t> environment</a:t>
            </a:r>
            <a:endParaRPr sz="2667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616" y="346832"/>
            <a:ext cx="9357784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lang="en-US" sz="4800" dirty="0"/>
              <a:t>Introduction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81650" y="1291838"/>
            <a:ext cx="10098193" cy="5035460"/>
          </a:xfrm>
          <a:prstGeom prst="rect">
            <a:avLst/>
          </a:prstGeom>
        </p:spPr>
        <p:txBody>
          <a:bodyPr vert="horz" wrap="square" lIns="0" tIns="49953" rIns="0" bIns="0" rtlCol="0">
            <a:spAutoFit/>
          </a:bodyPr>
          <a:lstStyle/>
          <a:p>
            <a:pPr marL="281932" marR="6773" indent="-265847">
              <a:lnSpc>
                <a:spcPct val="91000"/>
              </a:lnSpc>
              <a:spcBef>
                <a:spcPts val="393"/>
              </a:spcBef>
              <a:buClr>
                <a:srgbClr val="A1E7D9"/>
              </a:buClr>
              <a:buSzPct val="116666"/>
              <a:buFont typeface="Times New Roman"/>
              <a:buChar char="●"/>
              <a:tabLst>
                <a:tab pos="282780" algn="l"/>
              </a:tabLst>
            </a:pPr>
            <a:r>
              <a:rPr sz="2400" spc="53" dirty="0">
                <a:latin typeface="Microsoft Sans Serif"/>
                <a:cs typeface="Microsoft Sans Serif"/>
              </a:rPr>
              <a:t>Machine-to-machine, </a:t>
            </a:r>
            <a:r>
              <a:rPr sz="2400" spc="140" dirty="0">
                <a:latin typeface="Microsoft Sans Serif"/>
                <a:cs typeface="Microsoft Sans Serif"/>
              </a:rPr>
              <a:t>or </a:t>
            </a:r>
            <a:r>
              <a:rPr sz="2400" spc="67" dirty="0">
                <a:latin typeface="Microsoft Sans Serif"/>
                <a:cs typeface="Microsoft Sans Serif"/>
              </a:rPr>
              <a:t>M2M, </a:t>
            </a:r>
            <a:r>
              <a:rPr sz="2400" spc="-7" dirty="0">
                <a:latin typeface="Microsoft Sans Serif"/>
                <a:cs typeface="Microsoft Sans Serif"/>
              </a:rPr>
              <a:t>is a </a:t>
            </a:r>
            <a:r>
              <a:rPr sz="2400" spc="100" dirty="0">
                <a:latin typeface="Microsoft Sans Serif"/>
                <a:cs typeface="Microsoft Sans Serif"/>
              </a:rPr>
              <a:t>broad </a:t>
            </a:r>
            <a:r>
              <a:rPr sz="2400" spc="47" dirty="0">
                <a:latin typeface="Microsoft Sans Serif"/>
                <a:cs typeface="Microsoft Sans Serif"/>
              </a:rPr>
              <a:t>label </a:t>
            </a:r>
            <a:r>
              <a:rPr sz="2400" spc="120" dirty="0">
                <a:latin typeface="Microsoft Sans Serif"/>
                <a:cs typeface="Microsoft Sans Serif"/>
              </a:rPr>
              <a:t>that </a:t>
            </a:r>
            <a:r>
              <a:rPr sz="2400" spc="27" dirty="0">
                <a:latin typeface="Microsoft Sans Serif"/>
                <a:cs typeface="Microsoft Sans Serif"/>
              </a:rPr>
              <a:t>can </a:t>
            </a:r>
            <a:r>
              <a:rPr sz="2400" spc="67" dirty="0">
                <a:latin typeface="Microsoft Sans Serif"/>
                <a:cs typeface="Microsoft Sans Serif"/>
              </a:rPr>
              <a:t>be </a:t>
            </a:r>
            <a:r>
              <a:rPr sz="2400" spc="47" dirty="0">
                <a:latin typeface="Microsoft Sans Serif"/>
                <a:cs typeface="Microsoft Sans Serif"/>
              </a:rPr>
              <a:t>used </a:t>
            </a:r>
            <a:r>
              <a:rPr sz="2400" spc="140" dirty="0">
                <a:latin typeface="Microsoft Sans Serif"/>
                <a:cs typeface="Microsoft Sans Serif"/>
              </a:rPr>
              <a:t>to </a:t>
            </a:r>
            <a:r>
              <a:rPr sz="2400" spc="147" dirty="0">
                <a:latin typeface="Microsoft Sans Serif"/>
                <a:cs typeface="Microsoft Sans Serif"/>
              </a:rPr>
              <a:t> </a:t>
            </a:r>
            <a:r>
              <a:rPr sz="2400" spc="47" dirty="0">
                <a:latin typeface="Microsoft Sans Serif"/>
                <a:cs typeface="Microsoft Sans Serif"/>
              </a:rPr>
              <a:t>describe</a:t>
            </a:r>
            <a:r>
              <a:rPr sz="2400" spc="-27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any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technology</a:t>
            </a:r>
            <a:r>
              <a:rPr sz="2400" spc="-27" dirty="0">
                <a:latin typeface="Microsoft Sans Serif"/>
                <a:cs typeface="Microsoft Sans Serif"/>
              </a:rPr>
              <a:t> </a:t>
            </a:r>
            <a:r>
              <a:rPr sz="2400" spc="120" dirty="0">
                <a:latin typeface="Microsoft Sans Serif"/>
                <a:cs typeface="Microsoft Sans Serif"/>
              </a:rPr>
              <a:t>that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33" dirty="0">
                <a:latin typeface="Microsoft Sans Serif"/>
                <a:cs typeface="Microsoft Sans Serif"/>
              </a:rPr>
              <a:t>enables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100" dirty="0">
                <a:latin typeface="Microsoft Sans Serif"/>
                <a:cs typeface="Microsoft Sans Serif"/>
              </a:rPr>
              <a:t>networked</a:t>
            </a:r>
            <a:r>
              <a:rPr sz="2400" spc="-27" dirty="0">
                <a:latin typeface="Microsoft Sans Serif"/>
                <a:cs typeface="Microsoft Sans Serif"/>
              </a:rPr>
              <a:t> </a:t>
            </a:r>
            <a:r>
              <a:rPr sz="2400" spc="7" dirty="0">
                <a:latin typeface="Microsoft Sans Serif"/>
                <a:cs typeface="Microsoft Sans Serif"/>
              </a:rPr>
              <a:t>devices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140" dirty="0">
                <a:latin typeface="Microsoft Sans Serif"/>
                <a:cs typeface="Microsoft Sans Serif"/>
              </a:rPr>
              <a:t>to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27" dirty="0">
                <a:latin typeface="Microsoft Sans Serif"/>
                <a:cs typeface="Microsoft Sans Serif"/>
              </a:rPr>
              <a:t>exchange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113" dirty="0">
                <a:latin typeface="Microsoft Sans Serif"/>
                <a:cs typeface="Microsoft Sans Serif"/>
              </a:rPr>
              <a:t>information </a:t>
            </a:r>
            <a:r>
              <a:rPr sz="2400" spc="80" dirty="0">
                <a:latin typeface="Microsoft Sans Serif"/>
                <a:cs typeface="Microsoft Sans Serif"/>
              </a:rPr>
              <a:t>and </a:t>
            </a:r>
            <a:r>
              <a:rPr sz="2400" spc="133" dirty="0">
                <a:latin typeface="Microsoft Sans Serif"/>
                <a:cs typeface="Microsoft Sans Serif"/>
              </a:rPr>
              <a:t>perform </a:t>
            </a:r>
            <a:r>
              <a:rPr sz="2400" spc="47" dirty="0">
                <a:latin typeface="Microsoft Sans Serif"/>
                <a:cs typeface="Microsoft Sans Serif"/>
              </a:rPr>
              <a:t>actions </a:t>
            </a:r>
            <a:r>
              <a:rPr sz="2400" spc="127" dirty="0">
                <a:latin typeface="Microsoft Sans Serif"/>
                <a:cs typeface="Microsoft Sans Serif"/>
              </a:rPr>
              <a:t>without </a:t>
            </a:r>
            <a:r>
              <a:rPr sz="2400" spc="107" dirty="0">
                <a:latin typeface="Microsoft Sans Serif"/>
                <a:cs typeface="Microsoft Sans Serif"/>
              </a:rPr>
              <a:t>the </a:t>
            </a:r>
            <a:r>
              <a:rPr sz="2400" spc="87" dirty="0">
                <a:latin typeface="Microsoft Sans Serif"/>
                <a:cs typeface="Microsoft Sans Serif"/>
              </a:rPr>
              <a:t>manual </a:t>
            </a:r>
            <a:r>
              <a:rPr sz="2400" spc="7" dirty="0">
                <a:latin typeface="Microsoft Sans Serif"/>
                <a:cs typeface="Microsoft Sans Serif"/>
              </a:rPr>
              <a:t>assistance </a:t>
            </a:r>
            <a:r>
              <a:rPr sz="2400" spc="113" dirty="0">
                <a:latin typeface="Microsoft Sans Serif"/>
                <a:cs typeface="Microsoft Sans Serif"/>
              </a:rPr>
              <a:t>of </a:t>
            </a:r>
            <a:r>
              <a:rPr sz="2400" spc="120" dirty="0">
                <a:latin typeface="Microsoft Sans Serif"/>
                <a:cs typeface="Microsoft Sans Serif"/>
              </a:rPr>
              <a:t> </a:t>
            </a:r>
            <a:r>
              <a:rPr sz="2400" spc="67" dirty="0">
                <a:latin typeface="Microsoft Sans Serif"/>
                <a:cs typeface="Microsoft Sans Serif"/>
              </a:rPr>
              <a:t>humans.</a:t>
            </a:r>
            <a:endParaRPr sz="2400" dirty="0">
              <a:latin typeface="Microsoft Sans Serif"/>
              <a:cs typeface="Microsoft Sans Serif"/>
            </a:endParaRPr>
          </a:p>
          <a:p>
            <a:pPr marL="281932" marR="369984" indent="-265847">
              <a:lnSpc>
                <a:spcPct val="91500"/>
              </a:lnSpc>
              <a:spcBef>
                <a:spcPts val="1367"/>
              </a:spcBef>
              <a:buClr>
                <a:srgbClr val="A1E7D9"/>
              </a:buClr>
              <a:buSzPct val="116666"/>
              <a:buFont typeface="Times New Roman"/>
              <a:buChar char="●"/>
              <a:tabLst>
                <a:tab pos="282780" algn="l"/>
              </a:tabLst>
            </a:pPr>
            <a:r>
              <a:rPr sz="2400" spc="113" dirty="0">
                <a:latin typeface="Microsoft Sans Serif"/>
                <a:cs typeface="Microsoft Sans Serif"/>
              </a:rPr>
              <a:t>M2M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technology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13" dirty="0">
                <a:latin typeface="Microsoft Sans Serif"/>
                <a:cs typeface="Microsoft Sans Serif"/>
              </a:rPr>
              <a:t>was</a:t>
            </a:r>
            <a:r>
              <a:rPr sz="2400" spc="-27" dirty="0">
                <a:latin typeface="Microsoft Sans Serif"/>
                <a:cs typeface="Microsoft Sans Serif"/>
              </a:rPr>
              <a:t> </a:t>
            </a:r>
            <a:r>
              <a:rPr sz="2400" spc="127" dirty="0">
                <a:latin typeface="Microsoft Sans Serif"/>
                <a:cs typeface="Microsoft Sans Serif"/>
              </a:rPr>
              <a:t>ﬁrst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93" dirty="0">
                <a:latin typeface="Microsoft Sans Serif"/>
                <a:cs typeface="Microsoft Sans Serif"/>
              </a:rPr>
              <a:t>adopted</a:t>
            </a:r>
            <a:r>
              <a:rPr sz="2400" spc="-13" dirty="0">
                <a:latin typeface="Microsoft Sans Serif"/>
                <a:cs typeface="Microsoft Sans Serif"/>
              </a:rPr>
              <a:t> </a:t>
            </a:r>
            <a:r>
              <a:rPr sz="2400" spc="93" dirty="0">
                <a:latin typeface="Microsoft Sans Serif"/>
                <a:cs typeface="Microsoft Sans Serif"/>
              </a:rPr>
              <a:t>in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87" dirty="0">
                <a:latin typeface="Microsoft Sans Serif"/>
                <a:cs typeface="Microsoft Sans Serif"/>
              </a:rPr>
              <a:t>manufacturing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80" dirty="0">
                <a:latin typeface="Microsoft Sans Serif"/>
                <a:cs typeface="Microsoft Sans Serif"/>
              </a:rPr>
              <a:t>and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80" dirty="0">
                <a:latin typeface="Microsoft Sans Serif"/>
                <a:cs typeface="Microsoft Sans Serif"/>
              </a:rPr>
              <a:t>industrial </a:t>
            </a:r>
            <a:r>
              <a:rPr sz="2400" spc="-612" dirty="0">
                <a:latin typeface="Microsoft Sans Serif"/>
                <a:cs typeface="Microsoft Sans Serif"/>
              </a:rPr>
              <a:t> </a:t>
            </a:r>
            <a:r>
              <a:rPr sz="2400" spc="33" dirty="0">
                <a:latin typeface="Microsoft Sans Serif"/>
                <a:cs typeface="Microsoft Sans Serif"/>
              </a:rPr>
              <a:t>settings, </a:t>
            </a:r>
            <a:r>
              <a:rPr sz="2400" spc="80" dirty="0">
                <a:latin typeface="Microsoft Sans Serif"/>
                <a:cs typeface="Microsoft Sans Serif"/>
              </a:rPr>
              <a:t>and later </a:t>
            </a:r>
            <a:r>
              <a:rPr sz="2400" spc="120" dirty="0">
                <a:latin typeface="Microsoft Sans Serif"/>
                <a:cs typeface="Microsoft Sans Serif"/>
              </a:rPr>
              <a:t>found </a:t>
            </a:r>
            <a:r>
              <a:rPr sz="2400" spc="53" dirty="0">
                <a:latin typeface="Microsoft Sans Serif"/>
                <a:cs typeface="Microsoft Sans Serif"/>
              </a:rPr>
              <a:t>applications </a:t>
            </a:r>
            <a:r>
              <a:rPr sz="2400" spc="93" dirty="0">
                <a:latin typeface="Microsoft Sans Serif"/>
                <a:cs typeface="Microsoft Sans Serif"/>
              </a:rPr>
              <a:t>in </a:t>
            </a:r>
            <a:r>
              <a:rPr sz="2400" spc="47" dirty="0">
                <a:latin typeface="Microsoft Sans Serif"/>
                <a:cs typeface="Microsoft Sans Serif"/>
              </a:rPr>
              <a:t>healthcare, </a:t>
            </a:r>
            <a:r>
              <a:rPr sz="2400" spc="20" dirty="0">
                <a:latin typeface="Microsoft Sans Serif"/>
                <a:cs typeface="Microsoft Sans Serif"/>
              </a:rPr>
              <a:t>business, </a:t>
            </a:r>
            <a:r>
              <a:rPr sz="2400" spc="27" dirty="0">
                <a:latin typeface="Microsoft Sans Serif"/>
                <a:cs typeface="Microsoft Sans Serif"/>
              </a:rPr>
              <a:t> </a:t>
            </a:r>
            <a:r>
              <a:rPr sz="2400" spc="53" dirty="0">
                <a:latin typeface="Microsoft Sans Serif"/>
                <a:cs typeface="Microsoft Sans Serif"/>
              </a:rPr>
              <a:t>insurance</a:t>
            </a:r>
            <a:r>
              <a:rPr sz="2400" spc="-27" dirty="0">
                <a:latin typeface="Microsoft Sans Serif"/>
                <a:cs typeface="Microsoft Sans Serif"/>
              </a:rPr>
              <a:t> </a:t>
            </a:r>
            <a:r>
              <a:rPr sz="2400" spc="80" dirty="0">
                <a:latin typeface="Microsoft Sans Serif"/>
                <a:cs typeface="Microsoft Sans Serif"/>
              </a:rPr>
              <a:t>and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87" dirty="0">
                <a:latin typeface="Microsoft Sans Serif"/>
                <a:cs typeface="Microsoft Sans Serif"/>
              </a:rPr>
              <a:t>more.</a:t>
            </a:r>
            <a:endParaRPr sz="2400" dirty="0">
              <a:latin typeface="Microsoft Sans Serif"/>
              <a:cs typeface="Microsoft Sans Serif"/>
            </a:endParaRPr>
          </a:p>
          <a:p>
            <a:pPr marL="281932" indent="-265847">
              <a:spcBef>
                <a:spcPts val="1127"/>
              </a:spcBef>
              <a:buClr>
                <a:srgbClr val="A1E7D9"/>
              </a:buClr>
              <a:buSzPct val="116666"/>
              <a:buFont typeface="Times New Roman"/>
              <a:buChar char="●"/>
              <a:tabLst>
                <a:tab pos="282780" algn="l"/>
              </a:tabLst>
            </a:pPr>
            <a:r>
              <a:rPr sz="2400" spc="87" dirty="0">
                <a:latin typeface="Microsoft Sans Serif"/>
                <a:cs typeface="Microsoft Sans Serif"/>
              </a:rPr>
              <a:t>It</a:t>
            </a:r>
            <a:r>
              <a:rPr sz="2400" spc="-27" dirty="0">
                <a:latin typeface="Microsoft Sans Serif"/>
                <a:cs typeface="Microsoft Sans Serif"/>
              </a:rPr>
              <a:t> </a:t>
            </a:r>
            <a:r>
              <a:rPr sz="2400" spc="-7" dirty="0">
                <a:latin typeface="Microsoft Sans Serif"/>
                <a:cs typeface="Microsoft Sans Serif"/>
              </a:rPr>
              <a:t>is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also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107" dirty="0">
                <a:latin typeface="Microsoft Sans Serif"/>
                <a:cs typeface="Microsoft Sans Serif"/>
              </a:rPr>
              <a:t>the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107" dirty="0">
                <a:latin typeface="Microsoft Sans Serif"/>
                <a:cs typeface="Microsoft Sans Serif"/>
              </a:rPr>
              <a:t>foundation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133" dirty="0">
                <a:latin typeface="Microsoft Sans Serif"/>
                <a:cs typeface="Microsoft Sans Serif"/>
              </a:rPr>
              <a:t>for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107" dirty="0">
                <a:latin typeface="Microsoft Sans Serif"/>
                <a:cs typeface="Microsoft Sans Serif"/>
              </a:rPr>
              <a:t>the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107" dirty="0">
                <a:latin typeface="Microsoft Sans Serif"/>
                <a:cs typeface="Microsoft Sans Serif"/>
              </a:rPr>
              <a:t>internet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120" dirty="0">
                <a:latin typeface="Microsoft Sans Serif"/>
                <a:cs typeface="Microsoft Sans Serif"/>
              </a:rPr>
              <a:t>of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47" dirty="0">
                <a:latin typeface="Microsoft Sans Serif"/>
                <a:cs typeface="Microsoft Sans Serif"/>
              </a:rPr>
              <a:t>things.</a:t>
            </a:r>
            <a:endParaRPr sz="2400" dirty="0">
              <a:latin typeface="Microsoft Sans Serif"/>
              <a:cs typeface="Microsoft Sans Serif"/>
            </a:endParaRPr>
          </a:p>
          <a:p>
            <a:pPr marL="281932" indent="-265847">
              <a:spcBef>
                <a:spcPts val="1207"/>
              </a:spcBef>
              <a:buClr>
                <a:srgbClr val="A1E7D9"/>
              </a:buClr>
              <a:buSzPct val="116666"/>
              <a:buChar char="●"/>
              <a:tabLst>
                <a:tab pos="282780" algn="l"/>
              </a:tabLst>
            </a:pPr>
            <a:r>
              <a:rPr sz="2400" b="1" spc="180" dirty="0">
                <a:latin typeface="Arial"/>
                <a:cs typeface="Arial"/>
              </a:rPr>
              <a:t>M2M</a:t>
            </a:r>
            <a:r>
              <a:rPr sz="2400" b="1" spc="-47" dirty="0">
                <a:latin typeface="Arial"/>
                <a:cs typeface="Arial"/>
              </a:rPr>
              <a:t> </a:t>
            </a:r>
            <a:r>
              <a:rPr sz="2400" spc="80" dirty="0">
                <a:latin typeface="Microsoft Sans Serif"/>
                <a:cs typeface="Microsoft Sans Serif"/>
              </a:rPr>
              <a:t>and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b="1" spc="13" dirty="0">
                <a:latin typeface="Arial"/>
                <a:cs typeface="Arial"/>
              </a:rPr>
              <a:t>IoT</a:t>
            </a:r>
            <a:r>
              <a:rPr sz="2400" b="1" spc="-47" dirty="0">
                <a:latin typeface="Arial"/>
                <a:cs typeface="Arial"/>
              </a:rPr>
              <a:t> </a:t>
            </a:r>
            <a:r>
              <a:rPr sz="2400" spc="133" dirty="0">
                <a:latin typeface="Microsoft Sans Serif"/>
                <a:cs typeface="Microsoft Sans Serif"/>
              </a:rPr>
              <a:t>both</a:t>
            </a:r>
            <a:r>
              <a:rPr sz="2400" spc="-13" dirty="0">
                <a:latin typeface="Microsoft Sans Serif"/>
                <a:cs typeface="Microsoft Sans Serif"/>
              </a:rPr>
              <a:t> </a:t>
            </a:r>
            <a:r>
              <a:rPr sz="2400" spc="100" dirty="0">
                <a:latin typeface="Microsoft Sans Serif"/>
                <a:cs typeface="Microsoft Sans Serif"/>
              </a:rPr>
              <a:t>refer</a:t>
            </a:r>
            <a:r>
              <a:rPr sz="2400" spc="-13" dirty="0">
                <a:latin typeface="Microsoft Sans Serif"/>
                <a:cs typeface="Microsoft Sans Serif"/>
              </a:rPr>
              <a:t> </a:t>
            </a:r>
            <a:r>
              <a:rPr sz="2400" spc="140" dirty="0">
                <a:latin typeface="Microsoft Sans Serif"/>
                <a:cs typeface="Microsoft Sans Serif"/>
              </a:rPr>
              <a:t>to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7" dirty="0">
                <a:latin typeface="Microsoft Sans Serif"/>
                <a:cs typeface="Microsoft Sans Serif"/>
              </a:rPr>
              <a:t>devices</a:t>
            </a:r>
            <a:r>
              <a:rPr sz="2400" spc="-13" dirty="0">
                <a:latin typeface="Microsoft Sans Serif"/>
                <a:cs typeface="Microsoft Sans Serif"/>
              </a:rPr>
              <a:t> </a:t>
            </a:r>
            <a:r>
              <a:rPr sz="2400" spc="87" dirty="0">
                <a:latin typeface="Microsoft Sans Serif"/>
                <a:cs typeface="Microsoft Sans Serif"/>
              </a:rPr>
              <a:t>communicating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120" dirty="0">
                <a:latin typeface="Microsoft Sans Serif"/>
                <a:cs typeface="Microsoft Sans Serif"/>
              </a:rPr>
              <a:t>with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13" dirty="0">
                <a:latin typeface="Microsoft Sans Serif"/>
                <a:cs typeface="Microsoft Sans Serif"/>
              </a:rPr>
              <a:t>each</a:t>
            </a:r>
            <a:r>
              <a:rPr sz="2400" spc="-13" dirty="0">
                <a:latin typeface="Microsoft Sans Serif"/>
                <a:cs typeface="Microsoft Sans Serif"/>
              </a:rPr>
              <a:t> </a:t>
            </a:r>
            <a:r>
              <a:rPr sz="2400" spc="87" dirty="0">
                <a:latin typeface="Microsoft Sans Serif"/>
                <a:cs typeface="Microsoft Sans Serif"/>
              </a:rPr>
              <a:t>other.</a:t>
            </a:r>
            <a:endParaRPr sz="2400" dirty="0">
              <a:latin typeface="Microsoft Sans Serif"/>
              <a:cs typeface="Microsoft Sans Serif"/>
            </a:endParaRPr>
          </a:p>
          <a:p>
            <a:pPr marL="281932" indent="-265847">
              <a:spcBef>
                <a:spcPts val="1213"/>
              </a:spcBef>
              <a:buClr>
                <a:srgbClr val="A1E7D9"/>
              </a:buClr>
              <a:buSzPct val="116666"/>
              <a:buFont typeface="Times New Roman"/>
              <a:buChar char="●"/>
              <a:tabLst>
                <a:tab pos="282780" algn="l"/>
              </a:tabLst>
            </a:pPr>
            <a:r>
              <a:rPr sz="2400" spc="113" dirty="0">
                <a:latin typeface="Microsoft Sans Serif"/>
                <a:cs typeface="Microsoft Sans Serif"/>
              </a:rPr>
              <a:t>M2M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73" dirty="0">
                <a:latin typeface="Microsoft Sans Serif"/>
                <a:cs typeface="Microsoft Sans Serif"/>
              </a:rPr>
              <a:t>refers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140" dirty="0">
                <a:latin typeface="Microsoft Sans Serif"/>
                <a:cs typeface="Microsoft Sans Serif"/>
              </a:rPr>
              <a:t>to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53" dirty="0">
                <a:latin typeface="Microsoft Sans Serif"/>
                <a:cs typeface="Microsoft Sans Serif"/>
              </a:rPr>
              <a:t>isolated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33" dirty="0">
                <a:latin typeface="Microsoft Sans Serif"/>
                <a:cs typeface="Microsoft Sans Serif"/>
              </a:rPr>
              <a:t>instances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120" dirty="0">
                <a:latin typeface="Microsoft Sans Serif"/>
                <a:cs typeface="Microsoft Sans Serif"/>
              </a:rPr>
              <a:t>of</a:t>
            </a:r>
            <a:r>
              <a:rPr sz="2400" spc="-13" dirty="0">
                <a:latin typeface="Microsoft Sans Serif"/>
                <a:cs typeface="Microsoft Sans Serif"/>
              </a:rPr>
              <a:t> </a:t>
            </a:r>
            <a:r>
              <a:rPr sz="2400" spc="27" dirty="0">
                <a:latin typeface="Microsoft Sans Serif"/>
                <a:cs typeface="Microsoft Sans Serif"/>
              </a:rPr>
              <a:t>device-to-device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87" dirty="0">
                <a:latin typeface="Microsoft Sans Serif"/>
                <a:cs typeface="Microsoft Sans Serif"/>
              </a:rPr>
              <a:t>communication.</a:t>
            </a:r>
            <a:endParaRPr sz="2400" dirty="0">
              <a:latin typeface="Microsoft Sans Serif"/>
              <a:cs typeface="Microsoft Sans Serif"/>
            </a:endParaRPr>
          </a:p>
          <a:p>
            <a:pPr marL="281932" marR="354744" indent="-265847">
              <a:lnSpc>
                <a:spcPts val="2680"/>
              </a:lnSpc>
              <a:spcBef>
                <a:spcPts val="1467"/>
              </a:spcBef>
              <a:buClr>
                <a:srgbClr val="A1E7D9"/>
              </a:buClr>
              <a:buSzPct val="116666"/>
              <a:buFont typeface="Times New Roman"/>
              <a:buChar char="●"/>
              <a:tabLst>
                <a:tab pos="282780" algn="l"/>
              </a:tabLst>
            </a:pPr>
            <a:r>
              <a:rPr sz="2400" spc="-20" dirty="0">
                <a:latin typeface="Microsoft Sans Serif"/>
                <a:cs typeface="Microsoft Sans Serif"/>
              </a:rPr>
              <a:t>IoT </a:t>
            </a:r>
            <a:r>
              <a:rPr sz="2400" spc="73" dirty="0">
                <a:latin typeface="Microsoft Sans Serif"/>
                <a:cs typeface="Microsoft Sans Serif"/>
              </a:rPr>
              <a:t>refers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140" dirty="0">
                <a:latin typeface="Microsoft Sans Serif"/>
                <a:cs typeface="Microsoft Sans Serif"/>
              </a:rPr>
              <a:t>to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-7" dirty="0">
                <a:latin typeface="Microsoft Sans Serif"/>
                <a:cs typeface="Microsoft Sans Serif"/>
              </a:rPr>
              <a:t>a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80" dirty="0">
                <a:latin typeface="Microsoft Sans Serif"/>
                <a:cs typeface="Microsoft Sans Serif"/>
              </a:rPr>
              <a:t>grander</a:t>
            </a:r>
            <a:r>
              <a:rPr sz="2400" spc="-27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scale, </a:t>
            </a:r>
            <a:r>
              <a:rPr sz="2400" spc="27" dirty="0">
                <a:latin typeface="Microsoft Sans Serif"/>
                <a:cs typeface="Microsoft Sans Serif"/>
              </a:rPr>
              <a:t>synergizing</a:t>
            </a:r>
            <a:r>
              <a:rPr sz="2400" spc="-13" dirty="0">
                <a:latin typeface="Microsoft Sans Serif"/>
                <a:cs typeface="Microsoft Sans Serif"/>
              </a:rPr>
              <a:t> </a:t>
            </a:r>
            <a:r>
              <a:rPr sz="2400" spc="47" dirty="0">
                <a:latin typeface="Microsoft Sans Serif"/>
                <a:cs typeface="Microsoft Sans Serif"/>
              </a:rPr>
              <a:t>vertical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80" dirty="0">
                <a:latin typeface="Microsoft Sans Serif"/>
                <a:cs typeface="Microsoft Sans Serif"/>
              </a:rPr>
              <a:t>software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7" dirty="0">
                <a:latin typeface="Microsoft Sans Serif"/>
                <a:cs typeface="Microsoft Sans Serif"/>
              </a:rPr>
              <a:t>stacks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140" dirty="0">
                <a:latin typeface="Microsoft Sans Serif"/>
                <a:cs typeface="Microsoft Sans Serif"/>
              </a:rPr>
              <a:t>to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100" dirty="0">
                <a:latin typeface="Microsoft Sans Serif"/>
                <a:cs typeface="Microsoft Sans Serif"/>
              </a:rPr>
              <a:t>automate</a:t>
            </a:r>
            <a:r>
              <a:rPr sz="2400" spc="-27" dirty="0">
                <a:latin typeface="Microsoft Sans Serif"/>
                <a:cs typeface="Microsoft Sans Serif"/>
              </a:rPr>
              <a:t> </a:t>
            </a:r>
            <a:r>
              <a:rPr sz="2400" spc="80" dirty="0">
                <a:latin typeface="Microsoft Sans Serif"/>
                <a:cs typeface="Microsoft Sans Serif"/>
              </a:rPr>
              <a:t>and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47" dirty="0">
                <a:latin typeface="Microsoft Sans Serif"/>
                <a:cs typeface="Microsoft Sans Serif"/>
              </a:rPr>
              <a:t>manage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87" dirty="0">
                <a:latin typeface="Microsoft Sans Serif"/>
                <a:cs typeface="Microsoft Sans Serif"/>
              </a:rPr>
              <a:t>communications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80" dirty="0">
                <a:latin typeface="Microsoft Sans Serif"/>
                <a:cs typeface="Microsoft Sans Serif"/>
              </a:rPr>
              <a:t>between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100" dirty="0">
                <a:latin typeface="Microsoft Sans Serif"/>
                <a:cs typeface="Microsoft Sans Serif"/>
              </a:rPr>
              <a:t>multiple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devices.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638" y="383186"/>
            <a:ext cx="9058556" cy="680593"/>
          </a:xfrm>
          <a:prstGeom prst="rect">
            <a:avLst/>
          </a:prstGeom>
        </p:spPr>
        <p:txBody>
          <a:bodyPr vert="horz" wrap="square" lIns="0" tIns="23707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87"/>
              </a:spcBef>
            </a:pPr>
            <a:r>
              <a:rPr lang="en-IN" sz="4267" b="1" dirty="0"/>
              <a:t>Sensor Web</a:t>
            </a:r>
            <a:endParaRPr sz="4267" b="1" dirty="0"/>
          </a:p>
        </p:txBody>
      </p:sp>
      <p:sp>
        <p:nvSpPr>
          <p:cNvPr id="3" name="object 3"/>
          <p:cNvSpPr/>
          <p:nvPr/>
        </p:nvSpPr>
        <p:spPr>
          <a:xfrm>
            <a:off x="345000" y="6352733"/>
            <a:ext cx="11189547" cy="11007"/>
          </a:xfrm>
          <a:custGeom>
            <a:avLst/>
            <a:gdLst/>
            <a:ahLst/>
            <a:cxnLst/>
            <a:rect l="l" t="t" r="r" b="b"/>
            <a:pathLst>
              <a:path w="8392160" h="8254">
                <a:moveTo>
                  <a:pt x="0" y="8099"/>
                </a:moveTo>
                <a:lnTo>
                  <a:pt x="83915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465" y="1599367"/>
            <a:ext cx="5146432" cy="36230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5967" y="1877234"/>
            <a:ext cx="5961565" cy="352473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651000" y="1604400"/>
            <a:ext cx="14393" cy="3837093"/>
          </a:xfrm>
          <a:custGeom>
            <a:avLst/>
            <a:gdLst/>
            <a:ahLst/>
            <a:cxnLst/>
            <a:rect l="l" t="t" r="r" b="b"/>
            <a:pathLst>
              <a:path w="10795" h="2877820">
                <a:moveTo>
                  <a:pt x="0" y="0"/>
                </a:moveTo>
                <a:lnTo>
                  <a:pt x="10199" y="2877299"/>
                </a:lnTo>
              </a:path>
            </a:pathLst>
          </a:custGeom>
          <a:ln w="9524">
            <a:solidFill>
              <a:srgbClr val="685D4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637" y="383186"/>
            <a:ext cx="8951363" cy="680593"/>
          </a:xfrm>
          <a:prstGeom prst="rect">
            <a:avLst/>
          </a:prstGeom>
        </p:spPr>
        <p:txBody>
          <a:bodyPr vert="horz" wrap="square" lIns="0" tIns="23707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87"/>
              </a:spcBef>
            </a:pPr>
            <a:r>
              <a:rPr lang="en-IN" sz="4267" dirty="0"/>
              <a:t>Challenges</a:t>
            </a:r>
            <a:endParaRPr sz="4267" dirty="0"/>
          </a:p>
        </p:txBody>
      </p:sp>
      <p:sp>
        <p:nvSpPr>
          <p:cNvPr id="3" name="object 3"/>
          <p:cNvSpPr txBox="1"/>
          <p:nvPr/>
        </p:nvSpPr>
        <p:spPr>
          <a:xfrm>
            <a:off x="755164" y="1372696"/>
            <a:ext cx="10250593" cy="4646486"/>
          </a:xfrm>
          <a:prstGeom prst="rect">
            <a:avLst/>
          </a:prstGeom>
        </p:spPr>
        <p:txBody>
          <a:bodyPr vert="horz" wrap="square" lIns="0" tIns="36407" rIns="0" bIns="0" rtlCol="0">
            <a:spAutoFit/>
          </a:bodyPr>
          <a:lstStyle/>
          <a:p>
            <a:pPr marL="419090" indent="-403003">
              <a:spcBef>
                <a:spcPts val="287"/>
              </a:spcBef>
              <a:buClr>
                <a:srgbClr val="A1E7D9"/>
              </a:buClr>
              <a:buSzPct val="102941"/>
              <a:buFont typeface="Times New Roman"/>
              <a:buChar char="●"/>
              <a:tabLst>
                <a:tab pos="419090" algn="l"/>
                <a:tab pos="419936" algn="l"/>
              </a:tabLst>
            </a:pPr>
            <a:r>
              <a:rPr sz="2267" spc="-7" dirty="0">
                <a:latin typeface="Calibri"/>
                <a:cs typeface="Calibri"/>
              </a:rPr>
              <a:t>Scalability</a:t>
            </a:r>
            <a:endParaRPr sz="2267">
              <a:latin typeface="Calibri"/>
              <a:cs typeface="Calibri"/>
            </a:endParaRPr>
          </a:p>
          <a:p>
            <a:pPr marL="876278" lvl="1" indent="-403003">
              <a:spcBef>
                <a:spcPts val="280"/>
              </a:spcBef>
              <a:buClr>
                <a:srgbClr val="A1E7D9"/>
              </a:buClr>
              <a:buSzPct val="102941"/>
              <a:buFont typeface="Times New Roman"/>
              <a:buChar char="○"/>
              <a:tabLst>
                <a:tab pos="876278" algn="l"/>
                <a:tab pos="877125" algn="l"/>
              </a:tabLst>
            </a:pPr>
            <a:r>
              <a:rPr sz="2267" spc="-13" dirty="0">
                <a:latin typeface="Calibri"/>
                <a:cs typeface="Calibri"/>
              </a:rPr>
              <a:t>Providing</a:t>
            </a:r>
            <a:r>
              <a:rPr sz="2267" spc="-7" dirty="0">
                <a:latin typeface="Calibri"/>
                <a:cs typeface="Calibri"/>
              </a:rPr>
              <a:t> acceptable </a:t>
            </a:r>
            <a:r>
              <a:rPr sz="2267" spc="-13" dirty="0">
                <a:latin typeface="Calibri"/>
                <a:cs typeface="Calibri"/>
              </a:rPr>
              <a:t>levels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7" dirty="0">
                <a:latin typeface="Calibri"/>
                <a:cs typeface="Calibri"/>
              </a:rPr>
              <a:t>of service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7" dirty="0">
                <a:latin typeface="Calibri"/>
                <a:cs typeface="Calibri"/>
              </a:rPr>
              <a:t>in the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13" dirty="0">
                <a:latin typeface="Calibri"/>
                <a:cs typeface="Calibri"/>
              </a:rPr>
              <a:t>presence</a:t>
            </a:r>
            <a:r>
              <a:rPr sz="2267" spc="-7" dirty="0">
                <a:latin typeface="Calibri"/>
                <a:cs typeface="Calibri"/>
              </a:rPr>
              <a:t> of </a:t>
            </a:r>
            <a:r>
              <a:rPr sz="2267" spc="-13" dirty="0">
                <a:latin typeface="Calibri"/>
                <a:cs typeface="Calibri"/>
              </a:rPr>
              <a:t>large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7" dirty="0">
                <a:latin typeface="Calibri"/>
                <a:cs typeface="Calibri"/>
              </a:rPr>
              <a:t>number</a:t>
            </a:r>
            <a:r>
              <a:rPr sz="2267" spc="513" dirty="0">
                <a:latin typeface="Calibri"/>
                <a:cs typeface="Calibri"/>
              </a:rPr>
              <a:t> </a:t>
            </a:r>
            <a:r>
              <a:rPr sz="2267" spc="-7" dirty="0">
                <a:latin typeface="Calibri"/>
                <a:cs typeface="Calibri"/>
              </a:rPr>
              <a:t>of</a:t>
            </a:r>
            <a:r>
              <a:rPr sz="2267" spc="67" dirty="0">
                <a:latin typeface="Calibri"/>
                <a:cs typeface="Calibri"/>
              </a:rPr>
              <a:t> </a:t>
            </a:r>
            <a:r>
              <a:rPr sz="2267" spc="-7" dirty="0">
                <a:latin typeface="Calibri"/>
                <a:cs typeface="Calibri"/>
              </a:rPr>
              <a:t>nodes.</a:t>
            </a:r>
            <a:endParaRPr sz="2267">
              <a:latin typeface="Calibri"/>
              <a:cs typeface="Calibri"/>
            </a:endParaRPr>
          </a:p>
          <a:p>
            <a:pPr marL="876278" lvl="1" indent="-403003">
              <a:spcBef>
                <a:spcPts val="280"/>
              </a:spcBef>
              <a:buClr>
                <a:srgbClr val="A1E7D9"/>
              </a:buClr>
              <a:buSzPct val="102941"/>
              <a:buFont typeface="Times New Roman"/>
              <a:buChar char="○"/>
              <a:tabLst>
                <a:tab pos="876278" algn="l"/>
                <a:tab pos="877125" algn="l"/>
              </a:tabLst>
            </a:pPr>
            <a:r>
              <a:rPr sz="2267" spc="-33" dirty="0">
                <a:latin typeface="Calibri"/>
                <a:cs typeface="Calibri"/>
              </a:rPr>
              <a:t>Typically,</a:t>
            </a:r>
            <a:r>
              <a:rPr sz="2267" spc="-7" dirty="0">
                <a:latin typeface="Calibri"/>
                <a:cs typeface="Calibri"/>
              </a:rPr>
              <a:t> </a:t>
            </a:r>
            <a:r>
              <a:rPr sz="2267" spc="-13" dirty="0">
                <a:latin typeface="Calibri"/>
                <a:cs typeface="Calibri"/>
              </a:rPr>
              <a:t>throughput</a:t>
            </a:r>
            <a:r>
              <a:rPr sz="2267" spc="-7" dirty="0">
                <a:latin typeface="Calibri"/>
                <a:cs typeface="Calibri"/>
              </a:rPr>
              <a:t> </a:t>
            </a:r>
            <a:r>
              <a:rPr sz="2267" spc="-13" dirty="0">
                <a:latin typeface="Calibri"/>
                <a:cs typeface="Calibri"/>
              </a:rPr>
              <a:t>decreases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13" dirty="0">
                <a:latin typeface="Calibri"/>
                <a:cs typeface="Calibri"/>
              </a:rPr>
              <a:t>at</a:t>
            </a:r>
            <a:r>
              <a:rPr sz="2267" spc="-7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a </a:t>
            </a:r>
            <a:r>
              <a:rPr sz="2267" spc="-27" dirty="0">
                <a:latin typeface="Calibri"/>
                <a:cs typeface="Calibri"/>
              </a:rPr>
              <a:t>rate</a:t>
            </a:r>
            <a:r>
              <a:rPr sz="2267" spc="-7" dirty="0">
                <a:latin typeface="Calibri"/>
                <a:cs typeface="Calibri"/>
              </a:rPr>
              <a:t> of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7" dirty="0">
                <a:latin typeface="Calibri"/>
                <a:cs typeface="Calibri"/>
              </a:rPr>
              <a:t>number of nodes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13" dirty="0">
                <a:latin typeface="Calibri"/>
                <a:cs typeface="Calibri"/>
              </a:rPr>
              <a:t>increases.</a:t>
            </a:r>
            <a:endParaRPr sz="2267">
              <a:latin typeface="Calibri"/>
              <a:cs typeface="Calibri"/>
            </a:endParaRPr>
          </a:p>
          <a:p>
            <a:pPr marL="419090" indent="-403003">
              <a:spcBef>
                <a:spcPts val="280"/>
              </a:spcBef>
              <a:buClr>
                <a:srgbClr val="A1E7D9"/>
              </a:buClr>
              <a:buSzPct val="102941"/>
              <a:buFont typeface="Times New Roman"/>
              <a:buChar char="●"/>
              <a:tabLst>
                <a:tab pos="419090" algn="l"/>
                <a:tab pos="419936" algn="l"/>
              </a:tabLst>
            </a:pPr>
            <a:r>
              <a:rPr sz="2267" spc="-7" dirty="0">
                <a:latin typeface="Calibri"/>
                <a:cs typeface="Calibri"/>
              </a:rPr>
              <a:t>Quality</a:t>
            </a:r>
            <a:r>
              <a:rPr sz="2267" spc="-33" dirty="0">
                <a:latin typeface="Calibri"/>
                <a:cs typeface="Calibri"/>
              </a:rPr>
              <a:t> </a:t>
            </a:r>
            <a:r>
              <a:rPr sz="2267" spc="-7" dirty="0">
                <a:latin typeface="Calibri"/>
                <a:cs typeface="Calibri"/>
              </a:rPr>
              <a:t>of</a:t>
            </a:r>
            <a:r>
              <a:rPr sz="2267" spc="-40" dirty="0">
                <a:latin typeface="Calibri"/>
                <a:cs typeface="Calibri"/>
              </a:rPr>
              <a:t> </a:t>
            </a:r>
            <a:r>
              <a:rPr sz="2267" spc="-7" dirty="0">
                <a:latin typeface="Calibri"/>
                <a:cs typeface="Calibri"/>
              </a:rPr>
              <a:t>service</a:t>
            </a:r>
            <a:endParaRPr sz="2267">
              <a:latin typeface="Calibri"/>
              <a:cs typeface="Calibri"/>
            </a:endParaRPr>
          </a:p>
          <a:p>
            <a:pPr marL="876278" lvl="1" indent="-403003">
              <a:spcBef>
                <a:spcPts val="279"/>
              </a:spcBef>
              <a:buClr>
                <a:srgbClr val="A1E7D9"/>
              </a:buClr>
              <a:buSzPct val="102941"/>
              <a:buFont typeface="Times New Roman"/>
              <a:buChar char="○"/>
              <a:tabLst>
                <a:tab pos="876278" algn="l"/>
                <a:tab pos="877125" algn="l"/>
              </a:tabLst>
            </a:pPr>
            <a:r>
              <a:rPr sz="2267" spc="-20" dirty="0">
                <a:latin typeface="Calibri"/>
                <a:cs typeface="Calibri"/>
              </a:rPr>
              <a:t>Offering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20" dirty="0">
                <a:latin typeface="Calibri"/>
                <a:cs typeface="Calibri"/>
              </a:rPr>
              <a:t>guarantees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7" dirty="0">
                <a:latin typeface="Calibri"/>
                <a:cs typeface="Calibri"/>
              </a:rPr>
              <a:t>in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13" dirty="0">
                <a:latin typeface="Calibri"/>
                <a:cs typeface="Calibri"/>
              </a:rPr>
              <a:t>terms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7" dirty="0">
                <a:latin typeface="Calibri"/>
                <a:cs typeface="Calibri"/>
              </a:rPr>
              <a:t>of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7" dirty="0">
                <a:latin typeface="Calibri"/>
                <a:cs typeface="Calibri"/>
              </a:rPr>
              <a:t>bandwidth,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40" dirty="0">
                <a:latin typeface="Calibri"/>
                <a:cs typeface="Calibri"/>
              </a:rPr>
              <a:t>delay,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40" dirty="0">
                <a:latin typeface="Calibri"/>
                <a:cs typeface="Calibri"/>
              </a:rPr>
              <a:t>jitter,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20" dirty="0">
                <a:latin typeface="Calibri"/>
                <a:cs typeface="Calibri"/>
              </a:rPr>
              <a:t>packet</a:t>
            </a:r>
            <a:r>
              <a:rPr sz="2267" spc="7" dirty="0">
                <a:latin typeface="Calibri"/>
                <a:cs typeface="Calibri"/>
              </a:rPr>
              <a:t> </a:t>
            </a:r>
            <a:r>
              <a:rPr sz="2267" spc="-7" dirty="0">
                <a:latin typeface="Calibri"/>
                <a:cs typeface="Calibri"/>
              </a:rPr>
              <a:t>loss</a:t>
            </a:r>
            <a:r>
              <a:rPr sz="2267" spc="20" dirty="0">
                <a:latin typeface="Calibri"/>
                <a:cs typeface="Calibri"/>
              </a:rPr>
              <a:t> </a:t>
            </a:r>
            <a:r>
              <a:rPr sz="2267" spc="-27" dirty="0">
                <a:latin typeface="Calibri"/>
                <a:cs typeface="Calibri"/>
              </a:rPr>
              <a:t>probability.</a:t>
            </a:r>
            <a:endParaRPr sz="2267">
              <a:latin typeface="Calibri"/>
              <a:cs typeface="Calibri"/>
            </a:endParaRPr>
          </a:p>
          <a:p>
            <a:pPr marL="876278" lvl="1" indent="-403003">
              <a:spcBef>
                <a:spcPts val="272"/>
              </a:spcBef>
              <a:buClr>
                <a:srgbClr val="A1E7D9"/>
              </a:buClr>
              <a:buSzPct val="102941"/>
              <a:buFont typeface="Times New Roman"/>
              <a:buChar char="○"/>
              <a:tabLst>
                <a:tab pos="876278" algn="l"/>
                <a:tab pos="877125" algn="l"/>
              </a:tabLst>
            </a:pPr>
            <a:r>
              <a:rPr sz="2267" spc="-13" dirty="0">
                <a:latin typeface="Calibri"/>
                <a:cs typeface="Calibri"/>
              </a:rPr>
              <a:t>Limited</a:t>
            </a:r>
            <a:r>
              <a:rPr sz="2267" spc="-7" dirty="0">
                <a:latin typeface="Calibri"/>
                <a:cs typeface="Calibri"/>
              </a:rPr>
              <a:t> bandwidth,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13" dirty="0">
                <a:latin typeface="Calibri"/>
                <a:cs typeface="Calibri"/>
              </a:rPr>
              <a:t>unpredictable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13" dirty="0">
                <a:latin typeface="Calibri"/>
                <a:cs typeface="Calibri"/>
              </a:rPr>
              <a:t>changes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7" dirty="0">
                <a:latin typeface="Calibri"/>
                <a:cs typeface="Calibri"/>
              </a:rPr>
              <a:t>in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7" dirty="0">
                <a:latin typeface="Calibri"/>
                <a:cs typeface="Calibri"/>
              </a:rPr>
              <a:t>RF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7" dirty="0">
                <a:latin typeface="Calibri"/>
                <a:cs typeface="Calibri"/>
              </a:rPr>
              <a:t>channel</a:t>
            </a:r>
            <a:r>
              <a:rPr sz="2267" spc="20" dirty="0">
                <a:latin typeface="Calibri"/>
                <a:cs typeface="Calibri"/>
              </a:rPr>
              <a:t> </a:t>
            </a:r>
            <a:r>
              <a:rPr sz="2267" spc="-13" dirty="0">
                <a:latin typeface="Calibri"/>
                <a:cs typeface="Calibri"/>
              </a:rPr>
              <a:t>characteristics.</a:t>
            </a:r>
            <a:endParaRPr sz="2267">
              <a:latin typeface="Calibri"/>
              <a:cs typeface="Calibri"/>
            </a:endParaRPr>
          </a:p>
          <a:p>
            <a:pPr marL="419090" indent="-403003">
              <a:spcBef>
                <a:spcPts val="280"/>
              </a:spcBef>
              <a:buClr>
                <a:srgbClr val="A1E7D9"/>
              </a:buClr>
              <a:buSzPct val="102941"/>
              <a:buFont typeface="Times New Roman"/>
              <a:buChar char="●"/>
              <a:tabLst>
                <a:tab pos="419090" algn="l"/>
                <a:tab pos="419936" algn="l"/>
              </a:tabLst>
            </a:pPr>
            <a:r>
              <a:rPr sz="2267" spc="-13" dirty="0">
                <a:latin typeface="Calibri"/>
                <a:cs typeface="Calibri"/>
              </a:rPr>
              <a:t>Energy</a:t>
            </a:r>
            <a:r>
              <a:rPr sz="2267" spc="-40" dirty="0">
                <a:latin typeface="Calibri"/>
                <a:cs typeface="Calibri"/>
              </a:rPr>
              <a:t> </a:t>
            </a:r>
            <a:r>
              <a:rPr sz="2267" spc="-13" dirty="0">
                <a:latin typeface="Calibri"/>
                <a:cs typeface="Calibri"/>
              </a:rPr>
              <a:t>efficiency</a:t>
            </a:r>
            <a:endParaRPr sz="2267">
              <a:latin typeface="Calibri"/>
              <a:cs typeface="Calibri"/>
            </a:endParaRPr>
          </a:p>
          <a:p>
            <a:pPr marL="876278" lvl="1" indent="-403003">
              <a:spcBef>
                <a:spcPts val="280"/>
              </a:spcBef>
              <a:buClr>
                <a:srgbClr val="A1E7D9"/>
              </a:buClr>
              <a:buSzPct val="102941"/>
              <a:buFont typeface="Times New Roman"/>
              <a:buChar char="○"/>
              <a:tabLst>
                <a:tab pos="876278" algn="l"/>
                <a:tab pos="877125" algn="l"/>
              </a:tabLst>
            </a:pPr>
            <a:r>
              <a:rPr sz="2267" spc="-7" dirty="0">
                <a:latin typeface="Calibri"/>
                <a:cs typeface="Calibri"/>
              </a:rPr>
              <a:t>Nodes</a:t>
            </a:r>
            <a:r>
              <a:rPr sz="2267" spc="-13" dirty="0">
                <a:latin typeface="Calibri"/>
                <a:cs typeface="Calibri"/>
              </a:rPr>
              <a:t> </a:t>
            </a:r>
            <a:r>
              <a:rPr sz="2267" spc="-20" dirty="0">
                <a:latin typeface="Calibri"/>
                <a:cs typeface="Calibri"/>
              </a:rPr>
              <a:t>have</a:t>
            </a:r>
            <a:r>
              <a:rPr sz="2267" spc="-13" dirty="0">
                <a:latin typeface="Calibri"/>
                <a:cs typeface="Calibri"/>
              </a:rPr>
              <a:t> limited </a:t>
            </a:r>
            <a:r>
              <a:rPr sz="2267" spc="-20" dirty="0">
                <a:latin typeface="Calibri"/>
                <a:cs typeface="Calibri"/>
              </a:rPr>
              <a:t>battery</a:t>
            </a:r>
            <a:r>
              <a:rPr sz="2267" spc="-13" dirty="0">
                <a:latin typeface="Calibri"/>
                <a:cs typeface="Calibri"/>
              </a:rPr>
              <a:t> power</a:t>
            </a:r>
            <a:endParaRPr sz="2267">
              <a:latin typeface="Calibri"/>
              <a:cs typeface="Calibri"/>
            </a:endParaRPr>
          </a:p>
          <a:p>
            <a:pPr marL="876278" lvl="1" indent="-403003">
              <a:spcBef>
                <a:spcPts val="280"/>
              </a:spcBef>
              <a:buClr>
                <a:srgbClr val="A1E7D9"/>
              </a:buClr>
              <a:buSzPct val="102941"/>
              <a:buFont typeface="Times New Roman"/>
              <a:buChar char="○"/>
              <a:tabLst>
                <a:tab pos="876278" algn="l"/>
                <a:tab pos="877125" algn="l"/>
              </a:tabLst>
            </a:pPr>
            <a:r>
              <a:rPr sz="2267" spc="-7" dirty="0">
                <a:latin typeface="Calibri"/>
                <a:cs typeface="Calibri"/>
              </a:rPr>
              <a:t>Nodes need </a:t>
            </a:r>
            <a:r>
              <a:rPr sz="2267" spc="-13" dirty="0">
                <a:latin typeface="Calibri"/>
                <a:cs typeface="Calibri"/>
              </a:rPr>
              <a:t>to</a:t>
            </a:r>
            <a:r>
              <a:rPr sz="2267" spc="-7" dirty="0">
                <a:latin typeface="Calibri"/>
                <a:cs typeface="Calibri"/>
              </a:rPr>
              <a:t> </a:t>
            </a:r>
            <a:r>
              <a:rPr sz="2267" spc="-20" dirty="0">
                <a:latin typeface="Calibri"/>
                <a:cs typeface="Calibri"/>
              </a:rPr>
              <a:t>cooperate</a:t>
            </a:r>
            <a:r>
              <a:rPr sz="2267" spc="-7" dirty="0">
                <a:latin typeface="Calibri"/>
                <a:cs typeface="Calibri"/>
              </a:rPr>
              <a:t> with other nodes </a:t>
            </a:r>
            <a:r>
              <a:rPr sz="2267" spc="-20" dirty="0">
                <a:latin typeface="Calibri"/>
                <a:cs typeface="Calibri"/>
              </a:rPr>
              <a:t>for</a:t>
            </a:r>
            <a:r>
              <a:rPr sz="2267" spc="-7" dirty="0">
                <a:latin typeface="Calibri"/>
                <a:cs typeface="Calibri"/>
              </a:rPr>
              <a:t> </a:t>
            </a:r>
            <a:r>
              <a:rPr sz="2267" spc="-20" dirty="0">
                <a:latin typeface="Calibri"/>
                <a:cs typeface="Calibri"/>
              </a:rPr>
              <a:t>relaying</a:t>
            </a:r>
            <a:r>
              <a:rPr sz="2267" spc="-7" dirty="0">
                <a:latin typeface="Calibri"/>
                <a:cs typeface="Calibri"/>
              </a:rPr>
              <a:t> their </a:t>
            </a:r>
            <a:r>
              <a:rPr sz="2267" spc="-13" dirty="0">
                <a:latin typeface="Calibri"/>
                <a:cs typeface="Calibri"/>
              </a:rPr>
              <a:t>information.</a:t>
            </a:r>
            <a:endParaRPr sz="2267">
              <a:latin typeface="Calibri"/>
              <a:cs typeface="Calibri"/>
            </a:endParaRPr>
          </a:p>
          <a:p>
            <a:pPr marL="419090" indent="-403003">
              <a:spcBef>
                <a:spcPts val="280"/>
              </a:spcBef>
              <a:buClr>
                <a:srgbClr val="A1E7D9"/>
              </a:buClr>
              <a:buSzPct val="102941"/>
              <a:buFont typeface="Times New Roman"/>
              <a:buChar char="●"/>
              <a:tabLst>
                <a:tab pos="419090" algn="l"/>
                <a:tab pos="419936" algn="l"/>
              </a:tabLst>
            </a:pPr>
            <a:r>
              <a:rPr sz="2267" spc="-7" dirty="0">
                <a:latin typeface="Calibri"/>
                <a:cs typeface="Calibri"/>
              </a:rPr>
              <a:t>Security</a:t>
            </a:r>
            <a:endParaRPr sz="2267">
              <a:latin typeface="Calibri"/>
              <a:cs typeface="Calibri"/>
            </a:endParaRPr>
          </a:p>
          <a:p>
            <a:pPr marL="876278" lvl="1" indent="-403003">
              <a:spcBef>
                <a:spcPts val="279"/>
              </a:spcBef>
              <a:buClr>
                <a:srgbClr val="A1E7D9"/>
              </a:buClr>
              <a:buSzPct val="102941"/>
              <a:buFont typeface="Times New Roman"/>
              <a:buChar char="○"/>
              <a:tabLst>
                <a:tab pos="876278" algn="l"/>
                <a:tab pos="877125" algn="l"/>
              </a:tabLst>
            </a:pPr>
            <a:r>
              <a:rPr sz="2267" spc="-7" dirty="0">
                <a:latin typeface="Calibri"/>
                <a:cs typeface="Calibri"/>
              </a:rPr>
              <a:t>Open</a:t>
            </a:r>
            <a:r>
              <a:rPr sz="2267" spc="-60" dirty="0">
                <a:latin typeface="Calibri"/>
                <a:cs typeface="Calibri"/>
              </a:rPr>
              <a:t> </a:t>
            </a:r>
            <a:r>
              <a:rPr sz="2267" spc="-7" dirty="0">
                <a:latin typeface="Calibri"/>
                <a:cs typeface="Calibri"/>
              </a:rPr>
              <a:t>medium.</a:t>
            </a:r>
            <a:endParaRPr sz="2267">
              <a:latin typeface="Calibri"/>
              <a:cs typeface="Calibri"/>
            </a:endParaRPr>
          </a:p>
          <a:p>
            <a:pPr marL="876278" lvl="1" indent="-403003">
              <a:spcBef>
                <a:spcPts val="272"/>
              </a:spcBef>
              <a:buClr>
                <a:srgbClr val="A1E7D9"/>
              </a:buClr>
              <a:buSzPct val="102941"/>
              <a:buFont typeface="Times New Roman"/>
              <a:buChar char="○"/>
              <a:tabLst>
                <a:tab pos="876278" algn="l"/>
                <a:tab pos="877125" algn="l"/>
              </a:tabLst>
            </a:pPr>
            <a:r>
              <a:rPr sz="2267" spc="-7" dirty="0">
                <a:latin typeface="Calibri"/>
                <a:cs typeface="Calibri"/>
              </a:rPr>
              <a:t>Nodes </a:t>
            </a:r>
            <a:r>
              <a:rPr sz="2267" spc="-13" dirty="0">
                <a:latin typeface="Calibri"/>
                <a:cs typeface="Calibri"/>
              </a:rPr>
              <a:t>prone</a:t>
            </a:r>
            <a:r>
              <a:rPr sz="2267" spc="-7" dirty="0">
                <a:latin typeface="Calibri"/>
                <a:cs typeface="Calibri"/>
              </a:rPr>
              <a:t> </a:t>
            </a:r>
            <a:r>
              <a:rPr sz="2267" spc="-13" dirty="0">
                <a:latin typeface="Calibri"/>
                <a:cs typeface="Calibri"/>
              </a:rPr>
              <a:t>to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7" dirty="0">
                <a:latin typeface="Calibri"/>
                <a:cs typeface="Calibri"/>
              </a:rPr>
              <a:t>malicious </a:t>
            </a:r>
            <a:r>
              <a:rPr sz="2267" spc="-20" dirty="0">
                <a:latin typeface="Calibri"/>
                <a:cs typeface="Calibri"/>
              </a:rPr>
              <a:t>attacks,</a:t>
            </a:r>
            <a:r>
              <a:rPr sz="2267" spc="-7" dirty="0">
                <a:latin typeface="Calibri"/>
                <a:cs typeface="Calibri"/>
              </a:rPr>
              <a:t> </a:t>
            </a:r>
            <a:r>
              <a:rPr sz="2267" spc="-13" dirty="0">
                <a:latin typeface="Calibri"/>
                <a:cs typeface="Calibri"/>
              </a:rPr>
              <a:t>infiltration,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13" dirty="0">
                <a:latin typeface="Calibri"/>
                <a:cs typeface="Calibri"/>
              </a:rPr>
              <a:t>eavesdropping,</a:t>
            </a:r>
            <a:r>
              <a:rPr sz="2267" spc="-7" dirty="0">
                <a:latin typeface="Calibri"/>
                <a:cs typeface="Calibri"/>
              </a:rPr>
              <a:t> </a:t>
            </a:r>
            <a:r>
              <a:rPr sz="2267" spc="-20" dirty="0">
                <a:latin typeface="Calibri"/>
                <a:cs typeface="Calibri"/>
              </a:rPr>
              <a:t>interference</a:t>
            </a:r>
            <a:endParaRPr sz="2267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5000" y="6352733"/>
            <a:ext cx="11189547" cy="11007"/>
          </a:xfrm>
          <a:custGeom>
            <a:avLst/>
            <a:gdLst/>
            <a:ahLst/>
            <a:cxnLst/>
            <a:rect l="l" t="t" r="r" b="b"/>
            <a:pathLst>
              <a:path w="8392160" h="8254">
                <a:moveTo>
                  <a:pt x="0" y="8099"/>
                </a:moveTo>
                <a:lnTo>
                  <a:pt x="83915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640" y="383186"/>
            <a:ext cx="9662561" cy="680593"/>
          </a:xfrm>
          <a:prstGeom prst="rect">
            <a:avLst/>
          </a:prstGeom>
        </p:spPr>
        <p:txBody>
          <a:bodyPr vert="horz" wrap="square" lIns="0" tIns="23707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87"/>
              </a:spcBef>
            </a:pPr>
            <a:r>
              <a:rPr lang="en-IN" sz="4267" dirty="0"/>
              <a:t>Security Challenges</a:t>
            </a:r>
            <a:endParaRPr sz="4267" dirty="0"/>
          </a:p>
        </p:txBody>
      </p:sp>
      <p:sp>
        <p:nvSpPr>
          <p:cNvPr id="3" name="object 3"/>
          <p:cNvSpPr txBox="1"/>
          <p:nvPr/>
        </p:nvSpPr>
        <p:spPr>
          <a:xfrm>
            <a:off x="722922" y="1303979"/>
            <a:ext cx="10247207" cy="3999022"/>
          </a:xfrm>
          <a:prstGeom prst="rect">
            <a:avLst/>
          </a:prstGeom>
        </p:spPr>
        <p:txBody>
          <a:bodyPr vert="horz" wrap="square" lIns="0" tIns="105833" rIns="0" bIns="0" rtlCol="0">
            <a:spAutoFit/>
          </a:bodyPr>
          <a:lstStyle/>
          <a:p>
            <a:pPr marL="451262" marR="570639" indent="-435176">
              <a:lnSpc>
                <a:spcPct val="80000"/>
              </a:lnSpc>
              <a:spcBef>
                <a:spcPts val="833"/>
              </a:spcBef>
              <a:buClr>
                <a:srgbClr val="A1E7D9"/>
              </a:buClr>
              <a:buSzPct val="95454"/>
              <a:buFont typeface="Times New Roman"/>
              <a:buChar char="●"/>
              <a:tabLst>
                <a:tab pos="451262" algn="l"/>
                <a:tab pos="452109" algn="l"/>
              </a:tabLst>
            </a:pPr>
            <a:r>
              <a:rPr sz="2933" spc="-7" dirty="0">
                <a:latin typeface="Calibri"/>
                <a:cs typeface="Calibri"/>
              </a:rPr>
              <a:t>Open, </a:t>
            </a:r>
            <a:r>
              <a:rPr sz="2933" spc="-13" dirty="0">
                <a:latin typeface="Calibri"/>
                <a:cs typeface="Calibri"/>
              </a:rPr>
              <a:t>shared radio </a:t>
            </a:r>
            <a:r>
              <a:rPr sz="2933" spc="-7" dirty="0">
                <a:latin typeface="Calibri"/>
                <a:cs typeface="Calibri"/>
              </a:rPr>
              <a:t>medium by the nodes, which dynamically </a:t>
            </a:r>
            <a:r>
              <a:rPr sz="2933" spc="-645" dirty="0">
                <a:latin typeface="Calibri"/>
                <a:cs typeface="Calibri"/>
              </a:rPr>
              <a:t> </a:t>
            </a:r>
            <a:r>
              <a:rPr sz="2933" spc="-13" dirty="0">
                <a:latin typeface="Calibri"/>
                <a:cs typeface="Calibri"/>
              </a:rPr>
              <a:t>change </a:t>
            </a:r>
            <a:r>
              <a:rPr sz="2933" spc="-7" dirty="0">
                <a:latin typeface="Calibri"/>
                <a:cs typeface="Calibri"/>
              </a:rPr>
              <a:t>positions.</a:t>
            </a:r>
            <a:endParaRPr sz="2933" dirty="0">
              <a:latin typeface="Calibri"/>
              <a:cs typeface="Calibri"/>
            </a:endParaRPr>
          </a:p>
          <a:p>
            <a:pPr marL="451262" indent="-435176">
              <a:lnSpc>
                <a:spcPts val="3380"/>
              </a:lnSpc>
              <a:buClr>
                <a:srgbClr val="A1E7D9"/>
              </a:buClr>
              <a:buSzPct val="95454"/>
              <a:buFont typeface="Times New Roman"/>
              <a:buChar char="●"/>
              <a:tabLst>
                <a:tab pos="451262" algn="l"/>
                <a:tab pos="452109" algn="l"/>
              </a:tabLst>
            </a:pPr>
            <a:r>
              <a:rPr sz="2933" spc="-7" dirty="0">
                <a:latin typeface="Calibri"/>
                <a:cs typeface="Calibri"/>
              </a:rPr>
              <a:t>No </a:t>
            </a:r>
            <a:r>
              <a:rPr sz="2933" spc="-20" dirty="0">
                <a:latin typeface="Calibri"/>
                <a:cs typeface="Calibri"/>
              </a:rPr>
              <a:t>centralized</a:t>
            </a:r>
            <a:r>
              <a:rPr sz="2933" spc="-7" dirty="0">
                <a:latin typeface="Calibri"/>
                <a:cs typeface="Calibri"/>
              </a:rPr>
              <a:t> </a:t>
            </a:r>
            <a:r>
              <a:rPr sz="2933" spc="-13" dirty="0">
                <a:latin typeface="Calibri"/>
                <a:cs typeface="Calibri"/>
              </a:rPr>
              <a:t>network</a:t>
            </a:r>
            <a:r>
              <a:rPr sz="2933" spc="-7" dirty="0">
                <a:latin typeface="Calibri"/>
                <a:cs typeface="Calibri"/>
              </a:rPr>
              <a:t> </a:t>
            </a:r>
            <a:r>
              <a:rPr sz="2933" spc="-13" dirty="0">
                <a:latin typeface="Calibri"/>
                <a:cs typeface="Calibri"/>
              </a:rPr>
              <a:t>management</a:t>
            </a:r>
            <a:r>
              <a:rPr sz="2933" spc="-7" dirty="0">
                <a:latin typeface="Calibri"/>
                <a:cs typeface="Calibri"/>
              </a:rPr>
              <a:t> or </a:t>
            </a:r>
            <a:r>
              <a:rPr sz="2933" spc="-13" dirty="0">
                <a:latin typeface="Calibri"/>
                <a:cs typeface="Calibri"/>
              </a:rPr>
              <a:t>certification</a:t>
            </a:r>
            <a:r>
              <a:rPr sz="2933" spc="-7" dirty="0">
                <a:latin typeface="Calibri"/>
                <a:cs typeface="Calibri"/>
              </a:rPr>
              <a:t> </a:t>
            </a:r>
            <a:r>
              <a:rPr sz="2933" spc="-20" dirty="0">
                <a:latin typeface="Calibri"/>
                <a:cs typeface="Calibri"/>
              </a:rPr>
              <a:t>authority.</a:t>
            </a:r>
            <a:endParaRPr sz="2933" dirty="0">
              <a:latin typeface="Calibri"/>
              <a:cs typeface="Calibri"/>
            </a:endParaRPr>
          </a:p>
          <a:p>
            <a:pPr marL="451262" indent="-435176">
              <a:spcBef>
                <a:spcPts val="533"/>
              </a:spcBef>
              <a:buClr>
                <a:srgbClr val="A1E7D9"/>
              </a:buClr>
              <a:buSzPct val="95454"/>
              <a:buFont typeface="Times New Roman"/>
              <a:buChar char="●"/>
              <a:tabLst>
                <a:tab pos="451262" algn="l"/>
                <a:tab pos="452109" algn="l"/>
              </a:tabLst>
            </a:pPr>
            <a:r>
              <a:rPr sz="2933" spc="-13" dirty="0">
                <a:latin typeface="Calibri"/>
                <a:cs typeface="Calibri"/>
              </a:rPr>
              <a:t>Existence</a:t>
            </a:r>
            <a:r>
              <a:rPr sz="2933" spc="-33" dirty="0">
                <a:latin typeface="Calibri"/>
                <a:cs typeface="Calibri"/>
              </a:rPr>
              <a:t> </a:t>
            </a:r>
            <a:r>
              <a:rPr sz="2933" spc="-7" dirty="0">
                <a:latin typeface="Calibri"/>
                <a:cs typeface="Calibri"/>
              </a:rPr>
              <a:t>of</a:t>
            </a:r>
            <a:r>
              <a:rPr sz="2933" spc="-33" dirty="0">
                <a:latin typeface="Calibri"/>
                <a:cs typeface="Calibri"/>
              </a:rPr>
              <a:t> </a:t>
            </a:r>
            <a:r>
              <a:rPr sz="2933" spc="-7" dirty="0">
                <a:latin typeface="Calibri"/>
                <a:cs typeface="Calibri"/>
              </a:rPr>
              <a:t>malicious</a:t>
            </a:r>
            <a:r>
              <a:rPr sz="2933" spc="-27" dirty="0">
                <a:latin typeface="Calibri"/>
                <a:cs typeface="Calibri"/>
              </a:rPr>
              <a:t> </a:t>
            </a:r>
            <a:r>
              <a:rPr sz="2933" spc="-7" dirty="0">
                <a:latin typeface="Calibri"/>
                <a:cs typeface="Calibri"/>
              </a:rPr>
              <a:t>nodes.</a:t>
            </a:r>
            <a:endParaRPr sz="2933" dirty="0">
              <a:latin typeface="Calibri"/>
              <a:cs typeface="Calibri"/>
            </a:endParaRPr>
          </a:p>
          <a:p>
            <a:pPr marL="451262" indent="-435176">
              <a:lnSpc>
                <a:spcPts val="3500"/>
              </a:lnSpc>
              <a:spcBef>
                <a:spcPts val="527"/>
              </a:spcBef>
              <a:buClr>
                <a:srgbClr val="A1E7D9"/>
              </a:buClr>
              <a:buSzPct val="95454"/>
              <a:buFont typeface="Times New Roman"/>
              <a:buChar char="●"/>
              <a:tabLst>
                <a:tab pos="451262" algn="l"/>
                <a:tab pos="452109" algn="l"/>
              </a:tabLst>
            </a:pPr>
            <a:r>
              <a:rPr sz="2933" spc="-7" dirty="0">
                <a:latin typeface="Calibri"/>
                <a:cs typeface="Calibri"/>
              </a:rPr>
              <a:t>Nodes</a:t>
            </a:r>
            <a:r>
              <a:rPr sz="2933" spc="-13" dirty="0">
                <a:latin typeface="Calibri"/>
                <a:cs typeface="Calibri"/>
              </a:rPr>
              <a:t> </a:t>
            </a:r>
            <a:r>
              <a:rPr sz="2933" spc="-20" dirty="0">
                <a:latin typeface="Calibri"/>
                <a:cs typeface="Calibri"/>
              </a:rPr>
              <a:t>prone</a:t>
            </a:r>
            <a:r>
              <a:rPr sz="2933" spc="-13" dirty="0">
                <a:latin typeface="Calibri"/>
                <a:cs typeface="Calibri"/>
              </a:rPr>
              <a:t> </a:t>
            </a:r>
            <a:r>
              <a:rPr sz="2933" spc="-20" dirty="0">
                <a:latin typeface="Calibri"/>
                <a:cs typeface="Calibri"/>
              </a:rPr>
              <a:t>to</a:t>
            </a:r>
            <a:r>
              <a:rPr sz="2933" spc="-13" dirty="0">
                <a:latin typeface="Calibri"/>
                <a:cs typeface="Calibri"/>
              </a:rPr>
              <a:t> </a:t>
            </a:r>
            <a:r>
              <a:rPr sz="2933" spc="-20" dirty="0">
                <a:latin typeface="Calibri"/>
                <a:cs typeface="Calibri"/>
              </a:rPr>
              <a:t>attacks,</a:t>
            </a:r>
            <a:r>
              <a:rPr sz="2933" spc="-13" dirty="0">
                <a:latin typeface="Calibri"/>
                <a:cs typeface="Calibri"/>
              </a:rPr>
              <a:t> infiltration, eavesdropping,</a:t>
            </a:r>
            <a:r>
              <a:rPr sz="2933" spc="53" dirty="0">
                <a:latin typeface="Calibri"/>
                <a:cs typeface="Calibri"/>
              </a:rPr>
              <a:t> </a:t>
            </a:r>
            <a:r>
              <a:rPr sz="2933" spc="-20" dirty="0">
                <a:latin typeface="Calibri"/>
                <a:cs typeface="Calibri"/>
              </a:rPr>
              <a:t>interference.</a:t>
            </a:r>
            <a:endParaRPr sz="2933" dirty="0">
              <a:latin typeface="Calibri"/>
              <a:cs typeface="Calibri"/>
            </a:endParaRPr>
          </a:p>
          <a:p>
            <a:pPr marL="451262" marR="134617" indent="-435176">
              <a:lnSpc>
                <a:spcPts val="2813"/>
              </a:lnSpc>
              <a:spcBef>
                <a:spcPts val="660"/>
              </a:spcBef>
              <a:buClr>
                <a:srgbClr val="A1E7D9"/>
              </a:buClr>
              <a:buSzPct val="95454"/>
              <a:buFont typeface="Times New Roman"/>
              <a:buChar char="●"/>
              <a:tabLst>
                <a:tab pos="451262" algn="l"/>
                <a:tab pos="452109" algn="l"/>
              </a:tabLst>
            </a:pPr>
            <a:r>
              <a:rPr sz="2933" spc="-7" dirty="0">
                <a:latin typeface="Calibri"/>
                <a:cs typeface="Calibri"/>
              </a:rPr>
              <a:t>Nodes</a:t>
            </a:r>
            <a:r>
              <a:rPr sz="2933" spc="-13" dirty="0">
                <a:latin typeface="Calibri"/>
                <a:cs typeface="Calibri"/>
              </a:rPr>
              <a:t> can</a:t>
            </a:r>
            <a:r>
              <a:rPr sz="2933" spc="-7" dirty="0">
                <a:latin typeface="Calibri"/>
                <a:cs typeface="Calibri"/>
              </a:rPr>
              <a:t> be </a:t>
            </a:r>
            <a:r>
              <a:rPr sz="2933" spc="-13" dirty="0">
                <a:latin typeface="Calibri"/>
                <a:cs typeface="Calibri"/>
              </a:rPr>
              <a:t>captured, compromised,</a:t>
            </a:r>
            <a:r>
              <a:rPr sz="2933" spc="-7" dirty="0">
                <a:latin typeface="Calibri"/>
                <a:cs typeface="Calibri"/>
              </a:rPr>
              <a:t> </a:t>
            </a:r>
            <a:r>
              <a:rPr sz="2933" spc="-13" dirty="0">
                <a:latin typeface="Calibri"/>
                <a:cs typeface="Calibri"/>
              </a:rPr>
              <a:t>false</a:t>
            </a:r>
            <a:r>
              <a:rPr sz="2933" spc="-7" dirty="0">
                <a:latin typeface="Calibri"/>
                <a:cs typeface="Calibri"/>
              </a:rPr>
              <a:t> </a:t>
            </a:r>
            <a:r>
              <a:rPr sz="2933" spc="-13" dirty="0">
                <a:latin typeface="Calibri"/>
                <a:cs typeface="Calibri"/>
              </a:rPr>
              <a:t>routing</a:t>
            </a:r>
            <a:r>
              <a:rPr sz="2933" spc="-7" dirty="0">
                <a:latin typeface="Calibri"/>
                <a:cs typeface="Calibri"/>
              </a:rPr>
              <a:t> </a:t>
            </a:r>
            <a:r>
              <a:rPr sz="2933" spc="-20" dirty="0">
                <a:latin typeface="Calibri"/>
                <a:cs typeface="Calibri"/>
              </a:rPr>
              <a:t>information </a:t>
            </a:r>
            <a:r>
              <a:rPr sz="2933" spc="-645" dirty="0">
                <a:latin typeface="Calibri"/>
                <a:cs typeface="Calibri"/>
              </a:rPr>
              <a:t> </a:t>
            </a:r>
            <a:r>
              <a:rPr sz="2933" spc="-13" dirty="0">
                <a:latin typeface="Calibri"/>
                <a:cs typeface="Calibri"/>
              </a:rPr>
              <a:t>can</a:t>
            </a:r>
            <a:r>
              <a:rPr sz="2933" spc="13" dirty="0">
                <a:latin typeface="Calibri"/>
                <a:cs typeface="Calibri"/>
              </a:rPr>
              <a:t> </a:t>
            </a:r>
            <a:r>
              <a:rPr sz="2933" spc="-7" dirty="0">
                <a:latin typeface="Calibri"/>
                <a:cs typeface="Calibri"/>
              </a:rPr>
              <a:t>be</a:t>
            </a:r>
            <a:r>
              <a:rPr sz="2933" spc="-13" dirty="0">
                <a:latin typeface="Calibri"/>
                <a:cs typeface="Calibri"/>
              </a:rPr>
              <a:t> sent</a:t>
            </a:r>
            <a:r>
              <a:rPr sz="2933" spc="-7" dirty="0">
                <a:latin typeface="Calibri"/>
                <a:cs typeface="Calibri"/>
              </a:rPr>
              <a:t> </a:t>
            </a:r>
            <a:r>
              <a:rPr sz="2933" dirty="0">
                <a:latin typeface="Calibri"/>
                <a:cs typeface="Calibri"/>
              </a:rPr>
              <a:t>–</a:t>
            </a:r>
            <a:r>
              <a:rPr sz="2933" spc="-7" dirty="0">
                <a:latin typeface="Calibri"/>
                <a:cs typeface="Calibri"/>
              </a:rPr>
              <a:t> </a:t>
            </a:r>
            <a:r>
              <a:rPr sz="2933" spc="-13" dirty="0">
                <a:latin typeface="Calibri"/>
                <a:cs typeface="Calibri"/>
              </a:rPr>
              <a:t>paralyzing</a:t>
            </a:r>
            <a:r>
              <a:rPr sz="2933" spc="-7" dirty="0">
                <a:latin typeface="Calibri"/>
                <a:cs typeface="Calibri"/>
              </a:rPr>
              <a:t> the</a:t>
            </a:r>
            <a:r>
              <a:rPr sz="2933" spc="-13" dirty="0">
                <a:latin typeface="Calibri"/>
                <a:cs typeface="Calibri"/>
              </a:rPr>
              <a:t> </a:t>
            </a:r>
            <a:r>
              <a:rPr sz="2933" spc="-7" dirty="0">
                <a:latin typeface="Calibri"/>
                <a:cs typeface="Calibri"/>
              </a:rPr>
              <a:t>whole </a:t>
            </a:r>
            <a:r>
              <a:rPr sz="2933" spc="-13" dirty="0">
                <a:latin typeface="Calibri"/>
                <a:cs typeface="Calibri"/>
              </a:rPr>
              <a:t>network.</a:t>
            </a:r>
            <a:endParaRPr sz="2933" dirty="0">
              <a:latin typeface="Calibri"/>
              <a:cs typeface="Calibri"/>
            </a:endParaRPr>
          </a:p>
          <a:p>
            <a:pPr marL="451262" marR="470735" indent="-435176">
              <a:lnSpc>
                <a:spcPts val="3520"/>
              </a:lnSpc>
              <a:spcBef>
                <a:spcPts val="7"/>
              </a:spcBef>
              <a:buClr>
                <a:srgbClr val="A1E7D9"/>
              </a:buClr>
              <a:buSzPct val="95454"/>
              <a:buFont typeface="Times New Roman"/>
              <a:buChar char="●"/>
              <a:tabLst>
                <a:tab pos="451262" algn="l"/>
                <a:tab pos="452109" algn="l"/>
              </a:tabLst>
            </a:pPr>
            <a:r>
              <a:rPr sz="2933" spc="-7" dirty="0">
                <a:latin typeface="Calibri"/>
                <a:cs typeface="Calibri"/>
              </a:rPr>
              <a:t>The </a:t>
            </a:r>
            <a:r>
              <a:rPr sz="2933" spc="-20" dirty="0">
                <a:latin typeface="Calibri"/>
                <a:cs typeface="Calibri"/>
              </a:rPr>
              <a:t>cooperating</a:t>
            </a:r>
            <a:r>
              <a:rPr sz="2933" spc="-7" dirty="0">
                <a:latin typeface="Calibri"/>
                <a:cs typeface="Calibri"/>
              </a:rPr>
              <a:t> node or the node being </a:t>
            </a:r>
            <a:r>
              <a:rPr sz="2933" spc="-20" dirty="0">
                <a:latin typeface="Calibri"/>
                <a:cs typeface="Calibri"/>
              </a:rPr>
              <a:t>cooperated</a:t>
            </a:r>
            <a:r>
              <a:rPr sz="2933" spc="-7" dirty="0">
                <a:latin typeface="Calibri"/>
                <a:cs typeface="Calibri"/>
              </a:rPr>
              <a:t> </a:t>
            </a:r>
            <a:r>
              <a:rPr sz="2933" spc="-13" dirty="0">
                <a:latin typeface="Calibri"/>
                <a:cs typeface="Calibri"/>
              </a:rPr>
              <a:t>might</a:t>
            </a:r>
            <a:r>
              <a:rPr sz="2933" spc="-7" dirty="0">
                <a:latin typeface="Calibri"/>
                <a:cs typeface="Calibri"/>
              </a:rPr>
              <a:t> be </a:t>
            </a:r>
            <a:r>
              <a:rPr sz="2933" spc="-645" dirty="0">
                <a:latin typeface="Calibri"/>
                <a:cs typeface="Calibri"/>
              </a:rPr>
              <a:t> </a:t>
            </a:r>
            <a:r>
              <a:rPr sz="2933" spc="-13" dirty="0">
                <a:latin typeface="Calibri"/>
                <a:cs typeface="Calibri"/>
              </a:rPr>
              <a:t>victimized.</a:t>
            </a:r>
            <a:endParaRPr sz="2933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5000" y="6352733"/>
            <a:ext cx="11189547" cy="11007"/>
          </a:xfrm>
          <a:custGeom>
            <a:avLst/>
            <a:gdLst/>
            <a:ahLst/>
            <a:cxnLst/>
            <a:rect l="l" t="t" r="r" b="b"/>
            <a:pathLst>
              <a:path w="8392160" h="8254">
                <a:moveTo>
                  <a:pt x="0" y="8099"/>
                </a:moveTo>
                <a:lnTo>
                  <a:pt x="83915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640" y="383186"/>
            <a:ext cx="9764161" cy="680593"/>
          </a:xfrm>
          <a:prstGeom prst="rect">
            <a:avLst/>
          </a:prstGeom>
        </p:spPr>
        <p:txBody>
          <a:bodyPr vert="horz" wrap="square" lIns="0" tIns="23707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87"/>
              </a:spcBef>
            </a:pPr>
            <a:r>
              <a:rPr lang="en-IN" sz="4267" dirty="0"/>
              <a:t>Node Behaviour in WSN</a:t>
            </a:r>
            <a:endParaRPr sz="4267" dirty="0"/>
          </a:p>
        </p:txBody>
      </p:sp>
      <p:sp>
        <p:nvSpPr>
          <p:cNvPr id="3" name="object 3"/>
          <p:cNvSpPr/>
          <p:nvPr/>
        </p:nvSpPr>
        <p:spPr>
          <a:xfrm>
            <a:off x="345000" y="6352733"/>
            <a:ext cx="11189547" cy="11007"/>
          </a:xfrm>
          <a:custGeom>
            <a:avLst/>
            <a:gdLst/>
            <a:ahLst/>
            <a:cxnLst/>
            <a:rect l="l" t="t" r="r" b="b"/>
            <a:pathLst>
              <a:path w="8392160" h="8254">
                <a:moveTo>
                  <a:pt x="0" y="8099"/>
                </a:moveTo>
                <a:lnTo>
                  <a:pt x="83915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197" y="1369233"/>
            <a:ext cx="10892004" cy="467783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640" y="383186"/>
            <a:ext cx="10373761" cy="680593"/>
          </a:xfrm>
          <a:prstGeom prst="rect">
            <a:avLst/>
          </a:prstGeom>
        </p:spPr>
        <p:txBody>
          <a:bodyPr vert="horz" wrap="square" lIns="0" tIns="23707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87"/>
              </a:spcBef>
            </a:pPr>
            <a:r>
              <a:rPr lang="en-IN" sz="4267" dirty="0"/>
              <a:t>Node Behaviour in WSN…</a:t>
            </a:r>
            <a:endParaRPr sz="4267" dirty="0"/>
          </a:p>
        </p:txBody>
      </p:sp>
      <p:sp>
        <p:nvSpPr>
          <p:cNvPr id="3" name="object 3"/>
          <p:cNvSpPr txBox="1"/>
          <p:nvPr/>
        </p:nvSpPr>
        <p:spPr>
          <a:xfrm>
            <a:off x="739101" y="1333541"/>
            <a:ext cx="10082107" cy="4466864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35176" indent="-419090">
              <a:spcBef>
                <a:spcPts val="600"/>
              </a:spcBef>
              <a:buClr>
                <a:srgbClr val="A1E7D9"/>
              </a:buClr>
              <a:buSzPct val="105405"/>
              <a:buFont typeface="Times New Roman"/>
              <a:buChar char="●"/>
              <a:tabLst>
                <a:tab pos="435176" algn="l"/>
                <a:tab pos="436022" algn="l"/>
              </a:tabLst>
            </a:pPr>
            <a:r>
              <a:rPr sz="2467" b="1" spc="-7" dirty="0">
                <a:latin typeface="Calibri"/>
                <a:cs typeface="Calibri"/>
              </a:rPr>
              <a:t>Normal nodes</a:t>
            </a:r>
            <a:r>
              <a:rPr sz="2467" b="1" spc="20" dirty="0">
                <a:latin typeface="Calibri"/>
                <a:cs typeface="Calibri"/>
              </a:rPr>
              <a:t> </a:t>
            </a:r>
            <a:r>
              <a:rPr sz="2467" spc="-13" dirty="0">
                <a:latin typeface="Calibri"/>
                <a:cs typeface="Calibri"/>
              </a:rPr>
              <a:t>work</a:t>
            </a:r>
            <a:r>
              <a:rPr sz="2467" spc="-7" dirty="0">
                <a:latin typeface="Calibri"/>
                <a:cs typeface="Calibri"/>
              </a:rPr>
              <a:t> </a:t>
            </a:r>
            <a:r>
              <a:rPr sz="2467" spc="-13" dirty="0">
                <a:latin typeface="Calibri"/>
                <a:cs typeface="Calibri"/>
              </a:rPr>
              <a:t>perfectly</a:t>
            </a:r>
            <a:r>
              <a:rPr sz="2467" dirty="0">
                <a:latin typeface="Calibri"/>
                <a:cs typeface="Calibri"/>
              </a:rPr>
              <a:t> </a:t>
            </a:r>
            <a:r>
              <a:rPr sz="2467" spc="-7" dirty="0">
                <a:latin typeface="Calibri"/>
                <a:cs typeface="Calibri"/>
              </a:rPr>
              <a:t>in ideal </a:t>
            </a:r>
            <a:r>
              <a:rPr sz="2467" spc="-20" dirty="0">
                <a:latin typeface="Calibri"/>
                <a:cs typeface="Calibri"/>
              </a:rPr>
              <a:t>environmental</a:t>
            </a:r>
            <a:r>
              <a:rPr sz="2467" spc="27" dirty="0">
                <a:latin typeface="Calibri"/>
                <a:cs typeface="Calibri"/>
              </a:rPr>
              <a:t> </a:t>
            </a:r>
            <a:r>
              <a:rPr sz="2467" spc="-13" dirty="0">
                <a:latin typeface="Calibri"/>
                <a:cs typeface="Calibri"/>
              </a:rPr>
              <a:t>conditions</a:t>
            </a:r>
            <a:endParaRPr sz="2467">
              <a:latin typeface="Calibri"/>
              <a:cs typeface="Calibri"/>
            </a:endParaRPr>
          </a:p>
          <a:p>
            <a:pPr marL="435176" marR="6773" indent="-419090">
              <a:lnSpc>
                <a:spcPct val="116700"/>
              </a:lnSpc>
              <a:spcBef>
                <a:spcPts val="120"/>
              </a:spcBef>
              <a:buClr>
                <a:srgbClr val="A1E7D9"/>
              </a:buClr>
              <a:buSzPct val="105405"/>
              <a:buFont typeface="Times New Roman"/>
              <a:buChar char="●"/>
              <a:tabLst>
                <a:tab pos="435176" algn="l"/>
                <a:tab pos="436022" algn="l"/>
              </a:tabLst>
            </a:pPr>
            <a:r>
              <a:rPr sz="2467" b="1" spc="-20" dirty="0">
                <a:latin typeface="Calibri"/>
                <a:cs typeface="Calibri"/>
              </a:rPr>
              <a:t>Failed</a:t>
            </a:r>
            <a:r>
              <a:rPr sz="2467" b="1" spc="-13" dirty="0">
                <a:latin typeface="Calibri"/>
                <a:cs typeface="Calibri"/>
              </a:rPr>
              <a:t> </a:t>
            </a:r>
            <a:r>
              <a:rPr sz="2467" b="1" spc="-7" dirty="0">
                <a:latin typeface="Calibri"/>
                <a:cs typeface="Calibri"/>
              </a:rPr>
              <a:t>nodes</a:t>
            </a:r>
            <a:r>
              <a:rPr sz="2467" b="1" spc="7" dirty="0">
                <a:latin typeface="Calibri"/>
                <a:cs typeface="Calibri"/>
              </a:rPr>
              <a:t> </a:t>
            </a:r>
            <a:r>
              <a:rPr sz="2467" spc="-13" dirty="0">
                <a:latin typeface="Calibri"/>
                <a:cs typeface="Calibri"/>
              </a:rPr>
              <a:t>are</a:t>
            </a:r>
            <a:r>
              <a:rPr sz="2467" spc="-7" dirty="0">
                <a:latin typeface="Calibri"/>
                <a:cs typeface="Calibri"/>
              </a:rPr>
              <a:t> simply</a:t>
            </a:r>
            <a:r>
              <a:rPr sz="2467" spc="-13" dirty="0">
                <a:latin typeface="Calibri"/>
                <a:cs typeface="Calibri"/>
              </a:rPr>
              <a:t> </a:t>
            </a:r>
            <a:r>
              <a:rPr sz="2467" spc="-7" dirty="0">
                <a:latin typeface="Calibri"/>
                <a:cs typeface="Calibri"/>
              </a:rPr>
              <a:t>those </a:t>
            </a:r>
            <a:r>
              <a:rPr sz="2467" spc="-13" dirty="0">
                <a:latin typeface="Calibri"/>
                <a:cs typeface="Calibri"/>
              </a:rPr>
              <a:t>that are</a:t>
            </a:r>
            <a:r>
              <a:rPr sz="2467" spc="-7" dirty="0">
                <a:latin typeface="Calibri"/>
                <a:cs typeface="Calibri"/>
              </a:rPr>
              <a:t> unable</a:t>
            </a:r>
            <a:r>
              <a:rPr sz="2467" spc="-13" dirty="0">
                <a:latin typeface="Calibri"/>
                <a:cs typeface="Calibri"/>
              </a:rPr>
              <a:t> to</a:t>
            </a:r>
            <a:r>
              <a:rPr sz="2467" spc="-7" dirty="0">
                <a:latin typeface="Calibri"/>
                <a:cs typeface="Calibri"/>
              </a:rPr>
              <a:t> </a:t>
            </a:r>
            <a:r>
              <a:rPr sz="2467" spc="-13" dirty="0">
                <a:latin typeface="Calibri"/>
                <a:cs typeface="Calibri"/>
              </a:rPr>
              <a:t>perform </a:t>
            </a:r>
            <a:r>
              <a:rPr sz="2467" dirty="0">
                <a:latin typeface="Calibri"/>
                <a:cs typeface="Calibri"/>
              </a:rPr>
              <a:t>an</a:t>
            </a:r>
            <a:r>
              <a:rPr sz="2467" spc="545" dirty="0">
                <a:latin typeface="Calibri"/>
                <a:cs typeface="Calibri"/>
              </a:rPr>
              <a:t> </a:t>
            </a:r>
            <a:r>
              <a:rPr sz="2467" spc="-13" dirty="0">
                <a:latin typeface="Calibri"/>
                <a:cs typeface="Calibri"/>
              </a:rPr>
              <a:t>operation; </a:t>
            </a:r>
            <a:r>
              <a:rPr sz="2467" spc="-7" dirty="0">
                <a:latin typeface="Calibri"/>
                <a:cs typeface="Calibri"/>
              </a:rPr>
              <a:t>this </a:t>
            </a:r>
            <a:r>
              <a:rPr sz="2467" spc="-533" dirty="0">
                <a:latin typeface="Calibri"/>
                <a:cs typeface="Calibri"/>
              </a:rPr>
              <a:t> </a:t>
            </a:r>
            <a:r>
              <a:rPr sz="2467" spc="-13" dirty="0">
                <a:latin typeface="Calibri"/>
                <a:cs typeface="Calibri"/>
              </a:rPr>
              <a:t>could </a:t>
            </a:r>
            <a:r>
              <a:rPr sz="2467" spc="-7" dirty="0">
                <a:latin typeface="Calibri"/>
                <a:cs typeface="Calibri"/>
              </a:rPr>
              <a:t>be because of </a:t>
            </a:r>
            <a:r>
              <a:rPr sz="2467" spc="-13" dirty="0">
                <a:latin typeface="Calibri"/>
                <a:cs typeface="Calibri"/>
              </a:rPr>
              <a:t>power</a:t>
            </a:r>
            <a:r>
              <a:rPr sz="2467" spc="-7" dirty="0">
                <a:latin typeface="Calibri"/>
                <a:cs typeface="Calibri"/>
              </a:rPr>
              <a:t> </a:t>
            </a:r>
            <a:r>
              <a:rPr sz="2467" spc="-13" dirty="0">
                <a:latin typeface="Calibri"/>
                <a:cs typeface="Calibri"/>
              </a:rPr>
              <a:t>failure</a:t>
            </a:r>
            <a:r>
              <a:rPr sz="2467" spc="-7" dirty="0">
                <a:latin typeface="Calibri"/>
                <a:cs typeface="Calibri"/>
              </a:rPr>
              <a:t> </a:t>
            </a:r>
            <a:r>
              <a:rPr sz="2467" dirty="0">
                <a:latin typeface="Calibri"/>
                <a:cs typeface="Calibri"/>
              </a:rPr>
              <a:t>and</a:t>
            </a:r>
            <a:r>
              <a:rPr sz="2467" spc="553" dirty="0">
                <a:latin typeface="Calibri"/>
                <a:cs typeface="Calibri"/>
              </a:rPr>
              <a:t> </a:t>
            </a:r>
            <a:r>
              <a:rPr sz="2467" spc="-20" dirty="0">
                <a:latin typeface="Calibri"/>
                <a:cs typeface="Calibri"/>
              </a:rPr>
              <a:t>environmental</a:t>
            </a:r>
            <a:r>
              <a:rPr sz="2467" spc="-7" dirty="0">
                <a:latin typeface="Calibri"/>
                <a:cs typeface="Calibri"/>
              </a:rPr>
              <a:t> </a:t>
            </a:r>
            <a:r>
              <a:rPr sz="2467" spc="-13" dirty="0">
                <a:latin typeface="Calibri"/>
                <a:cs typeface="Calibri"/>
              </a:rPr>
              <a:t>events.</a:t>
            </a:r>
            <a:endParaRPr sz="2467">
              <a:latin typeface="Calibri"/>
              <a:cs typeface="Calibri"/>
            </a:endParaRPr>
          </a:p>
          <a:p>
            <a:pPr marL="435176" marR="276006" indent="-419090">
              <a:lnSpc>
                <a:spcPct val="116799"/>
              </a:lnSpc>
              <a:spcBef>
                <a:spcPts val="67"/>
              </a:spcBef>
              <a:buClr>
                <a:srgbClr val="A1E7D9"/>
              </a:buClr>
              <a:buSzPct val="105405"/>
              <a:buFont typeface="Times New Roman"/>
              <a:buChar char="●"/>
              <a:tabLst>
                <a:tab pos="435176" algn="l"/>
                <a:tab pos="436022" algn="l"/>
              </a:tabLst>
            </a:pPr>
            <a:r>
              <a:rPr sz="2467" b="1" spc="-7" dirty="0">
                <a:latin typeface="Calibri"/>
                <a:cs typeface="Calibri"/>
              </a:rPr>
              <a:t>Badly</a:t>
            </a:r>
            <a:r>
              <a:rPr sz="2467" b="1" spc="-13" dirty="0">
                <a:latin typeface="Calibri"/>
                <a:cs typeface="Calibri"/>
              </a:rPr>
              <a:t> failed</a:t>
            </a:r>
            <a:r>
              <a:rPr sz="2467" b="1" spc="-7" dirty="0">
                <a:latin typeface="Calibri"/>
                <a:cs typeface="Calibri"/>
              </a:rPr>
              <a:t> nodes</a:t>
            </a:r>
            <a:r>
              <a:rPr sz="2467" b="1" spc="27" dirty="0">
                <a:latin typeface="Calibri"/>
                <a:cs typeface="Calibri"/>
              </a:rPr>
              <a:t> </a:t>
            </a:r>
            <a:r>
              <a:rPr sz="2467" spc="-13" dirty="0">
                <a:latin typeface="Calibri"/>
                <a:cs typeface="Calibri"/>
              </a:rPr>
              <a:t>exhibit</a:t>
            </a:r>
            <a:r>
              <a:rPr sz="2467" spc="-7" dirty="0">
                <a:latin typeface="Calibri"/>
                <a:cs typeface="Calibri"/>
              </a:rPr>
              <a:t> </a:t>
            </a:r>
            <a:r>
              <a:rPr sz="2467" spc="-20" dirty="0">
                <a:latin typeface="Calibri"/>
                <a:cs typeface="Calibri"/>
              </a:rPr>
              <a:t>features</a:t>
            </a:r>
            <a:r>
              <a:rPr sz="2467" spc="-7" dirty="0">
                <a:latin typeface="Calibri"/>
                <a:cs typeface="Calibri"/>
              </a:rPr>
              <a:t> of </a:t>
            </a:r>
            <a:r>
              <a:rPr sz="2467" spc="-13" dirty="0">
                <a:latin typeface="Calibri"/>
                <a:cs typeface="Calibri"/>
              </a:rPr>
              <a:t>failed</a:t>
            </a:r>
            <a:r>
              <a:rPr sz="2467" spc="-7" dirty="0">
                <a:latin typeface="Calibri"/>
                <a:cs typeface="Calibri"/>
              </a:rPr>
              <a:t> nodes but </a:t>
            </a:r>
            <a:r>
              <a:rPr sz="2467" spc="-13" dirty="0">
                <a:latin typeface="Calibri"/>
                <a:cs typeface="Calibri"/>
              </a:rPr>
              <a:t>they</a:t>
            </a:r>
            <a:r>
              <a:rPr sz="2467" spc="13" dirty="0">
                <a:latin typeface="Calibri"/>
                <a:cs typeface="Calibri"/>
              </a:rPr>
              <a:t> </a:t>
            </a:r>
            <a:r>
              <a:rPr sz="2467" spc="-13" dirty="0">
                <a:latin typeface="Calibri"/>
                <a:cs typeface="Calibri"/>
              </a:rPr>
              <a:t>can</a:t>
            </a:r>
            <a:r>
              <a:rPr sz="2467" spc="-7" dirty="0">
                <a:latin typeface="Calibri"/>
                <a:cs typeface="Calibri"/>
              </a:rPr>
              <a:t> </a:t>
            </a:r>
            <a:r>
              <a:rPr sz="2467" dirty="0">
                <a:latin typeface="Calibri"/>
                <a:cs typeface="Calibri"/>
              </a:rPr>
              <a:t>also</a:t>
            </a:r>
            <a:r>
              <a:rPr sz="2467" spc="-7" dirty="0">
                <a:latin typeface="Calibri"/>
                <a:cs typeface="Calibri"/>
              </a:rPr>
              <a:t> send </a:t>
            </a:r>
            <a:r>
              <a:rPr sz="2467" spc="-540" dirty="0">
                <a:latin typeface="Calibri"/>
                <a:cs typeface="Calibri"/>
              </a:rPr>
              <a:t> </a:t>
            </a:r>
            <a:r>
              <a:rPr sz="2467" spc="-13" dirty="0">
                <a:latin typeface="Calibri"/>
                <a:cs typeface="Calibri"/>
              </a:rPr>
              <a:t>false</a:t>
            </a:r>
            <a:r>
              <a:rPr sz="2467" spc="-7" dirty="0">
                <a:latin typeface="Calibri"/>
                <a:cs typeface="Calibri"/>
              </a:rPr>
              <a:t> </a:t>
            </a:r>
            <a:r>
              <a:rPr sz="2467" spc="-13" dirty="0">
                <a:latin typeface="Calibri"/>
                <a:cs typeface="Calibri"/>
              </a:rPr>
              <a:t>routing</a:t>
            </a:r>
            <a:r>
              <a:rPr sz="2467" dirty="0">
                <a:latin typeface="Calibri"/>
                <a:cs typeface="Calibri"/>
              </a:rPr>
              <a:t> </a:t>
            </a:r>
            <a:r>
              <a:rPr sz="2467" spc="-13" dirty="0">
                <a:latin typeface="Calibri"/>
                <a:cs typeface="Calibri"/>
              </a:rPr>
              <a:t>messages</a:t>
            </a:r>
            <a:r>
              <a:rPr sz="2467" spc="-7" dirty="0">
                <a:latin typeface="Calibri"/>
                <a:cs typeface="Calibri"/>
              </a:rPr>
              <a:t> which</a:t>
            </a:r>
            <a:r>
              <a:rPr sz="2467" dirty="0">
                <a:latin typeface="Calibri"/>
                <a:cs typeface="Calibri"/>
              </a:rPr>
              <a:t> </a:t>
            </a:r>
            <a:r>
              <a:rPr sz="2467" spc="-13" dirty="0">
                <a:latin typeface="Calibri"/>
                <a:cs typeface="Calibri"/>
              </a:rPr>
              <a:t>are</a:t>
            </a:r>
            <a:r>
              <a:rPr sz="2467" spc="-7" dirty="0">
                <a:latin typeface="Calibri"/>
                <a:cs typeface="Calibri"/>
              </a:rPr>
              <a:t> </a:t>
            </a:r>
            <a:r>
              <a:rPr sz="2467" dirty="0">
                <a:latin typeface="Calibri"/>
                <a:cs typeface="Calibri"/>
              </a:rPr>
              <a:t>a </a:t>
            </a:r>
            <a:r>
              <a:rPr sz="2467" spc="-20" dirty="0">
                <a:latin typeface="Calibri"/>
                <a:cs typeface="Calibri"/>
              </a:rPr>
              <a:t>threat</a:t>
            </a:r>
            <a:r>
              <a:rPr sz="2467" spc="-7" dirty="0">
                <a:latin typeface="Calibri"/>
                <a:cs typeface="Calibri"/>
              </a:rPr>
              <a:t> </a:t>
            </a:r>
            <a:r>
              <a:rPr sz="2467" spc="-13" dirty="0">
                <a:latin typeface="Calibri"/>
                <a:cs typeface="Calibri"/>
              </a:rPr>
              <a:t>to</a:t>
            </a:r>
            <a:r>
              <a:rPr sz="2467" dirty="0">
                <a:latin typeface="Calibri"/>
                <a:cs typeface="Calibri"/>
              </a:rPr>
              <a:t> </a:t>
            </a:r>
            <a:r>
              <a:rPr sz="2467" spc="-7" dirty="0">
                <a:latin typeface="Calibri"/>
                <a:cs typeface="Calibri"/>
              </a:rPr>
              <a:t>the</a:t>
            </a:r>
            <a:r>
              <a:rPr sz="2467" spc="13" dirty="0">
                <a:latin typeface="Calibri"/>
                <a:cs typeface="Calibri"/>
              </a:rPr>
              <a:t> </a:t>
            </a:r>
            <a:r>
              <a:rPr sz="2467" spc="-13" dirty="0">
                <a:latin typeface="Calibri"/>
                <a:cs typeface="Calibri"/>
              </a:rPr>
              <a:t>integrity</a:t>
            </a:r>
            <a:r>
              <a:rPr sz="2467" spc="-7" dirty="0">
                <a:latin typeface="Calibri"/>
                <a:cs typeface="Calibri"/>
              </a:rPr>
              <a:t> of</a:t>
            </a:r>
            <a:r>
              <a:rPr sz="2467" dirty="0">
                <a:latin typeface="Calibri"/>
                <a:cs typeface="Calibri"/>
              </a:rPr>
              <a:t> </a:t>
            </a:r>
            <a:r>
              <a:rPr sz="2467" spc="-7" dirty="0">
                <a:latin typeface="Calibri"/>
                <a:cs typeface="Calibri"/>
              </a:rPr>
              <a:t>the </a:t>
            </a:r>
            <a:r>
              <a:rPr sz="2467" spc="-13" dirty="0">
                <a:latin typeface="Calibri"/>
                <a:cs typeface="Calibri"/>
              </a:rPr>
              <a:t>network.</a:t>
            </a:r>
            <a:endParaRPr sz="2467">
              <a:latin typeface="Calibri"/>
              <a:cs typeface="Calibri"/>
            </a:endParaRPr>
          </a:p>
          <a:p>
            <a:pPr marL="435176" marR="894904" indent="-419090" algn="just">
              <a:lnSpc>
                <a:spcPct val="115900"/>
              </a:lnSpc>
              <a:spcBef>
                <a:spcPts val="87"/>
              </a:spcBef>
              <a:buClr>
                <a:srgbClr val="A1E7D9"/>
              </a:buClr>
              <a:buSzPct val="105405"/>
              <a:buFont typeface="Times New Roman"/>
              <a:buChar char="●"/>
              <a:tabLst>
                <a:tab pos="436022" algn="l"/>
              </a:tabLst>
            </a:pPr>
            <a:r>
              <a:rPr sz="2467" b="1" spc="-7" dirty="0">
                <a:latin typeface="Calibri"/>
                <a:cs typeface="Calibri"/>
              </a:rPr>
              <a:t>Selfish nodes </a:t>
            </a:r>
            <a:r>
              <a:rPr sz="2467" spc="-13" dirty="0">
                <a:latin typeface="Calibri"/>
                <a:cs typeface="Calibri"/>
              </a:rPr>
              <a:t>are </a:t>
            </a:r>
            <a:r>
              <a:rPr sz="2467" spc="-7" dirty="0">
                <a:latin typeface="Calibri"/>
                <a:cs typeface="Calibri"/>
              </a:rPr>
              <a:t>typified by their </a:t>
            </a:r>
            <a:r>
              <a:rPr sz="2467" spc="-13" dirty="0">
                <a:latin typeface="Calibri"/>
                <a:cs typeface="Calibri"/>
              </a:rPr>
              <a:t>unwillingness to </a:t>
            </a:r>
            <a:r>
              <a:rPr sz="2467" spc="-20" dirty="0">
                <a:latin typeface="Calibri"/>
                <a:cs typeface="Calibri"/>
              </a:rPr>
              <a:t>cooperate,</a:t>
            </a:r>
            <a:r>
              <a:rPr sz="2467" spc="-13" dirty="0">
                <a:latin typeface="Calibri"/>
                <a:cs typeface="Calibri"/>
              </a:rPr>
              <a:t> </a:t>
            </a:r>
            <a:r>
              <a:rPr sz="2467" dirty="0">
                <a:latin typeface="Calibri"/>
                <a:cs typeface="Calibri"/>
              </a:rPr>
              <a:t>as </a:t>
            </a:r>
            <a:r>
              <a:rPr sz="2467" spc="-7" dirty="0">
                <a:latin typeface="Calibri"/>
                <a:cs typeface="Calibri"/>
              </a:rPr>
              <a:t>the </a:t>
            </a:r>
            <a:r>
              <a:rPr sz="2467" spc="-540" dirty="0">
                <a:latin typeface="Calibri"/>
                <a:cs typeface="Calibri"/>
              </a:rPr>
              <a:t> </a:t>
            </a:r>
            <a:r>
              <a:rPr sz="2467" spc="-20" dirty="0">
                <a:latin typeface="Calibri"/>
                <a:cs typeface="Calibri"/>
              </a:rPr>
              <a:t>protocol requires </a:t>
            </a:r>
            <a:r>
              <a:rPr sz="2467" spc="-13" dirty="0">
                <a:latin typeface="Calibri"/>
                <a:cs typeface="Calibri"/>
              </a:rPr>
              <a:t>whenever there </a:t>
            </a:r>
            <a:r>
              <a:rPr sz="2467" spc="-7" dirty="0">
                <a:latin typeface="Calibri"/>
                <a:cs typeface="Calibri"/>
              </a:rPr>
              <a:t>is </a:t>
            </a:r>
            <a:r>
              <a:rPr sz="2467" dirty="0">
                <a:latin typeface="Calibri"/>
                <a:cs typeface="Calibri"/>
              </a:rPr>
              <a:t>a </a:t>
            </a:r>
            <a:r>
              <a:rPr sz="2467" spc="-13" dirty="0">
                <a:latin typeface="Calibri"/>
                <a:cs typeface="Calibri"/>
              </a:rPr>
              <a:t>personal </a:t>
            </a:r>
            <a:r>
              <a:rPr sz="2467" spc="-20" dirty="0">
                <a:latin typeface="Calibri"/>
                <a:cs typeface="Calibri"/>
              </a:rPr>
              <a:t>cost</a:t>
            </a:r>
            <a:r>
              <a:rPr sz="2467" spc="-13" dirty="0">
                <a:latin typeface="Calibri"/>
                <a:cs typeface="Calibri"/>
              </a:rPr>
              <a:t> </a:t>
            </a:r>
            <a:r>
              <a:rPr sz="2467" spc="-20" dirty="0">
                <a:latin typeface="Calibri"/>
                <a:cs typeface="Calibri"/>
              </a:rPr>
              <a:t>involved. </a:t>
            </a:r>
            <a:r>
              <a:rPr sz="2467" spc="-27" dirty="0">
                <a:latin typeface="Calibri"/>
                <a:cs typeface="Calibri"/>
              </a:rPr>
              <a:t>Packet </a:t>
            </a:r>
            <a:r>
              <a:rPr sz="2467" spc="-20" dirty="0">
                <a:latin typeface="Calibri"/>
                <a:cs typeface="Calibri"/>
              </a:rPr>
              <a:t> </a:t>
            </a:r>
            <a:r>
              <a:rPr sz="2467" spc="-13" dirty="0">
                <a:latin typeface="Calibri"/>
                <a:cs typeface="Calibri"/>
              </a:rPr>
              <a:t>dropping </a:t>
            </a:r>
            <a:r>
              <a:rPr sz="2467" spc="-7" dirty="0">
                <a:latin typeface="Calibri"/>
                <a:cs typeface="Calibri"/>
              </a:rPr>
              <a:t>is the main </a:t>
            </a:r>
            <a:r>
              <a:rPr sz="2467" spc="-20" dirty="0">
                <a:latin typeface="Calibri"/>
                <a:cs typeface="Calibri"/>
              </a:rPr>
              <a:t>attack</a:t>
            </a:r>
            <a:r>
              <a:rPr sz="2467" spc="-7" dirty="0">
                <a:latin typeface="Calibri"/>
                <a:cs typeface="Calibri"/>
              </a:rPr>
              <a:t> by</a:t>
            </a:r>
            <a:r>
              <a:rPr sz="2467" spc="-13" dirty="0">
                <a:latin typeface="Calibri"/>
                <a:cs typeface="Calibri"/>
              </a:rPr>
              <a:t> </a:t>
            </a:r>
            <a:r>
              <a:rPr sz="2467" spc="-7" dirty="0">
                <a:latin typeface="Calibri"/>
                <a:cs typeface="Calibri"/>
              </a:rPr>
              <a:t>selfish nodes.</a:t>
            </a:r>
            <a:endParaRPr sz="2467">
              <a:latin typeface="Calibri"/>
              <a:cs typeface="Calibri"/>
            </a:endParaRPr>
          </a:p>
          <a:p>
            <a:pPr marL="435176" marR="427556" indent="-419090" algn="just">
              <a:lnSpc>
                <a:spcPct val="116700"/>
              </a:lnSpc>
              <a:spcBef>
                <a:spcPts val="73"/>
              </a:spcBef>
              <a:buClr>
                <a:srgbClr val="A1E7D9"/>
              </a:buClr>
              <a:buSzPct val="105405"/>
              <a:buFont typeface="Times New Roman"/>
              <a:buChar char="●"/>
              <a:tabLst>
                <a:tab pos="436022" algn="l"/>
              </a:tabLst>
            </a:pPr>
            <a:r>
              <a:rPr sz="2467" b="1" spc="-7" dirty="0">
                <a:latin typeface="Calibri"/>
                <a:cs typeface="Calibri"/>
              </a:rPr>
              <a:t>Malicious nodes </a:t>
            </a:r>
            <a:r>
              <a:rPr sz="2467" dirty="0">
                <a:latin typeface="Calibri"/>
                <a:cs typeface="Calibri"/>
              </a:rPr>
              <a:t>aim </a:t>
            </a:r>
            <a:r>
              <a:rPr sz="2467" spc="-13" dirty="0">
                <a:latin typeface="Calibri"/>
                <a:cs typeface="Calibri"/>
              </a:rPr>
              <a:t>to </a:t>
            </a:r>
            <a:r>
              <a:rPr sz="2467" spc="-20" dirty="0">
                <a:latin typeface="Calibri"/>
                <a:cs typeface="Calibri"/>
              </a:rPr>
              <a:t>deliberately </a:t>
            </a:r>
            <a:r>
              <a:rPr sz="2467" spc="-7" dirty="0">
                <a:latin typeface="Calibri"/>
                <a:cs typeface="Calibri"/>
              </a:rPr>
              <a:t>disrupt the </a:t>
            </a:r>
            <a:r>
              <a:rPr sz="2467" spc="-13" dirty="0">
                <a:latin typeface="Calibri"/>
                <a:cs typeface="Calibri"/>
              </a:rPr>
              <a:t>correct</a:t>
            </a:r>
            <a:r>
              <a:rPr sz="2467" spc="-7" dirty="0">
                <a:latin typeface="Calibri"/>
                <a:cs typeface="Calibri"/>
              </a:rPr>
              <a:t> </a:t>
            </a:r>
            <a:r>
              <a:rPr sz="2467" spc="-13" dirty="0">
                <a:latin typeface="Calibri"/>
                <a:cs typeface="Calibri"/>
              </a:rPr>
              <a:t>operation </a:t>
            </a:r>
            <a:r>
              <a:rPr sz="2467" spc="-7" dirty="0">
                <a:latin typeface="Calibri"/>
                <a:cs typeface="Calibri"/>
              </a:rPr>
              <a:t>of the </a:t>
            </a:r>
            <a:r>
              <a:rPr sz="2467" spc="-540" dirty="0">
                <a:latin typeface="Calibri"/>
                <a:cs typeface="Calibri"/>
              </a:rPr>
              <a:t> </a:t>
            </a:r>
            <a:r>
              <a:rPr sz="2467" spc="-13" dirty="0">
                <a:latin typeface="Calibri"/>
                <a:cs typeface="Calibri"/>
              </a:rPr>
              <a:t>routing</a:t>
            </a:r>
            <a:r>
              <a:rPr sz="2467" spc="-7" dirty="0">
                <a:latin typeface="Calibri"/>
                <a:cs typeface="Calibri"/>
              </a:rPr>
              <a:t> </a:t>
            </a:r>
            <a:r>
              <a:rPr sz="2467" spc="-20" dirty="0">
                <a:latin typeface="Calibri"/>
                <a:cs typeface="Calibri"/>
              </a:rPr>
              <a:t>protocol,</a:t>
            </a:r>
            <a:r>
              <a:rPr sz="2467" spc="-7" dirty="0">
                <a:latin typeface="Calibri"/>
                <a:cs typeface="Calibri"/>
              </a:rPr>
              <a:t> </a:t>
            </a:r>
            <a:r>
              <a:rPr sz="2467" spc="-13" dirty="0">
                <a:latin typeface="Calibri"/>
                <a:cs typeface="Calibri"/>
              </a:rPr>
              <a:t>denying</a:t>
            </a:r>
            <a:r>
              <a:rPr sz="2467" spc="-7" dirty="0">
                <a:latin typeface="Calibri"/>
                <a:cs typeface="Calibri"/>
              </a:rPr>
              <a:t> </a:t>
            </a:r>
            <a:r>
              <a:rPr sz="2467" spc="-13" dirty="0">
                <a:latin typeface="Calibri"/>
                <a:cs typeface="Calibri"/>
              </a:rPr>
              <a:t>network</a:t>
            </a:r>
            <a:r>
              <a:rPr sz="2467" spc="-7" dirty="0">
                <a:latin typeface="Calibri"/>
                <a:cs typeface="Calibri"/>
              </a:rPr>
              <a:t> service if</a:t>
            </a:r>
            <a:r>
              <a:rPr sz="2467" spc="7" dirty="0">
                <a:latin typeface="Calibri"/>
                <a:cs typeface="Calibri"/>
              </a:rPr>
              <a:t> </a:t>
            </a:r>
            <a:r>
              <a:rPr sz="2467" spc="-7" dirty="0">
                <a:latin typeface="Calibri"/>
                <a:cs typeface="Calibri"/>
              </a:rPr>
              <a:t>possible.</a:t>
            </a:r>
            <a:endParaRPr sz="2467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5000" y="6352733"/>
            <a:ext cx="11189547" cy="11007"/>
          </a:xfrm>
          <a:custGeom>
            <a:avLst/>
            <a:gdLst/>
            <a:ahLst/>
            <a:cxnLst/>
            <a:rect l="l" t="t" r="r" b="b"/>
            <a:pathLst>
              <a:path w="8392160" h="8254">
                <a:moveTo>
                  <a:pt x="0" y="8099"/>
                </a:moveTo>
                <a:lnTo>
                  <a:pt x="83915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640" y="383186"/>
            <a:ext cx="10576961" cy="680593"/>
          </a:xfrm>
          <a:prstGeom prst="rect">
            <a:avLst/>
          </a:prstGeom>
        </p:spPr>
        <p:txBody>
          <a:bodyPr vert="horz" wrap="square" lIns="0" tIns="23707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87"/>
              </a:spcBef>
            </a:pPr>
            <a:r>
              <a:rPr lang="en-IN" sz="4267" dirty="0"/>
              <a:t>Dynamic Misbehaviour: Dumb Node</a:t>
            </a:r>
            <a:endParaRPr sz="4267" dirty="0"/>
          </a:p>
        </p:txBody>
      </p:sp>
      <p:sp>
        <p:nvSpPr>
          <p:cNvPr id="3" name="object 3"/>
          <p:cNvSpPr txBox="1"/>
          <p:nvPr/>
        </p:nvSpPr>
        <p:spPr>
          <a:xfrm>
            <a:off x="722922" y="1367715"/>
            <a:ext cx="10097345" cy="4399624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451262" marR="73657" indent="-435176">
              <a:lnSpc>
                <a:spcPct val="106300"/>
              </a:lnSpc>
              <a:spcBef>
                <a:spcPts val="127"/>
              </a:spcBef>
              <a:buClr>
                <a:srgbClr val="A1E7D9"/>
              </a:buClr>
              <a:buSzPct val="105000"/>
              <a:buFont typeface="Times New Roman"/>
              <a:buChar char="●"/>
              <a:tabLst>
                <a:tab pos="451262" algn="l"/>
                <a:tab pos="452109" algn="l"/>
              </a:tabLst>
            </a:pPr>
            <a:r>
              <a:rPr sz="2667" spc="-13" dirty="0">
                <a:latin typeface="Calibri"/>
                <a:cs typeface="Calibri"/>
              </a:rPr>
              <a:t>Detection</a:t>
            </a:r>
            <a:r>
              <a:rPr sz="2667" spc="-7" dirty="0">
                <a:latin typeface="Calibri"/>
                <a:cs typeface="Calibri"/>
              </a:rPr>
              <a:t> of such </a:t>
            </a:r>
            <a:r>
              <a:rPr sz="2667" spc="-13" dirty="0">
                <a:latin typeface="Calibri"/>
                <a:cs typeface="Calibri"/>
              </a:rPr>
              <a:t>temporary</a:t>
            </a:r>
            <a:r>
              <a:rPr sz="2667" spc="-7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misbehavior</a:t>
            </a:r>
            <a:r>
              <a:rPr sz="2667" spc="-7" dirty="0">
                <a:latin typeface="Calibri"/>
                <a:cs typeface="Calibri"/>
              </a:rPr>
              <a:t> in </a:t>
            </a:r>
            <a:r>
              <a:rPr sz="2667" spc="-13" dirty="0">
                <a:latin typeface="Calibri"/>
                <a:cs typeface="Calibri"/>
              </a:rPr>
              <a:t>order</a:t>
            </a:r>
            <a:r>
              <a:rPr sz="2667" spc="-7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to</a:t>
            </a:r>
            <a:r>
              <a:rPr sz="2667" spc="-7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preserve</a:t>
            </a:r>
            <a:r>
              <a:rPr sz="2667" spc="-7" dirty="0">
                <a:latin typeface="Calibri"/>
                <a:cs typeface="Calibri"/>
              </a:rPr>
              <a:t> normal </a:t>
            </a:r>
            <a:r>
              <a:rPr sz="2667" spc="-587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functioning</a:t>
            </a:r>
            <a:r>
              <a:rPr sz="2667" spc="-13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of the </a:t>
            </a:r>
            <a:r>
              <a:rPr sz="2667" spc="-13" dirty="0">
                <a:latin typeface="Calibri"/>
                <a:cs typeface="Calibri"/>
              </a:rPr>
              <a:t>network </a:t>
            </a:r>
            <a:r>
              <a:rPr sz="2667" dirty="0">
                <a:latin typeface="Calibri"/>
                <a:cs typeface="Calibri"/>
              </a:rPr>
              <a:t>–</a:t>
            </a:r>
            <a:r>
              <a:rPr sz="2667" spc="-7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coinage</a:t>
            </a:r>
            <a:r>
              <a:rPr sz="2667" spc="-7" dirty="0">
                <a:latin typeface="Calibri"/>
                <a:cs typeface="Calibri"/>
              </a:rPr>
              <a:t> </a:t>
            </a:r>
            <a:r>
              <a:rPr sz="2667" dirty="0">
                <a:latin typeface="Calibri"/>
                <a:cs typeface="Calibri"/>
              </a:rPr>
              <a:t>and</a:t>
            </a:r>
            <a:r>
              <a:rPr sz="2667" spc="-7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discovery </a:t>
            </a:r>
            <a:r>
              <a:rPr sz="2667" spc="-7" dirty="0">
                <a:latin typeface="Calibri"/>
                <a:cs typeface="Calibri"/>
              </a:rPr>
              <a:t>of dumb </a:t>
            </a:r>
            <a:r>
              <a:rPr sz="2667" spc="-13" dirty="0">
                <a:latin typeface="Calibri"/>
                <a:cs typeface="Calibri"/>
              </a:rPr>
              <a:t>behavior</a:t>
            </a:r>
            <a:endParaRPr sz="2667">
              <a:latin typeface="Calibri"/>
              <a:cs typeface="Calibri"/>
            </a:endParaRPr>
          </a:p>
          <a:p>
            <a:pPr marL="451262" marR="781454" indent="-435176">
              <a:lnSpc>
                <a:spcPct val="106300"/>
              </a:lnSpc>
              <a:spcBef>
                <a:spcPts val="87"/>
              </a:spcBef>
              <a:buClr>
                <a:srgbClr val="A1E7D9"/>
              </a:buClr>
              <a:buSzPct val="105000"/>
              <a:buFont typeface="Times New Roman"/>
              <a:buChar char="●"/>
              <a:tabLst>
                <a:tab pos="451262" algn="l"/>
                <a:tab pos="452109" algn="l"/>
              </a:tabLst>
            </a:pPr>
            <a:r>
              <a:rPr sz="2667" spc="-7" dirty="0">
                <a:latin typeface="Calibri"/>
                <a:cs typeface="Calibri"/>
              </a:rPr>
              <a:t>In the </a:t>
            </a:r>
            <a:r>
              <a:rPr sz="2667" spc="-13" dirty="0">
                <a:latin typeface="Calibri"/>
                <a:cs typeface="Calibri"/>
              </a:rPr>
              <a:t>presence</a:t>
            </a:r>
            <a:r>
              <a:rPr sz="2667" spc="-7" dirty="0">
                <a:latin typeface="Calibri"/>
                <a:cs typeface="Calibri"/>
              </a:rPr>
              <a:t> of </a:t>
            </a:r>
            <a:r>
              <a:rPr sz="2667" spc="-13" dirty="0">
                <a:latin typeface="Calibri"/>
                <a:cs typeface="Calibri"/>
              </a:rPr>
              <a:t>adverse</a:t>
            </a:r>
            <a:r>
              <a:rPr sz="2667" spc="-7" dirty="0">
                <a:latin typeface="Calibri"/>
                <a:cs typeface="Calibri"/>
              </a:rPr>
              <a:t> </a:t>
            </a:r>
            <a:r>
              <a:rPr sz="2667" spc="-20" dirty="0">
                <a:latin typeface="Calibri"/>
                <a:cs typeface="Calibri"/>
              </a:rPr>
              <a:t>environmental</a:t>
            </a:r>
            <a:r>
              <a:rPr sz="2667" spc="-7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conditions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(high 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20" dirty="0">
                <a:latin typeface="Calibri"/>
                <a:cs typeface="Calibri"/>
              </a:rPr>
              <a:t>temperature,</a:t>
            </a:r>
            <a:r>
              <a:rPr sz="2667" spc="27" dirty="0">
                <a:latin typeface="Calibri"/>
                <a:cs typeface="Calibri"/>
              </a:rPr>
              <a:t> </a:t>
            </a:r>
            <a:r>
              <a:rPr sz="2667" spc="-20" dirty="0">
                <a:latin typeface="Calibri"/>
                <a:cs typeface="Calibri"/>
              </a:rPr>
              <a:t>rainfall,</a:t>
            </a:r>
            <a:r>
              <a:rPr sz="2667" spc="-7" dirty="0">
                <a:latin typeface="Calibri"/>
                <a:cs typeface="Calibri"/>
              </a:rPr>
              <a:t> </a:t>
            </a:r>
            <a:r>
              <a:rPr sz="2667" dirty="0">
                <a:latin typeface="Calibri"/>
                <a:cs typeface="Calibri"/>
              </a:rPr>
              <a:t>and </a:t>
            </a:r>
            <a:r>
              <a:rPr sz="2667" spc="-20" dirty="0">
                <a:latin typeface="Calibri"/>
                <a:cs typeface="Calibri"/>
              </a:rPr>
              <a:t>fog)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the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communication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20" dirty="0">
                <a:latin typeface="Calibri"/>
                <a:cs typeface="Calibri"/>
              </a:rPr>
              <a:t>range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shrinks</a:t>
            </a:r>
            <a:endParaRPr sz="2667">
              <a:latin typeface="Calibri"/>
              <a:cs typeface="Calibri"/>
            </a:endParaRPr>
          </a:p>
          <a:p>
            <a:pPr marL="451262" marR="6773" indent="-435176">
              <a:lnSpc>
                <a:spcPct val="106300"/>
              </a:lnSpc>
              <a:spcBef>
                <a:spcPts val="87"/>
              </a:spcBef>
              <a:buClr>
                <a:srgbClr val="A1E7D9"/>
              </a:buClr>
              <a:buSzPct val="105000"/>
              <a:buFont typeface="Times New Roman"/>
              <a:buChar char="●"/>
              <a:tabLst>
                <a:tab pos="451262" algn="l"/>
                <a:tab pos="452109" algn="l"/>
              </a:tabLst>
            </a:pPr>
            <a:r>
              <a:rPr sz="2667" dirty="0">
                <a:latin typeface="Calibri"/>
                <a:cs typeface="Calibri"/>
              </a:rPr>
              <a:t>A</a:t>
            </a:r>
            <a:r>
              <a:rPr sz="2667" spc="-7" dirty="0">
                <a:latin typeface="Calibri"/>
                <a:cs typeface="Calibri"/>
              </a:rPr>
              <a:t> sensor node </a:t>
            </a:r>
            <a:r>
              <a:rPr sz="2667" spc="-13" dirty="0">
                <a:latin typeface="Calibri"/>
                <a:cs typeface="Calibri"/>
              </a:rPr>
              <a:t>can</a:t>
            </a:r>
            <a:r>
              <a:rPr sz="2667" spc="-7" dirty="0">
                <a:latin typeface="Calibri"/>
                <a:cs typeface="Calibri"/>
              </a:rPr>
              <a:t> sense its </a:t>
            </a:r>
            <a:r>
              <a:rPr sz="2667" spc="-13" dirty="0">
                <a:latin typeface="Calibri"/>
                <a:cs typeface="Calibri"/>
              </a:rPr>
              <a:t>surroundings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but is unable </a:t>
            </a:r>
            <a:r>
              <a:rPr sz="2667" spc="-13" dirty="0">
                <a:latin typeface="Calibri"/>
                <a:cs typeface="Calibri"/>
              </a:rPr>
              <a:t>to</a:t>
            </a:r>
            <a:r>
              <a:rPr sz="2667" spc="-7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transmit</a:t>
            </a:r>
            <a:r>
              <a:rPr sz="2667" spc="-7" dirty="0">
                <a:latin typeface="Calibri"/>
                <a:cs typeface="Calibri"/>
              </a:rPr>
              <a:t> the </a:t>
            </a:r>
            <a:r>
              <a:rPr sz="2667" spc="-579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sensed</a:t>
            </a:r>
            <a:r>
              <a:rPr sz="2667" spc="-13" dirty="0">
                <a:latin typeface="Calibri"/>
                <a:cs typeface="Calibri"/>
              </a:rPr>
              <a:t> </a:t>
            </a:r>
            <a:r>
              <a:rPr sz="2667" spc="-20" dirty="0">
                <a:latin typeface="Calibri"/>
                <a:cs typeface="Calibri"/>
              </a:rPr>
              <a:t>data</a:t>
            </a:r>
            <a:endParaRPr sz="2667">
              <a:latin typeface="Calibri"/>
              <a:cs typeface="Calibri"/>
            </a:endParaRPr>
          </a:p>
          <a:p>
            <a:pPr marL="451262" marR="507987" indent="-435176">
              <a:lnSpc>
                <a:spcPct val="106300"/>
              </a:lnSpc>
              <a:spcBef>
                <a:spcPts val="87"/>
              </a:spcBef>
              <a:buClr>
                <a:srgbClr val="A1E7D9"/>
              </a:buClr>
              <a:buSzPct val="105000"/>
              <a:buFont typeface="Times New Roman"/>
              <a:buChar char="●"/>
              <a:tabLst>
                <a:tab pos="451262" algn="l"/>
                <a:tab pos="452109" algn="l"/>
              </a:tabLst>
            </a:pPr>
            <a:r>
              <a:rPr sz="2667" spc="-7" dirty="0">
                <a:latin typeface="Calibri"/>
                <a:cs typeface="Calibri"/>
              </a:rPr>
              <a:t>With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the</a:t>
            </a:r>
            <a:r>
              <a:rPr sz="2667" spc="7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resumption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of</a:t>
            </a:r>
            <a:r>
              <a:rPr sz="2667" spc="7" dirty="0">
                <a:latin typeface="Calibri"/>
                <a:cs typeface="Calibri"/>
              </a:rPr>
              <a:t> </a:t>
            </a:r>
            <a:r>
              <a:rPr sz="2667" spc="-27" dirty="0">
                <a:latin typeface="Calibri"/>
                <a:cs typeface="Calibri"/>
              </a:rPr>
              <a:t>favorable</a:t>
            </a:r>
            <a:r>
              <a:rPr sz="2667" spc="7" dirty="0">
                <a:latin typeface="Calibri"/>
                <a:cs typeface="Calibri"/>
              </a:rPr>
              <a:t> </a:t>
            </a:r>
            <a:r>
              <a:rPr sz="2667" spc="-20" dirty="0">
                <a:latin typeface="Calibri"/>
                <a:cs typeface="Calibri"/>
              </a:rPr>
              <a:t>environmental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conditions,</a:t>
            </a:r>
            <a:r>
              <a:rPr sz="2667" spc="7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dumb </a:t>
            </a:r>
            <a:r>
              <a:rPr sz="2667" spc="-587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nodes</a:t>
            </a:r>
            <a:r>
              <a:rPr sz="2667" spc="7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work </a:t>
            </a:r>
            <a:r>
              <a:rPr sz="2667" spc="-7" dirty="0">
                <a:latin typeface="Calibri"/>
                <a:cs typeface="Calibri"/>
              </a:rPr>
              <a:t>normally</a:t>
            </a:r>
            <a:endParaRPr sz="2667">
              <a:latin typeface="Calibri"/>
              <a:cs typeface="Calibri"/>
            </a:endParaRPr>
          </a:p>
          <a:p>
            <a:pPr marL="451262" marR="15240" indent="-435176">
              <a:lnSpc>
                <a:spcPct val="106300"/>
              </a:lnSpc>
              <a:spcBef>
                <a:spcPts val="87"/>
              </a:spcBef>
              <a:buClr>
                <a:srgbClr val="A1E7D9"/>
              </a:buClr>
              <a:buSzPct val="105000"/>
              <a:buFont typeface="Times New Roman"/>
              <a:buChar char="●"/>
              <a:tabLst>
                <a:tab pos="451262" algn="l"/>
                <a:tab pos="452109" algn="l"/>
              </a:tabLst>
            </a:pPr>
            <a:r>
              <a:rPr sz="2667" spc="-7" dirty="0">
                <a:latin typeface="Calibri"/>
                <a:cs typeface="Calibri"/>
              </a:rPr>
              <a:t>Dumb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behavior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is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20" dirty="0">
                <a:latin typeface="Calibri"/>
                <a:cs typeface="Calibri"/>
              </a:rPr>
              <a:t>temporal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in</a:t>
            </a:r>
            <a:r>
              <a:rPr sz="2667" spc="7" dirty="0">
                <a:latin typeface="Calibri"/>
                <a:cs typeface="Calibri"/>
              </a:rPr>
              <a:t> </a:t>
            </a:r>
            <a:r>
              <a:rPr sz="2667" spc="-20" dirty="0">
                <a:latin typeface="Calibri"/>
                <a:cs typeface="Calibri"/>
              </a:rPr>
              <a:t>nature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(as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it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is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dependent</a:t>
            </a:r>
            <a:r>
              <a:rPr sz="2667" spc="7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on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the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27" dirty="0">
                <a:latin typeface="Calibri"/>
                <a:cs typeface="Calibri"/>
              </a:rPr>
              <a:t>effects </a:t>
            </a:r>
            <a:r>
              <a:rPr sz="2667" spc="-579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of</a:t>
            </a:r>
            <a:r>
              <a:rPr sz="2667" spc="7" dirty="0">
                <a:latin typeface="Calibri"/>
                <a:cs typeface="Calibri"/>
              </a:rPr>
              <a:t> </a:t>
            </a:r>
            <a:r>
              <a:rPr sz="2667" spc="-20" dirty="0">
                <a:latin typeface="Calibri"/>
                <a:cs typeface="Calibri"/>
              </a:rPr>
              <a:t>environmental</a:t>
            </a:r>
            <a:r>
              <a:rPr sz="2667" spc="-13" dirty="0">
                <a:latin typeface="Calibri"/>
                <a:cs typeface="Calibri"/>
              </a:rPr>
              <a:t> conditions)</a:t>
            </a:r>
            <a:endParaRPr sz="2667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5000" y="6352733"/>
            <a:ext cx="11189547" cy="11007"/>
          </a:xfrm>
          <a:custGeom>
            <a:avLst/>
            <a:gdLst/>
            <a:ahLst/>
            <a:cxnLst/>
            <a:rect l="l" t="t" r="r" b="b"/>
            <a:pathLst>
              <a:path w="8392160" h="8254">
                <a:moveTo>
                  <a:pt x="0" y="8099"/>
                </a:moveTo>
                <a:lnTo>
                  <a:pt x="83915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639" y="383251"/>
            <a:ext cx="10768440" cy="598391"/>
          </a:xfrm>
          <a:prstGeom prst="rect">
            <a:avLst/>
          </a:prstGeom>
        </p:spPr>
        <p:txBody>
          <a:bodyPr vert="horz" wrap="square" lIns="0" tIns="23707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87"/>
              </a:spcBef>
            </a:pPr>
            <a:r>
              <a:rPr lang="en-IN" sz="3733" b="1" dirty="0"/>
              <a:t>Detection and connection re-establishment</a:t>
            </a:r>
            <a:endParaRPr sz="3733" b="1" dirty="0"/>
          </a:p>
        </p:txBody>
      </p:sp>
      <p:sp>
        <p:nvSpPr>
          <p:cNvPr id="3" name="object 3"/>
          <p:cNvSpPr txBox="1"/>
          <p:nvPr/>
        </p:nvSpPr>
        <p:spPr>
          <a:xfrm>
            <a:off x="722921" y="1376047"/>
            <a:ext cx="10253979" cy="4455921"/>
          </a:xfrm>
          <a:prstGeom prst="rect">
            <a:avLst/>
          </a:prstGeom>
        </p:spPr>
        <p:txBody>
          <a:bodyPr vert="horz" wrap="square" lIns="0" tIns="44027" rIns="0" bIns="0" rtlCol="0">
            <a:spAutoFit/>
          </a:bodyPr>
          <a:lstStyle/>
          <a:p>
            <a:pPr marL="451262" marR="1801662" indent="-435176">
              <a:lnSpc>
                <a:spcPts val="3067"/>
              </a:lnSpc>
              <a:spcBef>
                <a:spcPts val="347"/>
              </a:spcBef>
              <a:buClr>
                <a:srgbClr val="A1E7D9"/>
              </a:buClr>
              <a:buSzPct val="105000"/>
              <a:buFont typeface="Times New Roman"/>
              <a:buChar char="●"/>
              <a:tabLst>
                <a:tab pos="451262" algn="l"/>
                <a:tab pos="452109" algn="l"/>
              </a:tabLst>
            </a:pPr>
            <a:r>
              <a:rPr sz="2667" spc="-7" dirty="0">
                <a:latin typeface="Calibri"/>
                <a:cs typeface="Calibri"/>
              </a:rPr>
              <a:t>The</a:t>
            </a:r>
            <a:r>
              <a:rPr sz="2667" spc="-13" dirty="0">
                <a:latin typeface="Calibri"/>
                <a:cs typeface="Calibri"/>
              </a:rPr>
              <a:t> presence</a:t>
            </a:r>
            <a:r>
              <a:rPr sz="2667" spc="-7" dirty="0">
                <a:latin typeface="Calibri"/>
                <a:cs typeface="Calibri"/>
              </a:rPr>
              <a:t> of</a:t>
            </a:r>
            <a:r>
              <a:rPr sz="2667" spc="-13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dumb nodes impedes</a:t>
            </a:r>
            <a:r>
              <a:rPr sz="2667" spc="-13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the </a:t>
            </a:r>
            <a:r>
              <a:rPr sz="2667" spc="-20" dirty="0">
                <a:latin typeface="Calibri"/>
                <a:cs typeface="Calibri"/>
              </a:rPr>
              <a:t>overall</a:t>
            </a:r>
            <a:r>
              <a:rPr sz="2667" spc="-7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network </a:t>
            </a:r>
            <a:r>
              <a:rPr sz="2667" spc="-587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performance</a:t>
            </a:r>
            <a:endParaRPr sz="2667" dirty="0">
              <a:latin typeface="Calibri"/>
              <a:cs typeface="Calibri"/>
            </a:endParaRPr>
          </a:p>
          <a:p>
            <a:pPr marL="451262" marR="1203083" indent="-435176">
              <a:lnSpc>
                <a:spcPts val="3067"/>
              </a:lnSpc>
              <a:spcBef>
                <a:spcPts val="100"/>
              </a:spcBef>
              <a:buClr>
                <a:srgbClr val="A1E7D9"/>
              </a:buClr>
              <a:buSzPct val="105000"/>
              <a:buFont typeface="Times New Roman"/>
              <a:buChar char="●"/>
              <a:tabLst>
                <a:tab pos="451262" algn="l"/>
                <a:tab pos="452109" algn="l"/>
              </a:tabLst>
            </a:pPr>
            <a:r>
              <a:rPr sz="2667" spc="-13" dirty="0">
                <a:latin typeface="Calibri"/>
                <a:cs typeface="Calibri"/>
              </a:rPr>
              <a:t>Detection,</a:t>
            </a:r>
            <a:r>
              <a:rPr sz="2667" spc="-7" dirty="0">
                <a:latin typeface="Calibri"/>
                <a:cs typeface="Calibri"/>
              </a:rPr>
              <a:t> </a:t>
            </a:r>
            <a:r>
              <a:rPr sz="2667" dirty="0">
                <a:latin typeface="Calibri"/>
                <a:cs typeface="Calibri"/>
              </a:rPr>
              <a:t>and, </a:t>
            </a:r>
            <a:r>
              <a:rPr sz="2667" spc="-27" dirty="0">
                <a:latin typeface="Calibri"/>
                <a:cs typeface="Calibri"/>
              </a:rPr>
              <a:t>subsequently,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the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re-establishment</a:t>
            </a:r>
            <a:r>
              <a:rPr sz="2667" spc="-7" dirty="0">
                <a:latin typeface="Calibri"/>
                <a:cs typeface="Calibri"/>
              </a:rPr>
              <a:t> of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network </a:t>
            </a:r>
            <a:r>
              <a:rPr sz="2667" spc="-579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connectivity </a:t>
            </a:r>
            <a:r>
              <a:rPr sz="2667" spc="-7" dirty="0">
                <a:latin typeface="Calibri"/>
                <a:cs typeface="Calibri"/>
              </a:rPr>
              <a:t>is crucial</a:t>
            </a:r>
            <a:endParaRPr sz="2667" dirty="0">
              <a:latin typeface="Calibri"/>
              <a:cs typeface="Calibri"/>
            </a:endParaRPr>
          </a:p>
          <a:p>
            <a:pPr marL="451262" marR="6773" indent="-435176">
              <a:lnSpc>
                <a:spcPts val="3067"/>
              </a:lnSpc>
              <a:spcBef>
                <a:spcPts val="93"/>
              </a:spcBef>
              <a:buClr>
                <a:srgbClr val="A1E7D9"/>
              </a:buClr>
              <a:buSzPct val="105000"/>
              <a:buFont typeface="Times New Roman"/>
              <a:buChar char="●"/>
              <a:tabLst>
                <a:tab pos="451262" algn="l"/>
                <a:tab pos="452109" algn="l"/>
              </a:tabLst>
            </a:pPr>
            <a:r>
              <a:rPr sz="2667" spc="-7" dirty="0">
                <a:latin typeface="Calibri"/>
                <a:cs typeface="Calibri"/>
              </a:rPr>
              <a:t>The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sensed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20" dirty="0">
                <a:latin typeface="Calibri"/>
                <a:cs typeface="Calibri"/>
              </a:rPr>
              <a:t>information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can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only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be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utilized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if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the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connectivity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between </a:t>
            </a:r>
            <a:r>
              <a:rPr sz="2667" spc="-579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each</a:t>
            </a:r>
            <a:r>
              <a:rPr sz="2667" spc="-13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dumb node with other nodes</a:t>
            </a:r>
            <a:r>
              <a:rPr sz="2667" spc="-13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in the </a:t>
            </a:r>
            <a:r>
              <a:rPr sz="2667" spc="-13" dirty="0">
                <a:latin typeface="Calibri"/>
                <a:cs typeface="Calibri"/>
              </a:rPr>
              <a:t>network</a:t>
            </a:r>
            <a:r>
              <a:rPr sz="2667" spc="-7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could</a:t>
            </a:r>
            <a:r>
              <a:rPr sz="2667" spc="-7" dirty="0">
                <a:latin typeface="Calibri"/>
                <a:cs typeface="Calibri"/>
              </a:rPr>
              <a:t> be</a:t>
            </a:r>
            <a:endParaRPr sz="2667" dirty="0">
              <a:latin typeface="Calibri"/>
              <a:cs typeface="Calibri"/>
            </a:endParaRPr>
          </a:p>
          <a:p>
            <a:pPr marL="451262">
              <a:lnSpc>
                <a:spcPts val="2947"/>
              </a:lnSpc>
            </a:pPr>
            <a:r>
              <a:rPr sz="2667" spc="-13" dirty="0">
                <a:latin typeface="Calibri"/>
                <a:cs typeface="Calibri"/>
              </a:rPr>
              <a:t>re-established</a:t>
            </a:r>
            <a:endParaRPr sz="2667" dirty="0">
              <a:latin typeface="Calibri"/>
              <a:cs typeface="Calibri"/>
            </a:endParaRPr>
          </a:p>
          <a:p>
            <a:pPr marL="451262" marR="215048" indent="-435176">
              <a:lnSpc>
                <a:spcPts val="3067"/>
              </a:lnSpc>
              <a:spcBef>
                <a:spcPts val="193"/>
              </a:spcBef>
              <a:buClr>
                <a:srgbClr val="A1E7D9"/>
              </a:buClr>
              <a:buSzPct val="105000"/>
              <a:buFont typeface="Times New Roman"/>
              <a:buChar char="●"/>
              <a:tabLst>
                <a:tab pos="451262" algn="l"/>
                <a:tab pos="452109" algn="l"/>
              </a:tabLst>
            </a:pPr>
            <a:r>
              <a:rPr sz="2667" spc="-27" dirty="0">
                <a:latin typeface="Calibri"/>
                <a:cs typeface="Calibri"/>
              </a:rPr>
              <a:t>Before</a:t>
            </a:r>
            <a:r>
              <a:rPr sz="2667" spc="-7" dirty="0">
                <a:latin typeface="Calibri"/>
                <a:cs typeface="Calibri"/>
              </a:rPr>
              <a:t> </a:t>
            </a:r>
            <a:r>
              <a:rPr sz="2667" spc="-20" dirty="0">
                <a:latin typeface="Calibri"/>
                <a:cs typeface="Calibri"/>
              </a:rPr>
              <a:t>restoration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of </a:t>
            </a:r>
            <a:r>
              <a:rPr sz="2667" spc="-13" dirty="0">
                <a:latin typeface="Calibri"/>
                <a:cs typeface="Calibri"/>
              </a:rPr>
              <a:t>network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27" dirty="0">
                <a:latin typeface="Calibri"/>
                <a:cs typeface="Calibri"/>
              </a:rPr>
              <a:t>connectivity,</a:t>
            </a:r>
            <a:r>
              <a:rPr sz="2667" spc="-7" dirty="0">
                <a:latin typeface="Calibri"/>
                <a:cs typeface="Calibri"/>
              </a:rPr>
              <a:t> it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is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essential</a:t>
            </a:r>
            <a:r>
              <a:rPr sz="2667" spc="-7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to</a:t>
            </a:r>
            <a:r>
              <a:rPr sz="2667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detect</a:t>
            </a:r>
            <a:r>
              <a:rPr sz="2667" spc="-7" dirty="0">
                <a:latin typeface="Calibri"/>
                <a:cs typeface="Calibri"/>
              </a:rPr>
              <a:t> the </a:t>
            </a:r>
            <a:r>
              <a:rPr sz="2667" spc="-579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dumb</a:t>
            </a:r>
            <a:r>
              <a:rPr sz="2667" spc="-13" dirty="0">
                <a:latin typeface="Calibri"/>
                <a:cs typeface="Calibri"/>
              </a:rPr>
              <a:t> </a:t>
            </a:r>
            <a:r>
              <a:rPr sz="2667" spc="-7" dirty="0">
                <a:latin typeface="Calibri"/>
                <a:cs typeface="Calibri"/>
              </a:rPr>
              <a:t>nodes in the </a:t>
            </a:r>
            <a:r>
              <a:rPr sz="2667" spc="-13" dirty="0">
                <a:latin typeface="Calibri"/>
                <a:cs typeface="Calibri"/>
              </a:rPr>
              <a:t>network.</a:t>
            </a:r>
            <a:endParaRPr sz="2667" dirty="0">
              <a:latin typeface="Calibri"/>
              <a:cs typeface="Calibri"/>
            </a:endParaRPr>
          </a:p>
          <a:p>
            <a:pPr marL="451262" marR="1032908" indent="-435176">
              <a:lnSpc>
                <a:spcPts val="3067"/>
              </a:lnSpc>
              <a:spcBef>
                <a:spcPts val="100"/>
              </a:spcBef>
              <a:buClr>
                <a:srgbClr val="A1E7D9"/>
              </a:buClr>
              <a:buSzPct val="105000"/>
              <a:buFont typeface="Times New Roman"/>
              <a:buChar char="●"/>
              <a:tabLst>
                <a:tab pos="451262" algn="l"/>
                <a:tab pos="452109" algn="l"/>
              </a:tabLst>
            </a:pPr>
            <a:r>
              <a:rPr sz="2667" spc="-7" dirty="0">
                <a:latin typeface="Calibri"/>
                <a:cs typeface="Calibri"/>
              </a:rPr>
              <a:t>CoRD </a:t>
            </a:r>
            <a:r>
              <a:rPr sz="2667" dirty="0">
                <a:latin typeface="Calibri"/>
                <a:cs typeface="Calibri"/>
              </a:rPr>
              <a:t>and </a:t>
            </a:r>
            <a:r>
              <a:rPr sz="2667" spc="-7" dirty="0">
                <a:latin typeface="Calibri"/>
                <a:cs typeface="Calibri"/>
              </a:rPr>
              <a:t>CoRAD </a:t>
            </a:r>
            <a:r>
              <a:rPr sz="2667" spc="-13" dirty="0">
                <a:latin typeface="Calibri"/>
                <a:cs typeface="Calibri"/>
              </a:rPr>
              <a:t>are two </a:t>
            </a:r>
            <a:r>
              <a:rPr sz="2667" spc="-7" dirty="0">
                <a:latin typeface="Calibri"/>
                <a:cs typeface="Calibri"/>
              </a:rPr>
              <a:t>popular schemes </a:t>
            </a:r>
            <a:r>
              <a:rPr sz="2667" spc="-13" dirty="0">
                <a:latin typeface="Calibri"/>
                <a:cs typeface="Calibri"/>
              </a:rPr>
              <a:t>that re-establish </a:t>
            </a:r>
            <a:r>
              <a:rPr sz="2667" spc="-7" dirty="0">
                <a:latin typeface="Calibri"/>
                <a:cs typeface="Calibri"/>
              </a:rPr>
              <a:t>the </a:t>
            </a:r>
            <a:r>
              <a:rPr sz="2667" spc="-587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connectivity between</a:t>
            </a:r>
            <a:r>
              <a:rPr sz="2667" spc="-7" dirty="0">
                <a:latin typeface="Calibri"/>
                <a:cs typeface="Calibri"/>
              </a:rPr>
              <a:t> dumb nodes with </a:t>
            </a:r>
            <a:r>
              <a:rPr sz="2667" spc="-13" dirty="0">
                <a:latin typeface="Calibri"/>
                <a:cs typeface="Calibri"/>
              </a:rPr>
              <a:t>others.</a:t>
            </a:r>
            <a:endParaRPr sz="2667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617" y="346832"/>
            <a:ext cx="3226780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US" sz="4800" dirty="0"/>
              <a:t>Difference</a:t>
            </a:r>
            <a:endParaRPr sz="4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345000" y="401690"/>
            <a:ext cx="11339000" cy="5770511"/>
            <a:chOff x="258750" y="301267"/>
            <a:chExt cx="8474344" cy="4471537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6099" y="301267"/>
              <a:ext cx="5796995" cy="44323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8750" y="4764549"/>
              <a:ext cx="8392160" cy="8255"/>
            </a:xfrm>
            <a:custGeom>
              <a:avLst/>
              <a:gdLst/>
              <a:ahLst/>
              <a:cxnLst/>
              <a:rect l="l" t="t" r="r" b="b"/>
              <a:pathLst>
                <a:path w="8392160" h="8254">
                  <a:moveTo>
                    <a:pt x="0" y="8099"/>
                  </a:moveTo>
                  <a:lnTo>
                    <a:pt x="8391599" y="0"/>
                  </a:lnTo>
                </a:path>
              </a:pathLst>
            </a:custGeom>
            <a:ln w="28574">
              <a:solidFill>
                <a:srgbClr val="00C5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616" y="342020"/>
            <a:ext cx="9865784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M2M Works</a:t>
            </a:r>
            <a:endParaRPr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2116" y="1392837"/>
            <a:ext cx="10159153" cy="4042987"/>
          </a:xfrm>
          <a:prstGeom prst="rect">
            <a:avLst/>
          </a:prstGeom>
        </p:spPr>
        <p:txBody>
          <a:bodyPr vert="horz" wrap="square" lIns="0" tIns="49107" rIns="0" bIns="0" rtlCol="0">
            <a:spAutoFit/>
          </a:bodyPr>
          <a:lstStyle/>
          <a:p>
            <a:pPr marL="281932" marR="441949" indent="-265847">
              <a:lnSpc>
                <a:spcPts val="2680"/>
              </a:lnSpc>
              <a:spcBef>
                <a:spcPts val="387"/>
              </a:spcBef>
              <a:buClr>
                <a:srgbClr val="A1E7D9"/>
              </a:buClr>
              <a:buSzPct val="116666"/>
              <a:buFont typeface="Times New Roman"/>
              <a:buChar char="●"/>
              <a:tabLst>
                <a:tab pos="282780" algn="l"/>
              </a:tabLst>
            </a:pP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machine-to-machine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tap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sz="2400" spc="-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sz="24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1932" marR="551165" indent="-265847">
              <a:lnSpc>
                <a:spcPts val="2680"/>
              </a:lnSpc>
              <a:spcBef>
                <a:spcPts val="1320"/>
              </a:spcBef>
              <a:buClr>
                <a:srgbClr val="A1E7D9"/>
              </a:buClr>
              <a:buSzPct val="116666"/>
              <a:buFont typeface="Times New Roman"/>
              <a:buChar char="●"/>
              <a:tabLst>
                <a:tab pos="282780" algn="l"/>
              </a:tabLst>
            </a:pPr>
            <a:r>
              <a:rPr sz="2400" spc="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M2M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spc="-6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cellular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cost-eﬀective.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1932" indent="-265847">
              <a:spcBef>
                <a:spcPts val="1067"/>
              </a:spcBef>
              <a:buClr>
                <a:srgbClr val="A1E7D9"/>
              </a:buClr>
              <a:buSzPct val="116666"/>
              <a:buFont typeface="Times New Roman"/>
              <a:buChar char="●"/>
              <a:tabLst>
                <a:tab pos="28278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eﬃciency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M2M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1932" indent="-265847">
              <a:spcBef>
                <a:spcPts val="1213"/>
              </a:spcBef>
              <a:buClr>
                <a:srgbClr val="A1E7D9"/>
              </a:buClr>
              <a:buSzPct val="116666"/>
              <a:buFont typeface="Times New Roman"/>
              <a:buChar char="●"/>
              <a:tabLst>
                <a:tab pos="282780" algn="l"/>
              </a:tabLst>
            </a:pPr>
            <a:r>
              <a:rPr sz="2400" spc="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M2M</a:t>
            </a:r>
            <a:r>
              <a:rPr sz="24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sz="24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sz="24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1932" indent="-265847">
              <a:spcBef>
                <a:spcPts val="1213"/>
              </a:spcBef>
              <a:buClr>
                <a:srgbClr val="A1E7D9"/>
              </a:buClr>
              <a:buSzPct val="116666"/>
              <a:buFont typeface="Times New Roman"/>
              <a:buChar char="●"/>
              <a:tabLst>
                <a:tab pos="282780" algn="l"/>
              </a:tabLst>
            </a:pP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comprises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M2M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H2M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(Human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Machine)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1932" marR="6773" indent="-265847">
              <a:lnSpc>
                <a:spcPts val="2680"/>
              </a:lnSpc>
              <a:spcBef>
                <a:spcPts val="1467"/>
              </a:spcBef>
              <a:buClr>
                <a:srgbClr val="A1E7D9"/>
              </a:buClr>
              <a:buSzPct val="116666"/>
              <a:buFont typeface="Times New Roman"/>
              <a:buChar char="●"/>
              <a:tabLst>
                <a:tab pos="282780" algn="l"/>
              </a:tabLst>
            </a:pPr>
            <a:r>
              <a:rPr sz="2400" spc="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IoT </a:t>
            </a:r>
            <a:r>
              <a:rPr sz="2400" spc="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4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sz="2400" spc="-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gateways.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2124" y="1392844"/>
            <a:ext cx="10783145" cy="3790054"/>
          </a:xfrm>
          <a:prstGeom prst="rect">
            <a:avLst/>
          </a:prstGeom>
        </p:spPr>
        <p:txBody>
          <a:bodyPr vert="horz" wrap="square" lIns="0" tIns="47413" rIns="0" bIns="0" rtlCol="0">
            <a:spAutoFit/>
          </a:bodyPr>
          <a:lstStyle/>
          <a:p>
            <a:pPr marL="358985" marR="6773" indent="-342900">
              <a:lnSpc>
                <a:spcPct val="91500"/>
              </a:lnSpc>
              <a:spcBef>
                <a:spcPts val="373"/>
              </a:spcBef>
              <a:buClr>
                <a:srgbClr val="A1E7D9"/>
              </a:buClr>
              <a:buSzPct val="116666"/>
              <a:buFont typeface="Arial" panose="020B0604020202020204" pitchFamily="34" charset="0"/>
              <a:buChar char="•"/>
              <a:tabLst>
                <a:tab pos="282780" algn="l"/>
              </a:tabLst>
            </a:pP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well-known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machine-to-machine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sz="2400" spc="-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telemetry, which 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400" spc="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 </a:t>
            </a:r>
            <a:r>
              <a:rPr sz="2400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400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sz="2400" spc="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</a:t>
            </a:r>
            <a:r>
              <a:rPr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of </a:t>
            </a:r>
            <a:r>
              <a:rPr sz="2400" spc="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sz="2400" spc="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century </a:t>
            </a:r>
            <a:r>
              <a:rPr sz="2400" spc="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985" marR="239601" indent="-342900">
              <a:lnSpc>
                <a:spcPct val="91500"/>
              </a:lnSpc>
              <a:spcBef>
                <a:spcPts val="1373"/>
              </a:spcBef>
              <a:buClr>
                <a:srgbClr val="A1E7D9"/>
              </a:buClr>
              <a:buSzPct val="116666"/>
              <a:buFont typeface="Arial" panose="020B0604020202020204" pitchFamily="34" charset="0"/>
              <a:buChar char="•"/>
              <a:tabLst>
                <a:tab pos="282780" algn="l"/>
              </a:tabLst>
            </a:pPr>
            <a:r>
              <a:rPr sz="2400" spc="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Pioneers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telemetrics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ﬁrst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lines,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later,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waves, </a:t>
            </a:r>
            <a:r>
              <a:rPr sz="2400" spc="-6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 </a:t>
            </a:r>
            <a:r>
              <a:rPr sz="2400" spc="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sz="2400" spc="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measurements gathered </a:t>
            </a:r>
            <a:r>
              <a:rPr sz="2400" spc="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400" spc="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</a:t>
            </a:r>
            <a:r>
              <a:rPr sz="2400" spc="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instruments</a:t>
            </a:r>
            <a:r>
              <a:rPr sz="24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985" marR="171869" indent="-342900">
              <a:lnSpc>
                <a:spcPct val="91000"/>
              </a:lnSpc>
              <a:spcBef>
                <a:spcPts val="1380"/>
              </a:spcBef>
              <a:buClr>
                <a:srgbClr val="A1E7D9"/>
              </a:buClr>
              <a:buSzPct val="116666"/>
              <a:buFont typeface="Arial" panose="020B0604020202020204" pitchFamily="34" charset="0"/>
              <a:buChar char="•"/>
              <a:tabLst>
                <a:tab pos="282780" algn="l"/>
              </a:tabLst>
            </a:pP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</a:t>
            </a:r>
            <a:r>
              <a:rPr sz="2400" spc="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 </a:t>
            </a:r>
            <a:r>
              <a:rPr sz="2400" spc="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spc="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sz="2400" spc="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400" spc="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</a:t>
            </a:r>
            <a:r>
              <a:rPr sz="2400" spc="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</a:t>
            </a:r>
            <a:r>
              <a:rPr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telemetry </a:t>
            </a:r>
            <a:r>
              <a:rPr sz="2400" spc="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400" spc="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science, </a:t>
            </a:r>
            <a:r>
              <a:rPr sz="2400"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manufacturing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everyday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heating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units,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</a:t>
            </a:r>
            <a:r>
              <a:rPr sz="2400" spc="-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meters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internet-connected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devices,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appliances.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616" y="342020"/>
            <a:ext cx="10475384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M2M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935" y="1303379"/>
            <a:ext cx="10866120" cy="2290307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92093" indent="-276006">
              <a:spcBef>
                <a:spcPts val="820"/>
              </a:spcBef>
              <a:buClr>
                <a:srgbClr val="A1E7D9"/>
              </a:buClr>
              <a:buSzPct val="115789"/>
              <a:buFont typeface="Times New Roman"/>
              <a:buChar char="●"/>
              <a:tabLst>
                <a:tab pos="292939" algn="l"/>
              </a:tabLst>
            </a:pPr>
            <a:r>
              <a:rPr sz="2533" spc="13" dirty="0">
                <a:latin typeface="Microsoft Sans Serif"/>
                <a:cs typeface="Microsoft Sans Serif"/>
              </a:rPr>
              <a:t>Reduced</a:t>
            </a:r>
            <a:r>
              <a:rPr sz="2533" spc="-20" dirty="0">
                <a:latin typeface="Microsoft Sans Serif"/>
                <a:cs typeface="Microsoft Sans Serif"/>
              </a:rPr>
              <a:t> </a:t>
            </a:r>
            <a:r>
              <a:rPr sz="2533" spc="27" dirty="0">
                <a:latin typeface="Microsoft Sans Serif"/>
                <a:cs typeface="Microsoft Sans Serif"/>
              </a:rPr>
              <a:t>costs</a:t>
            </a:r>
            <a:r>
              <a:rPr sz="2533" spc="-20" dirty="0">
                <a:latin typeface="Microsoft Sans Serif"/>
                <a:cs typeface="Microsoft Sans Serif"/>
              </a:rPr>
              <a:t> </a:t>
            </a:r>
            <a:r>
              <a:rPr sz="2533" spc="67" dirty="0">
                <a:latin typeface="Microsoft Sans Serif"/>
                <a:cs typeface="Microsoft Sans Serif"/>
              </a:rPr>
              <a:t>by</a:t>
            </a:r>
            <a:r>
              <a:rPr sz="2533" spc="-20" dirty="0">
                <a:latin typeface="Microsoft Sans Serif"/>
                <a:cs typeface="Microsoft Sans Serif"/>
              </a:rPr>
              <a:t> </a:t>
            </a:r>
            <a:r>
              <a:rPr sz="2533" spc="80" dirty="0">
                <a:latin typeface="Microsoft Sans Serif"/>
                <a:cs typeface="Microsoft Sans Serif"/>
              </a:rPr>
              <a:t>minimizing</a:t>
            </a:r>
            <a:r>
              <a:rPr sz="2533" spc="-27" dirty="0">
                <a:latin typeface="Microsoft Sans Serif"/>
                <a:cs typeface="Microsoft Sans Serif"/>
              </a:rPr>
              <a:t> </a:t>
            </a:r>
            <a:r>
              <a:rPr sz="2533" spc="113" dirty="0">
                <a:latin typeface="Microsoft Sans Serif"/>
                <a:cs typeface="Microsoft Sans Serif"/>
              </a:rPr>
              <a:t>equipment</a:t>
            </a:r>
            <a:r>
              <a:rPr sz="2533" spc="-20" dirty="0">
                <a:latin typeface="Microsoft Sans Serif"/>
                <a:cs typeface="Microsoft Sans Serif"/>
              </a:rPr>
              <a:t> </a:t>
            </a:r>
            <a:r>
              <a:rPr sz="2533" spc="73" dirty="0">
                <a:latin typeface="Microsoft Sans Serif"/>
                <a:cs typeface="Microsoft Sans Serif"/>
              </a:rPr>
              <a:t>maintenance</a:t>
            </a:r>
            <a:r>
              <a:rPr sz="2533" spc="-20" dirty="0">
                <a:latin typeface="Microsoft Sans Serif"/>
                <a:cs typeface="Microsoft Sans Serif"/>
              </a:rPr>
              <a:t> </a:t>
            </a:r>
            <a:r>
              <a:rPr sz="2533" spc="87" dirty="0">
                <a:latin typeface="Microsoft Sans Serif"/>
                <a:cs typeface="Microsoft Sans Serif"/>
              </a:rPr>
              <a:t>and</a:t>
            </a:r>
            <a:r>
              <a:rPr sz="2533" spc="-27" dirty="0">
                <a:latin typeface="Microsoft Sans Serif"/>
                <a:cs typeface="Microsoft Sans Serif"/>
              </a:rPr>
              <a:t> </a:t>
            </a:r>
            <a:r>
              <a:rPr sz="2533" spc="100" dirty="0">
                <a:latin typeface="Microsoft Sans Serif"/>
                <a:cs typeface="Microsoft Sans Serif"/>
              </a:rPr>
              <a:t>downtime.</a:t>
            </a:r>
            <a:endParaRPr sz="2533" dirty="0">
              <a:latin typeface="Microsoft Sans Serif"/>
              <a:cs typeface="Microsoft Sans Serif"/>
            </a:endParaRPr>
          </a:p>
          <a:p>
            <a:pPr marL="292093" marR="6773" indent="-276006">
              <a:lnSpc>
                <a:spcPts val="2827"/>
              </a:lnSpc>
              <a:spcBef>
                <a:spcPts val="1467"/>
              </a:spcBef>
              <a:buClr>
                <a:srgbClr val="A1E7D9"/>
              </a:buClr>
              <a:buSzPct val="115789"/>
              <a:buFont typeface="Times New Roman"/>
              <a:buChar char="●"/>
              <a:tabLst>
                <a:tab pos="292939" algn="l"/>
              </a:tabLst>
            </a:pPr>
            <a:r>
              <a:rPr sz="2533" spc="60" dirty="0">
                <a:latin typeface="Microsoft Sans Serif"/>
                <a:cs typeface="Microsoft Sans Serif"/>
              </a:rPr>
              <a:t>Boosted</a:t>
            </a:r>
            <a:r>
              <a:rPr sz="2533" spc="-33" dirty="0">
                <a:latin typeface="Microsoft Sans Serif"/>
                <a:cs typeface="Microsoft Sans Serif"/>
              </a:rPr>
              <a:t> </a:t>
            </a:r>
            <a:r>
              <a:rPr sz="2533" spc="67" dirty="0">
                <a:latin typeface="Microsoft Sans Serif"/>
                <a:cs typeface="Microsoft Sans Serif"/>
              </a:rPr>
              <a:t>revenue</a:t>
            </a:r>
            <a:r>
              <a:rPr sz="2533" spc="-27" dirty="0">
                <a:latin typeface="Microsoft Sans Serif"/>
                <a:cs typeface="Microsoft Sans Serif"/>
              </a:rPr>
              <a:t> </a:t>
            </a:r>
            <a:r>
              <a:rPr sz="2533" spc="67" dirty="0">
                <a:latin typeface="Microsoft Sans Serif"/>
                <a:cs typeface="Microsoft Sans Serif"/>
              </a:rPr>
              <a:t>by</a:t>
            </a:r>
            <a:r>
              <a:rPr sz="2533" spc="-27" dirty="0">
                <a:latin typeface="Microsoft Sans Serif"/>
                <a:cs typeface="Microsoft Sans Serif"/>
              </a:rPr>
              <a:t> </a:t>
            </a:r>
            <a:r>
              <a:rPr sz="2533" spc="40" dirty="0">
                <a:latin typeface="Microsoft Sans Serif"/>
                <a:cs typeface="Microsoft Sans Serif"/>
              </a:rPr>
              <a:t>revealing</a:t>
            </a:r>
            <a:r>
              <a:rPr sz="2533" spc="-27" dirty="0">
                <a:latin typeface="Microsoft Sans Serif"/>
                <a:cs typeface="Microsoft Sans Serif"/>
              </a:rPr>
              <a:t> </a:t>
            </a:r>
            <a:r>
              <a:rPr sz="2533" spc="87" dirty="0">
                <a:latin typeface="Microsoft Sans Serif"/>
                <a:cs typeface="Microsoft Sans Serif"/>
              </a:rPr>
              <a:t>new</a:t>
            </a:r>
            <a:r>
              <a:rPr sz="2533" spc="-20" dirty="0">
                <a:latin typeface="Microsoft Sans Serif"/>
                <a:cs typeface="Microsoft Sans Serif"/>
              </a:rPr>
              <a:t> </a:t>
            </a:r>
            <a:r>
              <a:rPr sz="2533" spc="33" dirty="0">
                <a:latin typeface="Microsoft Sans Serif"/>
                <a:cs typeface="Microsoft Sans Serif"/>
              </a:rPr>
              <a:t>business</a:t>
            </a:r>
            <a:r>
              <a:rPr sz="2533" spc="-27" dirty="0">
                <a:latin typeface="Microsoft Sans Serif"/>
                <a:cs typeface="Microsoft Sans Serif"/>
              </a:rPr>
              <a:t> </a:t>
            </a:r>
            <a:r>
              <a:rPr sz="2533" spc="107" dirty="0">
                <a:latin typeface="Microsoft Sans Serif"/>
                <a:cs typeface="Microsoft Sans Serif"/>
              </a:rPr>
              <a:t>opportunities</a:t>
            </a:r>
            <a:r>
              <a:rPr sz="2533" spc="-20" dirty="0">
                <a:latin typeface="Microsoft Sans Serif"/>
                <a:cs typeface="Microsoft Sans Serif"/>
              </a:rPr>
              <a:t> </a:t>
            </a:r>
            <a:r>
              <a:rPr sz="2533" spc="147" dirty="0">
                <a:latin typeface="Microsoft Sans Serif"/>
                <a:cs typeface="Microsoft Sans Serif"/>
              </a:rPr>
              <a:t>for</a:t>
            </a:r>
            <a:r>
              <a:rPr sz="2533" spc="-20" dirty="0">
                <a:latin typeface="Microsoft Sans Serif"/>
                <a:cs typeface="Microsoft Sans Serif"/>
              </a:rPr>
              <a:t> </a:t>
            </a:r>
            <a:r>
              <a:rPr sz="2533" spc="27" dirty="0">
                <a:latin typeface="Microsoft Sans Serif"/>
                <a:cs typeface="Microsoft Sans Serif"/>
              </a:rPr>
              <a:t>servicing </a:t>
            </a:r>
            <a:r>
              <a:rPr sz="2533" spc="-653" dirty="0">
                <a:latin typeface="Microsoft Sans Serif"/>
                <a:cs typeface="Microsoft Sans Serif"/>
              </a:rPr>
              <a:t> </a:t>
            </a:r>
            <a:r>
              <a:rPr sz="2533" spc="93" dirty="0">
                <a:latin typeface="Microsoft Sans Serif"/>
                <a:cs typeface="Microsoft Sans Serif"/>
              </a:rPr>
              <a:t>products</a:t>
            </a:r>
            <a:r>
              <a:rPr sz="2533" spc="-33" dirty="0">
                <a:latin typeface="Microsoft Sans Serif"/>
                <a:cs typeface="Microsoft Sans Serif"/>
              </a:rPr>
              <a:t> </a:t>
            </a:r>
            <a:r>
              <a:rPr sz="2533" spc="100" dirty="0">
                <a:latin typeface="Microsoft Sans Serif"/>
                <a:cs typeface="Microsoft Sans Serif"/>
              </a:rPr>
              <a:t>in</a:t>
            </a:r>
            <a:r>
              <a:rPr sz="2533" spc="-20" dirty="0">
                <a:latin typeface="Microsoft Sans Serif"/>
                <a:cs typeface="Microsoft Sans Serif"/>
              </a:rPr>
              <a:t> </a:t>
            </a:r>
            <a:r>
              <a:rPr sz="2533" spc="113" dirty="0">
                <a:latin typeface="Microsoft Sans Serif"/>
                <a:cs typeface="Microsoft Sans Serif"/>
              </a:rPr>
              <a:t>the</a:t>
            </a:r>
            <a:r>
              <a:rPr sz="2533" spc="-20" dirty="0">
                <a:latin typeface="Microsoft Sans Serif"/>
                <a:cs typeface="Microsoft Sans Serif"/>
              </a:rPr>
              <a:t> </a:t>
            </a:r>
            <a:r>
              <a:rPr sz="2533" spc="73" dirty="0">
                <a:latin typeface="Microsoft Sans Serif"/>
                <a:cs typeface="Microsoft Sans Serif"/>
              </a:rPr>
              <a:t>ﬁeld.</a:t>
            </a:r>
            <a:endParaRPr sz="2533" dirty="0">
              <a:latin typeface="Microsoft Sans Serif"/>
              <a:cs typeface="Microsoft Sans Serif"/>
            </a:endParaRPr>
          </a:p>
          <a:p>
            <a:pPr marL="292093" marR="543546" indent="-276006">
              <a:lnSpc>
                <a:spcPts val="2827"/>
              </a:lnSpc>
              <a:spcBef>
                <a:spcPts val="1313"/>
              </a:spcBef>
              <a:buClr>
                <a:srgbClr val="A1E7D9"/>
              </a:buClr>
              <a:buSzPct val="115789"/>
              <a:buFont typeface="Times New Roman"/>
              <a:buChar char="●"/>
              <a:tabLst>
                <a:tab pos="292939" algn="l"/>
              </a:tabLst>
            </a:pPr>
            <a:r>
              <a:rPr sz="2533" spc="93" dirty="0">
                <a:latin typeface="Microsoft Sans Serif"/>
                <a:cs typeface="Microsoft Sans Serif"/>
              </a:rPr>
              <a:t>Improved</a:t>
            </a:r>
            <a:r>
              <a:rPr sz="2533" spc="-13" dirty="0">
                <a:latin typeface="Microsoft Sans Serif"/>
                <a:cs typeface="Microsoft Sans Serif"/>
              </a:rPr>
              <a:t> </a:t>
            </a:r>
            <a:r>
              <a:rPr sz="2533" spc="93" dirty="0">
                <a:latin typeface="Microsoft Sans Serif"/>
                <a:cs typeface="Microsoft Sans Serif"/>
              </a:rPr>
              <a:t>customer</a:t>
            </a:r>
            <a:r>
              <a:rPr sz="2533" spc="-7" dirty="0">
                <a:latin typeface="Microsoft Sans Serif"/>
                <a:cs typeface="Microsoft Sans Serif"/>
              </a:rPr>
              <a:t> </a:t>
            </a:r>
            <a:r>
              <a:rPr sz="2533" spc="13" dirty="0">
                <a:latin typeface="Microsoft Sans Serif"/>
                <a:cs typeface="Microsoft Sans Serif"/>
              </a:rPr>
              <a:t>service</a:t>
            </a:r>
            <a:r>
              <a:rPr sz="2533" spc="-13" dirty="0">
                <a:latin typeface="Microsoft Sans Serif"/>
                <a:cs typeface="Microsoft Sans Serif"/>
              </a:rPr>
              <a:t> </a:t>
            </a:r>
            <a:r>
              <a:rPr sz="2533" spc="67" dirty="0">
                <a:latin typeface="Microsoft Sans Serif"/>
                <a:cs typeface="Microsoft Sans Serif"/>
              </a:rPr>
              <a:t>by</a:t>
            </a:r>
            <a:r>
              <a:rPr sz="2533" spc="-13" dirty="0">
                <a:latin typeface="Microsoft Sans Serif"/>
                <a:cs typeface="Microsoft Sans Serif"/>
              </a:rPr>
              <a:t> </a:t>
            </a:r>
            <a:r>
              <a:rPr sz="2533" spc="60" dirty="0">
                <a:latin typeface="Microsoft Sans Serif"/>
                <a:cs typeface="Microsoft Sans Serif"/>
              </a:rPr>
              <a:t>proactively</a:t>
            </a:r>
            <a:r>
              <a:rPr sz="2533" spc="-20" dirty="0">
                <a:latin typeface="Microsoft Sans Serif"/>
                <a:cs typeface="Microsoft Sans Serif"/>
              </a:rPr>
              <a:t> </a:t>
            </a:r>
            <a:r>
              <a:rPr sz="2533" spc="113" dirty="0">
                <a:latin typeface="Microsoft Sans Serif"/>
                <a:cs typeface="Microsoft Sans Serif"/>
              </a:rPr>
              <a:t>monitoring</a:t>
            </a:r>
            <a:r>
              <a:rPr sz="2533" spc="-13" dirty="0">
                <a:latin typeface="Microsoft Sans Serif"/>
                <a:cs typeface="Microsoft Sans Serif"/>
              </a:rPr>
              <a:t> </a:t>
            </a:r>
            <a:r>
              <a:rPr sz="2533" spc="87" dirty="0">
                <a:latin typeface="Microsoft Sans Serif"/>
                <a:cs typeface="Microsoft Sans Serif"/>
              </a:rPr>
              <a:t>and</a:t>
            </a:r>
            <a:r>
              <a:rPr sz="2533" spc="-20" dirty="0">
                <a:latin typeface="Microsoft Sans Serif"/>
                <a:cs typeface="Microsoft Sans Serif"/>
              </a:rPr>
              <a:t> </a:t>
            </a:r>
            <a:r>
              <a:rPr sz="2533" spc="27" dirty="0">
                <a:latin typeface="Microsoft Sans Serif"/>
                <a:cs typeface="Microsoft Sans Serif"/>
              </a:rPr>
              <a:t>servicing </a:t>
            </a:r>
            <a:r>
              <a:rPr sz="2533" spc="-653" dirty="0">
                <a:latin typeface="Microsoft Sans Serif"/>
                <a:cs typeface="Microsoft Sans Serif"/>
              </a:rPr>
              <a:t> </a:t>
            </a:r>
            <a:r>
              <a:rPr sz="2533" spc="113" dirty="0">
                <a:latin typeface="Microsoft Sans Serif"/>
                <a:cs typeface="Microsoft Sans Serif"/>
              </a:rPr>
              <a:t>equipment</a:t>
            </a:r>
            <a:r>
              <a:rPr sz="2533" spc="-27" dirty="0">
                <a:latin typeface="Microsoft Sans Serif"/>
                <a:cs typeface="Microsoft Sans Serif"/>
              </a:rPr>
              <a:t> </a:t>
            </a:r>
            <a:r>
              <a:rPr sz="2533" spc="93" dirty="0">
                <a:latin typeface="Microsoft Sans Serif"/>
                <a:cs typeface="Microsoft Sans Serif"/>
              </a:rPr>
              <a:t>before</a:t>
            </a:r>
            <a:r>
              <a:rPr sz="2533" spc="-27" dirty="0">
                <a:latin typeface="Microsoft Sans Serif"/>
                <a:cs typeface="Microsoft Sans Serif"/>
              </a:rPr>
              <a:t> </a:t>
            </a:r>
            <a:r>
              <a:rPr sz="2533" spc="127" dirty="0">
                <a:latin typeface="Microsoft Sans Serif"/>
                <a:cs typeface="Microsoft Sans Serif"/>
              </a:rPr>
              <a:t>it</a:t>
            </a:r>
            <a:r>
              <a:rPr sz="2533" spc="-20" dirty="0">
                <a:latin typeface="Microsoft Sans Serif"/>
                <a:cs typeface="Microsoft Sans Serif"/>
              </a:rPr>
              <a:t> </a:t>
            </a:r>
            <a:r>
              <a:rPr sz="2533" spc="33" dirty="0">
                <a:latin typeface="Microsoft Sans Serif"/>
                <a:cs typeface="Microsoft Sans Serif"/>
              </a:rPr>
              <a:t>fails</a:t>
            </a:r>
            <a:r>
              <a:rPr sz="2533" spc="-20" dirty="0">
                <a:latin typeface="Microsoft Sans Serif"/>
                <a:cs typeface="Microsoft Sans Serif"/>
              </a:rPr>
              <a:t> </a:t>
            </a:r>
            <a:r>
              <a:rPr sz="2533" spc="147" dirty="0">
                <a:latin typeface="Microsoft Sans Serif"/>
                <a:cs typeface="Microsoft Sans Serif"/>
              </a:rPr>
              <a:t>or</a:t>
            </a:r>
            <a:r>
              <a:rPr sz="2533" spc="-20" dirty="0">
                <a:latin typeface="Microsoft Sans Serif"/>
                <a:cs typeface="Microsoft Sans Serif"/>
              </a:rPr>
              <a:t> </a:t>
            </a:r>
            <a:r>
              <a:rPr sz="2533" spc="73" dirty="0">
                <a:latin typeface="Microsoft Sans Serif"/>
                <a:cs typeface="Microsoft Sans Serif"/>
              </a:rPr>
              <a:t>only</a:t>
            </a:r>
            <a:r>
              <a:rPr sz="2533" spc="-20" dirty="0">
                <a:latin typeface="Microsoft Sans Serif"/>
                <a:cs typeface="Microsoft Sans Serif"/>
              </a:rPr>
              <a:t> </a:t>
            </a:r>
            <a:r>
              <a:rPr sz="2533" spc="100" dirty="0">
                <a:latin typeface="Microsoft Sans Serif"/>
                <a:cs typeface="Microsoft Sans Serif"/>
              </a:rPr>
              <a:t>when</a:t>
            </a:r>
            <a:r>
              <a:rPr sz="2533" spc="-27" dirty="0">
                <a:latin typeface="Microsoft Sans Serif"/>
                <a:cs typeface="Microsoft Sans Serif"/>
              </a:rPr>
              <a:t> </a:t>
            </a:r>
            <a:r>
              <a:rPr sz="2533" spc="127" dirty="0">
                <a:latin typeface="Microsoft Sans Serif"/>
                <a:cs typeface="Microsoft Sans Serif"/>
              </a:rPr>
              <a:t>it</a:t>
            </a:r>
            <a:r>
              <a:rPr sz="2533" spc="-20" dirty="0">
                <a:latin typeface="Microsoft Sans Serif"/>
                <a:cs typeface="Microsoft Sans Serif"/>
              </a:rPr>
              <a:t> </a:t>
            </a:r>
            <a:r>
              <a:rPr sz="2533" spc="-7" dirty="0">
                <a:latin typeface="Microsoft Sans Serif"/>
                <a:cs typeface="Microsoft Sans Serif"/>
              </a:rPr>
              <a:t>is</a:t>
            </a:r>
            <a:r>
              <a:rPr sz="2533" spc="-20" dirty="0">
                <a:latin typeface="Microsoft Sans Serif"/>
                <a:cs typeface="Microsoft Sans Serif"/>
              </a:rPr>
              <a:t> </a:t>
            </a:r>
            <a:r>
              <a:rPr sz="2533" spc="53" dirty="0">
                <a:latin typeface="Microsoft Sans Serif"/>
                <a:cs typeface="Microsoft Sans Serif"/>
              </a:rPr>
              <a:t>needed.</a:t>
            </a:r>
            <a:endParaRPr sz="2533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616" y="342020"/>
            <a:ext cx="8849784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QoS Requirement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935" y="1390540"/>
            <a:ext cx="10990579" cy="2491815"/>
          </a:xfrm>
          <a:prstGeom prst="rect">
            <a:avLst/>
          </a:prstGeom>
        </p:spPr>
        <p:txBody>
          <a:bodyPr vert="horz" wrap="square" lIns="0" tIns="49953" rIns="0" bIns="0" rtlCol="0">
            <a:spAutoFit/>
          </a:bodyPr>
          <a:lstStyle/>
          <a:p>
            <a:pPr marL="292093" marR="6773" indent="-276006" algn="just">
              <a:lnSpc>
                <a:spcPct val="91400"/>
              </a:lnSpc>
              <a:spcBef>
                <a:spcPts val="393"/>
              </a:spcBef>
              <a:buClr>
                <a:srgbClr val="A1E7D9"/>
              </a:buClr>
              <a:buSzPct val="115789"/>
              <a:buFont typeface="Times New Roman"/>
              <a:buChar char="●"/>
              <a:tabLst>
                <a:tab pos="292939" algn="l"/>
              </a:tabLst>
            </a:pPr>
            <a:r>
              <a:rPr sz="2533" spc="120" dirty="0">
                <a:latin typeface="Microsoft Sans Serif"/>
                <a:cs typeface="Microsoft Sans Serif"/>
              </a:rPr>
              <a:t>M2M</a:t>
            </a:r>
            <a:r>
              <a:rPr sz="2533" spc="-13" dirty="0">
                <a:latin typeface="Microsoft Sans Serif"/>
                <a:cs typeface="Microsoft Sans Serif"/>
              </a:rPr>
              <a:t> </a:t>
            </a:r>
            <a:r>
              <a:rPr sz="2533" spc="100" dirty="0">
                <a:latin typeface="Microsoft Sans Serif"/>
                <a:cs typeface="Microsoft Sans Serif"/>
              </a:rPr>
              <a:t>communication</a:t>
            </a:r>
            <a:r>
              <a:rPr sz="2533" spc="-13" dirty="0">
                <a:latin typeface="Microsoft Sans Serif"/>
                <a:cs typeface="Microsoft Sans Serif"/>
              </a:rPr>
              <a:t> </a:t>
            </a:r>
            <a:r>
              <a:rPr sz="2533" spc="-7" dirty="0">
                <a:latin typeface="Microsoft Sans Serif"/>
                <a:cs typeface="Microsoft Sans Serif"/>
              </a:rPr>
              <a:t>is</a:t>
            </a:r>
            <a:r>
              <a:rPr sz="2533" spc="-13" dirty="0">
                <a:latin typeface="Microsoft Sans Serif"/>
                <a:cs typeface="Microsoft Sans Serif"/>
              </a:rPr>
              <a:t> </a:t>
            </a:r>
            <a:r>
              <a:rPr sz="2533" spc="127" dirty="0">
                <a:latin typeface="Microsoft Sans Serif"/>
                <a:cs typeface="Microsoft Sans Serif"/>
              </a:rPr>
              <a:t>diﬀerent</a:t>
            </a:r>
            <a:r>
              <a:rPr sz="2533" spc="-20" dirty="0">
                <a:latin typeface="Microsoft Sans Serif"/>
                <a:cs typeface="Microsoft Sans Serif"/>
              </a:rPr>
              <a:t> </a:t>
            </a:r>
            <a:r>
              <a:rPr sz="2533" spc="167" dirty="0">
                <a:latin typeface="Microsoft Sans Serif"/>
                <a:cs typeface="Microsoft Sans Serif"/>
              </a:rPr>
              <a:t>from</a:t>
            </a:r>
            <a:r>
              <a:rPr sz="2533" spc="-13" dirty="0">
                <a:latin typeface="Microsoft Sans Serif"/>
                <a:cs typeface="Microsoft Sans Serif"/>
              </a:rPr>
              <a:t> </a:t>
            </a:r>
            <a:r>
              <a:rPr sz="2533" spc="113" dirty="0">
                <a:latin typeface="Microsoft Sans Serif"/>
                <a:cs typeface="Microsoft Sans Serif"/>
              </a:rPr>
              <a:t>the</a:t>
            </a:r>
            <a:r>
              <a:rPr sz="2533" spc="-13" dirty="0">
                <a:latin typeface="Microsoft Sans Serif"/>
                <a:cs typeface="Microsoft Sans Serif"/>
              </a:rPr>
              <a:t> </a:t>
            </a:r>
            <a:r>
              <a:rPr sz="2533" spc="20" dirty="0">
                <a:latin typeface="Microsoft Sans Serif"/>
                <a:cs typeface="Microsoft Sans Serif"/>
              </a:rPr>
              <a:t>voice</a:t>
            </a:r>
            <a:r>
              <a:rPr sz="2533" spc="-13" dirty="0">
                <a:latin typeface="Microsoft Sans Serif"/>
                <a:cs typeface="Microsoft Sans Serif"/>
              </a:rPr>
              <a:t> </a:t>
            </a:r>
            <a:r>
              <a:rPr sz="2533" spc="100" dirty="0">
                <a:latin typeface="Microsoft Sans Serif"/>
                <a:cs typeface="Microsoft Sans Serif"/>
              </a:rPr>
              <a:t>communication</a:t>
            </a:r>
            <a:r>
              <a:rPr sz="2533" spc="-13" dirty="0">
                <a:latin typeface="Microsoft Sans Serif"/>
                <a:cs typeface="Microsoft Sans Serif"/>
              </a:rPr>
              <a:t> </a:t>
            </a:r>
            <a:r>
              <a:rPr sz="2533" spc="-40" dirty="0">
                <a:latin typeface="Microsoft Sans Serif"/>
                <a:cs typeface="Microsoft Sans Serif"/>
              </a:rPr>
              <a:t>as</a:t>
            </a:r>
            <a:r>
              <a:rPr sz="2533" spc="-13" dirty="0">
                <a:latin typeface="Microsoft Sans Serif"/>
                <a:cs typeface="Microsoft Sans Serif"/>
              </a:rPr>
              <a:t> </a:t>
            </a:r>
            <a:r>
              <a:rPr sz="2533" spc="-27" dirty="0">
                <a:latin typeface="Microsoft Sans Serif"/>
                <a:cs typeface="Microsoft Sans Serif"/>
              </a:rPr>
              <a:t>size </a:t>
            </a:r>
            <a:r>
              <a:rPr sz="2533" spc="-20" dirty="0">
                <a:latin typeface="Microsoft Sans Serif"/>
                <a:cs typeface="Microsoft Sans Serif"/>
              </a:rPr>
              <a:t> </a:t>
            </a:r>
            <a:r>
              <a:rPr sz="2533" spc="127" dirty="0">
                <a:latin typeface="Microsoft Sans Serif"/>
                <a:cs typeface="Microsoft Sans Serif"/>
              </a:rPr>
              <a:t>of</a:t>
            </a:r>
            <a:r>
              <a:rPr sz="2533" spc="-27" dirty="0">
                <a:latin typeface="Microsoft Sans Serif"/>
                <a:cs typeface="Microsoft Sans Serif"/>
              </a:rPr>
              <a:t> </a:t>
            </a:r>
            <a:r>
              <a:rPr sz="2533" spc="73" dirty="0">
                <a:latin typeface="Microsoft Sans Serif"/>
                <a:cs typeface="Microsoft Sans Serif"/>
              </a:rPr>
              <a:t>data</a:t>
            </a:r>
            <a:r>
              <a:rPr sz="2533" spc="-27" dirty="0">
                <a:latin typeface="Microsoft Sans Serif"/>
                <a:cs typeface="Microsoft Sans Serif"/>
              </a:rPr>
              <a:t> </a:t>
            </a:r>
            <a:r>
              <a:rPr sz="2533" spc="100" dirty="0">
                <a:latin typeface="Microsoft Sans Serif"/>
                <a:cs typeface="Microsoft Sans Serif"/>
              </a:rPr>
              <a:t>in</a:t>
            </a:r>
            <a:r>
              <a:rPr sz="2533" spc="-20" dirty="0">
                <a:latin typeface="Microsoft Sans Serif"/>
                <a:cs typeface="Microsoft Sans Serif"/>
              </a:rPr>
              <a:t> </a:t>
            </a:r>
            <a:r>
              <a:rPr sz="2533" spc="120" dirty="0">
                <a:latin typeface="Microsoft Sans Serif"/>
                <a:cs typeface="Microsoft Sans Serif"/>
              </a:rPr>
              <a:t>M2M</a:t>
            </a:r>
            <a:r>
              <a:rPr sz="2533" spc="-20" dirty="0">
                <a:latin typeface="Microsoft Sans Serif"/>
                <a:cs typeface="Microsoft Sans Serif"/>
              </a:rPr>
              <a:t> </a:t>
            </a:r>
            <a:r>
              <a:rPr sz="2533" spc="73" dirty="0">
                <a:latin typeface="Microsoft Sans Serif"/>
                <a:cs typeface="Microsoft Sans Serif"/>
              </a:rPr>
              <a:t>may</a:t>
            </a:r>
            <a:r>
              <a:rPr sz="2533" spc="-33" dirty="0">
                <a:latin typeface="Microsoft Sans Serif"/>
                <a:cs typeface="Microsoft Sans Serif"/>
              </a:rPr>
              <a:t> </a:t>
            </a:r>
            <a:r>
              <a:rPr sz="2533" spc="40" dirty="0">
                <a:latin typeface="Microsoft Sans Serif"/>
                <a:cs typeface="Microsoft Sans Serif"/>
              </a:rPr>
              <a:t>vary</a:t>
            </a:r>
            <a:r>
              <a:rPr sz="2533" spc="-20" dirty="0">
                <a:latin typeface="Microsoft Sans Serif"/>
                <a:cs typeface="Microsoft Sans Serif"/>
              </a:rPr>
              <a:t> </a:t>
            </a:r>
            <a:r>
              <a:rPr sz="2533" spc="167" dirty="0">
                <a:latin typeface="Microsoft Sans Serif"/>
                <a:cs typeface="Microsoft Sans Serif"/>
              </a:rPr>
              <a:t>from</a:t>
            </a:r>
            <a:r>
              <a:rPr sz="2533" spc="-20" dirty="0">
                <a:latin typeface="Microsoft Sans Serif"/>
                <a:cs typeface="Microsoft Sans Serif"/>
              </a:rPr>
              <a:t> </a:t>
            </a:r>
            <a:r>
              <a:rPr sz="2533" spc="93" dirty="0">
                <a:latin typeface="Microsoft Sans Serif"/>
                <a:cs typeface="Microsoft Sans Serif"/>
              </a:rPr>
              <a:t>few</a:t>
            </a:r>
            <a:r>
              <a:rPr sz="2533" spc="-20" dirty="0">
                <a:latin typeface="Microsoft Sans Serif"/>
                <a:cs typeface="Microsoft Sans Serif"/>
              </a:rPr>
              <a:t> </a:t>
            </a:r>
            <a:r>
              <a:rPr sz="2533" spc="53" dirty="0">
                <a:latin typeface="Microsoft Sans Serif"/>
                <a:cs typeface="Microsoft Sans Serif"/>
              </a:rPr>
              <a:t>bytes</a:t>
            </a:r>
            <a:r>
              <a:rPr sz="2533" spc="-27" dirty="0">
                <a:latin typeface="Microsoft Sans Serif"/>
                <a:cs typeface="Microsoft Sans Serif"/>
              </a:rPr>
              <a:t> </a:t>
            </a:r>
            <a:r>
              <a:rPr sz="2533" spc="87" dirty="0">
                <a:latin typeface="Microsoft Sans Serif"/>
                <a:cs typeface="Microsoft Sans Serif"/>
              </a:rPr>
              <a:t>(meter</a:t>
            </a:r>
            <a:r>
              <a:rPr sz="2533" spc="-33" dirty="0">
                <a:latin typeface="Microsoft Sans Serif"/>
                <a:cs typeface="Microsoft Sans Serif"/>
              </a:rPr>
              <a:t> </a:t>
            </a:r>
            <a:r>
              <a:rPr sz="2533" spc="47" dirty="0">
                <a:latin typeface="Microsoft Sans Serif"/>
                <a:cs typeface="Microsoft Sans Serif"/>
              </a:rPr>
              <a:t>reading)</a:t>
            </a:r>
            <a:r>
              <a:rPr sz="2533" spc="-27" dirty="0">
                <a:latin typeface="Microsoft Sans Serif"/>
                <a:cs typeface="Microsoft Sans Serif"/>
              </a:rPr>
              <a:t> </a:t>
            </a:r>
            <a:r>
              <a:rPr sz="2533" spc="152" dirty="0">
                <a:latin typeface="Microsoft Sans Serif"/>
                <a:cs typeface="Microsoft Sans Serif"/>
              </a:rPr>
              <a:t>to</a:t>
            </a:r>
            <a:r>
              <a:rPr sz="2533" spc="-20" dirty="0">
                <a:latin typeface="Microsoft Sans Serif"/>
                <a:cs typeface="Microsoft Sans Serif"/>
              </a:rPr>
              <a:t> </a:t>
            </a:r>
            <a:r>
              <a:rPr sz="2533" spc="20" dirty="0">
                <a:latin typeface="Microsoft Sans Serif"/>
                <a:cs typeface="Microsoft Sans Serif"/>
              </a:rPr>
              <a:t>several</a:t>
            </a:r>
            <a:r>
              <a:rPr sz="2533" spc="-20" dirty="0">
                <a:latin typeface="Microsoft Sans Serif"/>
                <a:cs typeface="Microsoft Sans Serif"/>
              </a:rPr>
              <a:t> </a:t>
            </a:r>
            <a:r>
              <a:rPr sz="2533" spc="7" dirty="0">
                <a:latin typeface="Microsoft Sans Serif"/>
                <a:cs typeface="Microsoft Sans Serif"/>
              </a:rPr>
              <a:t>MBs </a:t>
            </a:r>
            <a:r>
              <a:rPr sz="2533" spc="-660" dirty="0">
                <a:latin typeface="Microsoft Sans Serif"/>
                <a:cs typeface="Microsoft Sans Serif"/>
              </a:rPr>
              <a:t> </a:t>
            </a:r>
            <a:r>
              <a:rPr sz="2533" spc="27" dirty="0">
                <a:latin typeface="Microsoft Sans Serif"/>
                <a:cs typeface="Microsoft Sans Serif"/>
              </a:rPr>
              <a:t>(surveillance</a:t>
            </a:r>
            <a:r>
              <a:rPr sz="2533" spc="-33" dirty="0">
                <a:latin typeface="Microsoft Sans Serif"/>
                <a:cs typeface="Microsoft Sans Serif"/>
              </a:rPr>
              <a:t> </a:t>
            </a:r>
            <a:r>
              <a:rPr sz="2533" spc="20" dirty="0">
                <a:latin typeface="Microsoft Sans Serif"/>
                <a:cs typeface="Microsoft Sans Serif"/>
              </a:rPr>
              <a:t>video).</a:t>
            </a:r>
            <a:endParaRPr sz="2533" dirty="0">
              <a:latin typeface="Microsoft Sans Serif"/>
              <a:cs typeface="Microsoft Sans Serif"/>
            </a:endParaRPr>
          </a:p>
          <a:p>
            <a:pPr marL="292093" indent="-276006" algn="just">
              <a:spcBef>
                <a:spcPts val="1107"/>
              </a:spcBef>
              <a:buClr>
                <a:srgbClr val="A1E7D9"/>
              </a:buClr>
              <a:buSzPct val="115789"/>
              <a:buFont typeface="Times New Roman"/>
              <a:buChar char="●"/>
              <a:tabLst>
                <a:tab pos="292939" algn="l"/>
              </a:tabLst>
            </a:pPr>
            <a:r>
              <a:rPr sz="2533" spc="120" dirty="0">
                <a:latin typeface="Microsoft Sans Serif"/>
                <a:cs typeface="Microsoft Sans Serif"/>
              </a:rPr>
              <a:t>M2M</a:t>
            </a:r>
            <a:r>
              <a:rPr sz="2533" spc="-53" dirty="0">
                <a:latin typeface="Microsoft Sans Serif"/>
                <a:cs typeface="Microsoft Sans Serif"/>
              </a:rPr>
              <a:t> </a:t>
            </a:r>
            <a:r>
              <a:rPr sz="2533" spc="7" dirty="0">
                <a:latin typeface="Microsoft Sans Serif"/>
                <a:cs typeface="Microsoft Sans Serif"/>
              </a:rPr>
              <a:t>services</a:t>
            </a:r>
            <a:r>
              <a:rPr sz="2533" spc="-47" dirty="0">
                <a:latin typeface="Microsoft Sans Serif"/>
                <a:cs typeface="Microsoft Sans Serif"/>
              </a:rPr>
              <a:t> </a:t>
            </a:r>
            <a:r>
              <a:rPr sz="2533" spc="113" dirty="0">
                <a:latin typeface="Microsoft Sans Serif"/>
                <a:cs typeface="Microsoft Sans Serif"/>
              </a:rPr>
              <a:t>requirement</a:t>
            </a:r>
            <a:endParaRPr sz="2533" dirty="0">
              <a:latin typeface="Microsoft Sans Serif"/>
              <a:cs typeface="Microsoft Sans Serif"/>
            </a:endParaRPr>
          </a:p>
          <a:p>
            <a:pPr marL="749281" lvl="1" indent="-279393">
              <a:spcBef>
                <a:spcPts val="853"/>
              </a:spcBef>
              <a:buClr>
                <a:srgbClr val="A1E7D9"/>
              </a:buClr>
              <a:buSzPct val="126666"/>
              <a:buChar char="○"/>
              <a:tabLst>
                <a:tab pos="750128" algn="l"/>
              </a:tabLst>
            </a:pPr>
            <a:r>
              <a:rPr sz="2000" b="1" spc="47" dirty="0">
                <a:latin typeface="Arial"/>
                <a:cs typeface="Arial"/>
              </a:rPr>
              <a:t>Timely</a:t>
            </a:r>
            <a:r>
              <a:rPr sz="2000" b="1" spc="-47" dirty="0">
                <a:latin typeface="Arial"/>
                <a:cs typeface="Arial"/>
              </a:rPr>
              <a:t> </a:t>
            </a:r>
            <a:r>
              <a:rPr sz="2000" b="1" spc="40" dirty="0">
                <a:latin typeface="Arial"/>
                <a:cs typeface="Arial"/>
              </a:rPr>
              <a:t>transmission</a:t>
            </a:r>
            <a:r>
              <a:rPr sz="2000" b="1" spc="-40" dirty="0">
                <a:latin typeface="Arial"/>
                <a:cs typeface="Arial"/>
              </a:rPr>
              <a:t> is</a:t>
            </a:r>
            <a:r>
              <a:rPr sz="2000" b="1" spc="-47" dirty="0">
                <a:latin typeface="Arial"/>
                <a:cs typeface="Arial"/>
              </a:rPr>
              <a:t> </a:t>
            </a:r>
            <a:r>
              <a:rPr sz="2000" b="1" spc="53" dirty="0">
                <a:latin typeface="Arial"/>
                <a:cs typeface="Arial"/>
              </a:rPr>
              <a:t>of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87" dirty="0">
                <a:latin typeface="Arial"/>
                <a:cs typeface="Arial"/>
              </a:rPr>
              <a:t>utmost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93" dirty="0">
                <a:latin typeface="Arial"/>
                <a:cs typeface="Arial"/>
              </a:rPr>
              <a:t>important.</a:t>
            </a:r>
            <a:endParaRPr sz="2000" dirty="0">
              <a:latin typeface="Arial"/>
              <a:cs typeface="Arial"/>
            </a:endParaRPr>
          </a:p>
          <a:p>
            <a:pPr marL="749281" lvl="1" indent="-279393">
              <a:spcBef>
                <a:spcPts val="867"/>
              </a:spcBef>
              <a:buClr>
                <a:srgbClr val="A1E7D9"/>
              </a:buClr>
              <a:buSzPct val="126666"/>
              <a:buChar char="○"/>
              <a:tabLst>
                <a:tab pos="750128" algn="l"/>
              </a:tabLst>
            </a:pPr>
            <a:r>
              <a:rPr sz="2000" b="1" spc="53" dirty="0">
                <a:latin typeface="Arial"/>
                <a:cs typeface="Arial"/>
              </a:rPr>
              <a:t>Communication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107" dirty="0">
                <a:latin typeface="Arial"/>
                <a:cs typeface="Arial"/>
              </a:rPr>
              <a:t>network</a:t>
            </a:r>
            <a:r>
              <a:rPr sz="2000" b="1" spc="-33" dirty="0">
                <a:latin typeface="Arial"/>
                <a:cs typeface="Arial"/>
              </a:rPr>
              <a:t> </a:t>
            </a:r>
            <a:r>
              <a:rPr sz="2000" b="1" spc="-40" dirty="0">
                <a:latin typeface="Arial"/>
                <a:cs typeface="Arial"/>
              </a:rPr>
              <a:t>is</a:t>
            </a:r>
            <a:r>
              <a:rPr sz="2000" b="1" spc="-33" dirty="0">
                <a:latin typeface="Arial"/>
                <a:cs typeface="Arial"/>
              </a:rPr>
              <a:t> </a:t>
            </a:r>
            <a:r>
              <a:rPr sz="2000" b="1" spc="73" dirty="0">
                <a:latin typeface="Arial"/>
                <a:cs typeface="Arial"/>
              </a:rPr>
              <a:t>required</a:t>
            </a:r>
            <a:r>
              <a:rPr sz="2000" b="1" spc="-33" dirty="0">
                <a:latin typeface="Arial"/>
                <a:cs typeface="Arial"/>
              </a:rPr>
              <a:t> </a:t>
            </a:r>
            <a:r>
              <a:rPr sz="2000" b="1" spc="100" dirty="0">
                <a:latin typeface="Arial"/>
                <a:cs typeface="Arial"/>
              </a:rPr>
              <a:t>to</a:t>
            </a:r>
            <a:r>
              <a:rPr sz="2000" b="1" spc="-33" dirty="0">
                <a:latin typeface="Arial"/>
                <a:cs typeface="Arial"/>
              </a:rPr>
              <a:t> </a:t>
            </a:r>
            <a:r>
              <a:rPr sz="2000" b="1" spc="53" dirty="0">
                <a:latin typeface="Arial"/>
                <a:cs typeface="Arial"/>
              </a:rPr>
              <a:t>be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93" dirty="0">
                <a:latin typeface="Arial"/>
                <a:cs typeface="Arial"/>
              </a:rPr>
              <a:t>more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60" dirty="0">
                <a:latin typeface="Arial"/>
                <a:cs typeface="Arial"/>
              </a:rPr>
              <a:t>reliable</a:t>
            </a:r>
            <a:r>
              <a:rPr sz="2000" b="1" spc="-33" dirty="0">
                <a:latin typeface="Arial"/>
                <a:cs typeface="Arial"/>
              </a:rPr>
              <a:t> </a:t>
            </a:r>
            <a:r>
              <a:rPr sz="2000" b="1" spc="120" dirty="0">
                <a:latin typeface="Arial"/>
                <a:cs typeface="Arial"/>
              </a:rPr>
              <a:t>with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67" dirty="0">
                <a:latin typeface="Arial"/>
                <a:cs typeface="Arial"/>
              </a:rPr>
              <a:t>low</a:t>
            </a:r>
            <a:r>
              <a:rPr sz="2000" b="1" spc="-33" dirty="0">
                <a:latin typeface="Arial"/>
                <a:cs typeface="Arial"/>
              </a:rPr>
              <a:t> </a:t>
            </a:r>
            <a:r>
              <a:rPr sz="2000" b="1" spc="53" dirty="0">
                <a:latin typeface="Arial"/>
                <a:cs typeface="Arial"/>
              </a:rPr>
              <a:t>latency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616" y="342020"/>
            <a:ext cx="8544984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935" y="1390541"/>
            <a:ext cx="10559627" cy="2544116"/>
          </a:xfrm>
          <a:prstGeom prst="rect">
            <a:avLst/>
          </a:prstGeom>
        </p:spPr>
        <p:txBody>
          <a:bodyPr vert="horz" wrap="square" lIns="0" tIns="51647" rIns="0" bIns="0" rtlCol="0">
            <a:spAutoFit/>
          </a:bodyPr>
          <a:lstStyle/>
          <a:p>
            <a:pPr marL="292093" marR="1058307" indent="-276006">
              <a:lnSpc>
                <a:spcPts val="2827"/>
              </a:lnSpc>
              <a:spcBef>
                <a:spcPts val="407"/>
              </a:spcBef>
              <a:buClr>
                <a:srgbClr val="A1E7D9"/>
              </a:buClr>
              <a:buSzPct val="115789"/>
              <a:buFont typeface="Times New Roman"/>
              <a:buChar char="●"/>
              <a:tabLst>
                <a:tab pos="292939" algn="l"/>
              </a:tabLst>
            </a:pPr>
            <a:r>
              <a:rPr sz="2533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Machine-to-machine</a:t>
            </a:r>
            <a:r>
              <a:rPr sz="2533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33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sz="2533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33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533" spc="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sz="2533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33"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533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33" spc="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533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33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</a:t>
            </a:r>
            <a:r>
              <a:rPr sz="2533" spc="-6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33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monitoring.</a:t>
            </a:r>
            <a:endParaRPr sz="25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093" marR="6773" indent="-276006">
              <a:lnSpc>
                <a:spcPct val="91400"/>
              </a:lnSpc>
              <a:spcBef>
                <a:spcPts val="1307"/>
              </a:spcBef>
              <a:buClr>
                <a:srgbClr val="A1E7D9"/>
              </a:buClr>
              <a:buSzPct val="115789"/>
              <a:buFont typeface="Times New Roman"/>
              <a:buChar char="●"/>
              <a:tabLst>
                <a:tab pos="292939" algn="l"/>
              </a:tabLst>
            </a:pPr>
            <a:r>
              <a:rPr sz="2533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M2M </a:t>
            </a:r>
            <a:r>
              <a:rPr sz="2533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</a:t>
            </a:r>
            <a:r>
              <a:rPr sz="2533" spc="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533"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</a:t>
            </a:r>
            <a:r>
              <a:rPr sz="2533" spc="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533" spc="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</a:t>
            </a:r>
            <a:r>
              <a:rPr sz="2533" spc="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</a:t>
            </a:r>
            <a:r>
              <a:rPr sz="2533" spc="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533" spc="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patients' </a:t>
            </a:r>
            <a:r>
              <a:rPr sz="2533"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vital </a:t>
            </a:r>
            <a:r>
              <a:rPr sz="2533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33" spc="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statistics,</a:t>
            </a:r>
            <a:r>
              <a:rPr sz="2533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33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dispensing</a:t>
            </a:r>
            <a:r>
              <a:rPr sz="2533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33" spc="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medicine</a:t>
            </a:r>
            <a:r>
              <a:rPr sz="2533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33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533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33" spc="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required,</a:t>
            </a:r>
            <a:r>
              <a:rPr sz="2533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33" spc="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533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33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r>
              <a:rPr sz="2533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33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</a:t>
            </a:r>
            <a:r>
              <a:rPr sz="2533" spc="-6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33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assets.</a:t>
            </a:r>
            <a:endParaRPr sz="25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093" marR="247220" indent="-276006">
              <a:lnSpc>
                <a:spcPts val="2827"/>
              </a:lnSpc>
              <a:spcBef>
                <a:spcPts val="1380"/>
              </a:spcBef>
              <a:buClr>
                <a:srgbClr val="A1E7D9"/>
              </a:buClr>
              <a:buSzPct val="115789"/>
              <a:buFont typeface="Times New Roman"/>
              <a:buChar char="●"/>
              <a:tabLst>
                <a:tab pos="292939" algn="l"/>
              </a:tabLst>
            </a:pPr>
            <a:r>
              <a:rPr sz="2533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M2M</a:t>
            </a:r>
            <a:r>
              <a:rPr sz="2533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33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533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33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2533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33" spc="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533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33" spc="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sz="2533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33" spc="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</a:t>
            </a:r>
            <a:r>
              <a:rPr sz="2533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33" spc="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533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33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sz="2533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33" spc="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control,</a:t>
            </a:r>
            <a:r>
              <a:rPr sz="2533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33" spc="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robotics,</a:t>
            </a:r>
            <a:r>
              <a:rPr sz="2533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33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traﬃc </a:t>
            </a:r>
            <a:r>
              <a:rPr sz="2533" spc="-6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33" spc="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control,</a:t>
            </a:r>
            <a:r>
              <a:rPr sz="2533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33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security,</a:t>
            </a:r>
            <a:r>
              <a:rPr sz="2533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33" spc="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logistics</a:t>
            </a:r>
            <a:r>
              <a:rPr sz="2533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33" spc="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533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33" spc="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ﬂeet</a:t>
            </a:r>
            <a:r>
              <a:rPr sz="2533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33" spc="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management,</a:t>
            </a:r>
            <a:r>
              <a:rPr sz="2533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33" spc="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533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33" spc="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automotive.</a:t>
            </a:r>
            <a:endParaRPr sz="25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775" y="365125"/>
            <a:ext cx="8320451" cy="58118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45000" y="6352733"/>
            <a:ext cx="11189547" cy="11007"/>
          </a:xfrm>
          <a:custGeom>
            <a:avLst/>
            <a:gdLst/>
            <a:ahLst/>
            <a:cxnLst/>
            <a:rect l="l" t="t" r="r" b="b"/>
            <a:pathLst>
              <a:path w="8392160" h="8254">
                <a:moveTo>
                  <a:pt x="0" y="8099"/>
                </a:moveTo>
                <a:lnTo>
                  <a:pt x="83915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1369</Words>
  <Application>Microsoft Office PowerPoint</Application>
  <PresentationFormat>Widescreen</PresentationFormat>
  <Paragraphs>126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MS PGothic</vt:lpstr>
      <vt:lpstr>Arial</vt:lpstr>
      <vt:lpstr>Calibri</vt:lpstr>
      <vt:lpstr>Calibri Light</vt:lpstr>
      <vt:lpstr>Microsoft Sans Serif</vt:lpstr>
      <vt:lpstr>Times New Roman</vt:lpstr>
      <vt:lpstr>Office Theme</vt:lpstr>
      <vt:lpstr>PowerPoint Presentation</vt:lpstr>
      <vt:lpstr>Introduction</vt:lpstr>
      <vt:lpstr>Difference</vt:lpstr>
      <vt:lpstr>How M2M Works</vt:lpstr>
      <vt:lpstr>PowerPoint Presentation</vt:lpstr>
      <vt:lpstr>Benefits of M2M</vt:lpstr>
      <vt:lpstr>Network QoS Requirement</vt:lpstr>
      <vt:lpstr>Applications</vt:lpstr>
      <vt:lpstr>PowerPoint Presentation</vt:lpstr>
      <vt:lpstr>Enabling Technologies for M2M</vt:lpstr>
      <vt:lpstr>Backbone Network</vt:lpstr>
      <vt:lpstr>PowerPoint Presentation</vt:lpstr>
      <vt:lpstr>Challenges and Need for standards in M2M</vt:lpstr>
      <vt:lpstr>M2M Value Chain</vt:lpstr>
      <vt:lpstr>Wireless Sensor Network</vt:lpstr>
      <vt:lpstr>Multihop Communication in WSN</vt:lpstr>
      <vt:lpstr>Basic Components of Sensor Node</vt:lpstr>
      <vt:lpstr>Sensor Node</vt:lpstr>
      <vt:lpstr>Constraints</vt:lpstr>
      <vt:lpstr>Sensor Web</vt:lpstr>
      <vt:lpstr>Challenges</vt:lpstr>
      <vt:lpstr>Security Challenges</vt:lpstr>
      <vt:lpstr>Node Behaviour in WSN</vt:lpstr>
      <vt:lpstr>Node Behaviour in WSN…</vt:lpstr>
      <vt:lpstr>Dynamic Misbehaviour: Dumb Node</vt:lpstr>
      <vt:lpstr>Detection and connection re-establishment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panem.charan@gmail.com</dc:creator>
  <cp:lastModifiedBy>panem.charan@gmail.com</cp:lastModifiedBy>
  <cp:revision>4</cp:revision>
  <dcterms:created xsi:type="dcterms:W3CDTF">2023-08-21T04:46:28Z</dcterms:created>
  <dcterms:modified xsi:type="dcterms:W3CDTF">2023-08-23T05:06:31Z</dcterms:modified>
</cp:coreProperties>
</file>