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312" r:id="rId12"/>
    <p:sldId id="313" r:id="rId13"/>
    <p:sldId id="314" r:id="rId14"/>
    <p:sldId id="31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316" r:id="rId33"/>
    <p:sldId id="285" r:id="rId34"/>
    <p:sldId id="286" r:id="rId35"/>
    <p:sldId id="317" r:id="rId36"/>
    <p:sldId id="267" r:id="rId37"/>
    <p:sldId id="318" r:id="rId38"/>
    <p:sldId id="319" r:id="rId39"/>
    <p:sldId id="320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75" dirty="0"/>
              <a:t>-</a:t>
            </a:r>
            <a:r>
              <a:rPr spc="-125" dirty="0"/>
              <a:t> </a:t>
            </a:r>
            <a:r>
              <a:rPr spc="-10" dirty="0"/>
              <a:t>D</a:t>
            </a:r>
            <a:r>
              <a:rPr spc="-140" dirty="0"/>
              <a:t>r</a:t>
            </a:r>
            <a:r>
              <a:rPr spc="-90" dirty="0"/>
              <a:t>.</a:t>
            </a:r>
            <a:r>
              <a:rPr spc="-125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25" dirty="0"/>
              <a:t> </a:t>
            </a:r>
            <a:r>
              <a:rPr spc="-35" dirty="0"/>
              <a:t>D</a:t>
            </a:r>
            <a:r>
              <a:rPr spc="-55" dirty="0"/>
              <a:t>a</a:t>
            </a:r>
            <a:r>
              <a:rPr spc="-60" dirty="0"/>
              <a:t>v</a:t>
            </a:r>
            <a:r>
              <a:rPr spc="-1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75" dirty="0"/>
              <a:t>-</a:t>
            </a:r>
            <a:r>
              <a:rPr spc="-125" dirty="0"/>
              <a:t> </a:t>
            </a:r>
            <a:r>
              <a:rPr spc="-10" dirty="0"/>
              <a:t>D</a:t>
            </a:r>
            <a:r>
              <a:rPr spc="-140" dirty="0"/>
              <a:t>r</a:t>
            </a:r>
            <a:r>
              <a:rPr spc="-90" dirty="0"/>
              <a:t>.</a:t>
            </a:r>
            <a:r>
              <a:rPr spc="-125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25" dirty="0"/>
              <a:t> </a:t>
            </a:r>
            <a:r>
              <a:rPr spc="-35" dirty="0"/>
              <a:t>D</a:t>
            </a:r>
            <a:r>
              <a:rPr spc="-55" dirty="0"/>
              <a:t>a</a:t>
            </a:r>
            <a:r>
              <a:rPr spc="-60" dirty="0"/>
              <a:t>v</a:t>
            </a:r>
            <a:r>
              <a:rPr spc="-1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75" dirty="0"/>
              <a:t>-</a:t>
            </a:r>
            <a:r>
              <a:rPr spc="-125" dirty="0"/>
              <a:t> </a:t>
            </a:r>
            <a:r>
              <a:rPr spc="-10" dirty="0"/>
              <a:t>D</a:t>
            </a:r>
            <a:r>
              <a:rPr spc="-140" dirty="0"/>
              <a:t>r</a:t>
            </a:r>
            <a:r>
              <a:rPr spc="-90" dirty="0"/>
              <a:t>.</a:t>
            </a:r>
            <a:r>
              <a:rPr spc="-125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25" dirty="0"/>
              <a:t> </a:t>
            </a:r>
            <a:r>
              <a:rPr spc="-35" dirty="0"/>
              <a:t>D</a:t>
            </a:r>
            <a:r>
              <a:rPr spc="-55" dirty="0"/>
              <a:t>a</a:t>
            </a:r>
            <a:r>
              <a:rPr spc="-60" dirty="0"/>
              <a:t>v</a:t>
            </a:r>
            <a:r>
              <a:rPr spc="-15" dirty="0"/>
              <a:t>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75" dirty="0"/>
              <a:t>-</a:t>
            </a:r>
            <a:r>
              <a:rPr spc="-125" dirty="0"/>
              <a:t> </a:t>
            </a:r>
            <a:r>
              <a:rPr spc="-10" dirty="0"/>
              <a:t>D</a:t>
            </a:r>
            <a:r>
              <a:rPr spc="-140" dirty="0"/>
              <a:t>r</a:t>
            </a:r>
            <a:r>
              <a:rPr spc="-90" dirty="0"/>
              <a:t>.</a:t>
            </a:r>
            <a:r>
              <a:rPr spc="-125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25" dirty="0"/>
              <a:t> </a:t>
            </a:r>
            <a:r>
              <a:rPr spc="-35" dirty="0"/>
              <a:t>D</a:t>
            </a:r>
            <a:r>
              <a:rPr spc="-55" dirty="0"/>
              <a:t>a</a:t>
            </a:r>
            <a:r>
              <a:rPr spc="-60" dirty="0"/>
              <a:t>v</a:t>
            </a:r>
            <a:r>
              <a:rPr spc="-15" dirty="0"/>
              <a:t>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75" dirty="0"/>
              <a:t>-</a:t>
            </a:r>
            <a:r>
              <a:rPr spc="-125" dirty="0"/>
              <a:t> </a:t>
            </a:r>
            <a:r>
              <a:rPr spc="-10" dirty="0"/>
              <a:t>D</a:t>
            </a:r>
            <a:r>
              <a:rPr spc="-140" dirty="0"/>
              <a:t>r</a:t>
            </a:r>
            <a:r>
              <a:rPr spc="-90" dirty="0"/>
              <a:t>.</a:t>
            </a:r>
            <a:r>
              <a:rPr spc="-125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25" dirty="0"/>
              <a:t> </a:t>
            </a:r>
            <a:r>
              <a:rPr spc="-35" dirty="0"/>
              <a:t>D</a:t>
            </a:r>
            <a:r>
              <a:rPr spc="-55" dirty="0"/>
              <a:t>a</a:t>
            </a:r>
            <a:r>
              <a:rPr spc="-60" dirty="0"/>
              <a:t>v</a:t>
            </a:r>
            <a:r>
              <a:rPr spc="-15" dirty="0"/>
              <a:t>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43331" y="1758569"/>
            <a:ext cx="8309609" cy="1013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EE6C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855" y="1684338"/>
            <a:ext cx="10706735" cy="360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61725" y="6505457"/>
            <a:ext cx="1602104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75" dirty="0"/>
              <a:t>-</a:t>
            </a:r>
            <a:r>
              <a:rPr spc="-125" dirty="0"/>
              <a:t> </a:t>
            </a:r>
            <a:r>
              <a:rPr spc="-10" dirty="0"/>
              <a:t>D</a:t>
            </a:r>
            <a:r>
              <a:rPr spc="-140" dirty="0"/>
              <a:t>r</a:t>
            </a:r>
            <a:r>
              <a:rPr spc="-90" dirty="0"/>
              <a:t>.</a:t>
            </a:r>
            <a:r>
              <a:rPr spc="-125" dirty="0"/>
              <a:t> </a:t>
            </a:r>
            <a:r>
              <a:rPr spc="-25" dirty="0"/>
              <a:t>Madh</a:t>
            </a:r>
            <a:r>
              <a:rPr spc="-45" dirty="0"/>
              <a:t>a</a:t>
            </a:r>
            <a:r>
              <a:rPr spc="-30" dirty="0"/>
              <a:t>vi</a:t>
            </a:r>
            <a:r>
              <a:rPr spc="-125" dirty="0"/>
              <a:t> </a:t>
            </a:r>
            <a:r>
              <a:rPr spc="-35" dirty="0"/>
              <a:t>D</a:t>
            </a:r>
            <a:r>
              <a:rPr spc="-55" dirty="0"/>
              <a:t>a</a:t>
            </a:r>
            <a:r>
              <a:rPr spc="-60" dirty="0"/>
              <a:t>v</a:t>
            </a:r>
            <a:r>
              <a:rPr spc="-15" dirty="0"/>
              <a:t>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60525" y="6505457"/>
            <a:ext cx="2209165" cy="24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99999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646" y="4235849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4">
                <a:moveTo>
                  <a:pt x="0" y="0"/>
                </a:moveTo>
                <a:lnTo>
                  <a:pt x="7496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00047" y="4211001"/>
            <a:ext cx="749935" cy="0"/>
          </a:xfrm>
          <a:custGeom>
            <a:avLst/>
            <a:gdLst/>
            <a:ahLst/>
            <a:cxnLst/>
            <a:rect l="l" t="t" r="r" b="b"/>
            <a:pathLst>
              <a:path w="749935">
                <a:moveTo>
                  <a:pt x="0" y="0"/>
                </a:moveTo>
                <a:lnTo>
                  <a:pt x="7496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38858" y="1362665"/>
            <a:ext cx="9516110" cy="0"/>
          </a:xfrm>
          <a:custGeom>
            <a:avLst/>
            <a:gdLst/>
            <a:ahLst/>
            <a:cxnLst/>
            <a:rect l="l" t="t" r="r" b="b"/>
            <a:pathLst>
              <a:path w="9516110">
                <a:moveTo>
                  <a:pt x="9515556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8858" y="1565861"/>
            <a:ext cx="9516110" cy="0"/>
          </a:xfrm>
          <a:custGeom>
            <a:avLst/>
            <a:gdLst/>
            <a:ahLst/>
            <a:cxnLst/>
            <a:rect l="l" t="t" r="r" b="b"/>
            <a:pathLst>
              <a:path w="9516110">
                <a:moveTo>
                  <a:pt x="9515556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8867" y="5495195"/>
            <a:ext cx="9516110" cy="0"/>
          </a:xfrm>
          <a:custGeom>
            <a:avLst/>
            <a:gdLst/>
            <a:ahLst/>
            <a:cxnLst/>
            <a:rect l="l" t="t" r="r" b="b"/>
            <a:pathLst>
              <a:path w="9516110">
                <a:moveTo>
                  <a:pt x="0" y="0"/>
                </a:moveTo>
                <a:lnTo>
                  <a:pt x="9515556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8867" y="5292001"/>
            <a:ext cx="9516110" cy="0"/>
          </a:xfrm>
          <a:custGeom>
            <a:avLst/>
            <a:gdLst/>
            <a:ahLst/>
            <a:cxnLst/>
            <a:rect l="l" t="t" r="r" b="b"/>
            <a:pathLst>
              <a:path w="9516110">
                <a:moveTo>
                  <a:pt x="0" y="0"/>
                </a:moveTo>
                <a:lnTo>
                  <a:pt x="9515556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1DE4E92-ACD7-9E47-C8C2-0FB28CD7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331" y="1758569"/>
            <a:ext cx="9791469" cy="3970318"/>
          </a:xfrm>
        </p:spPr>
        <p:txBody>
          <a:bodyPr/>
          <a:lstStyle/>
          <a:p>
            <a:pPr algn="ctr"/>
            <a:r>
              <a:rPr lang="en-IN" dirty="0"/>
              <a:t>Protocol Stack </a:t>
            </a:r>
            <a:br>
              <a:rPr lang="en-IN" dirty="0"/>
            </a:br>
            <a:r>
              <a:rPr lang="en-IN" dirty="0"/>
              <a:t>and </a:t>
            </a:r>
            <a:br>
              <a:rPr lang="en-IN" dirty="0"/>
            </a:br>
            <a:r>
              <a:rPr lang="en-IN" dirty="0"/>
              <a:t>Connecting Technology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10965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6LoWPAN Routing and Addressing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4912"/>
            <a:ext cx="7740015" cy="400494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45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Mesh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routing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within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PAN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space.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Routing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IPv6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PAN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domain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Routing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protocols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use:</a:t>
            </a:r>
            <a:endParaRPr sz="240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500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LOADng</a:t>
            </a:r>
            <a:endParaRPr sz="190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525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-135" dirty="0">
                <a:solidFill>
                  <a:srgbClr val="685D46"/>
                </a:solidFill>
                <a:latin typeface="Microsoft Sans Serif"/>
                <a:cs typeface="Microsoft Sans Serif"/>
              </a:rPr>
              <a:t>RPL</a:t>
            </a:r>
            <a:endParaRPr sz="19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3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Addressing</a:t>
            </a:r>
            <a:endParaRPr sz="2400">
              <a:latin typeface="Microsoft Sans Serif"/>
              <a:cs typeface="Microsoft Sans Serif"/>
            </a:endParaRPr>
          </a:p>
          <a:p>
            <a:pPr marL="963930" lvl="1" indent="-443865">
              <a:lnSpc>
                <a:spcPct val="100000"/>
              </a:lnSpc>
              <a:spcBef>
                <a:spcPts val="309"/>
              </a:spcBef>
              <a:buClr>
                <a:srgbClr val="A1E7D9"/>
              </a:buClr>
              <a:buSzPct val="147368"/>
              <a:buFont typeface="Tahoma"/>
              <a:buChar char="○"/>
              <a:tabLst>
                <a:tab pos="963930" algn="l"/>
                <a:tab pos="964565" algn="l"/>
              </a:tabLst>
            </a:pP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64</a:t>
            </a:r>
            <a:r>
              <a:rPr sz="19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bit</a:t>
            </a: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addresses: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globally</a:t>
            </a:r>
            <a:r>
              <a:rPr sz="1900" spc="46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unique</a:t>
            </a:r>
            <a:endParaRPr sz="1900">
              <a:latin typeface="Microsoft Sans Serif"/>
              <a:cs typeface="Microsoft Sans Serif"/>
            </a:endParaRPr>
          </a:p>
          <a:p>
            <a:pPr marL="963930" lvl="1" indent="-443865">
              <a:lnSpc>
                <a:spcPct val="100000"/>
              </a:lnSpc>
              <a:spcBef>
                <a:spcPts val="405"/>
              </a:spcBef>
              <a:buClr>
                <a:srgbClr val="A1E7D9"/>
              </a:buClr>
              <a:buSzPct val="147368"/>
              <a:buFont typeface="Tahoma"/>
              <a:buChar char="○"/>
              <a:tabLst>
                <a:tab pos="963930" algn="l"/>
                <a:tab pos="964565" algn="l"/>
              </a:tabLst>
            </a:pP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16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bit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addresses: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PAN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speciﬁc;</a:t>
            </a:r>
            <a:r>
              <a:rPr sz="1900" spc="47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assigned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PAN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coordinator</a:t>
            </a:r>
            <a:endParaRPr sz="1900">
              <a:latin typeface="Microsoft Sans Serif"/>
              <a:cs typeface="Microsoft Sans Serif"/>
            </a:endParaRPr>
          </a:p>
          <a:p>
            <a:pPr marL="963930" lvl="1" indent="-443865">
              <a:lnSpc>
                <a:spcPct val="100000"/>
              </a:lnSpc>
              <a:spcBef>
                <a:spcPts val="409"/>
              </a:spcBef>
              <a:buClr>
                <a:srgbClr val="A1E7D9"/>
              </a:buClr>
              <a:buSzPct val="147368"/>
              <a:buFont typeface="Tahoma"/>
              <a:buChar char="○"/>
              <a:tabLst>
                <a:tab pos="963930" algn="l"/>
                <a:tab pos="964565" algn="l"/>
              </a:tabLst>
            </a:pP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IPv6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multicast</a:t>
            </a: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supported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1900" spc="459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</a:t>
            </a:r>
            <a:endParaRPr sz="1900">
              <a:latin typeface="Microsoft Sans Serif"/>
              <a:cs typeface="Microsoft Sans Serif"/>
            </a:endParaRPr>
          </a:p>
          <a:p>
            <a:pPr marL="963930" lvl="1" indent="-443865">
              <a:lnSpc>
                <a:spcPct val="100000"/>
              </a:lnSpc>
              <a:spcBef>
                <a:spcPts val="405"/>
              </a:spcBef>
              <a:buClr>
                <a:srgbClr val="A1E7D9"/>
              </a:buClr>
              <a:buSzPct val="147368"/>
              <a:buFont typeface="Tahoma"/>
              <a:buChar char="○"/>
              <a:tabLst>
                <a:tab pos="963930" algn="l"/>
                <a:tab pos="964565" algn="l"/>
              </a:tabLst>
            </a:pP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IPv6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packets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carried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link</a:t>
            </a:r>
            <a:r>
              <a:rPr sz="1900" spc="48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broadcast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frames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10965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Advantages of 6LoWPAN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4912"/>
            <a:ext cx="10965485" cy="227369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6LoWPAN is a mesh network that is robust, scalable, and can heal on its own.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delivers low-cost and secure communication in IoT devices.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uses IPv6 protocol and so it can be directly routed to cloud platforms.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It offers one-to-many and many-to-one routing.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In the network, leaf nodes can be in sleep mode for a longer duration of time.</a:t>
            </a:r>
          </a:p>
        </p:txBody>
      </p:sp>
    </p:spTree>
    <p:extLst>
      <p:ext uri="{BB962C8B-B14F-4D97-AF65-F5344CB8AC3E}">
        <p14:creationId xmlns:p14="http://schemas.microsoft.com/office/powerpoint/2010/main" val="3762187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10965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Disadvantages of 6LoWPAN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4912"/>
            <a:ext cx="10098529" cy="1165704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comparatively less secure than Zigbee.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has lesser immunity to interference than that Wi-Fi and Bluetooth.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Without the mesh topology, it supports a short range.</a:t>
            </a:r>
          </a:p>
        </p:txBody>
      </p:sp>
    </p:spTree>
    <p:extLst>
      <p:ext uri="{BB962C8B-B14F-4D97-AF65-F5344CB8AC3E}">
        <p14:creationId xmlns:p14="http://schemas.microsoft.com/office/powerpoint/2010/main" val="3779544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109654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Application of 6LoWPAN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4912"/>
            <a:ext cx="10098529" cy="19043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wireless sensor network.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used in home-automation,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used in smart agricultural techniques, and industrial monitoring.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utilised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 to make IPv6 packet transmission on networks with constrained power and reliability resources possible.</a:t>
            </a:r>
          </a:p>
        </p:txBody>
      </p:sp>
    </p:spTree>
    <p:extLst>
      <p:ext uri="{BB962C8B-B14F-4D97-AF65-F5344CB8AC3E}">
        <p14:creationId xmlns:p14="http://schemas.microsoft.com/office/powerpoint/2010/main" val="32273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1096548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Security and Interoperability of  6LoWPAN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11224" y="2476816"/>
            <a:ext cx="10555729" cy="1904367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Security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6LoWPAN security is ensured by the AES algorithm, which is a link layer security, and the transport layer security mechanisms are included as well.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Interoperability: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6LoWPAN is able to operate with other wireless devices as well which makes it interoperable in a network.</a:t>
            </a:r>
          </a:p>
        </p:txBody>
      </p:sp>
    </p:spTree>
    <p:extLst>
      <p:ext uri="{BB962C8B-B14F-4D97-AF65-F5344CB8AC3E}">
        <p14:creationId xmlns:p14="http://schemas.microsoft.com/office/powerpoint/2010/main" val="150946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94519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RFID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116820" cy="28568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acronym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“radio</a:t>
            </a:r>
            <a:r>
              <a:rPr sz="2400" spc="7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frequency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identiﬁcation”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digitally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encoded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tags,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read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reader.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Somewhat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similar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barcodes.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read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tags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stored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database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reader.</a:t>
            </a:r>
            <a:endParaRPr sz="2400" dirty="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7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compared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traditional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barcodes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685D46"/>
                </a:solidFill>
                <a:latin typeface="Microsoft Sans Serif"/>
                <a:cs typeface="Microsoft Sans Serif"/>
              </a:rPr>
              <a:t>QR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codes,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tag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read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outside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line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sight.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11128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RFID Features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043795" cy="35153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tag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consists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integrated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circuit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antenna.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tag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covered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protective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material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also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acts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shield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against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various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environmental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eﬀects.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65" dirty="0">
                <a:solidFill>
                  <a:srgbClr val="685D46"/>
                </a:solidFill>
                <a:latin typeface="Microsoft Sans Serif"/>
                <a:cs typeface="Microsoft Sans Serif"/>
              </a:rPr>
              <a:t>Tags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may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passive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active.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Passive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tags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most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widely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used.</a:t>
            </a:r>
            <a:endParaRPr sz="2400">
              <a:latin typeface="Microsoft Sans Serif"/>
              <a:cs typeface="Microsoft Sans Serif"/>
            </a:endParaRPr>
          </a:p>
          <a:p>
            <a:pPr marL="278130" marR="125730" indent="-266065" algn="just">
              <a:lnSpc>
                <a:spcPct val="91500"/>
              </a:lnSpc>
              <a:spcBef>
                <a:spcPts val="139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Passive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tags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reader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inductively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before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they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transmit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information,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whereas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active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tags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their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own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supply.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94519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RFID Working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245090" cy="32556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1085215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Derived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Automatic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Identiﬁcation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Capture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(AIDC)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technology.</a:t>
            </a:r>
            <a:endParaRPr sz="2400">
              <a:latin typeface="Microsoft Sans Serif"/>
              <a:cs typeface="Microsoft Sans Serif"/>
            </a:endParaRPr>
          </a:p>
          <a:p>
            <a:pPr marL="278130" marR="460375" indent="-266065">
              <a:lnSpc>
                <a:spcPct val="91500"/>
              </a:lnSpc>
              <a:spcBef>
                <a:spcPts val="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AIDC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performs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object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identiﬁcation,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object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collection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 mapping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collected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computer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systems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little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no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human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intervention.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AIDC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wired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waves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perform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AIDC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functions.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  <a:tab pos="940371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mai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components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685D46"/>
                </a:solidFill>
                <a:latin typeface="Microsoft Sans Serif"/>
                <a:cs typeface="Microsoft Sans Serif"/>
              </a:rPr>
              <a:t>o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685D46"/>
                </a:solidFill>
                <a:latin typeface="Microsoft Sans Serif"/>
                <a:cs typeface="Microsoft Sans Serif"/>
              </a:rPr>
              <a:t>RFI</a:t>
            </a:r>
            <a:r>
              <a:rPr sz="2400" spc="-145" dirty="0">
                <a:solidFill>
                  <a:srgbClr val="685D46"/>
                </a:solidFill>
                <a:latin typeface="Microsoft Sans Serif"/>
                <a:cs typeface="Microsoft Sans Serif"/>
              </a:rPr>
              <a:t>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syste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includ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14" dirty="0">
                <a:solidFill>
                  <a:srgbClr val="685D46"/>
                </a:solidFill>
                <a:latin typeface="Microsoft Sans Serif"/>
                <a:cs typeface="Microsoft Sans Serif"/>
              </a:rPr>
              <a:t>RFI</a:t>
            </a:r>
            <a:r>
              <a:rPr sz="2400" spc="-145" dirty="0">
                <a:solidFill>
                  <a:srgbClr val="685D46"/>
                </a:solidFill>
                <a:latin typeface="Microsoft Sans Serif"/>
                <a:cs typeface="Microsoft Sans Serif"/>
              </a:rPr>
              <a:t>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ta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75" dirty="0">
                <a:solidFill>
                  <a:srgbClr val="685D46"/>
                </a:solidFill>
                <a:latin typeface="Microsoft Sans Serif"/>
                <a:cs typeface="Microsoft Sans Serif"/>
              </a:rPr>
              <a:t>o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r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	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smart 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label,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reader,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antenna.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4271" y="533400"/>
            <a:ext cx="1078955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RFID Applications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5513070" cy="35490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Inventory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management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Asset</a:t>
            </a: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tracking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Personnel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tracking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Controlling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access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restricted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areas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ID</a:t>
            </a:r>
            <a:r>
              <a:rPr sz="24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badging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Supply</a:t>
            </a: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chain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management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Pharmaceutical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industry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9680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247630" cy="38442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Message</a:t>
            </a:r>
            <a:r>
              <a:rPr sz="2400" b="1" spc="-10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Queue</a:t>
            </a:r>
            <a:r>
              <a:rPr sz="2400" b="1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Telemetry</a:t>
            </a:r>
            <a:r>
              <a:rPr sz="2400" b="1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Transport.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30" dirty="0">
                <a:solidFill>
                  <a:srgbClr val="685D46"/>
                </a:solidFill>
                <a:latin typeface="Microsoft Sans Serif"/>
                <a:cs typeface="Microsoft Sans Serif"/>
              </a:rPr>
              <a:t>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(ISO/IE</a:t>
            </a:r>
            <a:r>
              <a:rPr sz="2400" spc="-120" dirty="0">
                <a:solidFill>
                  <a:srgbClr val="685D46"/>
                </a:solidFill>
                <a:latin typeface="Microsoft Sans Serif"/>
                <a:cs typeface="Microsoft Sans Serif"/>
              </a:rPr>
              <a:t>C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29" dirty="0">
                <a:solidFill>
                  <a:srgbClr val="685D46"/>
                </a:solidFill>
                <a:latin typeface="Microsoft Sans Serif"/>
                <a:cs typeface="Microsoft Sans Serif"/>
              </a:rPr>
              <a:t>PR</a:t>
            </a:r>
            <a:r>
              <a:rPr sz="2400" spc="-195" dirty="0">
                <a:solidFill>
                  <a:srgbClr val="685D46"/>
                </a:solidFill>
                <a:latin typeface="Microsoft Sans Serif"/>
                <a:cs typeface="Microsoft Sans Serif"/>
              </a:rPr>
              <a:t>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20922).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lightweight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conjunction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TCP/IP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protocol.</a:t>
            </a:r>
            <a:endParaRPr sz="2400">
              <a:latin typeface="Microsoft Sans Serif"/>
              <a:cs typeface="Microsoft Sans Serif"/>
            </a:endParaRPr>
          </a:p>
          <a:p>
            <a:pPr marL="278130" marR="450215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was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introduced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IBM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1999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standardized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35" dirty="0">
                <a:solidFill>
                  <a:srgbClr val="685D46"/>
                </a:solidFill>
                <a:latin typeface="Microsoft Sans Serif"/>
                <a:cs typeface="Microsoft Sans Serif"/>
              </a:rPr>
              <a:t>OASIS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in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2013.</a:t>
            </a:r>
            <a:endParaRPr sz="2400">
              <a:latin typeface="Microsoft Sans Serif"/>
              <a:cs typeface="Microsoft Sans Serif"/>
            </a:endParaRPr>
          </a:p>
          <a:p>
            <a:pPr marL="278130" marR="1207770" indent="-266065" algn="just">
              <a:lnSpc>
                <a:spcPct val="91500"/>
              </a:lnSpc>
              <a:spcBef>
                <a:spcPts val="1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Designed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connectivity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(mostly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embedded)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middle</a:t>
            </a:r>
            <a:r>
              <a:rPr sz="2400" spc="7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wares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side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side.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85"/>
            <a:ext cx="71659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IoT Protocol Stack</a:t>
            </a:r>
            <a:endParaRPr sz="4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3337" y="1352700"/>
            <a:ext cx="5328613" cy="499047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9909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061575" cy="30130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broker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controls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</a:t>
            </a:r>
            <a:r>
              <a:rPr sz="2400" spc="6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messaging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pattern.</a:t>
            </a:r>
            <a:endParaRPr sz="2400" dirty="0">
              <a:latin typeface="Microsoft Sans Serif"/>
              <a:cs typeface="Microsoft Sans Serif"/>
            </a:endParaRPr>
          </a:p>
          <a:p>
            <a:pPr marL="278130" marR="902969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updated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685D46"/>
                </a:solidFill>
                <a:latin typeface="Microsoft Sans Serif"/>
                <a:cs typeface="Microsoft Sans Serif"/>
              </a:rPr>
              <a:t>form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of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distributed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broker.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Designed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for:</a:t>
            </a:r>
            <a:endParaRPr sz="2400" dirty="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800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Remote</a:t>
            </a:r>
            <a:r>
              <a:rPr sz="19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connections</a:t>
            </a:r>
            <a:endParaRPr sz="1900" dirty="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Limited</a:t>
            </a:r>
            <a:r>
              <a:rPr sz="19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bandwidth</a:t>
            </a:r>
            <a:endParaRPr sz="1900" dirty="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815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Small</a:t>
            </a:r>
            <a:r>
              <a:rPr sz="1900" spc="1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code</a:t>
            </a: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footprint</a:t>
            </a:r>
            <a:endParaRPr sz="1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8537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Components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15566"/>
            <a:ext cx="5045075" cy="30333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39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Publishers</a:t>
            </a:r>
            <a:endParaRPr sz="2400">
              <a:latin typeface="Microsoft Sans Serif"/>
              <a:cs typeface="Microsoft Sans Serif"/>
            </a:endParaRPr>
          </a:p>
          <a:p>
            <a:pPr marL="797560" lvl="1" indent="-323215">
              <a:lnSpc>
                <a:spcPct val="100000"/>
              </a:lnSpc>
              <a:spcBef>
                <a:spcPts val="800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98195" algn="l"/>
              </a:tabLst>
            </a:pP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Lightweight</a:t>
            </a:r>
            <a:r>
              <a:rPr sz="19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sensors</a:t>
            </a:r>
            <a:endParaRPr sz="19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6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Subscribers</a:t>
            </a:r>
            <a:endParaRPr sz="2400">
              <a:latin typeface="Microsoft Sans Serif"/>
              <a:cs typeface="Microsoft Sans Serif"/>
            </a:endParaRPr>
          </a:p>
          <a:p>
            <a:pPr marL="797560" lvl="1" indent="-323215">
              <a:lnSpc>
                <a:spcPct val="100000"/>
              </a:lnSpc>
              <a:spcBef>
                <a:spcPts val="795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98195" algn="l"/>
              </a:tabLst>
            </a:pP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interested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sensor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endParaRPr sz="19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6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Broker</a:t>
            </a:r>
            <a:endParaRPr sz="240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795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publishers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subscribers</a:t>
            </a:r>
            <a:endParaRPr sz="1900">
              <a:latin typeface="Microsoft Sans Serif"/>
              <a:cs typeface="Microsoft Sans Serif"/>
            </a:endParaRPr>
          </a:p>
          <a:p>
            <a:pPr marL="735330" lvl="1" indent="-260985">
              <a:lnSpc>
                <a:spcPct val="100000"/>
              </a:lnSpc>
              <a:spcBef>
                <a:spcPts val="815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Classify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sensor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into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topics</a:t>
            </a:r>
            <a:endParaRPr sz="1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945197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Methods</a:t>
            </a:r>
            <a:br>
              <a:rPr lang="en-IN" sz="4800" dirty="0"/>
            </a:b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2176145" cy="25266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Connect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Disconnect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Subscribe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Unsubscribe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Publish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310" y="271428"/>
            <a:ext cx="10518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Communication Model</a:t>
            </a:r>
            <a:endParaRPr sz="48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1273" y="1012923"/>
            <a:ext cx="7124850" cy="49658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9375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Communication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9853295" cy="39109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326390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 </a:t>
            </a: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publish/subscribe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architecture </a:t>
            </a:r>
            <a:r>
              <a:rPr sz="2400" spc="-105" dirty="0">
                <a:solidFill>
                  <a:srgbClr val="685D46"/>
                </a:solidFill>
                <a:latin typeface="Microsoft Sans Serif"/>
                <a:cs typeface="Microsoft Sans Serif"/>
              </a:rPr>
              <a:t>(HTTP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 </a:t>
            </a:r>
            <a:r>
              <a:rPr sz="2400" spc="-6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request/response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paradigm).</a:t>
            </a:r>
            <a:endParaRPr sz="2400">
              <a:latin typeface="Microsoft Sans Serif"/>
              <a:cs typeface="Microsoft Sans Serif"/>
            </a:endParaRPr>
          </a:p>
          <a:p>
            <a:pPr marL="278130" marR="584835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Publish/subscribe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event</a:t>
            </a:r>
            <a:r>
              <a:rPr sz="2400" spc="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driven</a:t>
            </a:r>
            <a:r>
              <a:rPr sz="2400" b="1" spc="-7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enables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pushed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clients.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91500"/>
              </a:lnSpc>
              <a:spcBef>
                <a:spcPts val="1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central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communication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point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is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the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MQTT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broker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in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charge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dispatching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all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senders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rightful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receivers.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91500"/>
              </a:lnSpc>
              <a:spcBef>
                <a:spcPts val="13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broker,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includes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1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topic </a:t>
            </a:r>
            <a:r>
              <a:rPr sz="2400" b="1" spc="-6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into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message.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topic </a:t>
            </a: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is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the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routing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information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for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the </a:t>
            </a:r>
            <a:r>
              <a:rPr sz="2400" b="1" spc="2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broker.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98329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Communication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360660" cy="27412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78130" marR="5080" indent="-266065">
              <a:lnSpc>
                <a:spcPct val="91500"/>
              </a:lnSpc>
              <a:spcBef>
                <a:spcPts val="3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wants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receive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certain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broker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delivers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all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matching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client.</a:t>
            </a:r>
            <a:endParaRPr sz="2400">
              <a:latin typeface="Microsoft Sans Serif"/>
              <a:cs typeface="Microsoft Sans Serif"/>
            </a:endParaRPr>
          </a:p>
          <a:p>
            <a:pPr marL="278130" marR="1256665" indent="-266065">
              <a:lnSpc>
                <a:spcPts val="2680"/>
              </a:lnSpc>
              <a:spcBef>
                <a:spcPts val="13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Therefore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don’t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know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other.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over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topic.</a:t>
            </a:r>
            <a:endParaRPr sz="2400">
              <a:latin typeface="Microsoft Sans Serif"/>
              <a:cs typeface="Microsoft Sans Serif"/>
            </a:endParaRPr>
          </a:p>
          <a:p>
            <a:pPr marL="278130" marR="394970" indent="-266065">
              <a:lnSpc>
                <a:spcPts val="2680"/>
              </a:lnSpc>
              <a:spcBef>
                <a:spcPts val="126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architecture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enables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highly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scalable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solutions </a:t>
            </a:r>
            <a:r>
              <a:rPr sz="2400" spc="13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without </a:t>
            </a:r>
            <a:r>
              <a:rPr sz="24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dependencies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producers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consumers.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80803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Topic</a:t>
            </a:r>
            <a:br>
              <a:rPr lang="en-IN" sz="4800" dirty="0"/>
            </a:b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169525" cy="24123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199390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simple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string</a:t>
            </a:r>
            <a:r>
              <a:rPr sz="2400" b="1" spc="-7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that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more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hierarchy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levels,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separated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slash.</a:t>
            </a:r>
            <a:endParaRPr sz="2400">
              <a:latin typeface="Microsoft Sans Serif"/>
              <a:cs typeface="Microsoft Sans Serif"/>
            </a:endParaRPr>
          </a:p>
          <a:p>
            <a:pPr marL="278130" marR="95885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sample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sending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temperature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living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0" dirty="0">
                <a:solidFill>
                  <a:srgbClr val="685D46"/>
                </a:solidFill>
                <a:latin typeface="Microsoft Sans Serif"/>
                <a:cs typeface="Microsoft Sans Serif"/>
              </a:rPr>
              <a:t>room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could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i="1" spc="20" dirty="0">
                <a:solidFill>
                  <a:srgbClr val="685D46"/>
                </a:solidFill>
                <a:latin typeface="Arial"/>
                <a:cs typeface="Arial"/>
              </a:rPr>
              <a:t>house/living</a:t>
            </a:r>
            <a:r>
              <a:rPr sz="2450" spc="2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i="1" spc="20" dirty="0">
                <a:solidFill>
                  <a:srgbClr val="685D46"/>
                </a:solidFill>
                <a:latin typeface="Arial"/>
                <a:cs typeface="Arial"/>
              </a:rPr>
              <a:t>room/temperature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357505" algn="l"/>
              </a:tabLst>
            </a:pPr>
            <a:r>
              <a:rPr dirty="0"/>
              <a:t>	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hand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(e.g.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mobile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device)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exact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hand,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wildcard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853757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MQTT Topic</a:t>
            </a:r>
            <a:br>
              <a:rPr lang="en-IN" sz="4800" dirty="0"/>
            </a:b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138410" cy="40919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78130" marR="5080" indent="-266065">
              <a:lnSpc>
                <a:spcPct val="91000"/>
              </a:lnSpc>
              <a:spcBef>
                <a:spcPts val="359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subscription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i="1" spc="20" dirty="0">
                <a:solidFill>
                  <a:srgbClr val="685D46"/>
                </a:solidFill>
                <a:latin typeface="Arial"/>
                <a:cs typeface="Arial"/>
              </a:rPr>
              <a:t>house/+/temperature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would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result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all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sent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previously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mentioned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i="1" spc="25" dirty="0">
                <a:solidFill>
                  <a:srgbClr val="685D46"/>
                </a:solidFill>
                <a:latin typeface="Arial"/>
                <a:cs typeface="Arial"/>
              </a:rPr>
              <a:t>house/livingroom/</a:t>
            </a:r>
            <a:r>
              <a:rPr sz="2400" i="1" spc="-45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i="1" spc="15" dirty="0">
                <a:solidFill>
                  <a:srgbClr val="685D46"/>
                </a:solidFill>
                <a:latin typeface="Arial"/>
                <a:cs typeface="Arial"/>
              </a:rPr>
              <a:t>temperature, </a:t>
            </a:r>
            <a:r>
              <a:rPr sz="2400" i="1" spc="-65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well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any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arbitrary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value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place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living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room,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i="1" spc="10" dirty="0">
                <a:solidFill>
                  <a:srgbClr val="685D46"/>
                </a:solidFill>
                <a:latin typeface="Arial"/>
                <a:cs typeface="Arial"/>
              </a:rPr>
              <a:t>house/kitchen/temperature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78130" marR="633730" indent="-266065">
              <a:lnSpc>
                <a:spcPts val="2680"/>
              </a:lnSpc>
              <a:spcBef>
                <a:spcPts val="13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plus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sign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single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level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wild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card</a:t>
            </a:r>
            <a:r>
              <a:rPr sz="2400" b="1" spc="-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arbitrary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values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hierarchy.</a:t>
            </a:r>
            <a:endParaRPr sz="2400">
              <a:latin typeface="Microsoft Sans Serif"/>
              <a:cs typeface="Microsoft Sans Serif"/>
            </a:endParaRPr>
          </a:p>
          <a:p>
            <a:pPr marL="278130" marR="621030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more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than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level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needs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subscribed,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as,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entire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sub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tree,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there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also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multilevel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wildcard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(</a:t>
            </a:r>
            <a:r>
              <a:rPr sz="2400" i="1" spc="-10" dirty="0">
                <a:solidFill>
                  <a:srgbClr val="685D46"/>
                </a:solidFill>
                <a:latin typeface="Arial"/>
                <a:cs typeface="Arial"/>
              </a:rPr>
              <a:t>#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).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underlying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hierarchy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levels.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example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i="1" spc="20" dirty="0">
                <a:solidFill>
                  <a:srgbClr val="685D46"/>
                </a:solidFill>
                <a:latin typeface="Arial"/>
                <a:cs typeface="Arial"/>
              </a:rPr>
              <a:t>house/#</a:t>
            </a:r>
            <a:r>
              <a:rPr sz="2400" i="1" spc="-30" dirty="0">
                <a:solidFill>
                  <a:srgbClr val="685D4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subscribing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all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topics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beginning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i="1" spc="-45" dirty="0">
                <a:solidFill>
                  <a:srgbClr val="685D46"/>
                </a:solidFill>
                <a:latin typeface="Arial"/>
                <a:cs typeface="Arial"/>
              </a:rPr>
              <a:t>house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5794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Applications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340340" cy="35153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Facebook</a:t>
            </a:r>
            <a:r>
              <a:rPr sz="2400" b="1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Messenger</a:t>
            </a: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online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chat.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Amazon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685D46"/>
                </a:solidFill>
                <a:latin typeface="Tahoma"/>
                <a:cs typeface="Tahoma"/>
              </a:rPr>
              <a:t>Web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40" dirty="0">
                <a:solidFill>
                  <a:srgbClr val="685D46"/>
                </a:solidFill>
                <a:latin typeface="Tahoma"/>
                <a:cs typeface="Tahoma"/>
              </a:rPr>
              <a:t>Services</a:t>
            </a: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Amazon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IoT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Microsoft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Azure</a:t>
            </a: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IoT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Hub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its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main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telemetry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messages.</a:t>
            </a:r>
            <a:endParaRPr sz="2400">
              <a:latin typeface="Microsoft Sans Serif"/>
              <a:cs typeface="Microsoft Sans Serif"/>
            </a:endParaRPr>
          </a:p>
          <a:p>
            <a:pPr marL="278130" marR="802640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70" dirty="0">
                <a:solidFill>
                  <a:srgbClr val="685D46"/>
                </a:solidFill>
                <a:latin typeface="Tahoma"/>
                <a:cs typeface="Tahoma"/>
              </a:rPr>
              <a:t>EVRYTHNG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685D46"/>
                </a:solidFill>
                <a:latin typeface="Tahoma"/>
                <a:cs typeface="Tahoma"/>
              </a:rPr>
              <a:t>IoT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platform</a:t>
            </a:r>
            <a:r>
              <a:rPr sz="2400" b="1" spc="-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M2M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for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millions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products.</a:t>
            </a:r>
            <a:endParaRPr sz="2400">
              <a:latin typeface="Microsoft Sans Serif"/>
              <a:cs typeface="Microsoft Sans Serif"/>
            </a:endParaRPr>
          </a:p>
          <a:p>
            <a:pPr marL="278130" marR="496570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Adafruit</a:t>
            </a:r>
            <a:r>
              <a:rPr sz="2400" b="1" spc="-4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launched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free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cloud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IoT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experimenters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called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Adafruit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IO.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5032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SMQTT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386695" cy="2770438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5080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Secure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MQTT</a:t>
            </a:r>
            <a:r>
              <a:rPr sz="2400" b="1" spc="-4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extension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on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lightweight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attribute.</a:t>
            </a:r>
            <a:endParaRPr sz="2400" dirty="0">
              <a:latin typeface="Microsoft Sans Serif"/>
              <a:cs typeface="Microsoft Sans Serif"/>
            </a:endParaRPr>
          </a:p>
          <a:p>
            <a:pPr marL="278130" marR="370205" indent="-266065">
              <a:lnSpc>
                <a:spcPct val="91500"/>
              </a:lnSpc>
              <a:spcBef>
                <a:spcPts val="1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main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advantage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broadcast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feature,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delivered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nodes,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quite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lang="en-IN"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I</a:t>
            </a:r>
            <a:r>
              <a:rPr sz="2400" spc="-25" dirty="0" err="1">
                <a:solidFill>
                  <a:srgbClr val="685D46"/>
                </a:solidFill>
                <a:latin typeface="Microsoft Sans Serif"/>
                <a:cs typeface="Microsoft Sans Serif"/>
              </a:rPr>
              <a:t>oT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applications.</a:t>
            </a:r>
            <a:endParaRPr sz="2400" dirty="0">
              <a:latin typeface="Microsoft Sans Serif"/>
              <a:cs typeface="Microsoft Sans Serif"/>
            </a:endParaRPr>
          </a:p>
          <a:p>
            <a:pPr marL="278130" marR="1550670" indent="-266065">
              <a:lnSpc>
                <a:spcPts val="2680"/>
              </a:lnSpc>
              <a:spcBef>
                <a:spcPts val="131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general,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algorithm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consists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four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main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stages: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setup,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decryption.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10747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IoT Protocol for each Layer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175" y="1969087"/>
            <a:ext cx="7864450" cy="40642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3236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SMQTT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288270" cy="32512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78130" marR="5080" indent="-266065">
              <a:lnSpc>
                <a:spcPct val="91500"/>
              </a:lnSpc>
              <a:spcBef>
                <a:spcPts val="3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setup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phase,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subscribers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publishers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register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themselves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broker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get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master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secret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key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according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their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developer’s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choice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key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generation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algorithm.</a:t>
            </a:r>
            <a:endParaRPr sz="2400">
              <a:latin typeface="Microsoft Sans Serif"/>
              <a:cs typeface="Microsoft Sans Serif"/>
            </a:endParaRPr>
          </a:p>
          <a:p>
            <a:pPr marL="278130" marR="269240" indent="-266065">
              <a:lnSpc>
                <a:spcPct val="91500"/>
              </a:lnSpc>
              <a:spcBef>
                <a:spcPts val="13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When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published,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it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encrypted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published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broker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sends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subscribers,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ﬁnally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decrypted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at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end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having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same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master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secret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key.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6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key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generation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algorithms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standardized.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90" dirty="0">
                <a:solidFill>
                  <a:srgbClr val="685D46"/>
                </a:solidFill>
                <a:latin typeface="Microsoft Sans Serif"/>
                <a:cs typeface="Microsoft Sans Serif"/>
              </a:rPr>
              <a:t>SMQTT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proposed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enhance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MQTT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security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features.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7242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CoAP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269220" cy="31857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CoAP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685D46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Constrained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Application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Protocol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55" dirty="0">
                <a:solidFill>
                  <a:srgbClr val="685D46"/>
                </a:solidFill>
                <a:latin typeface="Tahoma"/>
                <a:cs typeface="Tahoma"/>
              </a:rPr>
              <a:t>Web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transfer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protocol</a:t>
            </a:r>
            <a:r>
              <a:rPr sz="2400" b="1" spc="-3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constrained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networks.</a:t>
            </a:r>
            <a:endParaRPr sz="2400">
              <a:latin typeface="Microsoft Sans Serif"/>
              <a:cs typeface="Microsoft Sans Serif"/>
            </a:endParaRPr>
          </a:p>
          <a:p>
            <a:pPr marL="278130" marR="92075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Designed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for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Machine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to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Machine</a:t>
            </a: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(M2M)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smart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energy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building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automation.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Request</a:t>
            </a:r>
            <a:r>
              <a:rPr sz="2400" spc="-2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Response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model</a:t>
            </a:r>
            <a:r>
              <a:rPr sz="2400" b="1" spc="-5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end</a:t>
            </a:r>
            <a:r>
              <a:rPr sz="2400" spc="8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points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</a:t>
            </a:r>
            <a:r>
              <a:rPr sz="2400" spc="2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Server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interaction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asynchronous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over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a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datagram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oriented </a:t>
            </a:r>
            <a:r>
              <a:rPr sz="2400" b="1" spc="-6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transport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protocol</a:t>
            </a:r>
            <a:r>
              <a:rPr sz="2400" b="1" spc="-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UDP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8"/>
          <p:cNvGraphicFramePr>
            <a:graphicFrameLocks noGrp="1"/>
          </p:cNvGraphicFramePr>
          <p:nvPr>
            <p:ph idx="1"/>
          </p:nvPr>
        </p:nvGraphicFramePr>
        <p:xfrm>
          <a:off x="684213" y="3429000"/>
          <a:ext cx="7772400" cy="23939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463">
                <a:tc>
                  <a:txBody>
                    <a:bodyPr/>
                    <a:lstStyle/>
                    <a:p>
                      <a:r>
                        <a:rPr lang="en-US" sz="1800" dirty="0"/>
                        <a:t>HTTP, </a:t>
                      </a:r>
                      <a:r>
                        <a:rPr lang="en-US" sz="1800" dirty="0" err="1"/>
                        <a:t>Websockets</a:t>
                      </a:r>
                      <a:r>
                        <a:rPr lang="en-US" sz="1800"/>
                        <a:t>, DNS, XMPP, MQTT, </a:t>
                      </a:r>
                      <a:r>
                        <a:rPr lang="en-US" sz="1800" err="1"/>
                        <a:t>CoAp</a:t>
                      </a:r>
                      <a:endParaRPr lang="en-US" sz="1800"/>
                    </a:p>
                  </a:txBody>
                  <a:tcPr marT="45748" marB="4574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Application layer</a:t>
                      </a:r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62">
                <a:tc>
                  <a:txBody>
                    <a:bodyPr/>
                    <a:lstStyle/>
                    <a:p>
                      <a:r>
                        <a:rPr lang="en-US" sz="1800"/>
                        <a:t>TLS, SSL</a:t>
                      </a:r>
                    </a:p>
                  </a:txBody>
                  <a:tcPr marT="45748" marB="4574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Application Layer (Encryption)</a:t>
                      </a:r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62">
                <a:tc>
                  <a:txBody>
                    <a:bodyPr/>
                    <a:lstStyle/>
                    <a:p>
                      <a:r>
                        <a:rPr lang="en-US" sz="1800"/>
                        <a:t>TCP, UDP</a:t>
                      </a:r>
                    </a:p>
                  </a:txBody>
                  <a:tcPr marT="45748" marB="4574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Transport</a:t>
                      </a:r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62">
                <a:tc>
                  <a:txBody>
                    <a:bodyPr/>
                    <a:lstStyle/>
                    <a:p>
                      <a:r>
                        <a:rPr lang="en-US" sz="1800"/>
                        <a:t>IP(V4, V6), 6LowPAN</a:t>
                      </a:r>
                    </a:p>
                  </a:txBody>
                  <a:tcPr marT="45748" marB="4574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Internet Layer</a:t>
                      </a:r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300">
                <a:tc>
                  <a:txBody>
                    <a:bodyPr/>
                    <a:lstStyle/>
                    <a:p>
                      <a:r>
                        <a:rPr lang="en-US" sz="1800"/>
                        <a:t>Ethernet, 802.11 </a:t>
                      </a:r>
                      <a:r>
                        <a:rPr lang="en-US" sz="1800" err="1"/>
                        <a:t>WiFi</a:t>
                      </a:r>
                      <a:r>
                        <a:rPr lang="en-US" sz="1800"/>
                        <a:t>, 802.15.4</a:t>
                      </a:r>
                    </a:p>
                  </a:txBody>
                  <a:tcPr marT="45748" marB="4574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Link</a:t>
                      </a:r>
                      <a:r>
                        <a:rPr lang="en-US" sz="1800" baseline="0"/>
                        <a:t> Layer</a:t>
                      </a:r>
                      <a:endParaRPr lang="en-US" sz="1800"/>
                    </a:p>
                  </a:txBody>
                  <a:tcPr marT="45748" marB="4574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4213" y="1149927"/>
            <a:ext cx="36792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Where are we?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44436" y="2618509"/>
            <a:ext cx="6212178" cy="123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56613" y="2438399"/>
            <a:ext cx="154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are here!</a:t>
            </a:r>
          </a:p>
        </p:txBody>
      </p:sp>
    </p:spTree>
    <p:extLst>
      <p:ext uri="{BB962C8B-B14F-4D97-AF65-F5344CB8AC3E}">
        <p14:creationId xmlns:p14="http://schemas.microsoft.com/office/powerpoint/2010/main" val="204120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271" y="1853463"/>
            <a:ext cx="10280015" cy="35814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78130" marR="5080" indent="-266065">
              <a:lnSpc>
                <a:spcPct val="91500"/>
              </a:lnSpc>
              <a:spcBef>
                <a:spcPts val="3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Constrained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(CoAP)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session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designed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 </a:t>
            </a:r>
            <a:r>
              <a:rPr sz="2400" spc="-165" dirty="0">
                <a:solidFill>
                  <a:srgbClr val="685D46"/>
                </a:solidFill>
                <a:latin typeface="Microsoft Sans Serif"/>
                <a:cs typeface="Microsoft Sans Serif"/>
              </a:rPr>
              <a:t>IETF</a:t>
            </a:r>
            <a:r>
              <a:rPr sz="2400" spc="-1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Constrained </a:t>
            </a: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RESTful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Environment </a:t>
            </a:r>
            <a:r>
              <a:rPr sz="2400" spc="-140" dirty="0">
                <a:solidFill>
                  <a:srgbClr val="685D46"/>
                </a:solidFill>
                <a:latin typeface="Microsoft Sans Serif"/>
                <a:cs typeface="Microsoft Sans Serif"/>
              </a:rPr>
              <a:t>(CoRE)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working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group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lightweight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RESTful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05" dirty="0">
                <a:solidFill>
                  <a:srgbClr val="685D46"/>
                </a:solidFill>
                <a:latin typeface="Microsoft Sans Serif"/>
                <a:cs typeface="Microsoft Sans Serif"/>
              </a:rPr>
              <a:t>(HTTP)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interface.</a:t>
            </a:r>
            <a:endParaRPr sz="2400">
              <a:latin typeface="Microsoft Sans Serif"/>
              <a:cs typeface="Microsoft Sans Serif"/>
            </a:endParaRPr>
          </a:p>
          <a:p>
            <a:pPr marL="278130" marR="1019175" indent="-266065">
              <a:lnSpc>
                <a:spcPts val="2680"/>
              </a:lnSpc>
              <a:spcBef>
                <a:spcPts val="13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Representational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State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Transfer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685D46"/>
                </a:solidFill>
                <a:latin typeface="Microsoft Sans Serif"/>
                <a:cs typeface="Microsoft Sans Serif"/>
              </a:rPr>
              <a:t>(REST)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interface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HTTP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servers.</a:t>
            </a:r>
            <a:endParaRPr sz="2400">
              <a:latin typeface="Microsoft Sans Serif"/>
              <a:cs typeface="Microsoft Sans Serif"/>
            </a:endParaRPr>
          </a:p>
          <a:p>
            <a:pPr marL="278130" marR="18415" indent="-266065">
              <a:lnSpc>
                <a:spcPts val="2680"/>
              </a:lnSpc>
              <a:spcBef>
                <a:spcPts val="126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Lightweight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those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IoT,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could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result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signiﬁcant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overhead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consumption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685D46"/>
                </a:solidFill>
                <a:latin typeface="Microsoft Sans Serif"/>
                <a:cs typeface="Microsoft Sans Serif"/>
              </a:rPr>
              <a:t>REST.</a:t>
            </a:r>
            <a:endParaRPr sz="2400">
              <a:latin typeface="Microsoft Sans Serif"/>
              <a:cs typeface="Microsoft Sans Serif"/>
            </a:endParaRPr>
          </a:p>
          <a:p>
            <a:pPr marL="278130" marR="55244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CoAP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designed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enable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2400" spc="10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sensors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RESTful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while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meeting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their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constraints.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026" y="1790124"/>
            <a:ext cx="10168255" cy="20173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74955" marR="5080" indent="-262890">
              <a:lnSpc>
                <a:spcPct val="73000"/>
              </a:lnSpc>
              <a:spcBef>
                <a:spcPts val="830"/>
              </a:spcBef>
              <a:buClr>
                <a:srgbClr val="A1E7D9"/>
              </a:buClr>
              <a:buSzPct val="115909"/>
              <a:buFont typeface="Tahoma"/>
              <a:buChar char="●"/>
              <a:tabLst>
                <a:tab pos="275590" algn="l"/>
              </a:tabLst>
            </a:pPr>
            <a:r>
              <a:rPr sz="22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Built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over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UDP,</a:t>
            </a:r>
            <a:r>
              <a:rPr sz="22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instead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685D46"/>
                </a:solidFill>
                <a:latin typeface="Microsoft Sans Serif"/>
                <a:cs typeface="Microsoft Sans Serif"/>
              </a:rPr>
              <a:t>TCP</a:t>
            </a:r>
            <a:r>
              <a:rPr sz="22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(which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commonly</a:t>
            </a:r>
            <a:r>
              <a:rPr sz="22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used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HTTP)</a:t>
            </a:r>
            <a:r>
              <a:rPr sz="22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has </a:t>
            </a:r>
            <a:r>
              <a:rPr sz="2200" spc="-57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mechanism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reliability.</a:t>
            </a:r>
            <a:endParaRPr sz="2200">
              <a:latin typeface="Microsoft Sans Serif"/>
              <a:cs typeface="Microsoft Sans Serif"/>
            </a:endParaRPr>
          </a:p>
          <a:p>
            <a:pPr marL="274955" indent="-262890">
              <a:lnSpc>
                <a:spcPct val="100000"/>
              </a:lnSpc>
              <a:spcBef>
                <a:spcPts val="475"/>
              </a:spcBef>
              <a:buClr>
                <a:srgbClr val="A1E7D9"/>
              </a:buClr>
              <a:buSzPct val="115909"/>
              <a:buFont typeface="Tahoma"/>
              <a:buChar char="●"/>
              <a:tabLst>
                <a:tab pos="275590" algn="l"/>
              </a:tabLst>
            </a:pPr>
            <a:r>
              <a:rPr sz="2200" spc="-75" dirty="0">
                <a:solidFill>
                  <a:srgbClr val="685D46"/>
                </a:solidFill>
                <a:latin typeface="Microsoft Sans Serif"/>
                <a:cs typeface="Microsoft Sans Serif"/>
              </a:rPr>
              <a:t>CoAP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architecture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divided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into</a:t>
            </a:r>
            <a:r>
              <a:rPr sz="22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two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main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sub</a:t>
            </a:r>
            <a:r>
              <a:rPr sz="2200" spc="4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2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layers:</a:t>
            </a:r>
            <a:endParaRPr sz="2200">
              <a:latin typeface="Microsoft Sans Serif"/>
              <a:cs typeface="Microsoft Sans Serif"/>
            </a:endParaRPr>
          </a:p>
          <a:p>
            <a:pPr marL="732155" lvl="1" indent="-258445">
              <a:lnSpc>
                <a:spcPct val="100000"/>
              </a:lnSpc>
              <a:spcBef>
                <a:spcPts val="235"/>
              </a:spcBef>
              <a:buClr>
                <a:srgbClr val="A1E7D9"/>
              </a:buClr>
              <a:buSzPct val="125714"/>
              <a:buFont typeface="Tahoma"/>
              <a:buChar char="○"/>
              <a:tabLst>
                <a:tab pos="732790" algn="l"/>
              </a:tabLst>
            </a:pPr>
            <a:r>
              <a:rPr sz="17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Messaging</a:t>
            </a:r>
            <a:endParaRPr sz="1750">
              <a:latin typeface="Microsoft Sans Serif"/>
              <a:cs typeface="Microsoft Sans Serif"/>
            </a:endParaRPr>
          </a:p>
          <a:p>
            <a:pPr marL="732155" lvl="1" indent="-258445">
              <a:lnSpc>
                <a:spcPct val="100000"/>
              </a:lnSpc>
              <a:spcBef>
                <a:spcPts val="265"/>
              </a:spcBef>
              <a:buClr>
                <a:srgbClr val="A1E7D9"/>
              </a:buClr>
              <a:buSzPct val="125714"/>
              <a:buFont typeface="Tahoma"/>
              <a:buChar char="○"/>
              <a:tabLst>
                <a:tab pos="732790" algn="l"/>
              </a:tabLst>
            </a:pPr>
            <a:r>
              <a:rPr sz="175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Request/response.</a:t>
            </a:r>
            <a:endParaRPr sz="1750">
              <a:latin typeface="Microsoft Sans Serif"/>
              <a:cs typeface="Microsoft Sans Serif"/>
            </a:endParaRPr>
          </a:p>
          <a:p>
            <a:pPr marL="274955" indent="-262890">
              <a:lnSpc>
                <a:spcPct val="100000"/>
              </a:lnSpc>
              <a:spcBef>
                <a:spcPts val="565"/>
              </a:spcBef>
              <a:buClr>
                <a:srgbClr val="A1E7D9"/>
              </a:buClr>
              <a:buSzPct val="115909"/>
              <a:buFont typeface="Tahoma"/>
              <a:buChar char="●"/>
              <a:tabLst>
                <a:tab pos="275590" algn="l"/>
              </a:tabLst>
            </a:pPr>
            <a:r>
              <a:rPr sz="22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messaging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sub</a:t>
            </a:r>
            <a:r>
              <a:rPr sz="22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2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responsible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reliability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duplication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9825" y="3678933"/>
            <a:ext cx="8571865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messages,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while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request/response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sublayer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2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responsible</a:t>
            </a:r>
            <a:r>
              <a:rPr sz="22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026" y="3915762"/>
            <a:ext cx="4648200" cy="19685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20"/>
              </a:spcBef>
            </a:pPr>
            <a:r>
              <a:rPr sz="22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communication.</a:t>
            </a:r>
            <a:endParaRPr sz="2200">
              <a:latin typeface="Microsoft Sans Serif"/>
              <a:cs typeface="Microsoft Sans Serif"/>
            </a:endParaRPr>
          </a:p>
          <a:p>
            <a:pPr marL="274955" indent="-262890">
              <a:lnSpc>
                <a:spcPct val="100000"/>
              </a:lnSpc>
              <a:spcBef>
                <a:spcPts val="470"/>
              </a:spcBef>
              <a:buClr>
                <a:srgbClr val="A1E7D9"/>
              </a:buClr>
              <a:buSzPct val="115909"/>
              <a:buFont typeface="Tahoma"/>
              <a:buChar char="●"/>
              <a:tabLst>
                <a:tab pos="275590" algn="l"/>
              </a:tabLst>
            </a:pPr>
            <a:r>
              <a:rPr sz="2200" spc="-75" dirty="0">
                <a:solidFill>
                  <a:srgbClr val="685D46"/>
                </a:solidFill>
                <a:latin typeface="Microsoft Sans Serif"/>
                <a:cs typeface="Microsoft Sans Serif"/>
              </a:rPr>
              <a:t>CoAP</a:t>
            </a:r>
            <a:r>
              <a:rPr sz="22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has</a:t>
            </a:r>
            <a:r>
              <a:rPr sz="22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four</a:t>
            </a:r>
            <a:r>
              <a:rPr sz="22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messaging</a:t>
            </a:r>
            <a:r>
              <a:rPr sz="22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2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modes:</a:t>
            </a:r>
            <a:endParaRPr sz="2200">
              <a:latin typeface="Microsoft Sans Serif"/>
              <a:cs typeface="Microsoft Sans Serif"/>
            </a:endParaRPr>
          </a:p>
          <a:p>
            <a:pPr marL="732155" lvl="1" indent="-258445">
              <a:lnSpc>
                <a:spcPct val="100000"/>
              </a:lnSpc>
              <a:spcBef>
                <a:spcPts val="240"/>
              </a:spcBef>
              <a:buClr>
                <a:srgbClr val="A1E7D9"/>
              </a:buClr>
              <a:buSzPct val="125714"/>
              <a:buFont typeface="Tahoma"/>
              <a:buChar char="○"/>
              <a:tabLst>
                <a:tab pos="732790" algn="l"/>
              </a:tabLst>
            </a:pPr>
            <a:r>
              <a:rPr sz="17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Conﬁrmable</a:t>
            </a:r>
            <a:endParaRPr sz="1750">
              <a:latin typeface="Microsoft Sans Serif"/>
              <a:cs typeface="Microsoft Sans Serif"/>
            </a:endParaRPr>
          </a:p>
          <a:p>
            <a:pPr marL="732155" lvl="1" indent="-258445">
              <a:lnSpc>
                <a:spcPct val="100000"/>
              </a:lnSpc>
              <a:spcBef>
                <a:spcPts val="265"/>
              </a:spcBef>
              <a:buClr>
                <a:srgbClr val="A1E7D9"/>
              </a:buClr>
              <a:buSzPct val="125714"/>
              <a:buFont typeface="Tahoma"/>
              <a:buChar char="○"/>
              <a:tabLst>
                <a:tab pos="732790" algn="l"/>
              </a:tabLst>
            </a:pPr>
            <a:r>
              <a:rPr sz="17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Non</a:t>
            </a:r>
            <a:r>
              <a:rPr sz="1750" spc="7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17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conﬁrmable</a:t>
            </a:r>
            <a:endParaRPr sz="1750">
              <a:latin typeface="Microsoft Sans Serif"/>
              <a:cs typeface="Microsoft Sans Serif"/>
            </a:endParaRPr>
          </a:p>
          <a:p>
            <a:pPr marL="732155" lvl="1" indent="-258445">
              <a:lnSpc>
                <a:spcPct val="100000"/>
              </a:lnSpc>
              <a:spcBef>
                <a:spcPts val="265"/>
              </a:spcBef>
              <a:buClr>
                <a:srgbClr val="A1E7D9"/>
              </a:buClr>
              <a:buSzPct val="125714"/>
              <a:buFont typeface="Tahoma"/>
              <a:buChar char="○"/>
              <a:tabLst>
                <a:tab pos="732790" algn="l"/>
              </a:tabLst>
            </a:pPr>
            <a:r>
              <a:rPr sz="17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Piggyback</a:t>
            </a:r>
            <a:endParaRPr sz="1750">
              <a:latin typeface="Microsoft Sans Serif"/>
              <a:cs typeface="Microsoft Sans Serif"/>
            </a:endParaRPr>
          </a:p>
          <a:p>
            <a:pPr marL="732155" lvl="1" indent="-258445">
              <a:lnSpc>
                <a:spcPct val="100000"/>
              </a:lnSpc>
              <a:spcBef>
                <a:spcPts val="265"/>
              </a:spcBef>
              <a:buClr>
                <a:srgbClr val="A1E7D9"/>
              </a:buClr>
              <a:buSzPct val="125714"/>
              <a:buFont typeface="Tahoma"/>
              <a:buChar char="○"/>
              <a:tabLst>
                <a:tab pos="732790" algn="l"/>
              </a:tabLst>
            </a:pPr>
            <a:r>
              <a:rPr sz="175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Separate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195" y="532402"/>
            <a:ext cx="9107805" cy="492443"/>
          </a:xfrm>
        </p:spPr>
        <p:txBody>
          <a:bodyPr/>
          <a:lstStyle/>
          <a:p>
            <a:r>
              <a:rPr lang="en-US" sz="3200" dirty="0"/>
              <a:t>Constrained Application Protocol (</a:t>
            </a:r>
            <a:r>
              <a:rPr lang="en-US" sz="3200" dirty="0" err="1"/>
              <a:t>CoAp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43" y="1958022"/>
            <a:ext cx="8595360" cy="4351337"/>
          </a:xfrm>
        </p:spPr>
        <p:txBody>
          <a:bodyPr>
            <a:normAutofit/>
          </a:bodyPr>
          <a:lstStyle/>
          <a:p>
            <a:r>
              <a:rPr lang="en-US" dirty="0"/>
              <a:t>Who uses or supports </a:t>
            </a:r>
            <a:r>
              <a:rPr lang="en-US" dirty="0" err="1"/>
              <a:t>CoAP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      - Open Mobile Alliance  M2M</a:t>
            </a:r>
          </a:p>
          <a:p>
            <a:pPr marL="0" indent="0">
              <a:buNone/>
            </a:pPr>
            <a:r>
              <a:rPr lang="en-US" dirty="0"/>
              <a:t>      - IPSO Alliance (IP for Smart Objects)</a:t>
            </a:r>
          </a:p>
          <a:p>
            <a:pPr marL="0" indent="0">
              <a:buNone/>
            </a:pPr>
            <a:r>
              <a:rPr lang="en-US" dirty="0"/>
              <a:t>      - European Telecom Standards Institute M2M / OneM2M</a:t>
            </a:r>
          </a:p>
          <a:p>
            <a:pPr marL="0" indent="0">
              <a:buNone/>
            </a:pPr>
            <a:r>
              <a:rPr lang="en-US" dirty="0"/>
              <a:t>      - Lighting systems for smart cities</a:t>
            </a:r>
          </a:p>
          <a:p>
            <a:pPr marL="0" indent="0">
              <a:buNone/>
            </a:pPr>
            <a:r>
              <a:rPr lang="en-US" dirty="0"/>
              <a:t>      - Device management for network operators.</a:t>
            </a:r>
          </a:p>
          <a:p>
            <a:pPr marL="0" indent="0">
              <a:buNone/>
            </a:pPr>
            <a:r>
              <a:rPr lang="en-US" dirty="0"/>
              <a:t>      - Copper is a Firefox plugin – treat devices as REST services</a:t>
            </a:r>
          </a:p>
          <a:p>
            <a:pPr marL="0" indent="0">
              <a:buNone/>
            </a:pPr>
            <a:r>
              <a:rPr lang="en-US" dirty="0"/>
              <a:t>      - Main Java project on </a:t>
            </a:r>
            <a:r>
              <a:rPr lang="en-US" dirty="0" err="1"/>
              <a:t>github</a:t>
            </a:r>
            <a:r>
              <a:rPr lang="en-US" dirty="0"/>
              <a:t> : Californium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050" name="Picture 2" descr="ttp://www.ebuzz.co.kr/static/news/news1/__icsFiles/afieldfile/2012/11/30/011_Pag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610" y="4568010"/>
            <a:ext cx="1827684" cy="108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NaIfNi963XdLFyit0u7VALTE3e8Dt-AWkgjsgbQ4uyDhXKyffwb524vI8bRc8ljJJqItTsjRPjyjJxoNJSAAncieA60wEeU1yplwmfCAqi2dEWZyl7UA7CpFDMhaNY6Hs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56" y="3433175"/>
            <a:ext cx="2207392" cy="113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6.googleusercontent.com/jz7MDGh2WrfQ-SsaaSUly_KOKuvdjw-GxUCSQCTafa_JNijBmfVJVuhZ_UCOPnVoKX24q2sPjSiGIJh5UNYZFyuTop6bPoVS5ef8tOWOQTEGwu6OGOF5Tf8S8K_YbaMCXS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756" y="2331256"/>
            <a:ext cx="2006015" cy="102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1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304800"/>
            <a:ext cx="8309609" cy="677108"/>
          </a:xfrm>
        </p:spPr>
        <p:txBody>
          <a:bodyPr/>
          <a:lstStyle/>
          <a:p>
            <a:r>
              <a:rPr lang="en-US" sz="4400" dirty="0"/>
              <a:t>CoAP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8935073" cy="4738255"/>
          </a:xfrm>
        </p:spPr>
        <p:txBody>
          <a:bodyPr>
            <a:normAutofit/>
          </a:bodyPr>
          <a:lstStyle/>
          <a:p>
            <a:r>
              <a:rPr lang="en-US" dirty="0"/>
              <a:t>Has a scheme </a:t>
            </a:r>
            <a:r>
              <a:rPr lang="en-US" dirty="0" err="1"/>
              <a:t>coap</a:t>
            </a:r>
            <a:r>
              <a:rPr lang="en-US" dirty="0"/>
              <a:t>://</a:t>
            </a:r>
          </a:p>
          <a:p>
            <a:r>
              <a:rPr lang="en-US" dirty="0"/>
              <a:t>Has a well known port. </a:t>
            </a:r>
          </a:p>
          <a:p>
            <a:r>
              <a:rPr lang="en-US" dirty="0"/>
              <a:t>GET, POST, PUT, DELETE </a:t>
            </a:r>
            <a:r>
              <a:rPr lang="en-US" dirty="0">
                <a:solidFill>
                  <a:srgbClr val="C00000"/>
                </a:solidFill>
              </a:rPr>
              <a:t>encoded in binary </a:t>
            </a:r>
            <a:r>
              <a:rPr lang="en-US" dirty="0"/>
              <a:t>( 1 == GET)</a:t>
            </a:r>
          </a:p>
          <a:p>
            <a:r>
              <a:rPr lang="en-US" dirty="0"/>
              <a:t>Block transfer support. </a:t>
            </a:r>
          </a:p>
          <a:p>
            <a:r>
              <a:rPr lang="en-US" dirty="0"/>
              <a:t>Confirmable messages requires an ACK with message ID. The message ID of the ACK matches the message ID of the confirmable message.</a:t>
            </a:r>
          </a:p>
          <a:p>
            <a:r>
              <a:rPr lang="en-US" dirty="0"/>
              <a:t>Non-confirmable messages do not require an ACK. Less reliable.</a:t>
            </a:r>
          </a:p>
          <a:p>
            <a:r>
              <a:rPr lang="en-US" dirty="0"/>
              <a:t>Responses are matched with requests via the client generated Token.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CoAP</a:t>
            </a:r>
            <a:r>
              <a:rPr lang="en-US" dirty="0"/>
              <a:t> Client                                    </a:t>
            </a:r>
            <a:r>
              <a:rPr lang="en-US" dirty="0" err="1"/>
              <a:t>CoAP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                 --</a:t>
            </a:r>
            <a:r>
              <a:rPr lang="en-US" dirty="0">
                <a:sym typeface="Wingdings"/>
              </a:rPr>
              <a:t>--&gt;</a:t>
            </a:r>
            <a:r>
              <a:rPr lang="en-US" dirty="0"/>
              <a:t>    CON  {id} GET  /basement/light                </a:t>
            </a:r>
            <a:r>
              <a:rPr lang="en-US" dirty="0">
                <a:solidFill>
                  <a:srgbClr val="C00000"/>
                </a:solidFill>
              </a:rPr>
              <a:t>Confirmable request has an ID</a:t>
            </a:r>
          </a:p>
          <a:p>
            <a:pPr marL="0" indent="0">
              <a:buNone/>
            </a:pPr>
            <a:r>
              <a:rPr lang="en-US" dirty="0"/>
              <a:t>                 &lt;----    ACK  {id} 200 Content {“status” : “on”}      Piggy back response and same ID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962" y="533400"/>
            <a:ext cx="9179878" cy="1354217"/>
          </a:xfrm>
        </p:spPr>
        <p:txBody>
          <a:bodyPr/>
          <a:lstStyle/>
          <a:p>
            <a:r>
              <a:rPr lang="en-US" sz="4400" dirty="0" err="1"/>
              <a:t>CoAP</a:t>
            </a:r>
            <a:r>
              <a:rPr lang="en-US" sz="4400" dirty="0"/>
              <a:t> Uses Timeouts over UDP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305" y="1887616"/>
            <a:ext cx="10706735" cy="308276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CoAP</a:t>
            </a:r>
            <a:r>
              <a:rPr lang="en-US" dirty="0"/>
              <a:t> Client                                    </a:t>
            </a:r>
            <a:r>
              <a:rPr lang="en-US" dirty="0" err="1"/>
              <a:t>CoAP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                 --</a:t>
            </a:r>
            <a:r>
              <a:rPr lang="en-US" dirty="0">
                <a:sym typeface="Wingdings"/>
              </a:rPr>
              <a:t>--&gt;</a:t>
            </a:r>
            <a:r>
              <a:rPr lang="en-US" dirty="0"/>
              <a:t>    CON  {id} GET  /basement/light          </a:t>
            </a:r>
            <a:r>
              <a:rPr lang="en-US" dirty="0">
                <a:solidFill>
                  <a:srgbClr val="C00000"/>
                </a:solidFill>
              </a:rPr>
              <a:t>lost request</a:t>
            </a:r>
          </a:p>
          <a:p>
            <a:pPr marL="0" indent="0">
              <a:buNone/>
            </a:pPr>
            <a:r>
              <a:rPr lang="en-US" dirty="0"/>
              <a:t>  timeout --</a:t>
            </a:r>
            <a:r>
              <a:rPr lang="en-US" dirty="0">
                <a:sym typeface="Wingdings"/>
              </a:rPr>
              <a:t> --&gt;    CON  {id} GET /basement/light           </a:t>
            </a:r>
            <a:r>
              <a:rPr lang="en-US" dirty="0">
                <a:solidFill>
                  <a:srgbClr val="C00000"/>
                </a:solidFill>
                <a:sym typeface="Wingdings"/>
              </a:rPr>
              <a:t>finally arrives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/>
              <a:t>                 &lt;----    ACK  {id} 200 Content {“status” : “on”}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The {id} allows us to detect duplicates.</a:t>
            </a:r>
          </a:p>
          <a:p>
            <a:pPr marL="0" indent="0">
              <a:buNone/>
            </a:pPr>
            <a:r>
              <a:rPr lang="en-US" dirty="0"/>
              <a:t>   What happens if the ACK is also lost?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538" y="381000"/>
            <a:ext cx="9616440" cy="2031325"/>
          </a:xfrm>
        </p:spPr>
        <p:txBody>
          <a:bodyPr/>
          <a:lstStyle/>
          <a:p>
            <a:r>
              <a:rPr lang="en-US" sz="4400" dirty="0" err="1"/>
              <a:t>CoAP</a:t>
            </a:r>
            <a:r>
              <a:rPr lang="en-US" sz="4400" dirty="0"/>
              <a:t> Request/Acknowledge/Callback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8320" y="1852093"/>
            <a:ext cx="859536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CoAP</a:t>
            </a:r>
            <a:r>
              <a:rPr lang="en-US" dirty="0"/>
              <a:t> Client                                    </a:t>
            </a:r>
            <a:r>
              <a:rPr lang="en-US" dirty="0" err="1"/>
              <a:t>CoAP</a:t>
            </a:r>
            <a:r>
              <a:rPr lang="en-US" dirty="0"/>
              <a:t> Server</a:t>
            </a:r>
          </a:p>
          <a:p>
            <a:pPr marL="0" indent="0">
              <a:buNone/>
            </a:pPr>
            <a:r>
              <a:rPr lang="en-US" dirty="0"/>
              <a:t>     --</a:t>
            </a:r>
            <a:r>
              <a:rPr lang="en-US" dirty="0">
                <a:sym typeface="Wingdings"/>
              </a:rPr>
              <a:t>--&gt;</a:t>
            </a:r>
            <a:r>
              <a:rPr lang="en-US" dirty="0"/>
              <a:t>    CON  {id} PUT  /basement/</a:t>
            </a:r>
            <a:r>
              <a:rPr lang="en-US" dirty="0" err="1"/>
              <a:t>cleanFloor</a:t>
            </a:r>
            <a:r>
              <a:rPr lang="en-US" dirty="0"/>
              <a:t>   Token:  0x22   </a:t>
            </a:r>
            <a:r>
              <a:rPr lang="en-US" dirty="0">
                <a:solidFill>
                  <a:srgbClr val="C00000"/>
                </a:solidFill>
              </a:rPr>
              <a:t>Needs time    </a:t>
            </a:r>
          </a:p>
          <a:p>
            <a:pPr marL="0" indent="0">
              <a:buNone/>
            </a:pPr>
            <a:r>
              <a:rPr lang="en-US" dirty="0"/>
              <a:t>     &lt;----    ACK  {id}       </a:t>
            </a:r>
            <a:r>
              <a:rPr lang="en-US" dirty="0">
                <a:solidFill>
                  <a:srgbClr val="C00000"/>
                </a:solidFill>
              </a:rPr>
              <a:t>I am on it!       </a:t>
            </a:r>
          </a:p>
          <a:p>
            <a:pPr marL="0" indent="0">
              <a:buNone/>
            </a:pPr>
            <a:r>
              <a:rPr lang="en-US" dirty="0"/>
              <a:t>     &lt;-----   CON {</a:t>
            </a:r>
            <a:r>
              <a:rPr lang="en-US" dirty="0" err="1"/>
              <a:t>newID</a:t>
            </a:r>
            <a:r>
              <a:rPr lang="en-US" dirty="0"/>
              <a:t>} 200 Content /basement/</a:t>
            </a:r>
            <a:r>
              <a:rPr lang="en-US" dirty="0" err="1"/>
              <a:t>cleanFloor</a:t>
            </a:r>
            <a:r>
              <a:rPr lang="en-US" dirty="0"/>
              <a:t> Token: 0x22 Done</a:t>
            </a:r>
          </a:p>
          <a:p>
            <a:pPr marL="0" indent="0">
              <a:buNone/>
            </a:pPr>
            <a:r>
              <a:rPr lang="en-US" dirty="0"/>
              <a:t>     ---</a:t>
            </a:r>
            <a:r>
              <a:rPr lang="en-US" dirty="0">
                <a:sym typeface="Wingdings"/>
              </a:rPr>
              <a:t>-&gt;    ACK {</a:t>
            </a:r>
            <a:r>
              <a:rPr lang="en-US" dirty="0" err="1">
                <a:sym typeface="Wingdings"/>
              </a:rPr>
              <a:t>newID</a:t>
            </a:r>
            <a:r>
              <a:rPr lang="en-US" dirty="0">
                <a:sym typeface="Wingdings"/>
              </a:rPr>
              <a:t>}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In this example, the same token is used to identify this request and the service response. The id’s are used at the message level.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80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969" y="457200"/>
            <a:ext cx="8309609" cy="677108"/>
          </a:xfrm>
        </p:spPr>
        <p:txBody>
          <a:bodyPr/>
          <a:lstStyle/>
          <a:p>
            <a:r>
              <a:rPr lang="en-US" sz="4400" dirty="0" err="1"/>
              <a:t>CoAP</a:t>
            </a:r>
            <a:r>
              <a:rPr lang="en-US" sz="4400" dirty="0"/>
              <a:t>  Publish/Subscribe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3600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33141" y="3266421"/>
            <a:ext cx="92814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CoAP</a:t>
            </a:r>
            <a:r>
              <a:rPr lang="en-US" dirty="0"/>
              <a:t> Client                                    </a:t>
            </a:r>
            <a:r>
              <a:rPr lang="en-US" dirty="0" err="1"/>
              <a:t>CoAP</a:t>
            </a:r>
            <a:r>
              <a:rPr lang="en-US" dirty="0"/>
              <a:t> Server</a:t>
            </a:r>
          </a:p>
          <a:p>
            <a:r>
              <a:rPr lang="en-US" dirty="0"/>
              <a:t>     --</a:t>
            </a:r>
            <a:r>
              <a:rPr lang="en-US" dirty="0">
                <a:sym typeface="Wingdings"/>
              </a:rPr>
              <a:t>--&gt;</a:t>
            </a:r>
            <a:r>
              <a:rPr lang="en-US" dirty="0"/>
              <a:t>    CON  {id} GET  /basement/light Observe: 0   Token:  0x22   </a:t>
            </a:r>
          </a:p>
          <a:p>
            <a:r>
              <a:rPr lang="en-US" dirty="0"/>
              <a:t>     &lt;----    ACK  200 {id}  Observe: 27 Token 0x22        </a:t>
            </a:r>
          </a:p>
          <a:p>
            <a:r>
              <a:rPr lang="en-US" dirty="0">
                <a:sym typeface="Wingdings"/>
              </a:rPr>
              <a:t>     &lt;----    CON 200 Observe: 28 Token: 0x22 {“light” : ”off”}</a:t>
            </a:r>
          </a:p>
          <a:p>
            <a:r>
              <a:rPr lang="en-US" dirty="0">
                <a:sym typeface="Wingdings"/>
              </a:rPr>
              <a:t>     -----&gt;   ACK Token: 0x22 </a:t>
            </a:r>
          </a:p>
          <a:p>
            <a:r>
              <a:rPr lang="en-US" dirty="0">
                <a:sym typeface="Wingdings"/>
              </a:rPr>
              <a:t>     &lt;----    CON 200 Observe: 30 Token: 0x22 {“light” : ”on”}</a:t>
            </a:r>
          </a:p>
          <a:p>
            <a:r>
              <a:rPr lang="en-US" dirty="0">
                <a:sym typeface="Wingdings"/>
              </a:rPr>
              <a:t>                :</a:t>
            </a:r>
          </a:p>
          <a:p>
            <a:r>
              <a:rPr lang="en-US" dirty="0">
                <a:sym typeface="Wingdings"/>
              </a:rPr>
              <a:t>                :</a:t>
            </a:r>
          </a:p>
          <a:p>
            <a:r>
              <a:rPr lang="en-US" dirty="0">
                <a:sym typeface="Wingdings"/>
              </a:rPr>
              <a:t>                etc.</a:t>
            </a:r>
          </a:p>
          <a:p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Block transfer is similar. We may request a transfer (one block at a time). </a:t>
            </a:r>
          </a:p>
          <a:p>
            <a:endParaRPr lang="en-US" dirty="0"/>
          </a:p>
          <a:p>
            <a:r>
              <a:rPr lang="en-US" dirty="0"/>
              <a:t>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1668" y="1600200"/>
            <a:ext cx="85717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GET includes an “Observe” message to establish a subscription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response includes an “Observe” to say this is a publication.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value included with Observe response is there for possible re-orderings.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take the most recent sent and not the most recent to arrive. </a:t>
            </a:r>
          </a:p>
        </p:txBody>
      </p:sp>
    </p:spTree>
    <p:extLst>
      <p:ext uri="{BB962C8B-B14F-4D97-AF65-F5344CB8AC3E}">
        <p14:creationId xmlns:p14="http://schemas.microsoft.com/office/powerpoint/2010/main" val="168893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9985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IoT Protocol</a:t>
            </a:r>
            <a:endParaRPr sz="48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68337" y="1423450"/>
          <a:ext cx="5447665" cy="4907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5849">
                <a:tc rowSpan="9">
                  <a:txBody>
                    <a:bodyPr/>
                    <a:lstStyle/>
                    <a:p>
                      <a:pPr marL="12382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Session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Times New Roman"/>
                          <a:cs typeface="Times New Roman"/>
                        </a:rPr>
                        <a:t>MQTT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algn="just">
                        <a:lnSpc>
                          <a:spcPts val="138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MQTT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commonly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189" marR="103505" algn="just">
                        <a:lnSpc>
                          <a:spcPts val="1430"/>
                        </a:lnSpc>
                        <a:spcBef>
                          <a:spcPts val="4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light-weight communication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 among clients and </a:t>
                      </a:r>
                      <a:r>
                        <a:rPr sz="1200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servers.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SMQTT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6129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secur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MQT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encryption 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message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transfer.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MQTT-SN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6827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MQTT-SN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an extension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MQTT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sensor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24066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CoAP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constrained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IoT.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DDS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23114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DDS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connectivity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amon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API.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XMPP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7145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XMPP 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client-server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XML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elements.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RESTful/HTTP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208279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RESTful/HTTP</a:t>
                      </a:r>
                      <a:r>
                        <a:rPr sz="12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information.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Websocket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3398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Websocket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protocol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transmission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among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43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SOAP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249554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SOAP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HTTP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XML.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85"/>
            <a:ext cx="100615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CoAP Request Response Model</a:t>
            </a:r>
            <a:endParaRPr sz="4800" dirty="0"/>
          </a:p>
        </p:txBody>
      </p:sp>
      <p:sp>
        <p:nvSpPr>
          <p:cNvPr id="3" name="object 3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899" y="2621812"/>
            <a:ext cx="4847975" cy="2758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5300" y="2647125"/>
            <a:ext cx="4750350" cy="270834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5184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Features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9853930" cy="285623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Reduced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overheads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parsing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complexity.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URL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content</a:t>
            </a:r>
            <a:r>
              <a:rPr sz="2400" spc="8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type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support.</a:t>
            </a:r>
            <a:endParaRPr sz="2400">
              <a:latin typeface="Microsoft Sans Serif"/>
              <a:cs typeface="Microsoft Sans Serif"/>
            </a:endParaRPr>
          </a:p>
          <a:p>
            <a:pPr marL="278130" marR="52197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discovery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resources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known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95" dirty="0">
                <a:solidFill>
                  <a:srgbClr val="685D46"/>
                </a:solidFill>
                <a:latin typeface="Microsoft Sans Serif"/>
                <a:cs typeface="Microsoft Sans Serif"/>
              </a:rPr>
              <a:t>CoAP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subscription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resource,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resulting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push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notiﬁcations.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caching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maximum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age.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5718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XMPP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226040" cy="23450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XMP</a:t>
            </a: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P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330" dirty="0">
                <a:solidFill>
                  <a:srgbClr val="685D46"/>
                </a:solidFill>
                <a:latin typeface="Tahoma"/>
                <a:cs typeface="Tahoma"/>
              </a:rPr>
              <a:t>–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Extensible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Messaging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Presenc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e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Protocol.</a:t>
            </a:r>
            <a:endParaRPr sz="2400">
              <a:latin typeface="Tahoma"/>
              <a:cs typeface="Tahoma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message</a:t>
            </a:r>
            <a:r>
              <a:rPr sz="2400" spc="-1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oriented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middleware</a:t>
            </a: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XML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(Extensible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Markup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Language).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Real</a:t>
            </a:r>
            <a:r>
              <a:rPr sz="2400" spc="3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time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exchange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structured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open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9223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XMPP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212070" cy="38442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00" dirty="0">
                <a:solidFill>
                  <a:srgbClr val="685D46"/>
                </a:solidFill>
                <a:latin typeface="Microsoft Sans Serif"/>
                <a:cs typeface="Microsoft Sans Serif"/>
              </a:rPr>
              <a:t>XMPP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client</a:t>
            </a:r>
            <a:r>
              <a:rPr sz="240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server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architecture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75" dirty="0">
                <a:solidFill>
                  <a:srgbClr val="685D46"/>
                </a:solidFill>
                <a:latin typeface="Microsoft Sans Serif"/>
                <a:cs typeface="Microsoft Sans Serif"/>
              </a:rPr>
              <a:t>As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decentralized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no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central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server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required.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00" dirty="0">
                <a:solidFill>
                  <a:srgbClr val="685D46"/>
                </a:solidFill>
                <a:latin typeface="Microsoft Sans Serif"/>
                <a:cs typeface="Microsoft Sans Serif"/>
              </a:rPr>
              <a:t>XMPP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discovery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of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services</a:t>
            </a:r>
            <a:r>
              <a:rPr sz="2400" b="1" spc="-3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residing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locally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across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availability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information</a:t>
            </a:r>
            <a:r>
              <a:rPr sz="2400" b="1" spc="-7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these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services.</a:t>
            </a:r>
            <a:endParaRPr sz="2400">
              <a:latin typeface="Microsoft Sans Serif"/>
              <a:cs typeface="Microsoft Sans Serif"/>
            </a:endParaRPr>
          </a:p>
          <a:p>
            <a:pPr marL="278130" marR="100330" indent="-266065">
              <a:lnSpc>
                <a:spcPct val="91500"/>
              </a:lnSpc>
              <a:spcBef>
                <a:spcPts val="1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Well</a:t>
            </a:r>
            <a:r>
              <a:rPr sz="2400" spc="4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suited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cloud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computing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where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virtual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machines,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networks,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ﬁrewalls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would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otherwise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present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obstacles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alternative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discovery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presence</a:t>
            </a:r>
            <a:r>
              <a:rPr sz="2400" spc="4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solutions.</a:t>
            </a:r>
            <a:endParaRPr sz="2400">
              <a:latin typeface="Microsoft Sans Serif"/>
              <a:cs typeface="Microsoft Sans Serif"/>
            </a:endParaRPr>
          </a:p>
          <a:p>
            <a:pPr marL="278130" marR="1054735" indent="-266065">
              <a:lnSpc>
                <a:spcPts val="2680"/>
              </a:lnSpc>
              <a:spcBef>
                <a:spcPts val="131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Open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means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machine</a:t>
            </a:r>
            <a:r>
              <a:rPr sz="2400" spc="7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7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machine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peer</a:t>
            </a:r>
            <a:r>
              <a:rPr sz="2400" spc="8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8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peer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across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diverse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set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838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Features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163810" cy="25933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123189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Decentralization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685D46"/>
                </a:solidFill>
                <a:latin typeface="Microsoft Sans Serif"/>
                <a:cs typeface="Microsoft Sans Serif"/>
              </a:rPr>
              <a:t>–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No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central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server;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anyone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run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their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own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00" dirty="0">
                <a:solidFill>
                  <a:srgbClr val="685D46"/>
                </a:solidFill>
                <a:latin typeface="Microsoft Sans Serif"/>
                <a:cs typeface="Microsoft Sans Serif"/>
              </a:rPr>
              <a:t>XMPP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server.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2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Open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685D46"/>
                </a:solidFill>
                <a:latin typeface="Microsoft Sans Serif"/>
                <a:cs typeface="Microsoft Sans Serif"/>
              </a:rPr>
              <a:t>–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No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royalties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granted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permissions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required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implement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these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speciﬁcations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Security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685D46"/>
                </a:solidFill>
                <a:latin typeface="Microsoft Sans Serif"/>
                <a:cs typeface="Microsoft Sans Serif"/>
              </a:rPr>
              <a:t>–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Authentication,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etc.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Flexibility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95" dirty="0">
                <a:solidFill>
                  <a:srgbClr val="685D46"/>
                </a:solidFill>
                <a:latin typeface="Microsoft Sans Serif"/>
                <a:cs typeface="Microsoft Sans Serif"/>
              </a:rPr>
              <a:t>–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interoperability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8994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Application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4080510" cy="354901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Publish</a:t>
            </a:r>
            <a:r>
              <a:rPr sz="2400" spc="4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subscribe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systems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Signaling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VoIP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Video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File</a:t>
            </a: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transfer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Gaming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Smart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grid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Social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networking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7013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Weakness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9634855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Does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QoS.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  <a:tab pos="7831455" algn="l"/>
              </a:tabLst>
            </a:pP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Text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communications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induces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higher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	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overheads.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  <a:tab pos="7711440" algn="l"/>
              </a:tabLst>
            </a:pP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Binary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must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ﬁrst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encoded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base64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before	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transmission.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7699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AMQP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355580" cy="33667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Advanced</a:t>
            </a:r>
            <a:r>
              <a:rPr sz="2400" b="1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Message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Queuing</a:t>
            </a:r>
            <a:r>
              <a:rPr sz="2400" b="1" spc="-9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Protocol.</a:t>
            </a:r>
            <a:endParaRPr sz="2400" dirty="0">
              <a:latin typeface="Tahoma"/>
              <a:cs typeface="Tahoma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Open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standard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for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passing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business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35" dirty="0">
                <a:solidFill>
                  <a:srgbClr val="685D46"/>
                </a:solidFill>
                <a:latin typeface="Tahoma"/>
                <a:cs typeface="Tahoma"/>
              </a:rPr>
              <a:t>messages</a:t>
            </a:r>
            <a:r>
              <a:rPr sz="2400" b="1" spc="5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organizations.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systems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business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processes.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binary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Basic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unit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i="1" spc="25" dirty="0">
                <a:solidFill>
                  <a:srgbClr val="685D46"/>
                </a:solidFill>
                <a:latin typeface="Arial"/>
                <a:cs typeface="Arial"/>
              </a:rPr>
              <a:t>frame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30" dirty="0">
                <a:solidFill>
                  <a:srgbClr val="685D46"/>
                </a:solidFill>
                <a:latin typeface="Microsoft Sans Serif"/>
                <a:cs typeface="Microsoft Sans Serif"/>
              </a:rPr>
              <a:t>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: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-215" dirty="0">
                <a:solidFill>
                  <a:srgbClr val="685D46"/>
                </a:solidFill>
                <a:latin typeface="Tahoma"/>
                <a:cs typeface="Tahoma"/>
              </a:rPr>
              <a:t>ISO/IE</a:t>
            </a:r>
            <a:r>
              <a:rPr sz="2400" b="1" spc="-235" dirty="0">
                <a:solidFill>
                  <a:srgbClr val="685D46"/>
                </a:solidFill>
                <a:latin typeface="Tahoma"/>
                <a:cs typeface="Tahoma"/>
              </a:rPr>
              <a:t>C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65" dirty="0">
                <a:solidFill>
                  <a:srgbClr val="685D46"/>
                </a:solidFill>
                <a:latin typeface="Tahoma"/>
                <a:cs typeface="Tahoma"/>
              </a:rPr>
              <a:t>19464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56419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Features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2705100" cy="30378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Security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Reliability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Interoperability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30" dirty="0">
                <a:solidFill>
                  <a:srgbClr val="685D46"/>
                </a:solidFill>
                <a:latin typeface="Tahoma"/>
                <a:cs typeface="Tahoma"/>
              </a:rPr>
              <a:t>Routing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Queuing</a:t>
            </a:r>
            <a:endParaRPr sz="2400">
              <a:latin typeface="Tahoma"/>
              <a:cs typeface="Tahoma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Open</a:t>
            </a:r>
            <a:r>
              <a:rPr sz="2400" b="1" spc="-12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standard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4727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QoS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10011"/>
            <a:ext cx="8535670" cy="26460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390"/>
              </a:spcBef>
              <a:buClr>
                <a:srgbClr val="A1E7D9"/>
              </a:buClr>
              <a:buSzPct val="116666"/>
              <a:buChar char="●"/>
              <a:tabLst>
                <a:tab pos="278765" algn="l"/>
              </a:tabLst>
            </a:pPr>
            <a:r>
              <a:rPr sz="2400" i="1" spc="-30" dirty="0">
                <a:solidFill>
                  <a:srgbClr val="685D46"/>
                </a:solidFill>
                <a:latin typeface="Arial"/>
                <a:cs typeface="Arial"/>
              </a:rPr>
              <a:t>At</a:t>
            </a:r>
            <a:r>
              <a:rPr sz="2450" spc="-3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i="1" spc="-30" dirty="0">
                <a:solidFill>
                  <a:srgbClr val="685D46"/>
                </a:solidFill>
                <a:latin typeface="Arial"/>
                <a:cs typeface="Arial"/>
              </a:rPr>
              <a:t>most</a:t>
            </a:r>
            <a:r>
              <a:rPr sz="2450" spc="-3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i="1" spc="-30" dirty="0">
                <a:solidFill>
                  <a:srgbClr val="685D46"/>
                </a:solidFill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735330" lvl="1" indent="-260985">
              <a:lnSpc>
                <a:spcPct val="100000"/>
              </a:lnSpc>
              <a:spcBef>
                <a:spcPts val="790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delivered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once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never</a:t>
            </a:r>
            <a:endParaRPr sz="19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05"/>
              </a:spcBef>
              <a:buClr>
                <a:srgbClr val="A1E7D9"/>
              </a:buClr>
              <a:buSzPct val="116666"/>
              <a:buChar char="●"/>
              <a:tabLst>
                <a:tab pos="278765" algn="l"/>
              </a:tabLst>
            </a:pPr>
            <a:r>
              <a:rPr sz="2400" i="1" spc="-40" dirty="0">
                <a:solidFill>
                  <a:srgbClr val="685D46"/>
                </a:solidFill>
                <a:latin typeface="Arial"/>
                <a:cs typeface="Arial"/>
              </a:rPr>
              <a:t>At</a:t>
            </a:r>
            <a:r>
              <a:rPr sz="2450" spc="-4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i="1" spc="-40" dirty="0">
                <a:solidFill>
                  <a:srgbClr val="685D46"/>
                </a:solidFill>
                <a:latin typeface="Arial"/>
                <a:cs typeface="Arial"/>
              </a:rPr>
              <a:t>least</a:t>
            </a:r>
            <a:r>
              <a:rPr sz="2450" spc="-4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i="1" spc="-40" dirty="0">
                <a:solidFill>
                  <a:srgbClr val="685D46"/>
                </a:solidFill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735330" lvl="1" indent="-260985">
              <a:lnSpc>
                <a:spcPct val="100000"/>
              </a:lnSpc>
              <a:spcBef>
                <a:spcPts val="790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certain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be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delivered,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but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may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times</a:t>
            </a:r>
            <a:endParaRPr sz="19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10"/>
              </a:spcBef>
              <a:buClr>
                <a:srgbClr val="A1E7D9"/>
              </a:buClr>
              <a:buSzPct val="116666"/>
              <a:buChar char="●"/>
              <a:tabLst>
                <a:tab pos="278765" algn="l"/>
              </a:tabLst>
            </a:pPr>
            <a:r>
              <a:rPr sz="2400" i="1" spc="-55" dirty="0">
                <a:solidFill>
                  <a:srgbClr val="685D46"/>
                </a:solidFill>
                <a:latin typeface="Arial"/>
                <a:cs typeface="Arial"/>
              </a:rPr>
              <a:t>Exactly</a:t>
            </a:r>
            <a:r>
              <a:rPr sz="2450" spc="-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i="1" spc="-55" dirty="0">
                <a:solidFill>
                  <a:srgbClr val="685D46"/>
                </a:solidFill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735330" lvl="1" indent="-260985">
              <a:lnSpc>
                <a:spcPct val="100000"/>
              </a:lnSpc>
              <a:spcBef>
                <a:spcPts val="785"/>
              </a:spcBef>
              <a:buClr>
                <a:srgbClr val="A1E7D9"/>
              </a:buClr>
              <a:buSzPct val="126315"/>
              <a:buFont typeface="Tahoma"/>
              <a:buChar char="○"/>
              <a:tabLst>
                <a:tab pos="735965" algn="l"/>
              </a:tabLst>
            </a:pP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always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certainly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arrive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do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once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85"/>
            <a:ext cx="91505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IoT Protocol</a:t>
            </a:r>
            <a:endParaRPr sz="4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731" y="1375574"/>
          <a:ext cx="11648440" cy="5051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1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7649"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3825">
                        <a:lnSpc>
                          <a:spcPts val="1275"/>
                        </a:lnSpc>
                      </a:pPr>
                      <a:r>
                        <a:rPr sz="1100" b="1" spc="-15" dirty="0">
                          <a:latin typeface="Times New Roman"/>
                          <a:cs typeface="Times New Roman"/>
                        </a:rPr>
                        <a:t>Transport</a:t>
                      </a:r>
                      <a:r>
                        <a:rPr sz="11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TCP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44323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TCP 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connection-oriented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transport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optimal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functionality used 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MQTT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operations.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2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UDP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53848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UDP 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web connectionless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transport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protocol for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resource-constrained 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2382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1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IPv4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37846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IPv4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unique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identity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IPv6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28638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IPv6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multiple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identities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connected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2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6LoWPAN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8415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6LoWPAN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wireless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 marL="12382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802.3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Ethernet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495934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stationary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2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802.16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WiMax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461009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802.3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Ethernet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high-speed data rate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wireless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devices.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802.11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–WiFi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32702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802.11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-WiFi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provides 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wireless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LAN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32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85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802.15.4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ts val="1435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-LR-WPAN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22669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802.15.4 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-LR-WPAN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 for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wireless sensor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networks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that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200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IPv6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addresses.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9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9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Wifi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38417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Wifi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uses radio frequency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nodes.</a:t>
                      </a: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C5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5718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Application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9554210" cy="38779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Monitoring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global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update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sharing.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Connecting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diﬀerent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systems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processes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talk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other.</a:t>
            </a:r>
            <a:endParaRPr sz="2400">
              <a:latin typeface="Microsoft Sans Serif"/>
              <a:cs typeface="Microsoft Sans Serif"/>
            </a:endParaRPr>
          </a:p>
          <a:p>
            <a:pPr marL="278130" marR="36322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servers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respond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immediate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requests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quickly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delegate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time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consuming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tasks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later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processing.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Distributing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recipients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consumption.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Enabling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oﬄine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clients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fetch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at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later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time.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Introducing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fully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asynchronous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functionality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systems.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Increasing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reliability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uptime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deployments.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30" dirty="0"/>
              <a:t>Unit</a:t>
            </a:r>
            <a:r>
              <a:rPr spc="-125" dirty="0"/>
              <a:t> </a:t>
            </a:r>
            <a:r>
              <a:rPr spc="40" dirty="0"/>
              <a:t>3</a:t>
            </a:r>
            <a:r>
              <a:rPr spc="-125" dirty="0"/>
              <a:t> </a:t>
            </a:r>
            <a:r>
              <a:rPr spc="-75" dirty="0"/>
              <a:t>-</a:t>
            </a:r>
            <a:r>
              <a:rPr spc="-125" dirty="0"/>
              <a:t> </a:t>
            </a:r>
            <a:r>
              <a:rPr spc="-130" dirty="0"/>
              <a:t>I</a:t>
            </a:r>
            <a:r>
              <a:rPr spc="-195" dirty="0"/>
              <a:t>n</a:t>
            </a:r>
            <a:r>
              <a:rPr spc="-5" dirty="0"/>
              <a:t>t</a:t>
            </a:r>
            <a:r>
              <a:rPr spc="-25" dirty="0"/>
              <a:t>ern</a:t>
            </a:r>
            <a:r>
              <a:rPr spc="-45" dirty="0"/>
              <a:t>e</a:t>
            </a:r>
            <a:r>
              <a:rPr spc="20" dirty="0"/>
              <a:t>t</a:t>
            </a:r>
            <a:r>
              <a:rPr spc="-125" dirty="0"/>
              <a:t> </a:t>
            </a:r>
            <a:r>
              <a:rPr spc="-55" dirty="0"/>
              <a:t>o</a:t>
            </a:r>
            <a:r>
              <a:rPr spc="25" dirty="0"/>
              <a:t>f</a:t>
            </a:r>
            <a:r>
              <a:rPr spc="-125" dirty="0"/>
              <a:t> </a:t>
            </a:r>
            <a:r>
              <a:rPr spc="-15" dirty="0"/>
              <a:t>Thin</a:t>
            </a:r>
            <a:r>
              <a:rPr spc="-45" dirty="0"/>
              <a:t>g</a:t>
            </a:r>
            <a:r>
              <a:rPr spc="20" dirty="0"/>
              <a:t>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106711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Communication at Data link Layer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26869"/>
            <a:ext cx="2334260" cy="42411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82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95" dirty="0">
                <a:solidFill>
                  <a:srgbClr val="685D46"/>
                </a:solidFill>
                <a:latin typeface="Microsoft Sans Serif"/>
                <a:cs typeface="Microsoft Sans Serif"/>
              </a:rPr>
              <a:t>IEE</a:t>
            </a:r>
            <a:r>
              <a:rPr sz="2400" spc="-235" dirty="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Zigbee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6LoWPAN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Wireless</a:t>
            </a: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685D46"/>
                </a:solidFill>
                <a:latin typeface="Microsoft Sans Serif"/>
                <a:cs typeface="Microsoft Sans Serif"/>
              </a:rPr>
              <a:t>HART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Z</a:t>
            </a:r>
            <a:r>
              <a:rPr sz="2400" spc="-3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Wave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14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100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30" dirty="0">
                <a:solidFill>
                  <a:srgbClr val="685D46"/>
                </a:solidFill>
                <a:latin typeface="Microsoft Sans Serif"/>
                <a:cs typeface="Microsoft Sans Serif"/>
              </a:rPr>
              <a:t>NFC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8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25" dirty="0">
                <a:solidFill>
                  <a:srgbClr val="685D46"/>
                </a:solidFill>
                <a:latin typeface="Microsoft Sans Serif"/>
                <a:cs typeface="Microsoft Sans Serif"/>
              </a:rPr>
              <a:t>RFID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7394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IEEE 802.15.4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166985" cy="21690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Well</a:t>
            </a:r>
            <a:r>
              <a:rPr sz="2400" spc="6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known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8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rate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WPAN.</a:t>
            </a:r>
            <a:endParaRPr sz="2400" dirty="0">
              <a:latin typeface="Microsoft Sans Serif"/>
              <a:cs typeface="Microsoft Sans Serif"/>
            </a:endParaRPr>
          </a:p>
          <a:p>
            <a:pPr marL="278130" marR="18415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Developed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2400" spc="7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7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rate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monitoring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extended</a:t>
            </a:r>
            <a:r>
              <a:rPr sz="2400" spc="7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life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2400" spc="9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2400" spc="9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consumption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uses.</a:t>
            </a:r>
            <a:endParaRPr sz="2400" dirty="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ct val="91500"/>
              </a:lnSpc>
              <a:spcBef>
                <a:spcPts val="1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ﬁrst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35" dirty="0">
                <a:solidFill>
                  <a:srgbClr val="685D46"/>
                </a:solidFill>
                <a:latin typeface="Microsoft Sans Serif"/>
                <a:cs typeface="Microsoft Sans Serif"/>
              </a:rPr>
              <a:t>two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(PHY,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65" dirty="0">
                <a:solidFill>
                  <a:srgbClr val="685D46"/>
                </a:solidFill>
                <a:latin typeface="Microsoft Sans Serif"/>
                <a:cs typeface="Microsoft Sans Serif"/>
              </a:rPr>
              <a:t>MAC)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plus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logical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link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 </a:t>
            </a:r>
            <a:r>
              <a:rPr sz="2400" spc="-120" dirty="0">
                <a:solidFill>
                  <a:srgbClr val="685D46"/>
                </a:solidFill>
                <a:latin typeface="Microsoft Sans Serif"/>
                <a:cs typeface="Microsoft Sans Serif"/>
              </a:rPr>
              <a:t>(LLC)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all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upper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layers</a:t>
            </a:r>
            <a:endParaRPr sz="24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52609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Bluetooth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574889"/>
            <a:ext cx="9864090" cy="25939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611505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wireless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technology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short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communications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technology.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Intended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replacing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cables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portable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units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Maintains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high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levels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security.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technology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based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Ad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hoc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technology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also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known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Ad</a:t>
            </a:r>
            <a:r>
              <a:rPr sz="2400" spc="3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hoc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Piconets.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941046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Bluetooth Features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06542" y="1795063"/>
            <a:ext cx="9952355" cy="10198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5745" marR="5080" indent="-233679">
              <a:lnSpc>
                <a:spcPct val="72000"/>
              </a:lnSpc>
              <a:spcBef>
                <a:spcPts val="775"/>
              </a:spcBef>
              <a:buClr>
                <a:srgbClr val="A1E7D9"/>
              </a:buClr>
              <a:buSzPct val="114634"/>
              <a:buFont typeface="Tahoma"/>
              <a:buChar char="●"/>
              <a:tabLst>
                <a:tab pos="246379" algn="l"/>
              </a:tabLst>
            </a:pP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technology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operates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unlicensed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industrial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scientiﬁc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medical </a:t>
            </a:r>
            <a:r>
              <a:rPr sz="2050" spc="-5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-65" dirty="0">
                <a:solidFill>
                  <a:srgbClr val="685D46"/>
                </a:solidFill>
                <a:latin typeface="Microsoft Sans Serif"/>
                <a:cs typeface="Microsoft Sans Serif"/>
              </a:rPr>
              <a:t>(ISM)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band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at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dirty="0">
                <a:solidFill>
                  <a:srgbClr val="685D46"/>
                </a:solidFill>
                <a:latin typeface="Microsoft Sans Serif"/>
                <a:cs typeface="Microsoft Sans Serif"/>
              </a:rPr>
              <a:t>2.4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2.485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GHZ.</a:t>
            </a:r>
            <a:endParaRPr sz="2050">
              <a:latin typeface="Microsoft Sans Serif"/>
              <a:cs typeface="Microsoft Sans Serif"/>
            </a:endParaRPr>
          </a:p>
          <a:p>
            <a:pPr marL="245745" indent="-233679">
              <a:lnSpc>
                <a:spcPct val="100000"/>
              </a:lnSpc>
              <a:spcBef>
                <a:spcPts val="1085"/>
              </a:spcBef>
              <a:buClr>
                <a:srgbClr val="A1E7D9"/>
              </a:buClr>
              <a:buSzPct val="114634"/>
              <a:buFont typeface="Tahoma"/>
              <a:buChar char="●"/>
              <a:tabLst>
                <a:tab pos="246379" algn="l"/>
              </a:tabLst>
            </a:pP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spread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spectrum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hopping,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full</a:t>
            </a:r>
            <a:r>
              <a:rPr sz="2050" spc="6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0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duplex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signal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at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nominalrate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1600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825" y="2694670"/>
            <a:ext cx="117792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hops/sec.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42" y="3144514"/>
            <a:ext cx="941514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5745" indent="-233679">
              <a:lnSpc>
                <a:spcPct val="100000"/>
              </a:lnSpc>
              <a:spcBef>
                <a:spcPts val="90"/>
              </a:spcBef>
              <a:buClr>
                <a:srgbClr val="A1E7D9"/>
              </a:buClr>
              <a:buSzPct val="114634"/>
              <a:buFont typeface="Tahoma"/>
              <a:buChar char="●"/>
              <a:tabLst>
                <a:tab pos="246379" algn="l"/>
              </a:tabLst>
            </a:pP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20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supports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1Mbps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rate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version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dirty="0">
                <a:solidFill>
                  <a:srgbClr val="685D46"/>
                </a:solidFill>
                <a:latin typeface="Microsoft Sans Serif"/>
                <a:cs typeface="Microsoft Sans Serif"/>
              </a:rPr>
              <a:t>1.2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3Mbps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05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rate</a:t>
            </a:r>
            <a:r>
              <a:rPr sz="20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542" y="3287309"/>
            <a:ext cx="6297930" cy="87693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735"/>
              </a:spcBef>
            </a:pPr>
            <a:r>
              <a:rPr sz="205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Version</a:t>
            </a:r>
            <a:r>
              <a:rPr sz="205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dirty="0">
                <a:solidFill>
                  <a:srgbClr val="685D46"/>
                </a:solidFill>
                <a:latin typeface="Microsoft Sans Serif"/>
                <a:cs typeface="Microsoft Sans Serif"/>
              </a:rPr>
              <a:t>2.0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combined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Error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Rate.</a:t>
            </a:r>
            <a:endParaRPr sz="2050">
              <a:latin typeface="Microsoft Sans Serif"/>
              <a:cs typeface="Microsoft Sans Serif"/>
            </a:endParaRPr>
          </a:p>
          <a:p>
            <a:pPr marL="245745" indent="-233679">
              <a:lnSpc>
                <a:spcPct val="100000"/>
              </a:lnSpc>
              <a:spcBef>
                <a:spcPts val="1080"/>
              </a:spcBef>
              <a:buClr>
                <a:srgbClr val="A1E7D9"/>
              </a:buClr>
              <a:buSzPct val="114634"/>
              <a:buFont typeface="Tahoma"/>
              <a:buChar char="●"/>
              <a:tabLst>
                <a:tab pos="246379" algn="l"/>
              </a:tabLst>
            </a:pPr>
            <a:r>
              <a:rPr sz="20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205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operating</a:t>
            </a:r>
            <a:r>
              <a:rPr sz="205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</a:t>
            </a:r>
            <a:r>
              <a:rPr sz="205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depends</a:t>
            </a:r>
            <a:r>
              <a:rPr sz="205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on</a:t>
            </a:r>
            <a:r>
              <a:rPr sz="205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05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05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device:</a:t>
            </a:r>
            <a:endParaRPr sz="20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4542" y="4257485"/>
            <a:ext cx="9528810" cy="13798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23545" indent="-411480">
              <a:lnSpc>
                <a:spcPct val="100000"/>
              </a:lnSpc>
              <a:spcBef>
                <a:spcPts val="915"/>
              </a:spcBef>
              <a:buClr>
                <a:srgbClr val="A1E7D9"/>
              </a:buClr>
              <a:buSzPct val="146875"/>
              <a:buFont typeface="Tahoma"/>
              <a:buChar char="○"/>
              <a:tabLst>
                <a:tab pos="423545" algn="l"/>
                <a:tab pos="424180" algn="l"/>
              </a:tabLst>
            </a:pPr>
            <a:r>
              <a:rPr sz="16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</a:t>
            </a:r>
            <a:r>
              <a:rPr sz="16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up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meter</a:t>
            </a:r>
            <a:r>
              <a:rPr sz="16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feet</a:t>
            </a:r>
            <a:endParaRPr sz="1600">
              <a:latin typeface="Microsoft Sans Serif"/>
              <a:cs typeface="Microsoft Sans Serif"/>
            </a:endParaRPr>
          </a:p>
          <a:p>
            <a:pPr marL="423545" indent="-411480">
              <a:lnSpc>
                <a:spcPct val="100000"/>
              </a:lnSpc>
              <a:spcBef>
                <a:spcPts val="1964"/>
              </a:spcBef>
              <a:buClr>
                <a:srgbClr val="A1E7D9"/>
              </a:buClr>
              <a:buSzPct val="146875"/>
              <a:buFont typeface="Tahoma"/>
              <a:buChar char="○"/>
              <a:tabLst>
                <a:tab pos="423545" algn="l"/>
                <a:tab pos="424180" algn="l"/>
              </a:tabLst>
            </a:pPr>
            <a:r>
              <a:rPr sz="16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2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most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commonly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found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mobile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10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meters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30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feet</a:t>
            </a:r>
            <a:endParaRPr sz="1600">
              <a:latin typeface="Microsoft Sans Serif"/>
              <a:cs typeface="Microsoft Sans Serif"/>
            </a:endParaRPr>
          </a:p>
          <a:p>
            <a:pPr marL="423545" indent="-411480">
              <a:lnSpc>
                <a:spcPct val="100000"/>
              </a:lnSpc>
              <a:spcBef>
                <a:spcPts val="1964"/>
              </a:spcBef>
              <a:buClr>
                <a:srgbClr val="A1E7D9"/>
              </a:buClr>
              <a:buSzPct val="146875"/>
              <a:buFont typeface="Tahoma"/>
              <a:buChar char="○"/>
              <a:tabLst>
                <a:tab pos="423545" algn="l"/>
                <a:tab pos="424180" algn="l"/>
              </a:tabLst>
            </a:pPr>
            <a:r>
              <a:rPr sz="16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Class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radios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used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primarily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industrial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cases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have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100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meters</a:t>
            </a:r>
            <a:r>
              <a:rPr sz="16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300</a:t>
            </a:r>
            <a:r>
              <a:rPr sz="16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feet.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8537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Connection Establishment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22633" y="1385930"/>
            <a:ext cx="10212705" cy="47783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29870" indent="-217804">
              <a:lnSpc>
                <a:spcPct val="100000"/>
              </a:lnSpc>
              <a:spcBef>
                <a:spcPts val="1085"/>
              </a:spcBef>
              <a:buClr>
                <a:srgbClr val="A1E7D9"/>
              </a:buClr>
              <a:buSzPct val="116216"/>
              <a:buFont typeface="Tahoma"/>
              <a:buChar char="●"/>
              <a:tabLst>
                <a:tab pos="230504" algn="l"/>
              </a:tabLst>
            </a:pPr>
            <a:r>
              <a:rPr sz="18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Inquiry:</a:t>
            </a:r>
            <a:endParaRPr sz="1850" dirty="0">
              <a:latin typeface="Microsoft Sans Serif"/>
              <a:cs typeface="Microsoft Sans Serif"/>
            </a:endParaRPr>
          </a:p>
          <a:p>
            <a:pPr marL="915669" lvl="1" indent="-395605">
              <a:lnSpc>
                <a:spcPct val="100000"/>
              </a:lnSpc>
              <a:spcBef>
                <a:spcPts val="1864"/>
              </a:spcBef>
              <a:buClr>
                <a:srgbClr val="A1E7D9"/>
              </a:buClr>
              <a:buSzPct val="148275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Inquiry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run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try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discover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near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it.</a:t>
            </a:r>
            <a:endParaRPr sz="1450" dirty="0">
              <a:latin typeface="Microsoft Sans Serif"/>
              <a:cs typeface="Microsoft Sans Serif"/>
            </a:endParaRPr>
          </a:p>
          <a:p>
            <a:pPr marL="229870" indent="-217804">
              <a:lnSpc>
                <a:spcPct val="100000"/>
              </a:lnSpc>
              <a:spcBef>
                <a:spcPts val="1545"/>
              </a:spcBef>
              <a:buClr>
                <a:srgbClr val="A1E7D9"/>
              </a:buClr>
              <a:buSzPct val="116216"/>
              <a:buFont typeface="Tahoma"/>
              <a:buChar char="●"/>
              <a:tabLst>
                <a:tab pos="230504" algn="l"/>
              </a:tabLst>
            </a:pPr>
            <a:r>
              <a:rPr sz="18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Paging:</a:t>
            </a:r>
            <a:endParaRPr sz="1850" dirty="0">
              <a:latin typeface="Microsoft Sans Serif"/>
              <a:cs typeface="Microsoft Sans Serif"/>
            </a:endParaRPr>
          </a:p>
          <a:p>
            <a:pPr marL="915669" lvl="1" indent="-395605">
              <a:lnSpc>
                <a:spcPct val="100000"/>
              </a:lnSpc>
              <a:spcBef>
                <a:spcPts val="1860"/>
              </a:spcBef>
              <a:buClr>
                <a:srgbClr val="A1E7D9"/>
              </a:buClr>
              <a:buSzPct val="148275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Process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forming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two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devices.</a:t>
            </a:r>
            <a:endParaRPr sz="1450" dirty="0">
              <a:latin typeface="Microsoft Sans Serif"/>
              <a:cs typeface="Microsoft Sans Serif"/>
            </a:endParaRPr>
          </a:p>
          <a:p>
            <a:pPr marL="229870" indent="-217804">
              <a:lnSpc>
                <a:spcPct val="100000"/>
              </a:lnSpc>
              <a:spcBef>
                <a:spcPts val="1545"/>
              </a:spcBef>
              <a:buClr>
                <a:srgbClr val="A1E7D9"/>
              </a:buClr>
              <a:buSzPct val="116216"/>
              <a:buFont typeface="Tahoma"/>
              <a:buChar char="●"/>
              <a:tabLst>
                <a:tab pos="230504" algn="l"/>
              </a:tabLst>
            </a:pPr>
            <a:r>
              <a:rPr sz="18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Connection:</a:t>
            </a:r>
            <a:endParaRPr sz="1850" dirty="0">
              <a:latin typeface="Microsoft Sans Serif"/>
              <a:cs typeface="Microsoft Sans Serif"/>
            </a:endParaRPr>
          </a:p>
          <a:p>
            <a:pPr marL="915669" lvl="1" indent="-395605">
              <a:lnSpc>
                <a:spcPct val="100000"/>
              </a:lnSpc>
              <a:spcBef>
                <a:spcPts val="1865"/>
              </a:spcBef>
              <a:buClr>
                <a:srgbClr val="A1E7D9"/>
              </a:buClr>
              <a:buSzPct val="148275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either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actively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participates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enters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1450" spc="7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sleep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mode.</a:t>
            </a:r>
            <a:endParaRPr sz="1450" dirty="0">
              <a:latin typeface="Microsoft Sans Serif"/>
              <a:cs typeface="Microsoft Sans Serif"/>
            </a:endParaRPr>
          </a:p>
          <a:p>
            <a:pPr marL="229870" indent="-217804">
              <a:lnSpc>
                <a:spcPct val="100000"/>
              </a:lnSpc>
              <a:spcBef>
                <a:spcPts val="1540"/>
              </a:spcBef>
              <a:buClr>
                <a:srgbClr val="A1E7D9"/>
              </a:buClr>
              <a:buSzPct val="116216"/>
              <a:buFont typeface="Tahoma"/>
              <a:buChar char="●"/>
              <a:tabLst>
                <a:tab pos="230504" algn="l"/>
              </a:tabLst>
            </a:pPr>
            <a:r>
              <a:rPr sz="185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Modes</a:t>
            </a:r>
            <a:r>
              <a:rPr sz="185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85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Connection:</a:t>
            </a:r>
            <a:endParaRPr sz="1850" dirty="0">
              <a:latin typeface="Microsoft Sans Serif"/>
              <a:cs typeface="Microsoft Sans Serif"/>
            </a:endParaRPr>
          </a:p>
          <a:p>
            <a:pPr marL="915669" lvl="1" indent="-336550">
              <a:lnSpc>
                <a:spcPct val="100000"/>
              </a:lnSpc>
              <a:spcBef>
                <a:spcPts val="1330"/>
              </a:spcBef>
              <a:buClr>
                <a:srgbClr val="A1E7D9"/>
              </a:buClr>
              <a:buSzPct val="96551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Active: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Actively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transmitting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receiving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data.</a:t>
            </a:r>
            <a:endParaRPr sz="1450" dirty="0">
              <a:latin typeface="Microsoft Sans Serif"/>
              <a:cs typeface="Microsoft Sans Serif"/>
            </a:endParaRPr>
          </a:p>
          <a:p>
            <a:pPr marL="915669" lvl="1" indent="-336550">
              <a:lnSpc>
                <a:spcPct val="100000"/>
              </a:lnSpc>
              <a:spcBef>
                <a:spcPts val="1270"/>
              </a:spcBef>
              <a:buClr>
                <a:srgbClr val="A1E7D9"/>
              </a:buClr>
              <a:buSzPct val="96551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Sniﬀ: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Sleeps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listens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transmissions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at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set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interval</a:t>
            </a:r>
            <a:endParaRPr sz="1450" dirty="0">
              <a:latin typeface="Microsoft Sans Serif"/>
              <a:cs typeface="Microsoft Sans Serif"/>
            </a:endParaRPr>
          </a:p>
          <a:p>
            <a:pPr marL="915669" lvl="1" indent="-336550">
              <a:lnSpc>
                <a:spcPct val="100000"/>
              </a:lnSpc>
              <a:spcBef>
                <a:spcPts val="1275"/>
              </a:spcBef>
              <a:buClr>
                <a:srgbClr val="A1E7D9"/>
              </a:buClr>
              <a:buSzPct val="96551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Hold: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1450" spc="2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145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saving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mode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where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sleeps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deﬁned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period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then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returns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back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active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mode</a:t>
            </a:r>
            <a:endParaRPr sz="1450" dirty="0">
              <a:latin typeface="Microsoft Sans Serif"/>
              <a:cs typeface="Microsoft Sans Serif"/>
            </a:endParaRPr>
          </a:p>
          <a:p>
            <a:pPr marL="915669" lvl="1" indent="-336550">
              <a:lnSpc>
                <a:spcPct val="100000"/>
              </a:lnSpc>
              <a:spcBef>
                <a:spcPts val="1275"/>
              </a:spcBef>
              <a:buClr>
                <a:srgbClr val="A1E7D9"/>
              </a:buClr>
              <a:buSzPct val="96551"/>
              <a:buFont typeface="Tahoma"/>
              <a:buChar char="○"/>
              <a:tabLst>
                <a:tab pos="915035" algn="l"/>
                <a:tab pos="916305" algn="l"/>
              </a:tabLst>
            </a:pPr>
            <a:r>
              <a:rPr sz="145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Park: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Slave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will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become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inactive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until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master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tells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wake</a:t>
            </a:r>
            <a:r>
              <a:rPr sz="145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back</a:t>
            </a:r>
            <a:r>
              <a:rPr sz="145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45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up.</a:t>
            </a:r>
            <a:endParaRPr sz="14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9223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Bluetooth Protocol Stack</a:t>
            </a:r>
            <a:endParaRPr sz="4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6774" y="1849725"/>
            <a:ext cx="6598449" cy="424272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98329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Bluetooth Protocol Stack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001749" y="1397025"/>
            <a:ext cx="9595485" cy="484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ts val="2620"/>
              </a:lnSpc>
              <a:spcBef>
                <a:spcPts val="100"/>
              </a:spcBef>
              <a:buClr>
                <a:srgbClr val="A1E7D9"/>
              </a:buClr>
              <a:buSzPct val="75000"/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Baseband:</a:t>
            </a:r>
            <a:endParaRPr sz="24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79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Physical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Manages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physical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channels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links.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</a:t>
            </a:r>
            <a:r>
              <a:rPr sz="19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include: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Error</a:t>
            </a:r>
            <a:r>
              <a:rPr sz="19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correction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whitening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Hop</a:t>
            </a:r>
            <a:r>
              <a:rPr sz="19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selection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1900" spc="-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security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Manages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asynchronous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synchronous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links.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764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Handles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packets,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paging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inquiry.</a:t>
            </a:r>
            <a:endParaRPr sz="1900" dirty="0">
              <a:latin typeface="Microsoft Sans Serif"/>
              <a:cs typeface="Microsoft Sans Serif"/>
            </a:endParaRPr>
          </a:p>
          <a:p>
            <a:pPr marL="379095" indent="-367030">
              <a:lnSpc>
                <a:spcPts val="2365"/>
              </a:lnSpc>
              <a:buClr>
                <a:srgbClr val="A1E7D9"/>
              </a:buClr>
              <a:buSzPct val="75000"/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2400" spc="-110" dirty="0">
                <a:solidFill>
                  <a:srgbClr val="685D46"/>
                </a:solidFill>
                <a:latin typeface="Microsoft Sans Serif"/>
                <a:cs typeface="Microsoft Sans Serif"/>
              </a:rPr>
              <a:t>L2CAP</a:t>
            </a:r>
            <a:endParaRPr sz="24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685D46"/>
                </a:solidFill>
                <a:latin typeface="Microsoft Sans Serif"/>
                <a:cs typeface="Microsoft Sans Serif"/>
              </a:rPr>
              <a:t>Logical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Link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Adaptation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(L2CAP).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Layered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over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Baseband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resides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link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Used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multiplex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logical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two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</a:t>
            </a:r>
            <a:r>
              <a:rPr sz="1900" spc="6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oriented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connectionless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upper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</a:t>
            </a:r>
            <a:endParaRPr sz="1900" dirty="0">
              <a:latin typeface="Microsoft Sans Serif"/>
              <a:cs typeface="Microsoft Sans Serif"/>
            </a:endParaRPr>
          </a:p>
          <a:p>
            <a:pPr marL="836294">
              <a:lnSpc>
                <a:spcPts val="1825"/>
              </a:lnSpc>
            </a:pP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Provides: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multiplexing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capability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1825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Segmentation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reassembly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operation</a:t>
            </a:r>
            <a:endParaRPr sz="1900" dirty="0">
              <a:latin typeface="Microsoft Sans Serif"/>
              <a:cs typeface="Microsoft Sans Serif"/>
            </a:endParaRPr>
          </a:p>
          <a:p>
            <a:pPr marL="1293495" lvl="2" indent="-367030">
              <a:lnSpc>
                <a:spcPts val="2050"/>
              </a:lnSpc>
              <a:buClr>
                <a:srgbClr val="A1E7D9"/>
              </a:buClr>
              <a:buSzPct val="94736"/>
              <a:buFont typeface="Tahoma"/>
              <a:buChar char="■"/>
              <a:tabLst>
                <a:tab pos="1293495" algn="l"/>
                <a:tab pos="1294130" algn="l"/>
              </a:tabLst>
            </a:pP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8918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Bluetooth Protocol Stack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973399" y="1465933"/>
            <a:ext cx="9949815" cy="365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Clr>
                <a:srgbClr val="A1E7D9"/>
              </a:buClr>
              <a:buSzPct val="75000"/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RFComm</a:t>
            </a:r>
            <a:endParaRPr sz="24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20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Frequency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(RFCOMM).</a:t>
            </a:r>
            <a:endParaRPr sz="19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cable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replacement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used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generating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virtual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serial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stream.</a:t>
            </a:r>
            <a:endParaRPr sz="19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RFCOMM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binary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transport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endParaRPr sz="19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RFCOMM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provides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simple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reliable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stream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user,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similar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120" dirty="0">
                <a:solidFill>
                  <a:srgbClr val="685D46"/>
                </a:solidFill>
                <a:latin typeface="Microsoft Sans Serif"/>
                <a:cs typeface="Microsoft Sans Serif"/>
              </a:rPr>
              <a:t>TCP.</a:t>
            </a:r>
            <a:endParaRPr sz="19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227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up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60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simultaneous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connections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between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two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devices.</a:t>
            </a:r>
            <a:endParaRPr sz="1900">
              <a:latin typeface="Microsoft Sans Serif"/>
              <a:cs typeface="Microsoft Sans Serif"/>
            </a:endParaRPr>
          </a:p>
          <a:p>
            <a:pPr marL="379095" indent="-367030">
              <a:lnSpc>
                <a:spcPts val="2870"/>
              </a:lnSpc>
              <a:buClr>
                <a:srgbClr val="A1E7D9"/>
              </a:buClr>
              <a:buSzPct val="75000"/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Discovery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30" dirty="0">
                <a:solidFill>
                  <a:srgbClr val="685D46"/>
                </a:solidFill>
                <a:latin typeface="Microsoft Sans Serif"/>
                <a:cs typeface="Microsoft Sans Serif"/>
              </a:rPr>
              <a:t>(SDP)</a:t>
            </a:r>
            <a:endParaRPr sz="24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spcBef>
                <a:spcPts val="20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Enables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discover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available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their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features.</a:t>
            </a:r>
            <a:endParaRPr sz="1900">
              <a:latin typeface="Microsoft Sans Serif"/>
              <a:cs typeface="Microsoft Sans Serif"/>
            </a:endParaRPr>
          </a:p>
          <a:p>
            <a:pPr marL="836294" marR="283845" lvl="1" indent="-367030">
              <a:lnSpc>
                <a:spcPct val="10000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Addresses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unique </a:t>
            </a:r>
            <a:r>
              <a:rPr sz="19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characteristics </a:t>
            </a:r>
            <a:r>
              <a:rPr sz="19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environment </a:t>
            </a:r>
            <a:r>
              <a:rPr sz="19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such </a:t>
            </a:r>
            <a:r>
              <a:rPr sz="19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as, </a:t>
            </a: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dynamic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changes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quality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195" dirty="0">
                <a:solidFill>
                  <a:srgbClr val="685D46"/>
                </a:solidFill>
                <a:latin typeface="Microsoft Sans Serif"/>
                <a:cs typeface="Microsoft Sans Serif"/>
              </a:rPr>
              <a:t>RF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proximity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19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motion.</a:t>
            </a:r>
            <a:endParaRPr sz="19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function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over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reliable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packet</a:t>
            </a:r>
            <a:r>
              <a:rPr sz="19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transfer</a:t>
            </a:r>
            <a:r>
              <a:rPr sz="19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protocol.</a:t>
            </a:r>
            <a:endParaRPr sz="190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ct val="10000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Uses </a:t>
            </a:r>
            <a:r>
              <a:rPr sz="19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request/response</a:t>
            </a:r>
            <a:r>
              <a:rPr sz="19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19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model.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01749" y="1435711"/>
            <a:ext cx="10137775" cy="46422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ts val="2740"/>
              </a:lnSpc>
              <a:spcBef>
                <a:spcPts val="100"/>
              </a:spcBef>
              <a:buClr>
                <a:srgbClr val="A1E7D9"/>
              </a:buClr>
              <a:buSzPct val="75000"/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2400" spc="25" dirty="0">
                <a:latin typeface="Microsoft Sans Serif"/>
                <a:cs typeface="Microsoft Sans Serif"/>
              </a:rPr>
              <a:t>Piconets</a:t>
            </a:r>
            <a:endParaRPr sz="2400" dirty="0">
              <a:latin typeface="Microsoft Sans Serif"/>
              <a:cs typeface="Microsoft Sans Serif"/>
            </a:endParaRPr>
          </a:p>
          <a:p>
            <a:pPr marL="836294" marR="5080" lvl="1" indent="-367030">
              <a:lnSpc>
                <a:spcPts val="2050"/>
              </a:lnSpc>
              <a:spcBef>
                <a:spcPts val="120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70" dirty="0">
                <a:latin typeface="Microsoft Sans Serif"/>
                <a:cs typeface="Microsoft Sans Serif"/>
              </a:rPr>
              <a:t>Bluetooth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enabled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electronic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5" dirty="0">
                <a:latin typeface="Microsoft Sans Serif"/>
                <a:cs typeface="Microsoft Sans Serif"/>
              </a:rPr>
              <a:t>devices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connect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and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70" dirty="0">
                <a:latin typeface="Microsoft Sans Serif"/>
                <a:cs typeface="Microsoft Sans Serif"/>
              </a:rPr>
              <a:t>communicate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25" dirty="0">
                <a:latin typeface="Microsoft Sans Serif"/>
                <a:cs typeface="Microsoft Sans Serif"/>
              </a:rPr>
              <a:t>wirelessly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0" dirty="0">
                <a:latin typeface="Microsoft Sans Serif"/>
                <a:cs typeface="Microsoft Sans Serif"/>
              </a:rPr>
              <a:t>through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80" dirty="0">
                <a:latin typeface="Microsoft Sans Serif"/>
                <a:cs typeface="Microsoft Sans Serif"/>
              </a:rPr>
              <a:t>short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40" dirty="0">
                <a:latin typeface="Microsoft Sans Serif"/>
                <a:cs typeface="Microsoft Sans Serif"/>
              </a:rPr>
              <a:t>range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70" dirty="0">
                <a:latin typeface="Microsoft Sans Serif"/>
                <a:cs typeface="Microsoft Sans Serif"/>
              </a:rPr>
              <a:t>networks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known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30" dirty="0">
                <a:latin typeface="Microsoft Sans Serif"/>
                <a:cs typeface="Microsoft Sans Serif"/>
              </a:rPr>
              <a:t>as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10" dirty="0">
                <a:latin typeface="Microsoft Sans Serif"/>
                <a:cs typeface="Microsoft Sans Serif"/>
              </a:rPr>
              <a:t>Piconets.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marR="99695" lvl="1" indent="-367030">
              <a:lnSpc>
                <a:spcPts val="2050"/>
              </a:lnSpc>
              <a:spcBef>
                <a:spcPts val="5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70" dirty="0">
                <a:latin typeface="Microsoft Sans Serif"/>
                <a:cs typeface="Microsoft Sans Serif"/>
              </a:rPr>
              <a:t>Bluetooth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5" dirty="0">
                <a:latin typeface="Microsoft Sans Serif"/>
                <a:cs typeface="Microsoft Sans Serif"/>
              </a:rPr>
              <a:t>devices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35" dirty="0">
                <a:latin typeface="Microsoft Sans Serif"/>
                <a:cs typeface="Microsoft Sans Serif"/>
              </a:rPr>
              <a:t>exist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in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40" dirty="0">
                <a:latin typeface="Microsoft Sans Serif"/>
                <a:cs typeface="Microsoft Sans Serif"/>
              </a:rPr>
              <a:t>small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ad</a:t>
            </a:r>
            <a:r>
              <a:rPr sz="1900" spc="50" dirty="0">
                <a:latin typeface="MS PGothic"/>
                <a:cs typeface="MS PGothic"/>
              </a:rPr>
              <a:t>‐</a:t>
            </a:r>
            <a:r>
              <a:rPr sz="1900" spc="50" dirty="0">
                <a:latin typeface="Microsoft Sans Serif"/>
                <a:cs typeface="Microsoft Sans Serif"/>
              </a:rPr>
              <a:t>hoc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conﬁgurations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with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the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ability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14" dirty="0">
                <a:latin typeface="Microsoft Sans Serif"/>
                <a:cs typeface="Microsoft Sans Serif"/>
              </a:rPr>
              <a:t>to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30" dirty="0">
                <a:latin typeface="Microsoft Sans Serif"/>
                <a:cs typeface="Microsoft Sans Serif"/>
              </a:rPr>
              <a:t>act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70" dirty="0">
                <a:latin typeface="Microsoft Sans Serif"/>
                <a:cs typeface="Microsoft Sans Serif"/>
              </a:rPr>
              <a:t>either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30" dirty="0">
                <a:latin typeface="Microsoft Sans Serif"/>
                <a:cs typeface="Microsoft Sans Serif"/>
              </a:rPr>
              <a:t>as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master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110" dirty="0">
                <a:latin typeface="Microsoft Sans Serif"/>
                <a:cs typeface="Microsoft Sans Serif"/>
              </a:rPr>
              <a:t>or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slave.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91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5" dirty="0">
                <a:latin typeface="Microsoft Sans Serif"/>
                <a:cs typeface="Microsoft Sans Serif"/>
              </a:rPr>
              <a:t>Provisions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are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in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0" dirty="0">
                <a:latin typeface="Microsoft Sans Serif"/>
                <a:cs typeface="Microsoft Sans Serif"/>
              </a:rPr>
              <a:t>place,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which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allow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110" dirty="0">
                <a:latin typeface="Microsoft Sans Serif"/>
                <a:cs typeface="Microsoft Sans Serif"/>
              </a:rPr>
              <a:t>for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master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and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slave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14" dirty="0">
                <a:latin typeface="Microsoft Sans Serif"/>
                <a:cs typeface="Microsoft Sans Serif"/>
              </a:rPr>
              <a:t>to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switch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their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30" dirty="0">
                <a:latin typeface="Microsoft Sans Serif"/>
                <a:cs typeface="Microsoft Sans Serif"/>
              </a:rPr>
              <a:t>roles.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marR="341630" lvl="1" indent="-367030">
              <a:lnSpc>
                <a:spcPts val="2050"/>
              </a:lnSpc>
              <a:spcBef>
                <a:spcPts val="145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simplest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conﬁguration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is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point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14" dirty="0">
                <a:latin typeface="Microsoft Sans Serif"/>
                <a:cs typeface="Microsoft Sans Serif"/>
              </a:rPr>
              <a:t>to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point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75" dirty="0">
                <a:latin typeface="Microsoft Sans Serif"/>
                <a:cs typeface="Microsoft Sans Serif"/>
              </a:rPr>
              <a:t>conﬁguration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with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one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master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and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one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-10" dirty="0">
                <a:latin typeface="Microsoft Sans Serif"/>
                <a:cs typeface="Microsoft Sans Serif"/>
              </a:rPr>
              <a:t>slave.</a:t>
            </a:r>
            <a:endParaRPr sz="1900" dirty="0">
              <a:latin typeface="Microsoft Sans Serif"/>
              <a:cs typeface="Microsoft Sans Serif"/>
            </a:endParaRPr>
          </a:p>
          <a:p>
            <a:pPr marL="836294" marR="45720" lvl="1" indent="-367030">
              <a:lnSpc>
                <a:spcPts val="2050"/>
              </a:lnSpc>
              <a:spcBef>
                <a:spcPts val="5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40" dirty="0">
                <a:latin typeface="Microsoft Sans Serif"/>
                <a:cs typeface="Microsoft Sans Serif"/>
              </a:rPr>
              <a:t>When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00" dirty="0">
                <a:latin typeface="Microsoft Sans Serif"/>
                <a:cs typeface="Microsoft Sans Serif"/>
              </a:rPr>
              <a:t>more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than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105" dirty="0">
                <a:latin typeface="Microsoft Sans Serif"/>
                <a:cs typeface="Microsoft Sans Serif"/>
              </a:rPr>
              <a:t>two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70" dirty="0">
                <a:latin typeface="Microsoft Sans Serif"/>
                <a:cs typeface="Microsoft Sans Serif"/>
              </a:rPr>
              <a:t>Bluetooth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5" dirty="0">
                <a:latin typeface="Microsoft Sans Serif"/>
                <a:cs typeface="Microsoft Sans Serif"/>
              </a:rPr>
              <a:t>devices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70" dirty="0">
                <a:latin typeface="Microsoft Sans Serif"/>
                <a:cs typeface="Microsoft Sans Serif"/>
              </a:rPr>
              <a:t>communicate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with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one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another,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it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is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25" dirty="0">
                <a:latin typeface="Microsoft Sans Serif"/>
                <a:cs typeface="Microsoft Sans Serif"/>
              </a:rPr>
              <a:t>called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80" dirty="0">
                <a:latin typeface="Microsoft Sans Serif"/>
                <a:cs typeface="Microsoft Sans Serif"/>
              </a:rPr>
              <a:t>PICONET.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91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70" dirty="0">
                <a:latin typeface="Microsoft Sans Serif"/>
                <a:cs typeface="Microsoft Sans Serif"/>
              </a:rPr>
              <a:t>A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25" dirty="0">
                <a:latin typeface="Microsoft Sans Serif"/>
                <a:cs typeface="Microsoft Sans Serif"/>
              </a:rPr>
              <a:t>Piconet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can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contain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100" dirty="0">
                <a:latin typeface="Microsoft Sans Serif"/>
                <a:cs typeface="Microsoft Sans Serif"/>
              </a:rPr>
              <a:t>up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114" dirty="0">
                <a:latin typeface="Microsoft Sans Serif"/>
                <a:cs typeface="Microsoft Sans Serif"/>
              </a:rPr>
              <a:t>to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10" dirty="0">
                <a:latin typeface="Microsoft Sans Serif"/>
                <a:cs typeface="Microsoft Sans Serif"/>
              </a:rPr>
              <a:t>seven</a:t>
            </a:r>
            <a:r>
              <a:rPr sz="1900" spc="-10" dirty="0">
                <a:latin typeface="Microsoft Sans Serif"/>
                <a:cs typeface="Microsoft Sans Serif"/>
              </a:rPr>
              <a:t> slaves </a:t>
            </a:r>
            <a:r>
              <a:rPr sz="1900" spc="50" dirty="0">
                <a:latin typeface="Microsoft Sans Serif"/>
                <a:cs typeface="Microsoft Sans Serif"/>
              </a:rPr>
              <a:t>clustered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around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single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master.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205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device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that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30" dirty="0">
                <a:latin typeface="Microsoft Sans Serif"/>
                <a:cs typeface="Microsoft Sans Serif"/>
              </a:rPr>
              <a:t>initializes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establishment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of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the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25" dirty="0">
                <a:latin typeface="Microsoft Sans Serif"/>
                <a:cs typeface="Microsoft Sans Serif"/>
              </a:rPr>
              <a:t>Piconet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35" dirty="0">
                <a:latin typeface="Microsoft Sans Serif"/>
                <a:cs typeface="Microsoft Sans Serif"/>
              </a:rPr>
              <a:t>becomes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the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master.</a:t>
            </a:r>
            <a:endParaRPr sz="1900" dirty="0">
              <a:latin typeface="Microsoft Sans Serif"/>
              <a:cs typeface="Microsoft Sans Serif"/>
            </a:endParaRPr>
          </a:p>
          <a:p>
            <a:pPr marL="836294" marR="274320" lvl="1" indent="-367030">
              <a:lnSpc>
                <a:spcPts val="2050"/>
              </a:lnSpc>
              <a:spcBef>
                <a:spcPts val="145"/>
              </a:spcBef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5" dirty="0">
                <a:latin typeface="Microsoft Sans Serif"/>
                <a:cs typeface="Microsoft Sans Serif"/>
              </a:rPr>
              <a:t>The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master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is </a:t>
            </a:r>
            <a:r>
              <a:rPr sz="1900" spc="45" dirty="0">
                <a:latin typeface="Microsoft Sans Serif"/>
                <a:cs typeface="Microsoft Sans Serif"/>
              </a:rPr>
              <a:t>responsible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10" dirty="0">
                <a:latin typeface="Microsoft Sans Serif"/>
                <a:cs typeface="Microsoft Sans Serif"/>
              </a:rPr>
              <a:t>for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transmission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80" dirty="0">
                <a:latin typeface="Microsoft Sans Serif"/>
                <a:cs typeface="Microsoft Sans Serif"/>
              </a:rPr>
              <a:t>control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50" dirty="0">
                <a:latin typeface="Microsoft Sans Serif"/>
                <a:cs typeface="Microsoft Sans Serif"/>
              </a:rPr>
              <a:t>by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45" dirty="0">
                <a:latin typeface="Microsoft Sans Serif"/>
                <a:cs typeface="Microsoft Sans Serif"/>
              </a:rPr>
              <a:t>dividing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the</a:t>
            </a:r>
            <a:r>
              <a:rPr sz="1900" spc="-5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network</a:t>
            </a:r>
            <a:r>
              <a:rPr sz="1900" spc="-10" dirty="0">
                <a:latin typeface="Microsoft Sans Serif"/>
                <a:cs typeface="Microsoft Sans Serif"/>
              </a:rPr>
              <a:t> </a:t>
            </a:r>
            <a:r>
              <a:rPr sz="1900" spc="90" dirty="0">
                <a:latin typeface="Microsoft Sans Serif"/>
                <a:cs typeface="Microsoft Sans Serif"/>
              </a:rPr>
              <a:t>into</a:t>
            </a:r>
            <a:r>
              <a:rPr sz="1900" spc="-5" dirty="0">
                <a:latin typeface="Microsoft Sans Serif"/>
                <a:cs typeface="Microsoft Sans Serif"/>
              </a:rPr>
              <a:t> a </a:t>
            </a:r>
            <a:r>
              <a:rPr sz="1900" spc="-490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series </a:t>
            </a:r>
            <a:r>
              <a:rPr sz="1900" spc="95" dirty="0">
                <a:latin typeface="Microsoft Sans Serif"/>
                <a:cs typeface="Microsoft Sans Serif"/>
              </a:rPr>
              <a:t>of </a:t>
            </a:r>
            <a:r>
              <a:rPr sz="1900" spc="90" dirty="0">
                <a:latin typeface="Microsoft Sans Serif"/>
                <a:cs typeface="Microsoft Sans Serif"/>
              </a:rPr>
              <a:t>time </a:t>
            </a:r>
            <a:r>
              <a:rPr sz="1900" spc="30" dirty="0">
                <a:latin typeface="Microsoft Sans Serif"/>
                <a:cs typeface="Microsoft Sans Serif"/>
              </a:rPr>
              <a:t>slots </a:t>
            </a:r>
            <a:r>
              <a:rPr sz="1900" spc="60" dirty="0">
                <a:latin typeface="Microsoft Sans Serif"/>
                <a:cs typeface="Microsoft Sans Serif"/>
              </a:rPr>
              <a:t>amongst </a:t>
            </a:r>
            <a:r>
              <a:rPr sz="1900" spc="85" dirty="0">
                <a:latin typeface="Microsoft Sans Serif"/>
                <a:cs typeface="Microsoft Sans Serif"/>
              </a:rPr>
              <a:t>the network </a:t>
            </a:r>
            <a:r>
              <a:rPr sz="1900" spc="60" dirty="0">
                <a:latin typeface="Microsoft Sans Serif"/>
                <a:cs typeface="Microsoft Sans Serif"/>
              </a:rPr>
              <a:t>members, </a:t>
            </a:r>
            <a:r>
              <a:rPr sz="1900" spc="-30" dirty="0">
                <a:latin typeface="Microsoft Sans Serif"/>
                <a:cs typeface="Microsoft Sans Serif"/>
              </a:rPr>
              <a:t>as </a:t>
            </a:r>
            <a:r>
              <a:rPr sz="1900" spc="-5" dirty="0">
                <a:latin typeface="Microsoft Sans Serif"/>
                <a:cs typeface="Microsoft Sans Serif"/>
              </a:rPr>
              <a:t>a </a:t>
            </a:r>
            <a:r>
              <a:rPr sz="1900" spc="95" dirty="0">
                <a:latin typeface="Microsoft Sans Serif"/>
                <a:cs typeface="Microsoft Sans Serif"/>
              </a:rPr>
              <a:t>part of </a:t>
            </a:r>
            <a:r>
              <a:rPr sz="1900" spc="90" dirty="0">
                <a:latin typeface="Microsoft Sans Serif"/>
                <a:cs typeface="Microsoft Sans Serif"/>
              </a:rPr>
              <a:t>time </a:t>
            </a:r>
            <a:r>
              <a:rPr sz="1900" spc="40" dirty="0">
                <a:latin typeface="Microsoft Sans Serif"/>
                <a:cs typeface="Microsoft Sans Serif"/>
              </a:rPr>
              <a:t>division </a:t>
            </a:r>
            <a:r>
              <a:rPr sz="1900" spc="4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multiplexing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scheme.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1910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25" dirty="0">
                <a:latin typeface="Microsoft Sans Serif"/>
                <a:cs typeface="Microsoft Sans Serif"/>
              </a:rPr>
              <a:t>There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is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90" dirty="0">
                <a:latin typeface="Microsoft Sans Serif"/>
                <a:cs typeface="Microsoft Sans Serif"/>
              </a:rPr>
              <a:t>no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direct</a:t>
            </a:r>
            <a:r>
              <a:rPr sz="1900" spc="-25" dirty="0">
                <a:latin typeface="Microsoft Sans Serif"/>
                <a:cs typeface="Microsoft Sans Serif"/>
              </a:rPr>
              <a:t> </a:t>
            </a:r>
            <a:r>
              <a:rPr sz="1900" spc="60" dirty="0">
                <a:latin typeface="Microsoft Sans Serif"/>
                <a:cs typeface="Microsoft Sans Serif"/>
              </a:rPr>
              <a:t>connection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65" dirty="0">
                <a:latin typeface="Microsoft Sans Serif"/>
                <a:cs typeface="Microsoft Sans Serif"/>
              </a:rPr>
              <a:t>between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85" dirty="0">
                <a:latin typeface="Microsoft Sans Serif"/>
                <a:cs typeface="Microsoft Sans Serif"/>
              </a:rPr>
              <a:t>the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-15" dirty="0">
                <a:latin typeface="Microsoft Sans Serif"/>
                <a:cs typeface="Microsoft Sans Serif"/>
              </a:rPr>
              <a:t>slaves.</a:t>
            </a:r>
            <a:endParaRPr sz="1900" dirty="0">
              <a:latin typeface="Microsoft Sans Serif"/>
              <a:cs typeface="Microsoft Sans Serif"/>
            </a:endParaRPr>
          </a:p>
          <a:p>
            <a:pPr marL="836294" lvl="1" indent="-367030">
              <a:lnSpc>
                <a:spcPts val="2165"/>
              </a:lnSpc>
              <a:buClr>
                <a:srgbClr val="A1E7D9"/>
              </a:buClr>
              <a:buSzPct val="94736"/>
              <a:buFont typeface="Tahoma"/>
              <a:buChar char="○"/>
              <a:tabLst>
                <a:tab pos="836294" algn="l"/>
                <a:tab pos="836930" algn="l"/>
              </a:tabLst>
            </a:pPr>
            <a:r>
              <a:rPr sz="1900" spc="-70" dirty="0">
                <a:latin typeface="Microsoft Sans Serif"/>
                <a:cs typeface="Microsoft Sans Serif"/>
              </a:rPr>
              <a:t>A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5" dirty="0">
                <a:latin typeface="Microsoft Sans Serif"/>
                <a:cs typeface="Microsoft Sans Serif"/>
              </a:rPr>
              <a:t>device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20" dirty="0">
                <a:latin typeface="Microsoft Sans Serif"/>
                <a:cs typeface="Microsoft Sans Serif"/>
              </a:rPr>
              <a:t>can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55" dirty="0">
                <a:latin typeface="Microsoft Sans Serif"/>
                <a:cs typeface="Microsoft Sans Serif"/>
              </a:rPr>
              <a:t>be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-5" dirty="0">
                <a:latin typeface="Microsoft Sans Serif"/>
                <a:cs typeface="Microsoft Sans Serif"/>
              </a:rPr>
              <a:t>a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member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95" dirty="0">
                <a:latin typeface="Microsoft Sans Serif"/>
                <a:cs typeface="Microsoft Sans Serif"/>
              </a:rPr>
              <a:t>of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05" dirty="0">
                <a:latin typeface="Microsoft Sans Serif"/>
                <a:cs typeface="Microsoft Sans Serif"/>
              </a:rPr>
              <a:t>two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10" dirty="0">
                <a:latin typeface="Microsoft Sans Serif"/>
                <a:cs typeface="Microsoft Sans Serif"/>
              </a:rPr>
              <a:t>or</a:t>
            </a:r>
            <a:r>
              <a:rPr sz="1900" spc="-15" dirty="0">
                <a:latin typeface="Microsoft Sans Serif"/>
                <a:cs typeface="Microsoft Sans Serif"/>
              </a:rPr>
              <a:t> </a:t>
            </a:r>
            <a:r>
              <a:rPr sz="1900" spc="100" dirty="0">
                <a:latin typeface="Microsoft Sans Serif"/>
                <a:cs typeface="Microsoft Sans Serif"/>
              </a:rPr>
              <a:t>more</a:t>
            </a:r>
            <a:r>
              <a:rPr sz="1900" spc="-20" dirty="0">
                <a:latin typeface="Microsoft Sans Serif"/>
                <a:cs typeface="Microsoft Sans Serif"/>
              </a:rPr>
              <a:t> </a:t>
            </a:r>
            <a:r>
              <a:rPr sz="1900" spc="10" dirty="0">
                <a:latin typeface="Microsoft Sans Serif"/>
                <a:cs typeface="Microsoft Sans Serif"/>
              </a:rPr>
              <a:t>Piconets.</a:t>
            </a:r>
            <a:endParaRPr sz="19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15C871-FA3D-E338-F7CB-ADE67FFF6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206699"/>
            <a:ext cx="8309609" cy="660735"/>
          </a:xfrm>
        </p:spPr>
        <p:txBody>
          <a:bodyPr/>
          <a:lstStyle/>
          <a:p>
            <a:r>
              <a:rPr lang="en-IN" sz="66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Piconets</a:t>
            </a:r>
            <a:br>
              <a:rPr lang="en-IN" sz="6600" dirty="0">
                <a:latin typeface="Microsoft Sans Serif"/>
                <a:cs typeface="Microsoft Sans Serif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95281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IoT Protocol</a:t>
            </a:r>
            <a:endParaRPr sz="48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9875" y="1687650"/>
          <a:ext cx="5029200" cy="2714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4">
                <a:tc rowSpan="5">
                  <a:txBody>
                    <a:bodyPr/>
                    <a:lstStyle/>
                    <a:p>
                      <a:pPr marL="123825">
                        <a:lnSpc>
                          <a:spcPts val="1275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Link</a:t>
                      </a:r>
                      <a:r>
                        <a:rPr sz="11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Layer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Protocol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 marR="153035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Bluetoot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Low 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Energy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(BLE)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345440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BLE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IoT</a:t>
                      </a:r>
                      <a:r>
                        <a:rPr sz="12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communicate with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connected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nodes.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ZigBee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269875">
                        <a:lnSpc>
                          <a:spcPts val="143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ZigBee 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wireless technology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Z-Wave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231140">
                        <a:lnSpc>
                          <a:spcPts val="143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Z-Wave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wireless technology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 in the M2M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 network.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8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WirelessHART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420370">
                        <a:lnSpc>
                          <a:spcPts val="1430"/>
                        </a:lnSpc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WirelessHART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provides </a:t>
                      </a:r>
                      <a:r>
                        <a:rPr sz="1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synchronization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connected </a:t>
                      </a:r>
                      <a:r>
                        <a:rPr sz="1200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devices of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 using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TDMA.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90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DASH7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 marR="298450">
                        <a:lnSpc>
                          <a:spcPts val="1430"/>
                        </a:lnSpc>
                        <a:spcBef>
                          <a:spcPts val="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DASH7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bi-directional </a:t>
                      </a:r>
                      <a:r>
                        <a:rPr sz="1200" spc="-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 the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3825">
                        <a:lnSpc>
                          <a:spcPts val="1305"/>
                        </a:lnSpc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sensor-actuator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network.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6175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Zigbee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269220" cy="417385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Mos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widel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deploye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enhancemen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60" dirty="0">
                <a:solidFill>
                  <a:srgbClr val="685D46"/>
                </a:solidFill>
                <a:latin typeface="Microsoft Sans Serif"/>
                <a:cs typeface="Microsoft Sans Serif"/>
              </a:rPr>
              <a:t>o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95" dirty="0">
                <a:solidFill>
                  <a:srgbClr val="685D46"/>
                </a:solidFill>
                <a:latin typeface="Microsoft Sans Serif"/>
                <a:cs typeface="Microsoft Sans Serif"/>
              </a:rPr>
              <a:t>IEE</a:t>
            </a:r>
            <a:r>
              <a:rPr sz="2400" spc="-235" dirty="0">
                <a:solidFill>
                  <a:srgbClr val="685D46"/>
                </a:solidFill>
                <a:latin typeface="Microsoft Sans Serif"/>
                <a:cs typeface="Microsoft Sans Serif"/>
              </a:rPr>
              <a:t>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ts val="278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ZigBee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deﬁned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layer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60" dirty="0">
                <a:solidFill>
                  <a:srgbClr val="685D46"/>
                </a:solidFill>
                <a:latin typeface="Tahoma"/>
                <a:cs typeface="Tahoma"/>
              </a:rPr>
              <a:t>3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and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above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.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works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endParaRPr sz="2400">
              <a:latin typeface="Microsoft Sans Serif"/>
              <a:cs typeface="Microsoft Sans Serif"/>
            </a:endParaRPr>
          </a:p>
          <a:p>
            <a:pPr marL="278130">
              <a:lnSpc>
                <a:spcPts val="2780"/>
              </a:lnSpc>
            </a:pP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2.</a:t>
            </a:r>
            <a:endParaRPr sz="2400">
              <a:latin typeface="Microsoft Sans Serif"/>
              <a:cs typeface="Microsoft Sans Serif"/>
            </a:endParaRPr>
          </a:p>
          <a:p>
            <a:pPr marL="278130" marR="201930" indent="-266065">
              <a:lnSpc>
                <a:spcPts val="2680"/>
              </a:lnSpc>
              <a:spcBef>
                <a:spcPts val="131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standard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layers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3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4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deﬁne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additional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enhancements.</a:t>
            </a:r>
            <a:endParaRPr sz="2400">
              <a:latin typeface="Microsoft Sans Serif"/>
              <a:cs typeface="Microsoft Sans Serif"/>
            </a:endParaRPr>
          </a:p>
          <a:p>
            <a:pPr marL="278130" marR="336550" indent="-266065">
              <a:lnSpc>
                <a:spcPct val="91500"/>
              </a:lnSpc>
              <a:spcBef>
                <a:spcPts val="12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These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enhancements include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authentication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valid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nodes,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encryption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security,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data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routing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forwarding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capability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that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enables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mesh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networking.</a:t>
            </a:r>
            <a:endParaRPr sz="2400">
              <a:latin typeface="Microsoft Sans Serif"/>
              <a:cs typeface="Microsoft Sans Serif"/>
            </a:endParaRPr>
          </a:p>
          <a:p>
            <a:pPr marL="278130" marR="158115" indent="-266065">
              <a:lnSpc>
                <a:spcPts val="2680"/>
              </a:lnSpc>
              <a:spcBef>
                <a:spcPts val="131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most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popular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ZigBee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wireless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sensor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mesh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topology.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85"/>
            <a:ext cx="73183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/>
              <a:t>Zigbee Applications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8038465" cy="270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Building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automation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Remote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75" dirty="0">
                <a:solidFill>
                  <a:srgbClr val="685D46"/>
                </a:solidFill>
                <a:latin typeface="Microsoft Sans Serif"/>
                <a:cs typeface="Microsoft Sans Serif"/>
              </a:rPr>
              <a:t>(RF4CE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45" dirty="0">
                <a:solidFill>
                  <a:srgbClr val="685D46"/>
                </a:solidFill>
                <a:latin typeface="Microsoft Sans Serif"/>
                <a:cs typeface="Microsoft Sans Serif"/>
              </a:rPr>
              <a:t>RF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consumer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electronics)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Smart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energy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home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energy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monitoring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Health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care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medical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ﬁtness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monitoring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Home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automation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smart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homes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Link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20" dirty="0">
                <a:solidFill>
                  <a:srgbClr val="685D46"/>
                </a:solidFill>
                <a:latin typeface="Microsoft Sans Serif"/>
                <a:cs typeface="Microsoft Sans Serif"/>
              </a:rPr>
              <a:t>LED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lighting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Telecom</a:t>
            </a: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services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36607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ZWave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85188"/>
            <a:ext cx="10219690" cy="150876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8130" marR="5080" indent="-266065">
              <a:lnSpc>
                <a:spcPct val="72300"/>
              </a:lnSpc>
              <a:spcBef>
                <a:spcPts val="894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  <a:tab pos="1338580" algn="l"/>
              </a:tabLst>
            </a:pP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Zwave	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among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used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home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automation.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4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I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use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65" dirty="0">
                <a:solidFill>
                  <a:srgbClr val="685D46"/>
                </a:solidFill>
                <a:latin typeface="Microsoft Sans Serif"/>
                <a:cs typeface="Microsoft Sans Serif"/>
              </a:rPr>
              <a:t>R</a:t>
            </a:r>
            <a:r>
              <a:rPr sz="2400" spc="-220" dirty="0">
                <a:solidFill>
                  <a:srgbClr val="685D46"/>
                </a:solidFill>
                <a:latin typeface="Microsoft Sans Serif"/>
                <a:cs typeface="Microsoft Sans Serif"/>
              </a:rPr>
              <a:t>F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fo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signalin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47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Mesh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topology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main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mode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operation,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can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825" y="3157194"/>
            <a:ext cx="461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support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232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271" y="3650564"/>
            <a:ext cx="9631680" cy="65595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78130" marR="5080" indent="-266065">
              <a:lnSpc>
                <a:spcPct val="72300"/>
              </a:lnSpc>
              <a:spcBef>
                <a:spcPts val="894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central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controller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sets</a:t>
            </a:r>
            <a:r>
              <a:rPr sz="2400" spc="5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up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manages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Zwave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271" y="4408500"/>
            <a:ext cx="9650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logical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Zwave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has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Home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(Network)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ID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multiple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4271" y="4607230"/>
            <a:ext cx="10113010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615"/>
              </a:spcBef>
            </a:pP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IDs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it.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diﬀerent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Home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IDs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cannot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each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other.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7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ID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length=4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Bytes,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Node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ID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length=1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Byte.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85"/>
            <a:ext cx="3216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ZWave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301605" cy="325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1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source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routed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mesh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topology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1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primary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controller.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4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communicate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one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another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when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range.</a:t>
            </a:r>
            <a:endParaRPr sz="2400">
              <a:latin typeface="Microsoft Sans Serif"/>
              <a:cs typeface="Microsoft Sans Serif"/>
            </a:endParaRPr>
          </a:p>
          <a:p>
            <a:pPr marL="278130" marR="73025" indent="-266065">
              <a:lnSpc>
                <a:spcPct val="91500"/>
              </a:lnSpc>
              <a:spcBef>
                <a:spcPts val="39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When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not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in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range,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routed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through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5" dirty="0">
                <a:solidFill>
                  <a:srgbClr val="685D46"/>
                </a:solidFill>
                <a:latin typeface="Microsoft Sans Serif"/>
                <a:cs typeface="Microsoft Sans Serif"/>
              </a:rPr>
              <a:t>diﬀerent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nodes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bypass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obstructions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created by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household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appliances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or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layout.</a:t>
            </a:r>
            <a:endParaRPr sz="2400">
              <a:latin typeface="Microsoft Sans Serif"/>
              <a:cs typeface="Microsoft Sans Serif"/>
            </a:endParaRPr>
          </a:p>
          <a:p>
            <a:pPr marL="278130" marR="346710" indent="-266065">
              <a:lnSpc>
                <a:spcPts val="2680"/>
              </a:lnSpc>
              <a:spcBef>
                <a:spcPts val="31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This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process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bypassing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dead</a:t>
            </a:r>
            <a:r>
              <a:rPr sz="2400" spc="6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spots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is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done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message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called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Healing.</a:t>
            </a:r>
            <a:endParaRPr sz="2400">
              <a:latin typeface="Microsoft Sans Serif"/>
              <a:cs typeface="Microsoft Sans Serif"/>
            </a:endParaRPr>
          </a:p>
          <a:p>
            <a:pPr marL="278130" marR="633730" indent="-266065">
              <a:lnSpc>
                <a:spcPts val="2680"/>
              </a:lnSpc>
              <a:spcBef>
                <a:spcPts val="254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75" dirty="0">
                <a:solidFill>
                  <a:srgbClr val="685D46"/>
                </a:solidFill>
                <a:latin typeface="Microsoft Sans Serif"/>
                <a:cs typeface="Microsoft Sans Serif"/>
              </a:rPr>
              <a:t>As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Zwave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 </a:t>
            </a:r>
            <a:r>
              <a:rPr sz="2400" spc="-5" dirty="0">
                <a:solidFill>
                  <a:srgbClr val="685D46"/>
                </a:solidFill>
                <a:latin typeface="Microsoft Sans Serif"/>
                <a:cs typeface="Microsoft Sans Serif"/>
              </a:rPr>
              <a:t>a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source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routed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static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network, </a:t>
            </a:r>
            <a:r>
              <a:rPr sz="2400" spc="95" dirty="0">
                <a:solidFill>
                  <a:srgbClr val="685D46"/>
                </a:solidFill>
                <a:latin typeface="Microsoft Sans Serif"/>
                <a:cs typeface="Microsoft Sans Serif"/>
              </a:rPr>
              <a:t>mobile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are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excluded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5" dirty="0">
                <a:solidFill>
                  <a:srgbClr val="685D46"/>
                </a:solidFill>
                <a:latin typeface="Microsoft Sans Serif"/>
                <a:cs typeface="Microsoft Sans Serif"/>
              </a:rPr>
              <a:t>from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only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static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are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considered.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60229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dirty="0" err="1"/>
              <a:t>Zwave</a:t>
            </a:r>
            <a:r>
              <a:rPr lang="en-US" sz="4800" dirty="0"/>
              <a:t> vs Zigbee</a:t>
            </a:r>
            <a:endParaRPr sz="4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59855" y="1684338"/>
          <a:ext cx="10687050" cy="3588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2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Zwave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E6C00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Zigbee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E6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749">
                <a:tc>
                  <a:txBody>
                    <a:bodyPr/>
                    <a:lstStyle/>
                    <a:p>
                      <a:pPr marL="371475" marR="577215" indent="-252095">
                        <a:lnSpc>
                          <a:spcPct val="100000"/>
                        </a:lnSpc>
                        <a:spcBef>
                          <a:spcPts val="225"/>
                        </a:spcBef>
                        <a:buFont typeface="Tahoma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User friendly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provides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simple </a:t>
                      </a:r>
                      <a:r>
                        <a:rPr sz="1800" spc="-2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1800" spc="-39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users can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set up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themselves.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1475" marR="146685" indent="-252095">
                        <a:lnSpc>
                          <a:spcPct val="100000"/>
                        </a:lnSpc>
                        <a:buClr>
                          <a:srgbClr val="434343"/>
                        </a:buClr>
                        <a:buFont typeface="Tahoma"/>
                        <a:buChar char="•"/>
                        <a:tabLst>
                          <a:tab pos="422909" algn="l"/>
                          <a:tab pos="42354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Ideal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someone with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basic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understanding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technology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who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wants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2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keep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their home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automation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secure,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efficient,simple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use,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and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easy </a:t>
                      </a:r>
                      <a:r>
                        <a:rPr sz="1800" spc="-39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to maintain.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1475" indent="-252095">
                        <a:lnSpc>
                          <a:spcPct val="100000"/>
                        </a:lnSpc>
                        <a:buFont typeface="Tahoma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Expensive.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1475" marR="112395" indent="-252095">
                        <a:lnSpc>
                          <a:spcPct val="100000"/>
                        </a:lnSpc>
                        <a:buClr>
                          <a:srgbClr val="434343"/>
                        </a:buClr>
                        <a:buFont typeface="Tahoma"/>
                        <a:buChar char="•"/>
                        <a:tabLst>
                          <a:tab pos="422909" algn="l"/>
                          <a:tab pos="42354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Nine out of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ten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leading security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communication </a:t>
                      </a:r>
                      <a:r>
                        <a:rPr sz="1800" spc="-39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companies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 the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U.S.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use </a:t>
                      </a:r>
                      <a:r>
                        <a:rPr sz="1800" spc="-2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ZWave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in their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smart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home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solutions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tc>
                  <a:txBody>
                    <a:bodyPr/>
                    <a:lstStyle/>
                    <a:p>
                      <a:pPr marL="371475" marR="269240" indent="-252095">
                        <a:lnSpc>
                          <a:spcPct val="100000"/>
                        </a:lnSpc>
                        <a:spcBef>
                          <a:spcPts val="225"/>
                        </a:spcBef>
                        <a:buClr>
                          <a:srgbClr val="434343"/>
                        </a:buClr>
                        <a:buFont typeface="Tahoma"/>
                        <a:buChar char="•"/>
                        <a:tabLst>
                          <a:tab pos="422909" algn="l"/>
                          <a:tab pos="42354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so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little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power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devices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up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39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seven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years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on one set of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batteries.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1475" marR="84455" indent="-252095">
                        <a:lnSpc>
                          <a:spcPct val="100000"/>
                        </a:lnSpc>
                        <a:buClr>
                          <a:srgbClr val="434343"/>
                        </a:buClr>
                        <a:buFont typeface="Tahoma"/>
                        <a:buChar char="•"/>
                        <a:tabLst>
                          <a:tab pos="422909" algn="l"/>
                          <a:tab pos="42354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Ideal</a:t>
                      </a:r>
                      <a:r>
                        <a:rPr sz="1800" spc="3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4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3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experts</a:t>
                      </a:r>
                      <a:r>
                        <a:rPr sz="1800" spc="4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who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want</a:t>
                      </a:r>
                      <a:r>
                        <a:rPr sz="1800" spc="4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they can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customize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with their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preferences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5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install </a:t>
                      </a:r>
                      <a:r>
                        <a:rPr sz="1800" spc="-39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themselves.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1475" indent="-252095">
                        <a:lnSpc>
                          <a:spcPct val="100000"/>
                        </a:lnSpc>
                        <a:buFont typeface="Tahoma"/>
                        <a:buChar char="•"/>
                        <a:tabLst>
                          <a:tab pos="370840" algn="l"/>
                          <a:tab pos="371475" algn="l"/>
                        </a:tabLst>
                      </a:pP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Cheaper</a:t>
                      </a:r>
                      <a:r>
                        <a:rPr sz="1800" spc="-3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3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Zwave.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1475" marR="630555" indent="-252095">
                        <a:lnSpc>
                          <a:spcPct val="100000"/>
                        </a:lnSpc>
                        <a:buClr>
                          <a:srgbClr val="434343"/>
                        </a:buClr>
                        <a:buFont typeface="Tahoma"/>
                        <a:buChar char="•"/>
                        <a:tabLst>
                          <a:tab pos="422909" algn="l"/>
                          <a:tab pos="423545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ZigBee Alliance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consists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of nearly 400 member </a:t>
                      </a:r>
                      <a:r>
                        <a:rPr sz="1800" spc="-39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organizations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use,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develop,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improve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ZigBee’s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open-standard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wireless</a:t>
                      </a:r>
                      <a:r>
                        <a:rPr sz="1800" spc="-5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434343"/>
                          </a:solidFill>
                          <a:latin typeface="Calibri"/>
                          <a:cs typeface="Calibri"/>
                        </a:rPr>
                        <a:t>connection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58750" y="6440349"/>
            <a:ext cx="11617960" cy="8890"/>
          </a:xfrm>
          <a:custGeom>
            <a:avLst/>
            <a:gdLst/>
            <a:ahLst/>
            <a:cxnLst/>
            <a:rect l="l" t="t" r="r" b="b"/>
            <a:pathLst>
              <a:path w="11617960" h="8889">
                <a:moveTo>
                  <a:pt x="0" y="8699"/>
                </a:moveTo>
                <a:lnTo>
                  <a:pt x="11617799" y="0"/>
                </a:lnTo>
              </a:path>
            </a:pathLst>
          </a:custGeom>
          <a:ln w="28574">
            <a:solidFill>
              <a:srgbClr val="00C5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5" y="603117"/>
            <a:ext cx="11966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IoT Protocol List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8822055" cy="406019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Connectivity</a:t>
            </a:r>
            <a:r>
              <a:rPr sz="2400" b="1" spc="-7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(6LowPAN,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155" dirty="0">
                <a:solidFill>
                  <a:srgbClr val="685D46"/>
                </a:solidFill>
                <a:latin typeface="Microsoft Sans Serif"/>
                <a:cs typeface="Microsoft Sans Serif"/>
              </a:rPr>
              <a:t>RPL)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Identiﬁcation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165" dirty="0">
                <a:solidFill>
                  <a:srgbClr val="685D46"/>
                </a:solidFill>
                <a:latin typeface="Microsoft Sans Serif"/>
                <a:cs typeface="Microsoft Sans Serif"/>
              </a:rPr>
              <a:t>(EPC,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uCode,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IPv6,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URIs)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Communicatio</a:t>
            </a:r>
            <a:r>
              <a:rPr sz="2400" b="1" spc="15" dirty="0">
                <a:solidFill>
                  <a:srgbClr val="685D46"/>
                </a:solidFill>
                <a:latin typeface="Tahoma"/>
                <a:cs typeface="Tahoma"/>
              </a:rPr>
              <a:t>n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395" dirty="0">
                <a:solidFill>
                  <a:srgbClr val="685D46"/>
                </a:solidFill>
                <a:latin typeface="Tahoma"/>
                <a:cs typeface="Tahoma"/>
              </a:rPr>
              <a:t>/</a:t>
            </a:r>
            <a:r>
              <a:rPr sz="2400" b="1" spc="-8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685D46"/>
                </a:solidFill>
                <a:latin typeface="Tahoma"/>
                <a:cs typeface="Tahoma"/>
              </a:rPr>
              <a:t>Transport</a:t>
            </a:r>
            <a:r>
              <a:rPr sz="2400" b="1" spc="-6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(WiFi</a:t>
            </a: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Bluetooth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70" dirty="0">
                <a:solidFill>
                  <a:srgbClr val="685D46"/>
                </a:solidFill>
                <a:latin typeface="Microsoft Sans Serif"/>
                <a:cs typeface="Microsoft Sans Serif"/>
              </a:rPr>
              <a:t>LPWAN)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0" dirty="0">
                <a:solidFill>
                  <a:srgbClr val="685D46"/>
                </a:solidFill>
                <a:latin typeface="Tahoma"/>
                <a:cs typeface="Tahoma"/>
              </a:rPr>
              <a:t>Discovery</a:t>
            </a:r>
            <a:r>
              <a:rPr sz="2400" b="1" spc="-7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(Physical </a:t>
            </a:r>
            <a:r>
              <a:rPr sz="2400" spc="5" dirty="0">
                <a:solidFill>
                  <a:srgbClr val="685D46"/>
                </a:solidFill>
                <a:latin typeface="Microsoft Sans Serif"/>
                <a:cs typeface="Microsoft Sans Serif"/>
              </a:rPr>
              <a:t>Web,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mDNS,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DNS</a:t>
            </a:r>
            <a:r>
              <a:rPr sz="2400" spc="-8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-80" dirty="0">
                <a:solidFill>
                  <a:srgbClr val="685D46"/>
                </a:solidFill>
                <a:latin typeface="Microsoft Sans Serif"/>
                <a:cs typeface="Microsoft Sans Serif"/>
              </a:rPr>
              <a:t>SD)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0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dirty="0">
                <a:solidFill>
                  <a:srgbClr val="685D46"/>
                </a:solidFill>
                <a:latin typeface="Tahoma"/>
                <a:cs typeface="Tahoma"/>
              </a:rPr>
              <a:t>Data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85D46"/>
                </a:solidFill>
                <a:latin typeface="Tahoma"/>
                <a:cs typeface="Tahoma"/>
              </a:rPr>
              <a:t>Protocols</a:t>
            </a:r>
            <a:r>
              <a:rPr sz="2400" b="1" spc="-4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685D46"/>
                </a:solidFill>
                <a:latin typeface="Microsoft Sans Serif"/>
                <a:cs typeface="Microsoft Sans Serif"/>
              </a:rPr>
              <a:t>(MQTT,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85" dirty="0">
                <a:solidFill>
                  <a:srgbClr val="685D46"/>
                </a:solidFill>
                <a:latin typeface="Microsoft Sans Serif"/>
                <a:cs typeface="Microsoft Sans Serif"/>
              </a:rPr>
              <a:t>CoAP,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AMQP,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Websocket,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685D46"/>
                </a:solidFill>
                <a:latin typeface="Microsoft Sans Serif"/>
                <a:cs typeface="Microsoft Sans Serif"/>
              </a:rPr>
              <a:t>Node)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25" dirty="0">
                <a:solidFill>
                  <a:srgbClr val="685D46"/>
                </a:solidFill>
                <a:latin typeface="Tahoma"/>
                <a:cs typeface="Tahoma"/>
              </a:rPr>
              <a:t>Device</a:t>
            </a:r>
            <a:r>
              <a:rPr sz="2400" b="1" spc="-9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10" dirty="0">
                <a:solidFill>
                  <a:srgbClr val="685D46"/>
                </a:solidFill>
                <a:latin typeface="Tahoma"/>
                <a:cs typeface="Tahoma"/>
              </a:rPr>
              <a:t>Management</a:t>
            </a:r>
            <a:r>
              <a:rPr sz="2400" b="1" spc="-3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(TR</a:t>
            </a:r>
            <a:r>
              <a:rPr sz="2400" spc="-6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-60" dirty="0">
                <a:solidFill>
                  <a:srgbClr val="685D46"/>
                </a:solidFill>
                <a:latin typeface="Microsoft Sans Serif"/>
                <a:cs typeface="Microsoft Sans Serif"/>
              </a:rPr>
              <a:t>069,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OMA</a:t>
            </a:r>
            <a:r>
              <a:rPr sz="2400" spc="2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DM)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-15" dirty="0">
                <a:solidFill>
                  <a:srgbClr val="685D46"/>
                </a:solidFill>
                <a:latin typeface="Tahoma"/>
                <a:cs typeface="Tahoma"/>
              </a:rPr>
              <a:t>Semantic</a:t>
            </a:r>
            <a:r>
              <a:rPr sz="2400" b="1" spc="-5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-114" dirty="0">
                <a:solidFill>
                  <a:srgbClr val="685D46"/>
                </a:solidFill>
                <a:latin typeface="Microsoft Sans Serif"/>
                <a:cs typeface="Microsoft Sans Serif"/>
              </a:rPr>
              <a:t>(JSON</a:t>
            </a:r>
            <a:r>
              <a:rPr sz="2400" spc="-114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-114" dirty="0">
                <a:solidFill>
                  <a:srgbClr val="685D46"/>
                </a:solidFill>
                <a:latin typeface="Microsoft Sans Serif"/>
                <a:cs typeface="Microsoft Sans Serif"/>
              </a:rPr>
              <a:t>LD,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Web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Thing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Model)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145"/>
              </a:spcBef>
              <a:buClr>
                <a:srgbClr val="A1E7D9"/>
              </a:buClr>
              <a:buSzPct val="116666"/>
              <a:buFont typeface="Arial"/>
              <a:buChar char="●"/>
              <a:tabLst>
                <a:tab pos="278765" algn="l"/>
              </a:tabLst>
            </a:pP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Multi</a:t>
            </a:r>
            <a:r>
              <a:rPr sz="2400" spc="2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b="1" spc="20" dirty="0">
                <a:solidFill>
                  <a:srgbClr val="685D46"/>
                </a:solidFill>
                <a:latin typeface="Tahoma"/>
                <a:cs typeface="Tahoma"/>
              </a:rPr>
              <a:t>layer</a:t>
            </a:r>
            <a:r>
              <a:rPr sz="2400" b="1" spc="-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685D46"/>
                </a:solidFill>
                <a:latin typeface="Tahoma"/>
                <a:cs typeface="Tahoma"/>
              </a:rPr>
              <a:t>Frameworks</a:t>
            </a:r>
            <a:r>
              <a:rPr sz="2400" b="1" spc="-35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(Alljoyn,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IoTivity,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Weave,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Homekit)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6251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6LoWPAN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772473"/>
            <a:ext cx="10026650" cy="2675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78130" indent="-266065">
              <a:lnSpc>
                <a:spcPct val="100000"/>
              </a:lnSpc>
              <a:spcBef>
                <a:spcPts val="73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2400" spc="75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Wireless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Personal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685D46"/>
                </a:solidFill>
                <a:latin typeface="Microsoft Sans Serif"/>
                <a:cs typeface="Microsoft Sans Serif"/>
              </a:rPr>
              <a:t>Area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Networks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over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IPv6.</a:t>
            </a:r>
            <a:endParaRPr sz="2400">
              <a:latin typeface="Microsoft Sans Serif"/>
              <a:cs typeface="Microsoft Sans Serif"/>
            </a:endParaRPr>
          </a:p>
          <a:p>
            <a:pPr marL="278130" marR="777875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for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smallest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with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limited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processing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ability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0" dirty="0">
                <a:solidFill>
                  <a:srgbClr val="685D46"/>
                </a:solidFill>
                <a:latin typeface="Microsoft Sans Serif"/>
                <a:cs typeface="Microsoft Sans Serif"/>
              </a:rPr>
              <a:t>to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transmit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information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wirelessly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using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Internet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low</a:t>
            </a:r>
            <a:r>
              <a:rPr sz="2400" spc="9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power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devices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connect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Internet.</a:t>
            </a:r>
            <a:endParaRPr sz="2400">
              <a:latin typeface="Microsoft Sans Serif"/>
              <a:cs typeface="Microsoft Sans Serif"/>
            </a:endParaRPr>
          </a:p>
          <a:p>
            <a:pPr marL="278130" marR="5080" indent="-266065">
              <a:lnSpc>
                <a:spcPts val="2680"/>
              </a:lnSpc>
              <a:spcBef>
                <a:spcPts val="14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Created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by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Internet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Engineering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Task </a:t>
            </a:r>
            <a:r>
              <a:rPr sz="2400" dirty="0">
                <a:solidFill>
                  <a:srgbClr val="685D46"/>
                </a:solidFill>
                <a:latin typeface="Microsoft Sans Serif"/>
                <a:cs typeface="Microsoft Sans Serif"/>
              </a:rPr>
              <a:t>Force </a:t>
            </a:r>
            <a:r>
              <a:rPr sz="2400" spc="-145" dirty="0">
                <a:solidFill>
                  <a:srgbClr val="685D46"/>
                </a:solidFill>
                <a:latin typeface="Microsoft Sans Serif"/>
                <a:cs typeface="Microsoft Sans Serif"/>
              </a:rPr>
              <a:t>(IETF) </a:t>
            </a:r>
            <a:r>
              <a:rPr sz="2400" dirty="0">
                <a:solidFill>
                  <a:srgbClr val="685D46"/>
                </a:solidFill>
                <a:latin typeface="MS PGothic"/>
                <a:cs typeface="MS PGothic"/>
              </a:rPr>
              <a:t>‐ </a:t>
            </a:r>
            <a:r>
              <a:rPr sz="2400" spc="-240" dirty="0">
                <a:solidFill>
                  <a:srgbClr val="685D46"/>
                </a:solidFill>
                <a:latin typeface="Microsoft Sans Serif"/>
                <a:cs typeface="Microsoft Sans Serif"/>
              </a:rPr>
              <a:t>RFC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5933 </a:t>
            </a:r>
            <a:r>
              <a:rPr sz="2400" spc="80" dirty="0">
                <a:solidFill>
                  <a:srgbClr val="685D46"/>
                </a:solidFill>
                <a:latin typeface="Microsoft Sans Serif"/>
                <a:cs typeface="Microsoft Sans Serif"/>
              </a:rPr>
              <a:t>and </a:t>
            </a:r>
            <a:r>
              <a:rPr sz="2400" spc="-6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40" dirty="0">
                <a:solidFill>
                  <a:srgbClr val="685D46"/>
                </a:solidFill>
                <a:latin typeface="Microsoft Sans Serif"/>
                <a:cs typeface="Microsoft Sans Serif"/>
              </a:rPr>
              <a:t>RFC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685D46"/>
                </a:solidFill>
                <a:latin typeface="Microsoft Sans Serif"/>
                <a:cs typeface="Microsoft Sans Serif"/>
              </a:rPr>
              <a:t>4919.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224" y="603117"/>
            <a:ext cx="100615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4800" dirty="0"/>
              <a:t>Features of 6LoWPAN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874271" y="1853463"/>
            <a:ext cx="10364470" cy="29222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78130" marR="767715" indent="-266065">
              <a:lnSpc>
                <a:spcPts val="2680"/>
              </a:lnSpc>
              <a:spcBef>
                <a:spcPts val="35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685D46"/>
                </a:solidFill>
                <a:latin typeface="Microsoft Sans Serif"/>
                <a:cs typeface="Microsoft Sans Serif"/>
              </a:rPr>
              <a:t>IEEE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carry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685D46"/>
                </a:solidFill>
                <a:latin typeface="Microsoft Sans Serif"/>
                <a:cs typeface="Microsoft Sans Serif"/>
              </a:rPr>
              <a:t>128</a:t>
            </a:r>
            <a:r>
              <a:rPr sz="2400" spc="7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90" dirty="0">
                <a:solidFill>
                  <a:srgbClr val="685D46"/>
                </a:solidFill>
                <a:latin typeface="MS PGothic"/>
                <a:cs typeface="MS PGothic"/>
              </a:rPr>
              <a:t>‐</a:t>
            </a:r>
            <a:r>
              <a:rPr sz="2400" spc="90" dirty="0">
                <a:solidFill>
                  <a:srgbClr val="685D46"/>
                </a:solidFill>
                <a:latin typeface="Microsoft Sans Serif"/>
                <a:cs typeface="Microsoft Sans Serif"/>
              </a:rPr>
              <a:t>bit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685D46"/>
                </a:solidFill>
                <a:latin typeface="Microsoft Sans Serif"/>
                <a:cs typeface="Microsoft Sans Serif"/>
              </a:rPr>
              <a:t>addresses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20" dirty="0">
                <a:solidFill>
                  <a:srgbClr val="685D46"/>
                </a:solidFill>
                <a:latin typeface="Microsoft Sans Serif"/>
                <a:cs typeface="Microsoft Sans Serif"/>
              </a:rPr>
              <a:t>of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0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Internet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Protocol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version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6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55" dirty="0">
                <a:solidFill>
                  <a:srgbClr val="685D46"/>
                </a:solidFill>
                <a:latin typeface="Microsoft Sans Serif"/>
                <a:cs typeface="Microsoft Sans Serif"/>
              </a:rPr>
              <a:t>(IPv6).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ts val="278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Header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70" dirty="0">
                <a:solidFill>
                  <a:srgbClr val="685D46"/>
                </a:solidFill>
                <a:latin typeface="Microsoft Sans Serif"/>
                <a:cs typeface="Microsoft Sans Serif"/>
              </a:rPr>
              <a:t>compression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45" dirty="0">
                <a:solidFill>
                  <a:srgbClr val="685D46"/>
                </a:solidFill>
                <a:latin typeface="Microsoft Sans Serif"/>
                <a:cs typeface="Microsoft Sans Serif"/>
              </a:rPr>
              <a:t>address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translation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techniques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allow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685D46"/>
                </a:solidFill>
                <a:latin typeface="Microsoft Sans Serif"/>
                <a:cs typeface="Microsoft Sans Serif"/>
              </a:rPr>
              <a:t>IEEE</a:t>
            </a:r>
            <a:endParaRPr sz="2400">
              <a:latin typeface="Microsoft Sans Serif"/>
              <a:cs typeface="Microsoft Sans Serif"/>
            </a:endParaRPr>
          </a:p>
          <a:p>
            <a:pPr marL="278130">
              <a:lnSpc>
                <a:spcPts val="2780"/>
              </a:lnSpc>
            </a:pP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radios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40" dirty="0">
                <a:solidFill>
                  <a:srgbClr val="685D46"/>
                </a:solidFill>
                <a:latin typeface="Microsoft Sans Serif"/>
                <a:cs typeface="Microsoft Sans Serif"/>
              </a:rPr>
              <a:t>access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Internet.</a:t>
            </a:r>
            <a:endParaRPr sz="2400">
              <a:latin typeface="Microsoft Sans Serif"/>
              <a:cs typeface="Microsoft Sans Serif"/>
            </a:endParaRPr>
          </a:p>
          <a:p>
            <a:pPr marL="278130" marR="741680" indent="-266065">
              <a:lnSpc>
                <a:spcPts val="2680"/>
              </a:lnSpc>
              <a:spcBef>
                <a:spcPts val="1315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35" dirty="0">
                <a:solidFill>
                  <a:srgbClr val="685D46"/>
                </a:solidFill>
                <a:latin typeface="Microsoft Sans Serif"/>
                <a:cs typeface="Microsoft Sans Serif"/>
              </a:rPr>
              <a:t>IPv6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685D46"/>
                </a:solidFill>
                <a:latin typeface="Microsoft Sans Serif"/>
                <a:cs typeface="Microsoft Sans Serif"/>
              </a:rPr>
              <a:t>packets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60" dirty="0">
                <a:solidFill>
                  <a:srgbClr val="685D46"/>
                </a:solidFill>
                <a:latin typeface="Microsoft Sans Serif"/>
                <a:cs typeface="Microsoft Sans Serif"/>
              </a:rPr>
              <a:t>compressed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1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re-formatted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45" dirty="0">
                <a:solidFill>
                  <a:srgbClr val="685D46"/>
                </a:solidFill>
                <a:latin typeface="Microsoft Sans Serif"/>
                <a:cs typeface="Microsoft Sans Serif"/>
              </a:rPr>
              <a:t>to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95" dirty="0">
                <a:solidFill>
                  <a:srgbClr val="685D46"/>
                </a:solidFill>
                <a:latin typeface="Microsoft Sans Serif"/>
                <a:cs typeface="Microsoft Sans Serif"/>
              </a:rPr>
              <a:t>ﬁt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5" dirty="0">
                <a:solidFill>
                  <a:srgbClr val="685D46"/>
                </a:solidFill>
                <a:latin typeface="Microsoft Sans Serif"/>
                <a:cs typeface="Microsoft Sans Serif"/>
              </a:rPr>
              <a:t>the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-204" dirty="0">
                <a:solidFill>
                  <a:srgbClr val="685D46"/>
                </a:solidFill>
                <a:latin typeface="Microsoft Sans Serif"/>
                <a:cs typeface="Microsoft Sans Serif"/>
              </a:rPr>
              <a:t>IEEE</a:t>
            </a:r>
            <a:r>
              <a:rPr sz="2400" spc="-1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685D46"/>
                </a:solidFill>
                <a:latin typeface="Microsoft Sans Serif"/>
                <a:cs typeface="Microsoft Sans Serif"/>
              </a:rPr>
              <a:t>802.15.4 </a:t>
            </a:r>
            <a:r>
              <a:rPr sz="2400" spc="-62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packet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0" dirty="0">
                <a:solidFill>
                  <a:srgbClr val="685D46"/>
                </a:solidFill>
                <a:latin typeface="Microsoft Sans Serif"/>
                <a:cs typeface="Microsoft Sans Serif"/>
              </a:rPr>
              <a:t>format.</a:t>
            </a:r>
            <a:endParaRPr sz="2400">
              <a:latin typeface="Microsoft Sans Serif"/>
              <a:cs typeface="Microsoft Sans Serif"/>
            </a:endParaRPr>
          </a:p>
          <a:p>
            <a:pPr marL="278130" indent="-266065">
              <a:lnSpc>
                <a:spcPct val="100000"/>
              </a:lnSpc>
              <a:spcBef>
                <a:spcPts val="1000"/>
              </a:spcBef>
              <a:buClr>
                <a:srgbClr val="A1E7D9"/>
              </a:buClr>
              <a:buSzPct val="116666"/>
              <a:buFont typeface="Tahoma"/>
              <a:buChar char="●"/>
              <a:tabLst>
                <a:tab pos="278765" algn="l"/>
              </a:tabLst>
            </a:pP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Uses </a:t>
            </a:r>
            <a:r>
              <a:rPr sz="2400" spc="65" dirty="0">
                <a:solidFill>
                  <a:srgbClr val="685D46"/>
                </a:solidFill>
                <a:latin typeface="Microsoft Sans Serif"/>
                <a:cs typeface="Microsoft Sans Serif"/>
              </a:rPr>
              <a:t>include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IoT,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Smart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685D46"/>
                </a:solidFill>
                <a:latin typeface="Microsoft Sans Serif"/>
                <a:cs typeface="Microsoft Sans Serif"/>
              </a:rPr>
              <a:t>grid,</a:t>
            </a:r>
            <a:r>
              <a:rPr sz="2400" spc="-30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85" dirty="0">
                <a:solidFill>
                  <a:srgbClr val="685D46"/>
                </a:solidFill>
                <a:latin typeface="Microsoft Sans Serif"/>
                <a:cs typeface="Microsoft Sans Serif"/>
              </a:rPr>
              <a:t>and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114" dirty="0">
                <a:solidFill>
                  <a:srgbClr val="685D46"/>
                </a:solidFill>
                <a:latin typeface="Microsoft Sans Serif"/>
                <a:cs typeface="Microsoft Sans Serif"/>
              </a:rPr>
              <a:t>M2M</a:t>
            </a:r>
            <a:r>
              <a:rPr sz="2400" spc="-25" dirty="0">
                <a:solidFill>
                  <a:srgbClr val="685D46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685D46"/>
                </a:solidFill>
                <a:latin typeface="Microsoft Sans Serif"/>
                <a:cs typeface="Microsoft Sans Serif"/>
              </a:rPr>
              <a:t>applications.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4202</Words>
  <Application>Microsoft Office PowerPoint</Application>
  <PresentationFormat>Widescreen</PresentationFormat>
  <Paragraphs>497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MS PGothic</vt:lpstr>
      <vt:lpstr>Arial</vt:lpstr>
      <vt:lpstr>Calibri</vt:lpstr>
      <vt:lpstr>Microsoft Sans Serif</vt:lpstr>
      <vt:lpstr>Nunito</vt:lpstr>
      <vt:lpstr>Tahoma</vt:lpstr>
      <vt:lpstr>Times New Roman</vt:lpstr>
      <vt:lpstr>Office Theme</vt:lpstr>
      <vt:lpstr>Protocol Stack  and  Connecting Technology </vt:lpstr>
      <vt:lpstr>IoT Protocol Stack</vt:lpstr>
      <vt:lpstr>IoT Protocol for each Layer</vt:lpstr>
      <vt:lpstr>IoT Protocol</vt:lpstr>
      <vt:lpstr>IoT Protocol</vt:lpstr>
      <vt:lpstr>IoT Protocol</vt:lpstr>
      <vt:lpstr>IoT Protocol List</vt:lpstr>
      <vt:lpstr>6LoWPAN</vt:lpstr>
      <vt:lpstr>Features of 6LoWPAN</vt:lpstr>
      <vt:lpstr>6LoWPAN Routing and Addressing</vt:lpstr>
      <vt:lpstr>Advantages of 6LoWPAN</vt:lpstr>
      <vt:lpstr>Disadvantages of 6LoWPAN</vt:lpstr>
      <vt:lpstr>Application of 6LoWPAN</vt:lpstr>
      <vt:lpstr>Security and Interoperability of  6LoWPAN</vt:lpstr>
      <vt:lpstr>RFID</vt:lpstr>
      <vt:lpstr>RFID Features</vt:lpstr>
      <vt:lpstr>RFID Working</vt:lpstr>
      <vt:lpstr>RFID Applications</vt:lpstr>
      <vt:lpstr>MQTT</vt:lpstr>
      <vt:lpstr>MQTT</vt:lpstr>
      <vt:lpstr>MQTT Components</vt:lpstr>
      <vt:lpstr>MQTT Methods </vt:lpstr>
      <vt:lpstr>MQTT Communication Model</vt:lpstr>
      <vt:lpstr>MQTT Communication</vt:lpstr>
      <vt:lpstr>MQTT Communication</vt:lpstr>
      <vt:lpstr>MQTT Topic </vt:lpstr>
      <vt:lpstr>MQTT Topic </vt:lpstr>
      <vt:lpstr>Applications</vt:lpstr>
      <vt:lpstr>SMQTT</vt:lpstr>
      <vt:lpstr>SMQTT</vt:lpstr>
      <vt:lpstr>CoAP</vt:lpstr>
      <vt:lpstr>PowerPoint Presentation</vt:lpstr>
      <vt:lpstr>PowerPoint Presentation</vt:lpstr>
      <vt:lpstr>PowerPoint Presentation</vt:lpstr>
      <vt:lpstr>Constrained Application Protocol (CoAp)</vt:lpstr>
      <vt:lpstr>CoAP</vt:lpstr>
      <vt:lpstr>CoAP Uses Timeouts over UDP</vt:lpstr>
      <vt:lpstr>CoAP Request/Acknowledge/Callback</vt:lpstr>
      <vt:lpstr>CoAP  Publish/Subscribe</vt:lpstr>
      <vt:lpstr>CoAP Request Response Model</vt:lpstr>
      <vt:lpstr>Features</vt:lpstr>
      <vt:lpstr>XMPP</vt:lpstr>
      <vt:lpstr>XMPP</vt:lpstr>
      <vt:lpstr>Features</vt:lpstr>
      <vt:lpstr>Application</vt:lpstr>
      <vt:lpstr>Weakness</vt:lpstr>
      <vt:lpstr>AMQP</vt:lpstr>
      <vt:lpstr>Features</vt:lpstr>
      <vt:lpstr>QoS</vt:lpstr>
      <vt:lpstr>Application</vt:lpstr>
      <vt:lpstr>Communication at Data link Layer</vt:lpstr>
      <vt:lpstr>IEEE 802.15.4</vt:lpstr>
      <vt:lpstr>Bluetooth</vt:lpstr>
      <vt:lpstr>Bluetooth Features</vt:lpstr>
      <vt:lpstr>Connection Establishment</vt:lpstr>
      <vt:lpstr>Bluetooth Protocol Stack</vt:lpstr>
      <vt:lpstr>Bluetooth Protocol Stack</vt:lpstr>
      <vt:lpstr>Bluetooth Protocol Stack</vt:lpstr>
      <vt:lpstr>Piconets </vt:lpstr>
      <vt:lpstr>Zigbee</vt:lpstr>
      <vt:lpstr>Zigbee Applications</vt:lpstr>
      <vt:lpstr>ZWave</vt:lpstr>
      <vt:lpstr>ZWave</vt:lpstr>
      <vt:lpstr>Zwave vs Zigbee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3_Connecting Technology.pptx</dc:title>
  <cp:lastModifiedBy>panem.charan@gmail.com</cp:lastModifiedBy>
  <cp:revision>24</cp:revision>
  <dcterms:created xsi:type="dcterms:W3CDTF">2023-09-06T04:43:14Z</dcterms:created>
  <dcterms:modified xsi:type="dcterms:W3CDTF">2023-10-09T04:58:19Z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