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0" r:id="rId43"/>
    <p:sldId id="301" r:id="rId44"/>
    <p:sldId id="302" r:id="rId45"/>
    <p:sldId id="303" r:id="rId46"/>
    <p:sldId id="304" r:id="rId47"/>
    <p:sldId id="305" r:id="rId48"/>
    <p:sldId id="297" r:id="rId4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3D85C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70" dirty="0"/>
              <a:t>-</a:t>
            </a:r>
            <a:r>
              <a:rPr spc="-114" dirty="0"/>
              <a:t> </a:t>
            </a:r>
            <a:r>
              <a:rPr spc="-10" dirty="0"/>
              <a:t>D</a:t>
            </a:r>
            <a:r>
              <a:rPr spc="-125" dirty="0"/>
              <a:t>r</a:t>
            </a:r>
            <a:r>
              <a:rPr spc="-80" dirty="0"/>
              <a:t>.</a:t>
            </a:r>
            <a:r>
              <a:rPr spc="-114" dirty="0"/>
              <a:t> </a:t>
            </a:r>
            <a:r>
              <a:rPr spc="-25" dirty="0"/>
              <a:t>Madh</a:t>
            </a:r>
            <a:r>
              <a:rPr spc="-45" dirty="0"/>
              <a:t>a</a:t>
            </a:r>
            <a:r>
              <a:rPr spc="-30" dirty="0"/>
              <a:t>vi</a:t>
            </a:r>
            <a:r>
              <a:rPr spc="-114" dirty="0"/>
              <a:t> </a:t>
            </a:r>
            <a:r>
              <a:rPr spc="-35" dirty="0"/>
              <a:t>D</a:t>
            </a:r>
            <a:r>
              <a:rPr spc="-50" dirty="0"/>
              <a:t>a</a:t>
            </a:r>
            <a:r>
              <a:rPr spc="-55" dirty="0"/>
              <a:t>v</a:t>
            </a:r>
            <a:r>
              <a:rPr spc="-15" dirty="0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3D85C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30" dirty="0"/>
              <a:t>Unit</a:t>
            </a:r>
            <a:r>
              <a:rPr spc="-114" dirty="0"/>
              <a:t> </a:t>
            </a:r>
            <a:r>
              <a:rPr spc="65" dirty="0"/>
              <a:t>4</a:t>
            </a:r>
            <a:r>
              <a:rPr spc="-114" dirty="0"/>
              <a:t> </a:t>
            </a:r>
            <a:r>
              <a:rPr spc="-70" dirty="0"/>
              <a:t>-</a:t>
            </a:r>
            <a:r>
              <a:rPr spc="-114" dirty="0"/>
              <a:t> </a:t>
            </a:r>
            <a:r>
              <a:rPr spc="-120" dirty="0"/>
              <a:t>I</a:t>
            </a:r>
            <a:r>
              <a:rPr spc="-185" dirty="0"/>
              <a:t>n</a:t>
            </a:r>
            <a:r>
              <a:rPr spc="-5" dirty="0"/>
              <a:t>t</a:t>
            </a:r>
            <a:r>
              <a:rPr spc="-25" dirty="0"/>
              <a:t>ern</a:t>
            </a:r>
            <a:r>
              <a:rPr spc="-45" dirty="0"/>
              <a:t>e</a:t>
            </a:r>
            <a:r>
              <a:rPr spc="20" dirty="0"/>
              <a:t>t</a:t>
            </a:r>
            <a:r>
              <a:rPr spc="-114" dirty="0"/>
              <a:t> </a:t>
            </a:r>
            <a:r>
              <a:rPr spc="-50" dirty="0"/>
              <a:t>o</a:t>
            </a:r>
            <a:r>
              <a:rPr spc="25" dirty="0"/>
              <a:t>f</a:t>
            </a:r>
            <a:r>
              <a:rPr spc="-114" dirty="0"/>
              <a:t> </a:t>
            </a:r>
            <a:r>
              <a:rPr spc="-15" dirty="0"/>
              <a:t>Thin</a:t>
            </a:r>
            <a:r>
              <a:rPr spc="-40" dirty="0"/>
              <a:t>g</a:t>
            </a:r>
            <a:r>
              <a:rPr spc="20"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6376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13131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3D85C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70" dirty="0"/>
              <a:t>-</a:t>
            </a:r>
            <a:r>
              <a:rPr spc="-114" dirty="0"/>
              <a:t> </a:t>
            </a:r>
            <a:r>
              <a:rPr spc="-10" dirty="0"/>
              <a:t>D</a:t>
            </a:r>
            <a:r>
              <a:rPr spc="-125" dirty="0"/>
              <a:t>r</a:t>
            </a:r>
            <a:r>
              <a:rPr spc="-80" dirty="0"/>
              <a:t>.</a:t>
            </a:r>
            <a:r>
              <a:rPr spc="-114" dirty="0"/>
              <a:t> </a:t>
            </a:r>
            <a:r>
              <a:rPr spc="-25" dirty="0"/>
              <a:t>Madh</a:t>
            </a:r>
            <a:r>
              <a:rPr spc="-45" dirty="0"/>
              <a:t>a</a:t>
            </a:r>
            <a:r>
              <a:rPr spc="-30" dirty="0"/>
              <a:t>vi</a:t>
            </a:r>
            <a:r>
              <a:rPr spc="-114" dirty="0"/>
              <a:t> </a:t>
            </a:r>
            <a:r>
              <a:rPr spc="-35" dirty="0"/>
              <a:t>D</a:t>
            </a:r>
            <a:r>
              <a:rPr spc="-50" dirty="0"/>
              <a:t>a</a:t>
            </a:r>
            <a:r>
              <a:rPr spc="-55" dirty="0"/>
              <a:t>v</a:t>
            </a:r>
            <a:r>
              <a:rPr spc="-15" dirty="0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3D85C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30" dirty="0"/>
              <a:t>Unit</a:t>
            </a:r>
            <a:r>
              <a:rPr spc="-114" dirty="0"/>
              <a:t> </a:t>
            </a:r>
            <a:r>
              <a:rPr spc="65" dirty="0"/>
              <a:t>4</a:t>
            </a:r>
            <a:r>
              <a:rPr spc="-114" dirty="0"/>
              <a:t> </a:t>
            </a:r>
            <a:r>
              <a:rPr spc="-70" dirty="0"/>
              <a:t>-</a:t>
            </a:r>
            <a:r>
              <a:rPr spc="-114" dirty="0"/>
              <a:t> </a:t>
            </a:r>
            <a:r>
              <a:rPr spc="-120" dirty="0"/>
              <a:t>I</a:t>
            </a:r>
            <a:r>
              <a:rPr spc="-185" dirty="0"/>
              <a:t>n</a:t>
            </a:r>
            <a:r>
              <a:rPr spc="-5" dirty="0"/>
              <a:t>t</a:t>
            </a:r>
            <a:r>
              <a:rPr spc="-25" dirty="0"/>
              <a:t>ern</a:t>
            </a:r>
            <a:r>
              <a:rPr spc="-45" dirty="0"/>
              <a:t>e</a:t>
            </a:r>
            <a:r>
              <a:rPr spc="20" dirty="0"/>
              <a:t>t</a:t>
            </a:r>
            <a:r>
              <a:rPr spc="-114" dirty="0"/>
              <a:t> </a:t>
            </a:r>
            <a:r>
              <a:rPr spc="-50" dirty="0"/>
              <a:t>o</a:t>
            </a:r>
            <a:r>
              <a:rPr spc="25" dirty="0"/>
              <a:t>f</a:t>
            </a:r>
            <a:r>
              <a:rPr spc="-114" dirty="0"/>
              <a:t> </a:t>
            </a:r>
            <a:r>
              <a:rPr spc="-15" dirty="0"/>
              <a:t>Thin</a:t>
            </a:r>
            <a:r>
              <a:rPr spc="-40" dirty="0"/>
              <a:t>g</a:t>
            </a:r>
            <a:r>
              <a:rPr spc="20"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6376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3D85C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70" dirty="0"/>
              <a:t>-</a:t>
            </a:r>
            <a:r>
              <a:rPr spc="-114" dirty="0"/>
              <a:t> </a:t>
            </a:r>
            <a:r>
              <a:rPr spc="-10" dirty="0"/>
              <a:t>D</a:t>
            </a:r>
            <a:r>
              <a:rPr spc="-125" dirty="0"/>
              <a:t>r</a:t>
            </a:r>
            <a:r>
              <a:rPr spc="-80" dirty="0"/>
              <a:t>.</a:t>
            </a:r>
            <a:r>
              <a:rPr spc="-114" dirty="0"/>
              <a:t> </a:t>
            </a:r>
            <a:r>
              <a:rPr spc="-25" dirty="0"/>
              <a:t>Madh</a:t>
            </a:r>
            <a:r>
              <a:rPr spc="-45" dirty="0"/>
              <a:t>a</a:t>
            </a:r>
            <a:r>
              <a:rPr spc="-30" dirty="0"/>
              <a:t>vi</a:t>
            </a:r>
            <a:r>
              <a:rPr spc="-114" dirty="0"/>
              <a:t> </a:t>
            </a:r>
            <a:r>
              <a:rPr spc="-35" dirty="0"/>
              <a:t>D</a:t>
            </a:r>
            <a:r>
              <a:rPr spc="-50" dirty="0"/>
              <a:t>a</a:t>
            </a:r>
            <a:r>
              <a:rPr spc="-55" dirty="0"/>
              <a:t>v</a:t>
            </a:r>
            <a:r>
              <a:rPr spc="-15" dirty="0"/>
              <a:t>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3D85C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30" dirty="0"/>
              <a:t>Unit</a:t>
            </a:r>
            <a:r>
              <a:rPr spc="-114" dirty="0"/>
              <a:t> </a:t>
            </a:r>
            <a:r>
              <a:rPr spc="65" dirty="0"/>
              <a:t>4</a:t>
            </a:r>
            <a:r>
              <a:rPr spc="-114" dirty="0"/>
              <a:t> </a:t>
            </a:r>
            <a:r>
              <a:rPr spc="-70" dirty="0"/>
              <a:t>-</a:t>
            </a:r>
            <a:r>
              <a:rPr spc="-114" dirty="0"/>
              <a:t> </a:t>
            </a:r>
            <a:r>
              <a:rPr spc="-120" dirty="0"/>
              <a:t>I</a:t>
            </a:r>
            <a:r>
              <a:rPr spc="-185" dirty="0"/>
              <a:t>n</a:t>
            </a:r>
            <a:r>
              <a:rPr spc="-5" dirty="0"/>
              <a:t>t</a:t>
            </a:r>
            <a:r>
              <a:rPr spc="-25" dirty="0"/>
              <a:t>ern</a:t>
            </a:r>
            <a:r>
              <a:rPr spc="-45" dirty="0"/>
              <a:t>e</a:t>
            </a:r>
            <a:r>
              <a:rPr spc="20" dirty="0"/>
              <a:t>t</a:t>
            </a:r>
            <a:r>
              <a:rPr spc="-114" dirty="0"/>
              <a:t> </a:t>
            </a:r>
            <a:r>
              <a:rPr spc="-50" dirty="0"/>
              <a:t>o</a:t>
            </a:r>
            <a:r>
              <a:rPr spc="25" dirty="0"/>
              <a:t>f</a:t>
            </a:r>
            <a:r>
              <a:rPr spc="-114" dirty="0"/>
              <a:t> </a:t>
            </a:r>
            <a:r>
              <a:rPr spc="-15" dirty="0"/>
              <a:t>Thin</a:t>
            </a:r>
            <a:r>
              <a:rPr spc="-40" dirty="0"/>
              <a:t>g</a:t>
            </a:r>
            <a:r>
              <a:rPr spc="20" dirty="0"/>
              <a:t>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6376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3D85C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70" dirty="0"/>
              <a:t>-</a:t>
            </a:r>
            <a:r>
              <a:rPr spc="-114" dirty="0"/>
              <a:t> </a:t>
            </a:r>
            <a:r>
              <a:rPr spc="-10" dirty="0"/>
              <a:t>D</a:t>
            </a:r>
            <a:r>
              <a:rPr spc="-125" dirty="0"/>
              <a:t>r</a:t>
            </a:r>
            <a:r>
              <a:rPr spc="-80" dirty="0"/>
              <a:t>.</a:t>
            </a:r>
            <a:r>
              <a:rPr spc="-114" dirty="0"/>
              <a:t> </a:t>
            </a:r>
            <a:r>
              <a:rPr spc="-25" dirty="0"/>
              <a:t>Madh</a:t>
            </a:r>
            <a:r>
              <a:rPr spc="-45" dirty="0"/>
              <a:t>a</a:t>
            </a:r>
            <a:r>
              <a:rPr spc="-30" dirty="0"/>
              <a:t>vi</a:t>
            </a:r>
            <a:r>
              <a:rPr spc="-114" dirty="0"/>
              <a:t> </a:t>
            </a:r>
            <a:r>
              <a:rPr spc="-35" dirty="0"/>
              <a:t>D</a:t>
            </a:r>
            <a:r>
              <a:rPr spc="-50" dirty="0"/>
              <a:t>a</a:t>
            </a:r>
            <a:r>
              <a:rPr spc="-55" dirty="0"/>
              <a:t>v</a:t>
            </a:r>
            <a:r>
              <a:rPr spc="-15" dirty="0"/>
              <a:t>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3D85C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30" dirty="0"/>
              <a:t>Unit</a:t>
            </a:r>
            <a:r>
              <a:rPr spc="-114" dirty="0"/>
              <a:t> </a:t>
            </a:r>
            <a:r>
              <a:rPr spc="65" dirty="0"/>
              <a:t>4</a:t>
            </a:r>
            <a:r>
              <a:rPr spc="-114" dirty="0"/>
              <a:t> </a:t>
            </a:r>
            <a:r>
              <a:rPr spc="-70" dirty="0"/>
              <a:t>-</a:t>
            </a:r>
            <a:r>
              <a:rPr spc="-114" dirty="0"/>
              <a:t> </a:t>
            </a:r>
            <a:r>
              <a:rPr spc="-120" dirty="0"/>
              <a:t>I</a:t>
            </a:r>
            <a:r>
              <a:rPr spc="-185" dirty="0"/>
              <a:t>n</a:t>
            </a:r>
            <a:r>
              <a:rPr spc="-5" dirty="0"/>
              <a:t>t</a:t>
            </a:r>
            <a:r>
              <a:rPr spc="-25" dirty="0"/>
              <a:t>ern</a:t>
            </a:r>
            <a:r>
              <a:rPr spc="-45" dirty="0"/>
              <a:t>e</a:t>
            </a:r>
            <a:r>
              <a:rPr spc="20" dirty="0"/>
              <a:t>t</a:t>
            </a:r>
            <a:r>
              <a:rPr spc="-114" dirty="0"/>
              <a:t> </a:t>
            </a:r>
            <a:r>
              <a:rPr spc="-50" dirty="0"/>
              <a:t>o</a:t>
            </a:r>
            <a:r>
              <a:rPr spc="25" dirty="0"/>
              <a:t>f</a:t>
            </a:r>
            <a:r>
              <a:rPr spc="-114" dirty="0"/>
              <a:t> </a:t>
            </a:r>
            <a:r>
              <a:rPr spc="-15" dirty="0"/>
              <a:t>Thin</a:t>
            </a:r>
            <a:r>
              <a:rPr spc="-40" dirty="0"/>
              <a:t>g</a:t>
            </a:r>
            <a:r>
              <a:rPr spc="20" dirty="0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3D85C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70" dirty="0"/>
              <a:t>-</a:t>
            </a:r>
            <a:r>
              <a:rPr spc="-114" dirty="0"/>
              <a:t> </a:t>
            </a:r>
            <a:r>
              <a:rPr spc="-10" dirty="0"/>
              <a:t>D</a:t>
            </a:r>
            <a:r>
              <a:rPr spc="-125" dirty="0"/>
              <a:t>r</a:t>
            </a:r>
            <a:r>
              <a:rPr spc="-80" dirty="0"/>
              <a:t>.</a:t>
            </a:r>
            <a:r>
              <a:rPr spc="-114" dirty="0"/>
              <a:t> </a:t>
            </a:r>
            <a:r>
              <a:rPr spc="-25" dirty="0"/>
              <a:t>Madh</a:t>
            </a:r>
            <a:r>
              <a:rPr spc="-45" dirty="0"/>
              <a:t>a</a:t>
            </a:r>
            <a:r>
              <a:rPr spc="-30" dirty="0"/>
              <a:t>vi</a:t>
            </a:r>
            <a:r>
              <a:rPr spc="-114" dirty="0"/>
              <a:t> </a:t>
            </a:r>
            <a:r>
              <a:rPr spc="-35" dirty="0"/>
              <a:t>D</a:t>
            </a:r>
            <a:r>
              <a:rPr spc="-50" dirty="0"/>
              <a:t>a</a:t>
            </a:r>
            <a:r>
              <a:rPr spc="-55" dirty="0"/>
              <a:t>v</a:t>
            </a:r>
            <a:r>
              <a:rPr spc="-15" dirty="0"/>
              <a:t>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3D85C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30" dirty="0"/>
              <a:t>Unit</a:t>
            </a:r>
            <a:r>
              <a:rPr spc="-114" dirty="0"/>
              <a:t> </a:t>
            </a:r>
            <a:r>
              <a:rPr spc="65" dirty="0"/>
              <a:t>4</a:t>
            </a:r>
            <a:r>
              <a:rPr spc="-114" dirty="0"/>
              <a:t> </a:t>
            </a:r>
            <a:r>
              <a:rPr spc="-70" dirty="0"/>
              <a:t>-</a:t>
            </a:r>
            <a:r>
              <a:rPr spc="-114" dirty="0"/>
              <a:t> </a:t>
            </a:r>
            <a:r>
              <a:rPr spc="-120" dirty="0"/>
              <a:t>I</a:t>
            </a:r>
            <a:r>
              <a:rPr spc="-185" dirty="0"/>
              <a:t>n</a:t>
            </a:r>
            <a:r>
              <a:rPr spc="-5" dirty="0"/>
              <a:t>t</a:t>
            </a:r>
            <a:r>
              <a:rPr spc="-25" dirty="0"/>
              <a:t>ern</a:t>
            </a:r>
            <a:r>
              <a:rPr spc="-45" dirty="0"/>
              <a:t>e</a:t>
            </a:r>
            <a:r>
              <a:rPr spc="20" dirty="0"/>
              <a:t>t</a:t>
            </a:r>
            <a:r>
              <a:rPr spc="-114" dirty="0"/>
              <a:t> </a:t>
            </a:r>
            <a:r>
              <a:rPr spc="-50" dirty="0"/>
              <a:t>o</a:t>
            </a:r>
            <a:r>
              <a:rPr spc="25" dirty="0"/>
              <a:t>f</a:t>
            </a:r>
            <a:r>
              <a:rPr spc="-114" dirty="0"/>
              <a:t> </a:t>
            </a:r>
            <a:r>
              <a:rPr spc="-15" dirty="0"/>
              <a:t>Thin</a:t>
            </a:r>
            <a:r>
              <a:rPr spc="-40" dirty="0"/>
              <a:t>g</a:t>
            </a:r>
            <a:r>
              <a:rPr spc="20" dirty="0"/>
              <a:t>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77724" y="4739999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15683" y="2313359"/>
            <a:ext cx="1912632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06376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1605" y="1569073"/>
            <a:ext cx="7440788" cy="273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13131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132124" y="4768334"/>
            <a:ext cx="1489709" cy="22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rgbClr val="3D85C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70" dirty="0"/>
              <a:t>-</a:t>
            </a:r>
            <a:r>
              <a:rPr spc="-114" dirty="0"/>
              <a:t> </a:t>
            </a:r>
            <a:r>
              <a:rPr spc="-10" dirty="0"/>
              <a:t>D</a:t>
            </a:r>
            <a:r>
              <a:rPr spc="-125" dirty="0"/>
              <a:t>r</a:t>
            </a:r>
            <a:r>
              <a:rPr spc="-80" dirty="0"/>
              <a:t>.</a:t>
            </a:r>
            <a:r>
              <a:rPr spc="-114" dirty="0"/>
              <a:t> </a:t>
            </a:r>
            <a:r>
              <a:rPr spc="-25" dirty="0"/>
              <a:t>Madh</a:t>
            </a:r>
            <a:r>
              <a:rPr spc="-45" dirty="0"/>
              <a:t>a</a:t>
            </a:r>
            <a:r>
              <a:rPr spc="-30" dirty="0"/>
              <a:t>vi</a:t>
            </a:r>
            <a:r>
              <a:rPr spc="-114" dirty="0"/>
              <a:t> </a:t>
            </a:r>
            <a:r>
              <a:rPr spc="-35" dirty="0"/>
              <a:t>D</a:t>
            </a:r>
            <a:r>
              <a:rPr spc="-50" dirty="0"/>
              <a:t>a</a:t>
            </a:r>
            <a:r>
              <a:rPr spc="-55" dirty="0"/>
              <a:t>v</a:t>
            </a:r>
            <a:r>
              <a:rPr spc="-15" dirty="0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3250" y="4768334"/>
            <a:ext cx="2058035" cy="22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rgbClr val="3D85C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30" dirty="0"/>
              <a:t>Unit</a:t>
            </a:r>
            <a:r>
              <a:rPr spc="-114" dirty="0"/>
              <a:t> </a:t>
            </a:r>
            <a:r>
              <a:rPr spc="65" dirty="0"/>
              <a:t>4</a:t>
            </a:r>
            <a:r>
              <a:rPr spc="-114" dirty="0"/>
              <a:t> </a:t>
            </a:r>
            <a:r>
              <a:rPr spc="-70" dirty="0"/>
              <a:t>-</a:t>
            </a:r>
            <a:r>
              <a:rPr spc="-114" dirty="0"/>
              <a:t> </a:t>
            </a:r>
            <a:r>
              <a:rPr spc="-120" dirty="0"/>
              <a:t>I</a:t>
            </a:r>
            <a:r>
              <a:rPr spc="-185" dirty="0"/>
              <a:t>n</a:t>
            </a:r>
            <a:r>
              <a:rPr spc="-5" dirty="0"/>
              <a:t>t</a:t>
            </a:r>
            <a:r>
              <a:rPr spc="-25" dirty="0"/>
              <a:t>ern</a:t>
            </a:r>
            <a:r>
              <a:rPr spc="-45" dirty="0"/>
              <a:t>e</a:t>
            </a:r>
            <a:r>
              <a:rPr spc="20" dirty="0"/>
              <a:t>t</a:t>
            </a:r>
            <a:r>
              <a:rPr spc="-114" dirty="0"/>
              <a:t> </a:t>
            </a:r>
            <a:r>
              <a:rPr spc="-50" dirty="0"/>
              <a:t>o</a:t>
            </a:r>
            <a:r>
              <a:rPr spc="25" dirty="0"/>
              <a:t>f</a:t>
            </a:r>
            <a:r>
              <a:rPr spc="-114" dirty="0"/>
              <a:t> </a:t>
            </a:r>
            <a:r>
              <a:rPr spc="-15" dirty="0"/>
              <a:t>Thin</a:t>
            </a:r>
            <a:r>
              <a:rPr spc="-40" dirty="0"/>
              <a:t>g</a:t>
            </a:r>
            <a:r>
              <a:rPr spc="20"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1009-0C3A-AD10-80C9-D0316A45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683" y="2313359"/>
            <a:ext cx="1912632" cy="677108"/>
          </a:xfrm>
        </p:spPr>
        <p:txBody>
          <a:bodyPr/>
          <a:lstStyle/>
          <a:p>
            <a:r>
              <a:rPr lang="en-IN" sz="4400" dirty="0"/>
              <a:t>Unit 4</a:t>
            </a:r>
          </a:p>
        </p:txBody>
      </p:sp>
    </p:spTree>
    <p:extLst>
      <p:ext uri="{BB962C8B-B14F-4D97-AF65-F5344CB8AC3E}">
        <p14:creationId xmlns:p14="http://schemas.microsoft.com/office/powerpoint/2010/main" val="3543368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321" y="378138"/>
            <a:ext cx="2753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5" dirty="0">
                <a:solidFill>
                  <a:srgbClr val="000000"/>
                </a:solidFill>
              </a:rPr>
              <a:t>Securi</a:t>
            </a:r>
            <a:r>
              <a:rPr sz="3000" spc="25" dirty="0">
                <a:solidFill>
                  <a:srgbClr val="000000"/>
                </a:solidFill>
              </a:rPr>
              <a:t>t</a:t>
            </a:r>
            <a:r>
              <a:rPr sz="3000" spc="45" dirty="0">
                <a:solidFill>
                  <a:srgbClr val="000000"/>
                </a:solidFill>
              </a:rPr>
              <a:t>y</a:t>
            </a:r>
            <a:r>
              <a:rPr sz="3000" spc="-260" dirty="0">
                <a:solidFill>
                  <a:srgbClr val="000000"/>
                </a:solidFill>
              </a:rPr>
              <a:t> </a:t>
            </a:r>
            <a:r>
              <a:rPr sz="3000" spc="-20" dirty="0">
                <a:solidFill>
                  <a:srgbClr val="000000"/>
                </a:solidFill>
              </a:rPr>
              <a:t>f</a:t>
            </a:r>
            <a:r>
              <a:rPr sz="3000" spc="-5" dirty="0">
                <a:solidFill>
                  <a:srgbClr val="000000"/>
                </a:solidFill>
              </a:rPr>
              <a:t>or</a:t>
            </a:r>
            <a:r>
              <a:rPr sz="3000" spc="-250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I</a:t>
            </a:r>
            <a:r>
              <a:rPr sz="3000" spc="-180" dirty="0">
                <a:solidFill>
                  <a:srgbClr val="000000"/>
                </a:solidFill>
              </a:rPr>
              <a:t>o</a:t>
            </a:r>
            <a:r>
              <a:rPr sz="3000" spc="20" dirty="0">
                <a:solidFill>
                  <a:srgbClr val="000000"/>
                </a:solidFill>
              </a:rPr>
              <a:t>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8017" y="1271269"/>
            <a:ext cx="7917815" cy="2078989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97510" indent="-385445">
              <a:lnSpc>
                <a:spcPct val="100000"/>
              </a:lnSpc>
              <a:spcBef>
                <a:spcPts val="1010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60" dirty="0">
                <a:latin typeface="Tahoma"/>
                <a:cs typeface="Tahoma"/>
              </a:rPr>
              <a:t>As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IoT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becomes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k</a:t>
            </a:r>
            <a:r>
              <a:rPr sz="1800" spc="-30" dirty="0">
                <a:latin typeface="Tahoma"/>
                <a:cs typeface="Tahoma"/>
              </a:rPr>
              <a:t>e</a:t>
            </a:r>
            <a:r>
              <a:rPr sz="1800" spc="25" dirty="0">
                <a:latin typeface="Tahoma"/>
                <a:cs typeface="Tahoma"/>
              </a:rPr>
              <a:t>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element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Future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Internet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critical</a:t>
            </a:r>
            <a:endParaRPr sz="1800">
              <a:latin typeface="Tahoma"/>
              <a:cs typeface="Tahoma"/>
            </a:endParaRPr>
          </a:p>
          <a:p>
            <a:pPr marL="397510" marR="5080">
              <a:lnSpc>
                <a:spcPct val="114999"/>
              </a:lnSpc>
              <a:spcBef>
                <a:spcPts val="590"/>
              </a:spcBef>
            </a:pPr>
            <a:r>
              <a:rPr sz="1800" spc="15" dirty="0">
                <a:latin typeface="Tahoma"/>
                <a:cs typeface="Tahoma"/>
              </a:rPr>
              <a:t>national/international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infrastructure,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need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provide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adequate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security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for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IoT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inf</a:t>
            </a:r>
            <a:r>
              <a:rPr sz="1800" dirty="0">
                <a:latin typeface="Tahoma"/>
                <a:cs typeface="Tahoma"/>
              </a:rPr>
              <a:t>r</a:t>
            </a:r>
            <a:r>
              <a:rPr sz="1800" spc="20" dirty="0">
                <a:latin typeface="Tahoma"/>
                <a:cs typeface="Tahoma"/>
              </a:rPr>
              <a:t>astructure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becomes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v</a:t>
            </a:r>
            <a:r>
              <a:rPr sz="1800" spc="35" dirty="0">
                <a:latin typeface="Tahoma"/>
                <a:cs typeface="Tahoma"/>
              </a:rPr>
              <a:t>er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more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important.</a:t>
            </a:r>
            <a:endParaRPr sz="1800">
              <a:latin typeface="Tahoma"/>
              <a:cs typeface="Tahoma"/>
            </a:endParaRPr>
          </a:p>
          <a:p>
            <a:pPr marL="397510" marR="259715" indent="-385445">
              <a:lnSpc>
                <a:spcPct val="142200"/>
              </a:lnSpc>
              <a:spcBef>
                <a:spcPts val="1395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15" dirty="0">
                <a:latin typeface="Tahoma"/>
                <a:cs typeface="Tahoma"/>
              </a:rPr>
              <a:t>Advances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are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required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several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areas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make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IoT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secure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from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those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with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malicious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intent.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017" y="1271269"/>
            <a:ext cx="7994015" cy="302450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97510" indent="-385445">
              <a:lnSpc>
                <a:spcPct val="100000"/>
              </a:lnSpc>
              <a:spcBef>
                <a:spcPts val="1010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35" dirty="0">
                <a:latin typeface="Tahoma"/>
                <a:cs typeface="Tahoma"/>
              </a:rPr>
              <a:t>DoS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attacks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are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already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well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understood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for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current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Internet,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but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IoT</a:t>
            </a:r>
            <a:endParaRPr sz="1800">
              <a:latin typeface="Tahoma"/>
              <a:cs typeface="Tahoma"/>
            </a:endParaRPr>
          </a:p>
          <a:p>
            <a:pPr marL="397510" marR="340360">
              <a:lnSpc>
                <a:spcPct val="114999"/>
              </a:lnSpc>
              <a:spcBef>
                <a:spcPts val="590"/>
              </a:spcBef>
            </a:pP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also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susceptible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such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attacks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will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require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speciﬁc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techniques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mechanisms.</a:t>
            </a:r>
            <a:endParaRPr sz="1800">
              <a:latin typeface="Tahoma"/>
              <a:cs typeface="Tahoma"/>
            </a:endParaRPr>
          </a:p>
          <a:p>
            <a:pPr marL="397510" marR="262890" indent="-385445">
              <a:lnSpc>
                <a:spcPct val="142200"/>
              </a:lnSpc>
              <a:spcBef>
                <a:spcPts val="1345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20" dirty="0">
                <a:latin typeface="Tahoma"/>
                <a:cs typeface="Tahoma"/>
              </a:rPr>
              <a:t>General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attack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detection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13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recovery/resilience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cope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with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IoT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speciﬁc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threats,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such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as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compromised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nodes,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malicious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code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hacking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attacks.</a:t>
            </a:r>
            <a:endParaRPr sz="1800">
              <a:latin typeface="Tahoma"/>
              <a:cs typeface="Tahoma"/>
            </a:endParaRPr>
          </a:p>
          <a:p>
            <a:pPr marL="397510" marR="400050" indent="-385445">
              <a:lnSpc>
                <a:spcPct val="142200"/>
              </a:lnSpc>
              <a:spcBef>
                <a:spcPts val="1350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50" dirty="0">
                <a:latin typeface="Tahoma"/>
                <a:cs typeface="Tahoma"/>
              </a:rPr>
              <a:t>Cyber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situation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awareness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tools/techniques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will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need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developed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enable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IoT-based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infrastructures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monitored.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017" y="1271269"/>
            <a:ext cx="7566025" cy="2078989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97510" indent="-385445">
              <a:lnSpc>
                <a:spcPct val="100000"/>
              </a:lnSpc>
              <a:spcBef>
                <a:spcPts val="1010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dirty="0">
                <a:latin typeface="Tahoma"/>
                <a:cs typeface="Tahoma"/>
              </a:rPr>
              <a:t>The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IoT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requires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variety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access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control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associated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accounting</a:t>
            </a:r>
            <a:endParaRPr sz="1800">
              <a:latin typeface="Tahoma"/>
              <a:cs typeface="Tahoma"/>
            </a:endParaRPr>
          </a:p>
          <a:p>
            <a:pPr marL="397510" marR="30480">
              <a:lnSpc>
                <a:spcPct val="114999"/>
              </a:lnSpc>
              <a:spcBef>
                <a:spcPts val="590"/>
              </a:spcBef>
            </a:pPr>
            <a:r>
              <a:rPr sz="1800" spc="-15" dirty="0">
                <a:latin typeface="Tahoma"/>
                <a:cs typeface="Tahoma"/>
              </a:rPr>
              <a:t>schemes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support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various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authorization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usage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models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that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are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required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by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users.</a:t>
            </a:r>
            <a:endParaRPr sz="1800">
              <a:latin typeface="Tahoma"/>
              <a:cs typeface="Tahoma"/>
            </a:endParaRPr>
          </a:p>
          <a:p>
            <a:pPr marL="397510" marR="5080" indent="-385445">
              <a:lnSpc>
                <a:spcPct val="142200"/>
              </a:lnSpc>
              <a:spcBef>
                <a:spcPts val="1395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dirty="0">
                <a:latin typeface="Tahoma"/>
                <a:cs typeface="Tahoma"/>
              </a:rPr>
              <a:t>The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IoT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needs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handle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virtually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all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modes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operation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by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itself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without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relying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on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human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control.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476" y="378138"/>
            <a:ext cx="2568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000000"/>
                </a:solidFill>
              </a:rPr>
              <a:t>Pri</a:t>
            </a:r>
            <a:r>
              <a:rPr sz="3000" spc="-65" dirty="0">
                <a:solidFill>
                  <a:srgbClr val="000000"/>
                </a:solidFill>
              </a:rPr>
              <a:t>v</a:t>
            </a:r>
            <a:r>
              <a:rPr sz="3000" spc="140" dirty="0">
                <a:solidFill>
                  <a:srgbClr val="000000"/>
                </a:solidFill>
              </a:rPr>
              <a:t>a</a:t>
            </a:r>
            <a:r>
              <a:rPr sz="3000" spc="105" dirty="0">
                <a:solidFill>
                  <a:srgbClr val="000000"/>
                </a:solidFill>
              </a:rPr>
              <a:t>c</a:t>
            </a:r>
            <a:r>
              <a:rPr sz="3000" spc="45" dirty="0">
                <a:solidFill>
                  <a:srgbClr val="000000"/>
                </a:solidFill>
              </a:rPr>
              <a:t>y</a:t>
            </a:r>
            <a:r>
              <a:rPr sz="3000" spc="-260" dirty="0">
                <a:solidFill>
                  <a:srgbClr val="000000"/>
                </a:solidFill>
              </a:rPr>
              <a:t> </a:t>
            </a:r>
            <a:r>
              <a:rPr sz="3000" spc="-20" dirty="0">
                <a:solidFill>
                  <a:srgbClr val="000000"/>
                </a:solidFill>
              </a:rPr>
              <a:t>f</a:t>
            </a:r>
            <a:r>
              <a:rPr sz="3000" spc="-5" dirty="0">
                <a:solidFill>
                  <a:srgbClr val="000000"/>
                </a:solidFill>
              </a:rPr>
              <a:t>or</a:t>
            </a:r>
            <a:r>
              <a:rPr sz="3000" spc="-250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I</a:t>
            </a:r>
            <a:r>
              <a:rPr sz="3000" spc="-180" dirty="0">
                <a:solidFill>
                  <a:srgbClr val="000000"/>
                </a:solidFill>
              </a:rPr>
              <a:t>o</a:t>
            </a:r>
            <a:r>
              <a:rPr sz="3000" spc="20" dirty="0">
                <a:solidFill>
                  <a:srgbClr val="000000"/>
                </a:solidFill>
              </a:rPr>
              <a:t>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8017" y="1271269"/>
            <a:ext cx="8103870" cy="270891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97510" indent="-385445">
              <a:lnSpc>
                <a:spcPct val="100000"/>
              </a:lnSpc>
              <a:spcBef>
                <a:spcPts val="1010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60" dirty="0">
                <a:latin typeface="Tahoma"/>
                <a:cs typeface="Tahoma"/>
              </a:rPr>
              <a:t>As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much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information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an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IoT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system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may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personal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data,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there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  <a:p>
            <a:pPr marL="397510" marR="702310">
              <a:lnSpc>
                <a:spcPct val="114999"/>
              </a:lnSpc>
              <a:spcBef>
                <a:spcPts val="590"/>
              </a:spcBef>
            </a:pPr>
            <a:r>
              <a:rPr sz="1800" spc="20" dirty="0">
                <a:latin typeface="Tahoma"/>
                <a:cs typeface="Tahoma"/>
              </a:rPr>
              <a:t>requirement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support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anonymity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restrictive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handling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personal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information.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ahoma"/>
              <a:cs typeface="Tahoma"/>
            </a:endParaRPr>
          </a:p>
          <a:p>
            <a:pPr marL="397510" indent="-385445">
              <a:lnSpc>
                <a:spcPct val="100000"/>
              </a:lnSpc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15" dirty="0">
                <a:latin typeface="Tahoma"/>
                <a:cs typeface="Tahoma"/>
              </a:rPr>
              <a:t>There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are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number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areas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where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advances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are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required.</a:t>
            </a:r>
            <a:endParaRPr sz="1800">
              <a:latin typeface="Tahoma"/>
              <a:cs typeface="Tahoma"/>
            </a:endParaRPr>
          </a:p>
          <a:p>
            <a:pPr marL="397510" marR="5080" indent="-385445">
              <a:lnSpc>
                <a:spcPct val="142200"/>
              </a:lnSpc>
              <a:spcBef>
                <a:spcPts val="1935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25" dirty="0">
                <a:latin typeface="Tahoma"/>
                <a:cs typeface="Tahoma"/>
              </a:rPr>
              <a:t>Cryptographic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techniques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that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enable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protected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data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stored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processed 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shared,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without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information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content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being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accessible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other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parties.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017" y="1271269"/>
            <a:ext cx="7934959" cy="272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510" marR="1074420" indent="-385445">
              <a:lnSpc>
                <a:spcPct val="142200"/>
              </a:lnSpc>
              <a:spcBef>
                <a:spcPts val="100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-15" dirty="0">
                <a:latin typeface="Tahoma"/>
                <a:cs typeface="Tahoma"/>
              </a:rPr>
              <a:t>Techniques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support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Privacy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by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Design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concepts,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including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minimisation,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identiﬁcation,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authentication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anonymity.</a:t>
            </a:r>
            <a:endParaRPr sz="1800">
              <a:latin typeface="Tahoma"/>
              <a:cs typeface="Tahoma"/>
            </a:endParaRPr>
          </a:p>
          <a:p>
            <a:pPr marL="397510" marR="5080" indent="-385445">
              <a:lnSpc>
                <a:spcPct val="142200"/>
              </a:lnSpc>
              <a:spcBef>
                <a:spcPts val="1395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5" dirty="0">
                <a:latin typeface="Tahoma"/>
                <a:cs typeface="Tahoma"/>
              </a:rPr>
              <a:t>Fine-grain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self-conﬁguring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access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control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mechanism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emulating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real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world.</a:t>
            </a:r>
            <a:endParaRPr sz="1800">
              <a:latin typeface="Tahoma"/>
              <a:cs typeface="Tahoma"/>
            </a:endParaRPr>
          </a:p>
          <a:p>
            <a:pPr marL="397510" marR="213995" indent="-385445">
              <a:lnSpc>
                <a:spcPct val="142200"/>
              </a:lnSpc>
              <a:spcBef>
                <a:spcPts val="1395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15" dirty="0">
                <a:latin typeface="Tahoma"/>
                <a:cs typeface="Tahoma"/>
              </a:rPr>
              <a:t>There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are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number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privacy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implications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arising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from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IoT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devices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where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further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research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required,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including: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017" y="1340764"/>
            <a:ext cx="7943215" cy="302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510" marR="534670" indent="-385445">
              <a:lnSpc>
                <a:spcPct val="109800"/>
              </a:lnSpc>
              <a:spcBef>
                <a:spcPts val="100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20" dirty="0">
                <a:latin typeface="Tahoma"/>
                <a:cs typeface="Tahoma"/>
              </a:rPr>
              <a:t>Preserving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location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privacy,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where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location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can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inferred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from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things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associated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with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people.</a:t>
            </a:r>
            <a:endParaRPr sz="1800">
              <a:latin typeface="Tahoma"/>
              <a:cs typeface="Tahoma"/>
            </a:endParaRPr>
          </a:p>
          <a:p>
            <a:pPr marL="397510" marR="5080" indent="-385445">
              <a:lnSpc>
                <a:spcPct val="109800"/>
              </a:lnSpc>
              <a:spcBef>
                <a:spcPts val="1545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25" dirty="0">
                <a:latin typeface="Tahoma"/>
                <a:cs typeface="Tahoma"/>
              </a:rPr>
              <a:t>Prevention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personal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information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inference,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that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individuals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would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wish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keep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private,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through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observation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IoT-related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exchanges.</a:t>
            </a:r>
            <a:endParaRPr sz="1800">
              <a:latin typeface="Tahoma"/>
              <a:cs typeface="Tahoma"/>
            </a:endParaRPr>
          </a:p>
          <a:p>
            <a:pPr marL="397510" marR="100965" indent="-385445">
              <a:lnSpc>
                <a:spcPct val="109800"/>
              </a:lnSpc>
              <a:spcBef>
                <a:spcPts val="1550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10" dirty="0">
                <a:latin typeface="Tahoma"/>
                <a:cs typeface="Tahoma"/>
              </a:rPr>
              <a:t>Keeping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information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as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local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as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possible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using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decentralized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computing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key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management.</a:t>
            </a:r>
            <a:endParaRPr sz="1800">
              <a:latin typeface="Tahoma"/>
              <a:cs typeface="Tahoma"/>
            </a:endParaRPr>
          </a:p>
          <a:p>
            <a:pPr marL="397510" marR="563245" indent="-385445">
              <a:lnSpc>
                <a:spcPct val="109800"/>
              </a:lnSpc>
              <a:spcBef>
                <a:spcPts val="1550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35" dirty="0">
                <a:latin typeface="Tahoma"/>
                <a:cs typeface="Tahoma"/>
              </a:rPr>
              <a:t>Use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soft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identities,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where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real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identity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user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used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generate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various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soft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identities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for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speciﬁc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applications.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4024" y="378138"/>
            <a:ext cx="5237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0000"/>
                </a:solidFill>
              </a:rPr>
              <a:t>I</a:t>
            </a:r>
            <a:r>
              <a:rPr sz="3000" spc="-180" dirty="0">
                <a:solidFill>
                  <a:srgbClr val="000000"/>
                </a:solidFill>
              </a:rPr>
              <a:t>o</a:t>
            </a:r>
            <a:r>
              <a:rPr sz="3000" spc="20" dirty="0">
                <a:solidFill>
                  <a:srgbClr val="000000"/>
                </a:solidFill>
              </a:rPr>
              <a:t>T</a:t>
            </a:r>
            <a:r>
              <a:rPr sz="3000" spc="-275" dirty="0">
                <a:solidFill>
                  <a:srgbClr val="000000"/>
                </a:solidFill>
              </a:rPr>
              <a:t> </a:t>
            </a:r>
            <a:r>
              <a:rPr sz="3000" spc="105" dirty="0">
                <a:solidFill>
                  <a:srgbClr val="000000"/>
                </a:solidFill>
              </a:rPr>
              <a:t>R</a:t>
            </a:r>
            <a:r>
              <a:rPr sz="3000" spc="80" dirty="0">
                <a:solidFill>
                  <a:srgbClr val="000000"/>
                </a:solidFill>
              </a:rPr>
              <a:t>ela</a:t>
            </a:r>
            <a:r>
              <a:rPr sz="3000" spc="-60" dirty="0">
                <a:solidFill>
                  <a:srgbClr val="000000"/>
                </a:solidFill>
              </a:rPr>
              <a:t>t</a:t>
            </a:r>
            <a:r>
              <a:rPr sz="3000" spc="130" dirty="0">
                <a:solidFill>
                  <a:srgbClr val="000000"/>
                </a:solidFill>
              </a:rPr>
              <a:t>ed</a:t>
            </a:r>
            <a:r>
              <a:rPr sz="3000" spc="-185" dirty="0">
                <a:solidFill>
                  <a:srgbClr val="000000"/>
                </a:solidFill>
              </a:rPr>
              <a:t> </a:t>
            </a:r>
            <a:r>
              <a:rPr sz="3000" spc="270" dirty="0">
                <a:solidFill>
                  <a:srgbClr val="000000"/>
                </a:solidFill>
              </a:rPr>
              <a:t>S</a:t>
            </a:r>
            <a:r>
              <a:rPr sz="3000" spc="55" dirty="0">
                <a:solidFill>
                  <a:srgbClr val="000000"/>
                </a:solidFill>
              </a:rPr>
              <a:t>tanda</a:t>
            </a:r>
            <a:r>
              <a:rPr sz="3000" spc="30" dirty="0">
                <a:solidFill>
                  <a:srgbClr val="000000"/>
                </a:solidFill>
              </a:rPr>
              <a:t>r</a:t>
            </a:r>
            <a:r>
              <a:rPr sz="3000" spc="15" dirty="0">
                <a:solidFill>
                  <a:srgbClr val="000000"/>
                </a:solidFill>
              </a:rPr>
              <a:t>diz</a:t>
            </a:r>
            <a:r>
              <a:rPr sz="3000" spc="5" dirty="0">
                <a:solidFill>
                  <a:srgbClr val="000000"/>
                </a:solidFill>
              </a:rPr>
              <a:t>a</a:t>
            </a:r>
            <a:r>
              <a:rPr sz="3000" spc="35" dirty="0">
                <a:solidFill>
                  <a:srgbClr val="000000"/>
                </a:solidFill>
              </a:rPr>
              <a:t>tions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8017" y="1283652"/>
            <a:ext cx="8123555" cy="301180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97510" indent="-385445">
              <a:lnSpc>
                <a:spcPct val="100000"/>
              </a:lnSpc>
              <a:spcBef>
                <a:spcPts val="915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dirty="0">
                <a:latin typeface="Tahoma"/>
                <a:cs typeface="Tahoma"/>
              </a:rPr>
              <a:t>Standards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are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needed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for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interoperability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both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within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between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domains.</a:t>
            </a:r>
            <a:endParaRPr sz="1800">
              <a:latin typeface="Tahoma"/>
              <a:cs typeface="Tahoma"/>
            </a:endParaRPr>
          </a:p>
          <a:p>
            <a:pPr marL="397510" indent="-385445">
              <a:lnSpc>
                <a:spcPct val="100000"/>
              </a:lnSpc>
              <a:spcBef>
                <a:spcPts val="2845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60" dirty="0">
                <a:latin typeface="Tahoma"/>
                <a:cs typeface="Tahoma"/>
              </a:rPr>
              <a:t>Within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domain,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standards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provide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cost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efﬁcient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realizations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solutions,</a:t>
            </a:r>
            <a:endParaRPr sz="1800">
              <a:latin typeface="Tahoma"/>
              <a:cs typeface="Tahoma"/>
            </a:endParaRPr>
          </a:p>
          <a:p>
            <a:pPr marL="397510" marR="785495">
              <a:lnSpc>
                <a:spcPct val="114999"/>
              </a:lnSpc>
              <a:spcBef>
                <a:spcPts val="590"/>
              </a:spcBef>
            </a:pP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domain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here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mean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even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speciﬁc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organization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0" dirty="0">
                <a:latin typeface="Tahoma"/>
                <a:cs typeface="Tahoma"/>
              </a:rPr>
              <a:t>or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enterprise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realizing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an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IoT.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ahoma"/>
              <a:cs typeface="Tahoma"/>
            </a:endParaRPr>
          </a:p>
          <a:p>
            <a:pPr marL="397510" indent="-385445">
              <a:lnSpc>
                <a:spcPct val="100000"/>
              </a:lnSpc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25" dirty="0">
                <a:latin typeface="Tahoma"/>
                <a:cs typeface="Tahoma"/>
              </a:rPr>
              <a:t>Between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domains,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interoperability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ensures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cooperation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between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endParaRPr sz="1800">
              <a:latin typeface="Tahoma"/>
              <a:cs typeface="Tahoma"/>
            </a:endParaRPr>
          </a:p>
          <a:p>
            <a:pPr marL="397510" marR="1155065">
              <a:lnSpc>
                <a:spcPct val="114999"/>
              </a:lnSpc>
              <a:spcBef>
                <a:spcPts val="590"/>
              </a:spcBef>
            </a:pPr>
            <a:r>
              <a:rPr sz="1800" spc="-30" dirty="0">
                <a:latin typeface="Tahoma"/>
                <a:cs typeface="Tahoma"/>
              </a:rPr>
              <a:t>engaged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domains,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more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oriented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towards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Internet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Things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applications.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017" y="1271269"/>
            <a:ext cx="7743190" cy="270383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97510" indent="-385445">
              <a:lnSpc>
                <a:spcPct val="100000"/>
              </a:lnSpc>
              <a:spcBef>
                <a:spcPts val="1010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5" dirty="0">
                <a:latin typeface="Tahoma"/>
                <a:cs typeface="Tahoma"/>
              </a:rPr>
              <a:t>Signiﬁcant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attention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given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“pre-selection”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standards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through</a:t>
            </a:r>
            <a:endParaRPr sz="1800">
              <a:latin typeface="Tahoma"/>
              <a:cs typeface="Tahoma"/>
            </a:endParaRPr>
          </a:p>
          <a:p>
            <a:pPr marL="397510" marR="5080">
              <a:lnSpc>
                <a:spcPct val="114999"/>
              </a:lnSpc>
              <a:spcBef>
                <a:spcPts val="590"/>
              </a:spcBef>
            </a:pPr>
            <a:r>
              <a:rPr sz="1800" spc="15" dirty="0">
                <a:latin typeface="Tahoma"/>
                <a:cs typeface="Tahoma"/>
              </a:rPr>
              <a:t>collaborative </a:t>
            </a:r>
            <a:r>
              <a:rPr sz="1800" spc="-10" dirty="0">
                <a:latin typeface="Tahoma"/>
                <a:cs typeface="Tahoma"/>
              </a:rPr>
              <a:t>research, </a:t>
            </a:r>
            <a:r>
              <a:rPr sz="1800" spc="25" dirty="0">
                <a:latin typeface="Tahoma"/>
                <a:cs typeface="Tahoma"/>
              </a:rPr>
              <a:t>but </a:t>
            </a:r>
            <a:r>
              <a:rPr sz="1800" spc="5" dirty="0">
                <a:latin typeface="Tahoma"/>
                <a:cs typeface="Tahoma"/>
              </a:rPr>
              <a:t>focus should </a:t>
            </a:r>
            <a:r>
              <a:rPr sz="1800" dirty="0">
                <a:latin typeface="Tahoma"/>
                <a:cs typeface="Tahoma"/>
              </a:rPr>
              <a:t>also be </a:t>
            </a:r>
            <a:r>
              <a:rPr sz="1800" spc="-10" dirty="0">
                <a:latin typeface="Tahoma"/>
                <a:cs typeface="Tahoma"/>
              </a:rPr>
              <a:t>given </a:t>
            </a:r>
            <a:r>
              <a:rPr sz="1800" spc="45" dirty="0">
                <a:latin typeface="Tahoma"/>
                <a:cs typeface="Tahoma"/>
              </a:rPr>
              <a:t>to </a:t>
            </a:r>
            <a:r>
              <a:rPr sz="1800" spc="-5" dirty="0">
                <a:latin typeface="Tahoma"/>
                <a:cs typeface="Tahoma"/>
              </a:rPr>
              <a:t>regulation, 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legislation,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interoperability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certiﬁcation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as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other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activities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in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same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life-cycle.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ahoma"/>
              <a:cs typeface="Tahoma"/>
            </a:endParaRPr>
          </a:p>
          <a:p>
            <a:pPr marL="397510" indent="-385445">
              <a:lnSpc>
                <a:spcPct val="100000"/>
              </a:lnSpc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-25" dirty="0">
                <a:latin typeface="Tahoma"/>
                <a:cs typeface="Tahoma"/>
              </a:rPr>
              <a:t>It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would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beneﬁcial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develop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wider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approach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standardization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endParaRPr sz="1800">
              <a:latin typeface="Tahoma"/>
              <a:cs typeface="Tahoma"/>
            </a:endParaRPr>
          </a:p>
          <a:p>
            <a:pPr marL="397510" marR="659765">
              <a:lnSpc>
                <a:spcPct val="114999"/>
              </a:lnSpc>
              <a:spcBef>
                <a:spcPts val="590"/>
              </a:spcBef>
            </a:pPr>
            <a:r>
              <a:rPr sz="1800" spc="15" dirty="0">
                <a:latin typeface="Tahoma"/>
                <a:cs typeface="Tahoma"/>
              </a:rPr>
              <a:t>include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anticipation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emerging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0" dirty="0">
                <a:latin typeface="Tahoma"/>
                <a:cs typeface="Tahoma"/>
              </a:rPr>
              <a:t>or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on-going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policy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making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target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application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areas.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017" y="1271269"/>
            <a:ext cx="8081009" cy="272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510" marR="5080" indent="-385445">
              <a:lnSpc>
                <a:spcPct val="142200"/>
              </a:lnSpc>
              <a:spcBef>
                <a:spcPts val="100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dirty="0">
                <a:latin typeface="Tahoma"/>
                <a:cs typeface="Tahoma"/>
              </a:rPr>
              <a:t>The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standardisation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bodies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are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addressing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issue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interoperable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protocol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stacks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open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standards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for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Io</a:t>
            </a:r>
            <a:r>
              <a:rPr sz="1800" spc="-155" dirty="0">
                <a:latin typeface="Tahoma"/>
                <a:cs typeface="Tahoma"/>
              </a:rPr>
              <a:t>T</a:t>
            </a:r>
            <a:r>
              <a:rPr sz="1800" spc="-16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397510" marR="447040" indent="-385445">
              <a:lnSpc>
                <a:spcPct val="142200"/>
              </a:lnSpc>
              <a:spcBef>
                <a:spcPts val="1395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5" dirty="0">
                <a:latin typeface="Tahoma"/>
                <a:cs typeface="Tahoma"/>
              </a:rPr>
              <a:t>This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includes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as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well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expending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HTTP,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TCP,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IP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stack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IoT-speciﬁc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protocol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stack.</a:t>
            </a:r>
            <a:endParaRPr sz="1800">
              <a:latin typeface="Tahoma"/>
              <a:cs typeface="Tahoma"/>
            </a:endParaRPr>
          </a:p>
          <a:p>
            <a:pPr marL="397510" marR="549910" indent="-385445">
              <a:lnSpc>
                <a:spcPct val="142200"/>
              </a:lnSpc>
              <a:spcBef>
                <a:spcPts val="1395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5" dirty="0">
                <a:latin typeface="Tahoma"/>
                <a:cs typeface="Tahoma"/>
              </a:rPr>
              <a:t>This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quite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challenging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considering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different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wireless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protocols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like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ZigBee,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RFID,Bluetooth,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70" dirty="0">
                <a:latin typeface="Tahoma"/>
                <a:cs typeface="Tahoma"/>
              </a:rPr>
              <a:t>BACnet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802.15.4e,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6LoWPAN,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RPL,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CoAP.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017" y="1271269"/>
            <a:ext cx="8035925" cy="2078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510" marR="1385570" indent="-385445">
              <a:lnSpc>
                <a:spcPct val="142200"/>
              </a:lnSpc>
              <a:spcBef>
                <a:spcPts val="100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20" dirty="0">
                <a:latin typeface="Tahoma"/>
                <a:cs typeface="Tahoma"/>
              </a:rPr>
              <a:t>Agreed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standards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do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not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necessarily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mean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that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objecti</a:t>
            </a:r>
            <a:r>
              <a:rPr sz="1800" spc="-10" dirty="0">
                <a:latin typeface="Tahoma"/>
                <a:cs typeface="Tahoma"/>
              </a:rPr>
              <a:t>v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of  </a:t>
            </a:r>
            <a:r>
              <a:rPr sz="1800" spc="30" dirty="0">
                <a:latin typeface="Tahoma"/>
                <a:cs typeface="Tahoma"/>
              </a:rPr>
              <a:t>interope</a:t>
            </a:r>
            <a:r>
              <a:rPr sz="1800" spc="-10" dirty="0">
                <a:latin typeface="Tahoma"/>
                <a:cs typeface="Tahoma"/>
              </a:rPr>
              <a:t>r</a:t>
            </a:r>
            <a:r>
              <a:rPr sz="1800" spc="30" dirty="0">
                <a:latin typeface="Tahoma"/>
                <a:cs typeface="Tahoma"/>
              </a:rPr>
              <a:t>ability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achi</a:t>
            </a:r>
            <a:r>
              <a:rPr sz="1800" spc="-2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v</a:t>
            </a:r>
            <a:r>
              <a:rPr sz="1800" spc="-55" dirty="0">
                <a:latin typeface="Tahoma"/>
                <a:cs typeface="Tahoma"/>
              </a:rPr>
              <a:t>ed.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900">
              <a:latin typeface="Tahoma"/>
              <a:cs typeface="Tahoma"/>
            </a:endParaRPr>
          </a:p>
          <a:p>
            <a:pPr marL="397510" indent="-385445">
              <a:lnSpc>
                <a:spcPct val="100000"/>
              </a:lnSpc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mobile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communications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industry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has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been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successful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not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only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because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endParaRPr sz="1800">
              <a:latin typeface="Tahoma"/>
              <a:cs typeface="Tahoma"/>
            </a:endParaRPr>
          </a:p>
          <a:p>
            <a:pPr marL="397510" marR="133985">
              <a:lnSpc>
                <a:spcPct val="114999"/>
              </a:lnSpc>
              <a:spcBef>
                <a:spcPts val="585"/>
              </a:spcBef>
            </a:pPr>
            <a:r>
              <a:rPr sz="1800" spc="30" dirty="0">
                <a:latin typeface="Tahoma"/>
                <a:cs typeface="Tahoma"/>
              </a:rPr>
              <a:t>its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global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standards,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but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also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because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interoperability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can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assured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via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certiﬁcation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mobile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devices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organizations.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75" y="635258"/>
            <a:ext cx="25749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Interoperability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225" y="1599045"/>
            <a:ext cx="8159750" cy="117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5000"/>
              </a:lnSpc>
              <a:spcBef>
                <a:spcPts val="100"/>
              </a:spcBef>
            </a:pPr>
            <a:r>
              <a:rPr sz="1800" dirty="0">
                <a:latin typeface="MS PGothic"/>
                <a:cs typeface="MS PGothic"/>
              </a:rPr>
              <a:t>❏</a:t>
            </a:r>
            <a:r>
              <a:rPr sz="1800" spc="5" dirty="0">
                <a:latin typeface="MS PGothic"/>
                <a:cs typeface="MS PGothic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Interoperability is </a:t>
            </a:r>
            <a:r>
              <a:rPr sz="2400" dirty="0">
                <a:latin typeface="Arial MT"/>
                <a:cs typeface="Arial MT"/>
              </a:rPr>
              <a:t>a characteristic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product or </a:t>
            </a:r>
            <a:r>
              <a:rPr sz="2400" dirty="0">
                <a:latin typeface="Arial MT"/>
                <a:cs typeface="Arial MT"/>
              </a:rPr>
              <a:t>system,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whose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interfaces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dirty="0">
                <a:latin typeface="Arial MT"/>
                <a:cs typeface="Arial MT"/>
              </a:rPr>
              <a:t> completely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understood,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work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4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other</a:t>
            </a:r>
            <a:r>
              <a:rPr sz="2400" spc="5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products</a:t>
            </a:r>
            <a:r>
              <a:rPr sz="2400" spc="5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5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systems,</a:t>
            </a:r>
            <a:r>
              <a:rPr sz="2400" spc="5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present</a:t>
            </a:r>
            <a:r>
              <a:rPr sz="2400" spc="5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5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future,</a:t>
            </a:r>
            <a:r>
              <a:rPr sz="2400" spc="5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2965" y="2769477"/>
            <a:ext cx="3830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1825" algn="l"/>
                <a:tab pos="2012314" algn="l"/>
                <a:tab pos="3326129" algn="l"/>
              </a:tabLst>
            </a:pP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r	</a:t>
            </a:r>
            <a:r>
              <a:rPr sz="2400" spc="-5" dirty="0">
                <a:latin typeface="Arial MT"/>
                <a:cs typeface="Arial MT"/>
              </a:rPr>
              <a:t>access</a:t>
            </a:r>
            <a:r>
              <a:rPr sz="2400" dirty="0">
                <a:latin typeface="Arial MT"/>
                <a:cs typeface="Arial MT"/>
              </a:rPr>
              <a:t>,	</a:t>
            </a:r>
            <a:r>
              <a:rPr sz="2400" spc="-5" dirty="0">
                <a:latin typeface="Arial MT"/>
                <a:cs typeface="Arial MT"/>
              </a:rPr>
              <a:t>withou</a:t>
            </a:r>
            <a:r>
              <a:rPr sz="2400" dirty="0">
                <a:latin typeface="Arial MT"/>
                <a:cs typeface="Arial MT"/>
              </a:rPr>
              <a:t>t	</a:t>
            </a:r>
            <a:r>
              <a:rPr sz="2400" spc="-5" dirty="0">
                <a:latin typeface="Arial MT"/>
                <a:cs typeface="Arial MT"/>
              </a:rPr>
              <a:t>any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0425" y="2769477"/>
            <a:ext cx="3549650" cy="14204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85"/>
              </a:spcBef>
              <a:tabLst>
                <a:tab pos="1471295" algn="l"/>
              </a:tabLst>
            </a:pPr>
            <a:r>
              <a:rPr sz="2400" spc="-5" dirty="0">
                <a:latin typeface="Arial MT"/>
                <a:cs typeface="Arial MT"/>
              </a:rPr>
              <a:t>eithe</a:t>
            </a:r>
            <a:r>
              <a:rPr sz="2400" dirty="0">
                <a:latin typeface="Arial MT"/>
                <a:cs typeface="Arial MT"/>
              </a:rPr>
              <a:t>r	</a:t>
            </a:r>
            <a:r>
              <a:rPr sz="2400" spc="-5" dirty="0">
                <a:latin typeface="Arial MT"/>
                <a:cs typeface="Arial MT"/>
              </a:rPr>
              <a:t>implementation  </a:t>
            </a:r>
            <a:r>
              <a:rPr sz="2400" dirty="0">
                <a:latin typeface="Arial MT"/>
                <a:cs typeface="Arial MT"/>
              </a:rPr>
              <a:t>restrictions.</a:t>
            </a:r>
            <a:endParaRPr sz="2400">
              <a:latin typeface="Arial MT"/>
              <a:cs typeface="Arial MT"/>
            </a:endParaRPr>
          </a:p>
          <a:p>
            <a:pPr marL="60325">
              <a:lnSpc>
                <a:spcPct val="100000"/>
              </a:lnSpc>
              <a:spcBef>
                <a:spcPts val="35"/>
              </a:spcBef>
              <a:tabLst>
                <a:tab pos="469265" algn="l"/>
              </a:tabLst>
            </a:pPr>
            <a:r>
              <a:rPr sz="1400" dirty="0">
                <a:latin typeface="MS PGothic"/>
                <a:cs typeface="MS PGothic"/>
              </a:rPr>
              <a:t>❏	</a:t>
            </a:r>
            <a:r>
              <a:rPr sz="2000" spc="-5" dirty="0">
                <a:latin typeface="Arial MT"/>
                <a:cs typeface="Arial MT"/>
              </a:rPr>
              <a:t>Communicate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meaningfully</a:t>
            </a:r>
            <a:endParaRPr sz="2000">
              <a:latin typeface="Arial MT"/>
              <a:cs typeface="Arial MT"/>
            </a:endParaRPr>
          </a:p>
          <a:p>
            <a:pPr marL="60325">
              <a:lnSpc>
                <a:spcPct val="100000"/>
              </a:lnSpc>
              <a:spcBef>
                <a:spcPts val="125"/>
              </a:spcBef>
              <a:tabLst>
                <a:tab pos="469265" algn="l"/>
              </a:tabLst>
            </a:pPr>
            <a:r>
              <a:rPr sz="1400" dirty="0">
                <a:latin typeface="MS PGothic"/>
                <a:cs typeface="MS PGothic"/>
              </a:rPr>
              <a:t>❏	</a:t>
            </a:r>
            <a:r>
              <a:rPr sz="2000" spc="-5" dirty="0">
                <a:latin typeface="Arial MT"/>
                <a:cs typeface="Arial MT"/>
              </a:rPr>
              <a:t>Exchange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services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017" y="1271269"/>
            <a:ext cx="8032750" cy="270891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97510" indent="-385445">
              <a:lnSpc>
                <a:spcPct val="100000"/>
              </a:lnSpc>
              <a:spcBef>
                <a:spcPts val="1010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20" dirty="0">
                <a:latin typeface="Tahoma"/>
                <a:cs typeface="Tahoma"/>
              </a:rPr>
              <a:t>From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point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view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standardisation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IoT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global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concept,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based</a:t>
            </a:r>
            <a:endParaRPr sz="1800">
              <a:latin typeface="Tahoma"/>
              <a:cs typeface="Tahoma"/>
            </a:endParaRPr>
          </a:p>
          <a:p>
            <a:pPr marL="397510" marR="81915">
              <a:lnSpc>
                <a:spcPct val="114999"/>
              </a:lnSpc>
              <a:spcBef>
                <a:spcPts val="590"/>
              </a:spcBef>
            </a:pPr>
            <a:r>
              <a:rPr sz="1800" spc="10" dirty="0">
                <a:latin typeface="Tahoma"/>
                <a:cs typeface="Tahoma"/>
              </a:rPr>
              <a:t>on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idea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that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anything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can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connected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at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any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time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from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any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place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any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network,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b</a:t>
            </a:r>
            <a:r>
              <a:rPr sz="1800" spc="25" dirty="0">
                <a:latin typeface="Tahoma"/>
                <a:cs typeface="Tahoma"/>
              </a:rPr>
              <a:t>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preserving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securit</a:t>
            </a:r>
            <a:r>
              <a:rPr sz="1800" spc="-95" dirty="0">
                <a:latin typeface="Tahoma"/>
                <a:cs typeface="Tahoma"/>
              </a:rPr>
              <a:t>y</a:t>
            </a:r>
            <a:r>
              <a:rPr sz="1800" spc="-165" dirty="0">
                <a:latin typeface="Tahoma"/>
                <a:cs typeface="Tahoma"/>
              </a:rPr>
              <a:t>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privacy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safet</a:t>
            </a:r>
            <a:r>
              <a:rPr sz="1800" spc="-95" dirty="0">
                <a:latin typeface="Tahoma"/>
                <a:cs typeface="Tahoma"/>
              </a:rPr>
              <a:t>y</a:t>
            </a:r>
            <a:r>
              <a:rPr sz="1800" spc="-16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ahoma"/>
              <a:cs typeface="Tahoma"/>
            </a:endParaRPr>
          </a:p>
          <a:p>
            <a:pPr marL="397510" indent="-385445">
              <a:lnSpc>
                <a:spcPct val="100000"/>
              </a:lnSpc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15" dirty="0">
                <a:latin typeface="Tahoma"/>
                <a:cs typeface="Tahoma"/>
              </a:rPr>
              <a:t>Interoperability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key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challenge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realms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Internet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Things.</a:t>
            </a:r>
            <a:endParaRPr sz="1800">
              <a:latin typeface="Tahoma"/>
              <a:cs typeface="Tahoma"/>
            </a:endParaRPr>
          </a:p>
          <a:p>
            <a:pPr marL="397510" indent="-385445">
              <a:lnSpc>
                <a:spcPct val="100000"/>
              </a:lnSpc>
              <a:spcBef>
                <a:spcPts val="2850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5" dirty="0">
                <a:latin typeface="Tahoma"/>
                <a:cs typeface="Tahoma"/>
              </a:rPr>
              <a:t>This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due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intrinsic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fabric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IoT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as: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(i)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i="1" spc="-65" dirty="0">
                <a:latin typeface="Trebuchet MS"/>
                <a:cs typeface="Trebuchet MS"/>
              </a:rPr>
              <a:t>high–dimensional</a:t>
            </a:r>
            <a:r>
              <a:rPr sz="1800" spc="-65" dirty="0">
                <a:latin typeface="Tahoma"/>
                <a:cs typeface="Tahoma"/>
              </a:rPr>
              <a:t>,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(ii)</a:t>
            </a:r>
            <a:endParaRPr sz="1800">
              <a:latin typeface="Tahoma"/>
              <a:cs typeface="Tahoma"/>
            </a:endParaRPr>
          </a:p>
          <a:p>
            <a:pPr marL="397510">
              <a:lnSpc>
                <a:spcPct val="100000"/>
              </a:lnSpc>
              <a:spcBef>
                <a:spcPts val="910"/>
              </a:spcBef>
            </a:pPr>
            <a:r>
              <a:rPr sz="1800" i="1" spc="-100" dirty="0">
                <a:latin typeface="Trebuchet MS"/>
                <a:cs typeface="Trebuchet MS"/>
              </a:rPr>
              <a:t>highly-heterogeneous,</a:t>
            </a:r>
            <a:r>
              <a:rPr sz="1800" i="1" spc="-18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ahoma"/>
                <a:cs typeface="Tahoma"/>
              </a:rPr>
              <a:t>(iii)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i="1" spc="-60" dirty="0">
                <a:latin typeface="Trebuchet MS"/>
                <a:cs typeface="Trebuchet MS"/>
              </a:rPr>
              <a:t>dynamic</a:t>
            </a:r>
            <a:r>
              <a:rPr sz="1800" i="1" spc="-190" dirty="0">
                <a:latin typeface="Trebuchet MS"/>
                <a:cs typeface="Trebuchet MS"/>
              </a:rPr>
              <a:t> </a:t>
            </a:r>
            <a:r>
              <a:rPr sz="1800" i="1" spc="-45" dirty="0">
                <a:latin typeface="Trebuchet MS"/>
                <a:cs typeface="Trebuchet MS"/>
              </a:rPr>
              <a:t>and</a:t>
            </a:r>
            <a:r>
              <a:rPr sz="1800" i="1" spc="-190" dirty="0">
                <a:latin typeface="Trebuchet MS"/>
                <a:cs typeface="Trebuchet MS"/>
              </a:rPr>
              <a:t> </a:t>
            </a:r>
            <a:r>
              <a:rPr sz="1800" i="1" spc="-90" dirty="0">
                <a:latin typeface="Trebuchet MS"/>
                <a:cs typeface="Trebuchet MS"/>
              </a:rPr>
              <a:t>non-linear</a:t>
            </a:r>
            <a:r>
              <a:rPr sz="1800" spc="-90" dirty="0">
                <a:latin typeface="Tahoma"/>
                <a:cs typeface="Tahoma"/>
              </a:rPr>
              <a:t>,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(iv)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i="1" spc="-75" dirty="0">
                <a:latin typeface="Trebuchet MS"/>
                <a:cs typeface="Trebuchet MS"/>
              </a:rPr>
              <a:t>hard</a:t>
            </a:r>
            <a:r>
              <a:rPr sz="1800" i="1" spc="-190" dirty="0">
                <a:latin typeface="Trebuchet MS"/>
                <a:cs typeface="Trebuchet MS"/>
              </a:rPr>
              <a:t> </a:t>
            </a:r>
            <a:r>
              <a:rPr sz="1800" i="1" spc="-105" dirty="0">
                <a:latin typeface="Trebuchet MS"/>
                <a:cs typeface="Trebuchet MS"/>
              </a:rPr>
              <a:t>to</a:t>
            </a:r>
            <a:r>
              <a:rPr sz="1800" i="1" spc="-195" dirty="0">
                <a:latin typeface="Trebuchet MS"/>
                <a:cs typeface="Trebuchet MS"/>
              </a:rPr>
              <a:t> </a:t>
            </a:r>
            <a:r>
              <a:rPr sz="1800" i="1" spc="-130" dirty="0">
                <a:latin typeface="Trebuchet MS"/>
                <a:cs typeface="Trebuchet MS"/>
              </a:rPr>
              <a:t>describe/model.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0440" y="378138"/>
            <a:ext cx="31445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" dirty="0">
                <a:solidFill>
                  <a:srgbClr val="000000"/>
                </a:solidFill>
              </a:rPr>
              <a:t>Cur</a:t>
            </a:r>
            <a:r>
              <a:rPr sz="3000" spc="-10" dirty="0">
                <a:solidFill>
                  <a:srgbClr val="000000"/>
                </a:solidFill>
              </a:rPr>
              <a:t>r</a:t>
            </a:r>
            <a:r>
              <a:rPr sz="3000" spc="55" dirty="0">
                <a:solidFill>
                  <a:srgbClr val="000000"/>
                </a:solidFill>
              </a:rPr>
              <a:t>e</a:t>
            </a:r>
            <a:r>
              <a:rPr sz="3000" spc="45" dirty="0">
                <a:solidFill>
                  <a:srgbClr val="000000"/>
                </a:solidFill>
              </a:rPr>
              <a:t>n</a:t>
            </a:r>
            <a:r>
              <a:rPr sz="3000" spc="-40" dirty="0">
                <a:solidFill>
                  <a:srgbClr val="000000"/>
                </a:solidFill>
              </a:rPr>
              <a:t>t</a:t>
            </a:r>
            <a:r>
              <a:rPr sz="3000" spc="-185" dirty="0">
                <a:solidFill>
                  <a:srgbClr val="000000"/>
                </a:solidFill>
              </a:rPr>
              <a:t> </a:t>
            </a:r>
            <a:r>
              <a:rPr sz="3000" spc="65" dirty="0">
                <a:solidFill>
                  <a:srgbClr val="000000"/>
                </a:solidFill>
              </a:rPr>
              <a:t>Situ</a:t>
            </a:r>
            <a:r>
              <a:rPr sz="3000" spc="60" dirty="0">
                <a:solidFill>
                  <a:srgbClr val="000000"/>
                </a:solidFill>
              </a:rPr>
              <a:t>a</a:t>
            </a:r>
            <a:r>
              <a:rPr sz="3000" spc="-5" dirty="0">
                <a:solidFill>
                  <a:srgbClr val="000000"/>
                </a:solidFill>
              </a:rPr>
              <a:t>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8017" y="1271269"/>
            <a:ext cx="8030845" cy="3024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510" marR="429259" indent="-385445">
              <a:lnSpc>
                <a:spcPct val="142200"/>
              </a:lnSpc>
              <a:spcBef>
                <a:spcPts val="100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dirty="0">
                <a:latin typeface="Tahoma"/>
                <a:cs typeface="Tahoma"/>
              </a:rPr>
              <a:t>The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current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195" dirty="0">
                <a:latin typeface="Tahoma"/>
                <a:cs typeface="Tahoma"/>
              </a:rPr>
              <a:t>M2M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related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standards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technologies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landscape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highly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fragmented.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●"/>
            </a:pPr>
            <a:endParaRPr sz="1850">
              <a:latin typeface="Tahoma"/>
              <a:cs typeface="Tahoma"/>
            </a:endParaRPr>
          </a:p>
          <a:p>
            <a:pPr marL="397510" indent="-385445">
              <a:lnSpc>
                <a:spcPct val="100000"/>
              </a:lnSpc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fragmentation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can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seen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across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different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applied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domains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where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there</a:t>
            </a:r>
            <a:endParaRPr sz="1800">
              <a:latin typeface="Tahoma"/>
              <a:cs typeface="Tahoma"/>
            </a:endParaRPr>
          </a:p>
          <a:p>
            <a:pPr marL="397510" marR="374650">
              <a:lnSpc>
                <a:spcPct val="114999"/>
              </a:lnSpc>
              <a:spcBef>
                <a:spcPts val="590"/>
              </a:spcBef>
            </a:pP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very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little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50" dirty="0">
                <a:latin typeface="Tahoma"/>
                <a:cs typeface="Tahoma"/>
              </a:rPr>
              <a:t>or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no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re-use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technologies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beyond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basic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communications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50" dirty="0">
                <a:latin typeface="Tahoma"/>
                <a:cs typeface="Tahoma"/>
              </a:rPr>
              <a:t>or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networking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standards.</a:t>
            </a:r>
            <a:endParaRPr sz="1800">
              <a:latin typeface="Tahoma"/>
              <a:cs typeface="Tahoma"/>
            </a:endParaRPr>
          </a:p>
          <a:p>
            <a:pPr marL="397510" marR="5080" indent="-385445">
              <a:lnSpc>
                <a:spcPct val="142200"/>
              </a:lnSpc>
              <a:spcBef>
                <a:spcPts val="1345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5" dirty="0">
                <a:latin typeface="Tahoma"/>
                <a:cs typeface="Tahoma"/>
              </a:rPr>
              <a:t>Even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within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particular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applied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sector,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number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competing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standards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technologies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are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used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promoted.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3948" y="378138"/>
            <a:ext cx="49371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0" dirty="0">
                <a:solidFill>
                  <a:srgbClr val="000000"/>
                </a:solidFill>
              </a:rPr>
              <a:t>D</a:t>
            </a:r>
            <a:r>
              <a:rPr sz="3000" spc="90" dirty="0">
                <a:solidFill>
                  <a:srgbClr val="000000"/>
                </a:solidFill>
              </a:rPr>
              <a:t>e</a:t>
            </a:r>
            <a:r>
              <a:rPr sz="3000" spc="25" dirty="0">
                <a:solidFill>
                  <a:srgbClr val="000000"/>
                </a:solidFill>
              </a:rPr>
              <a:t>vi</a:t>
            </a:r>
            <a:r>
              <a:rPr sz="3000" spc="20" dirty="0">
                <a:solidFill>
                  <a:srgbClr val="000000"/>
                </a:solidFill>
              </a:rPr>
              <a:t>c</a:t>
            </a:r>
            <a:r>
              <a:rPr sz="3000" spc="70" dirty="0">
                <a:solidFill>
                  <a:srgbClr val="000000"/>
                </a:solidFill>
              </a:rPr>
              <a:t>e</a:t>
            </a:r>
            <a:r>
              <a:rPr sz="3000" spc="-185" dirty="0">
                <a:solidFill>
                  <a:srgbClr val="000000"/>
                </a:solidFill>
              </a:rPr>
              <a:t> </a:t>
            </a:r>
            <a:r>
              <a:rPr sz="3000" spc="75" dirty="0">
                <a:solidFill>
                  <a:srgbClr val="000000"/>
                </a:solidFill>
              </a:rPr>
              <a:t>L</a:t>
            </a:r>
            <a:r>
              <a:rPr sz="3000" spc="25" dirty="0">
                <a:solidFill>
                  <a:srgbClr val="000000"/>
                </a:solidFill>
              </a:rPr>
              <a:t>e</a:t>
            </a:r>
            <a:r>
              <a:rPr sz="3000" spc="10" dirty="0">
                <a:solidFill>
                  <a:srgbClr val="000000"/>
                </a:solidFill>
              </a:rPr>
              <a:t>v</a:t>
            </a:r>
            <a:r>
              <a:rPr sz="3000" spc="65" dirty="0">
                <a:solidFill>
                  <a:srgbClr val="000000"/>
                </a:solidFill>
              </a:rPr>
              <a:t>el</a:t>
            </a:r>
            <a:r>
              <a:rPr sz="3000" spc="-265" dirty="0">
                <a:solidFill>
                  <a:srgbClr val="000000"/>
                </a:solidFill>
              </a:rPr>
              <a:t> </a:t>
            </a:r>
            <a:r>
              <a:rPr sz="3000" spc="85" dirty="0">
                <a:solidFill>
                  <a:srgbClr val="000000"/>
                </a:solidFill>
              </a:rPr>
              <a:t>E</a:t>
            </a:r>
            <a:r>
              <a:rPr sz="3000" spc="-5" dirty="0">
                <a:solidFill>
                  <a:srgbClr val="000000"/>
                </a:solidFill>
              </a:rPr>
              <a:t>ne</a:t>
            </a:r>
            <a:r>
              <a:rPr sz="3000" spc="-20" dirty="0">
                <a:solidFill>
                  <a:srgbClr val="000000"/>
                </a:solidFill>
              </a:rPr>
              <a:t>r</a:t>
            </a:r>
            <a:r>
              <a:rPr sz="3000" spc="220" dirty="0">
                <a:solidFill>
                  <a:srgbClr val="000000"/>
                </a:solidFill>
              </a:rPr>
              <a:t>gy</a:t>
            </a:r>
            <a:r>
              <a:rPr sz="3000" spc="-26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I</a:t>
            </a:r>
            <a:r>
              <a:rPr sz="3000" spc="140" dirty="0">
                <a:solidFill>
                  <a:srgbClr val="000000"/>
                </a:solidFill>
              </a:rPr>
              <a:t>ssues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8017" y="1271269"/>
            <a:ext cx="7574915" cy="112141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97510" indent="-385445">
              <a:lnSpc>
                <a:spcPct val="100000"/>
              </a:lnSpc>
              <a:spcBef>
                <a:spcPts val="1010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10" dirty="0">
                <a:latin typeface="Tahoma"/>
                <a:cs typeface="Tahoma"/>
              </a:rPr>
              <a:t>Challenges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IoT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how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interconnect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“things”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an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interoperable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way</a:t>
            </a:r>
            <a:endParaRPr sz="1800">
              <a:latin typeface="Tahoma"/>
              <a:cs typeface="Tahoma"/>
            </a:endParaRPr>
          </a:p>
          <a:p>
            <a:pPr marL="397510" marR="625475">
              <a:lnSpc>
                <a:spcPct val="114999"/>
              </a:lnSpc>
              <a:spcBef>
                <a:spcPts val="590"/>
              </a:spcBef>
            </a:pPr>
            <a:r>
              <a:rPr sz="1800" spc="25" dirty="0">
                <a:latin typeface="Tahoma"/>
                <a:cs typeface="Tahoma"/>
              </a:rPr>
              <a:t>while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taking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into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account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energy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constraints,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knowing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that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communication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most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energy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consuming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task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on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devices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2324" y="378138"/>
            <a:ext cx="50006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solidFill>
                  <a:srgbClr val="000000"/>
                </a:solidFill>
              </a:rPr>
              <a:t>L</a:t>
            </a:r>
            <a:r>
              <a:rPr sz="3000" spc="65" dirty="0">
                <a:solidFill>
                  <a:srgbClr val="000000"/>
                </a:solidFill>
              </a:rPr>
              <a:t>o</a:t>
            </a:r>
            <a:r>
              <a:rPr sz="3000" spc="165" dirty="0">
                <a:solidFill>
                  <a:srgbClr val="000000"/>
                </a:solidFill>
              </a:rPr>
              <a:t>w</a:t>
            </a:r>
            <a:r>
              <a:rPr sz="3000" spc="-265" dirty="0">
                <a:solidFill>
                  <a:srgbClr val="000000"/>
                </a:solidFill>
              </a:rPr>
              <a:t> </a:t>
            </a:r>
            <a:r>
              <a:rPr sz="3000" spc="70" dirty="0">
                <a:solidFill>
                  <a:srgbClr val="000000"/>
                </a:solidFill>
              </a:rPr>
              <a:t>P</a:t>
            </a:r>
            <a:r>
              <a:rPr sz="3000" spc="65" dirty="0">
                <a:solidFill>
                  <a:srgbClr val="000000"/>
                </a:solidFill>
              </a:rPr>
              <a:t>o</a:t>
            </a:r>
            <a:r>
              <a:rPr sz="3000" spc="110" dirty="0">
                <a:solidFill>
                  <a:srgbClr val="000000"/>
                </a:solidFill>
              </a:rPr>
              <a:t>w</a:t>
            </a:r>
            <a:r>
              <a:rPr sz="3000" spc="-25" dirty="0">
                <a:solidFill>
                  <a:srgbClr val="000000"/>
                </a:solidFill>
              </a:rPr>
              <a:t>er</a:t>
            </a:r>
            <a:r>
              <a:rPr sz="3000" spc="-250" dirty="0">
                <a:solidFill>
                  <a:srgbClr val="000000"/>
                </a:solidFill>
              </a:rPr>
              <a:t> </a:t>
            </a:r>
            <a:r>
              <a:rPr sz="3000" spc="210" dirty="0">
                <a:solidFill>
                  <a:srgbClr val="000000"/>
                </a:solidFill>
              </a:rPr>
              <a:t>C</a:t>
            </a:r>
            <a:r>
              <a:rPr sz="3000" spc="100" dirty="0">
                <a:solidFill>
                  <a:srgbClr val="000000"/>
                </a:solidFill>
              </a:rPr>
              <a:t>ommunic</a:t>
            </a:r>
            <a:r>
              <a:rPr sz="3000" spc="75" dirty="0">
                <a:solidFill>
                  <a:srgbClr val="000000"/>
                </a:solidFill>
              </a:rPr>
              <a:t>a</a:t>
            </a:r>
            <a:r>
              <a:rPr sz="3000" spc="-5" dirty="0">
                <a:solidFill>
                  <a:srgbClr val="000000"/>
                </a:solidFill>
              </a:rPr>
              <a:t>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8017" y="1320037"/>
            <a:ext cx="8007984" cy="30353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97510" marR="5080" indent="-385445">
              <a:lnSpc>
                <a:spcPct val="114700"/>
              </a:lnSpc>
              <a:spcBef>
                <a:spcPts val="310"/>
              </a:spcBef>
              <a:buSzPct val="177777"/>
              <a:buFont typeface="Arial"/>
              <a:buChar char="●"/>
              <a:tabLst>
                <a:tab pos="398145" algn="l"/>
              </a:tabLst>
            </a:pPr>
            <a:r>
              <a:rPr sz="1800" b="1" spc="-135" dirty="0">
                <a:latin typeface="Tahoma"/>
                <a:cs typeface="Tahoma"/>
              </a:rPr>
              <a:t>IEEE </a:t>
            </a:r>
            <a:r>
              <a:rPr sz="1800" b="1" spc="-120" dirty="0">
                <a:latin typeface="Tahoma"/>
                <a:cs typeface="Tahoma"/>
              </a:rPr>
              <a:t>802.15.4 </a:t>
            </a:r>
            <a:r>
              <a:rPr sz="1800" spc="-20" dirty="0">
                <a:latin typeface="Tahoma"/>
                <a:cs typeface="Tahoma"/>
              </a:rPr>
              <a:t>has </a:t>
            </a:r>
            <a:r>
              <a:rPr sz="1800" spc="5" dirty="0">
                <a:latin typeface="Tahoma"/>
                <a:cs typeface="Tahoma"/>
              </a:rPr>
              <a:t>developed </a:t>
            </a:r>
            <a:r>
              <a:rPr sz="1800" spc="-35" dirty="0">
                <a:latin typeface="Tahoma"/>
                <a:cs typeface="Tahoma"/>
              </a:rPr>
              <a:t>a </a:t>
            </a:r>
            <a:r>
              <a:rPr sz="1800" dirty="0">
                <a:latin typeface="Tahoma"/>
                <a:cs typeface="Tahoma"/>
              </a:rPr>
              <a:t>low-cost, </a:t>
            </a:r>
            <a:r>
              <a:rPr sz="1800" spc="20" dirty="0">
                <a:latin typeface="Tahoma"/>
                <a:cs typeface="Tahoma"/>
              </a:rPr>
              <a:t>low-power </a:t>
            </a:r>
            <a:r>
              <a:rPr sz="1800" spc="-5" dirty="0">
                <a:latin typeface="Tahoma"/>
                <a:cs typeface="Tahoma"/>
              </a:rPr>
              <a:t>consumption, </a:t>
            </a:r>
            <a:r>
              <a:rPr sz="1800" spc="35" dirty="0">
                <a:latin typeface="Tahoma"/>
                <a:cs typeface="Tahoma"/>
              </a:rPr>
              <a:t>low </a:t>
            </a:r>
            <a:r>
              <a:rPr sz="1800" spc="4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complexity,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low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medium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range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communication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standard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at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link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physical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layers</a:t>
            </a:r>
            <a:endParaRPr sz="1800">
              <a:latin typeface="Tahoma"/>
              <a:cs typeface="Tahoma"/>
            </a:endParaRPr>
          </a:p>
          <a:p>
            <a:pPr marL="397510" marR="234315" indent="-385445">
              <a:lnSpc>
                <a:spcPct val="124400"/>
              </a:lnSpc>
              <a:spcBef>
                <a:spcPts val="1515"/>
              </a:spcBef>
              <a:buSzPct val="177777"/>
              <a:buFont typeface="Arial"/>
              <a:buChar char="●"/>
              <a:tabLst>
                <a:tab pos="398145" algn="l"/>
              </a:tabLst>
            </a:pPr>
            <a:r>
              <a:rPr sz="1800" b="1" spc="-90" dirty="0">
                <a:latin typeface="Tahoma"/>
                <a:cs typeface="Tahoma"/>
              </a:rPr>
              <a:t>Bluetoot</a:t>
            </a:r>
            <a:r>
              <a:rPr sz="1800" b="1" spc="-100" dirty="0">
                <a:latin typeface="Tahoma"/>
                <a:cs typeface="Tahoma"/>
              </a:rPr>
              <a:t>h</a:t>
            </a:r>
            <a:r>
              <a:rPr sz="1800" b="1" spc="-185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lowenergy</a:t>
            </a:r>
            <a:r>
              <a:rPr sz="1800" b="1" spc="-16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(BLE)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ult</a:t>
            </a:r>
            <a:r>
              <a:rPr sz="1800" spc="10" dirty="0">
                <a:latin typeface="Tahoma"/>
                <a:cs typeface="Tahoma"/>
              </a:rPr>
              <a:t>r</a:t>
            </a:r>
            <a:r>
              <a:rPr sz="1800" spc="15" dirty="0">
                <a:latin typeface="Tahoma"/>
                <a:cs typeface="Tahoma"/>
              </a:rPr>
              <a:t>a-lowpower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v</a:t>
            </a:r>
            <a:r>
              <a:rPr sz="1800" spc="20" dirty="0">
                <a:latin typeface="Tahoma"/>
                <a:cs typeface="Tahoma"/>
              </a:rPr>
              <a:t>ersion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Bluetooth  </a:t>
            </a:r>
            <a:r>
              <a:rPr sz="1800" spc="25" dirty="0">
                <a:latin typeface="Tahoma"/>
                <a:cs typeface="Tahoma"/>
              </a:rPr>
              <a:t>that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up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15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times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more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efﬁcient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than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Bluetooth.</a:t>
            </a:r>
            <a:endParaRPr sz="1800">
              <a:latin typeface="Tahoma"/>
              <a:cs typeface="Tahoma"/>
            </a:endParaRPr>
          </a:p>
          <a:p>
            <a:pPr marL="397510" marR="67945" indent="-385445" algn="just">
              <a:lnSpc>
                <a:spcPct val="114700"/>
              </a:lnSpc>
              <a:spcBef>
                <a:spcPts val="1725"/>
              </a:spcBef>
              <a:buSzPct val="177777"/>
              <a:buFont typeface="Arial"/>
              <a:buChar char="●"/>
              <a:tabLst>
                <a:tab pos="398145" algn="l"/>
              </a:tabLst>
            </a:pPr>
            <a:r>
              <a:rPr sz="1800" b="1" spc="-80" dirty="0">
                <a:latin typeface="Tahoma"/>
                <a:cs typeface="Tahoma"/>
              </a:rPr>
              <a:t>Ultra-Wide</a:t>
            </a:r>
            <a:r>
              <a:rPr sz="1800" b="1" spc="-18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Bandwidth</a:t>
            </a:r>
            <a:r>
              <a:rPr sz="1800" b="1" spc="-17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(UWB)</a:t>
            </a:r>
            <a:r>
              <a:rPr sz="1800" b="1" spc="-17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Technology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an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emerging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technology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in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IoT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domain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that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transmits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signals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across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much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larger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frequency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range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than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conventional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systems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017" y="1311084"/>
            <a:ext cx="8012430" cy="30549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97510" indent="-385445">
              <a:lnSpc>
                <a:spcPct val="100000"/>
              </a:lnSpc>
              <a:spcBef>
                <a:spcPts val="695"/>
              </a:spcBef>
              <a:buSzPct val="177777"/>
              <a:buFont typeface="Arial"/>
              <a:buChar char="●"/>
              <a:tabLst>
                <a:tab pos="398145" algn="l"/>
              </a:tabLst>
            </a:pPr>
            <a:r>
              <a:rPr sz="1800" b="1" spc="-125" dirty="0">
                <a:latin typeface="Tahoma"/>
                <a:cs typeface="Tahoma"/>
              </a:rPr>
              <a:t>RFID</a:t>
            </a:r>
            <a:r>
              <a:rPr sz="1800" b="1" spc="-17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proposes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variety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standards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offer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contactless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solutions.</a:t>
            </a:r>
            <a:endParaRPr sz="1800">
              <a:latin typeface="Tahoma"/>
              <a:cs typeface="Tahoma"/>
            </a:endParaRPr>
          </a:p>
          <a:p>
            <a:pPr marL="397510" marR="5080" indent="-385445">
              <a:lnSpc>
                <a:spcPct val="124400"/>
              </a:lnSpc>
              <a:spcBef>
                <a:spcPts val="1939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20" dirty="0">
                <a:latin typeface="Tahoma"/>
                <a:cs typeface="Tahoma"/>
              </a:rPr>
              <a:t>Cable-powered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devices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are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not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expected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viable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option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for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IoT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devices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as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th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25" dirty="0">
                <a:latin typeface="Tahoma"/>
                <a:cs typeface="Tahoma"/>
              </a:rPr>
              <a:t>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are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difﬁcult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costly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depl</a:t>
            </a:r>
            <a:r>
              <a:rPr sz="1800" spc="-10" dirty="0">
                <a:latin typeface="Tahoma"/>
                <a:cs typeface="Tahoma"/>
              </a:rPr>
              <a:t>o</a:t>
            </a:r>
            <a:r>
              <a:rPr sz="1800" spc="-95" dirty="0">
                <a:latin typeface="Tahoma"/>
                <a:cs typeface="Tahoma"/>
              </a:rPr>
              <a:t>y</a:t>
            </a:r>
            <a:r>
              <a:rPr sz="1800" spc="-16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397510" marR="43815" indent="-385445">
              <a:lnSpc>
                <a:spcPct val="124400"/>
              </a:lnSpc>
              <a:spcBef>
                <a:spcPts val="1515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40" dirty="0">
                <a:latin typeface="Tahoma"/>
                <a:cs typeface="Tahoma"/>
              </a:rPr>
              <a:t>Battery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replacements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in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devices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are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either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impractical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0" dirty="0">
                <a:latin typeface="Tahoma"/>
                <a:cs typeface="Tahoma"/>
              </a:rPr>
              <a:t>or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very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costly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many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IoT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deployment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scenarios.</a:t>
            </a:r>
            <a:endParaRPr sz="1800">
              <a:latin typeface="Tahoma"/>
              <a:cs typeface="Tahoma"/>
            </a:endParaRPr>
          </a:p>
          <a:p>
            <a:pPr marL="397510" marR="371475" indent="-385445">
              <a:lnSpc>
                <a:spcPct val="124400"/>
              </a:lnSpc>
              <a:spcBef>
                <a:spcPts val="1520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60" dirty="0">
                <a:latin typeface="Tahoma"/>
                <a:cs typeface="Tahoma"/>
              </a:rPr>
              <a:t>As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consequence,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for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large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scale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autonomous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IoT,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alternative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energy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sourcing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using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ambient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energy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should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considered.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521" y="378138"/>
            <a:ext cx="33724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>
                <a:solidFill>
                  <a:srgbClr val="000000"/>
                </a:solidFill>
              </a:rPr>
              <a:t>E</a:t>
            </a:r>
            <a:r>
              <a:rPr sz="3000" spc="-5" dirty="0">
                <a:solidFill>
                  <a:srgbClr val="000000"/>
                </a:solidFill>
              </a:rPr>
              <a:t>ne</a:t>
            </a:r>
            <a:r>
              <a:rPr sz="3000" spc="-20" dirty="0">
                <a:solidFill>
                  <a:srgbClr val="000000"/>
                </a:solidFill>
              </a:rPr>
              <a:t>r</a:t>
            </a:r>
            <a:r>
              <a:rPr sz="3000" spc="220" dirty="0">
                <a:solidFill>
                  <a:srgbClr val="000000"/>
                </a:solidFill>
              </a:rPr>
              <a:t>gy</a:t>
            </a:r>
            <a:r>
              <a:rPr sz="3000" spc="-260" dirty="0">
                <a:solidFill>
                  <a:srgbClr val="000000"/>
                </a:solidFill>
              </a:rPr>
              <a:t> </a:t>
            </a:r>
            <a:r>
              <a:rPr sz="3000" spc="160" dirty="0">
                <a:solidFill>
                  <a:srgbClr val="000000"/>
                </a:solidFill>
              </a:rPr>
              <a:t>H</a:t>
            </a:r>
            <a:r>
              <a:rPr sz="3000" spc="20" dirty="0">
                <a:solidFill>
                  <a:srgbClr val="000000"/>
                </a:solidFill>
              </a:rPr>
              <a:t>ar</a:t>
            </a:r>
            <a:r>
              <a:rPr sz="3000" spc="-30" dirty="0">
                <a:solidFill>
                  <a:srgbClr val="000000"/>
                </a:solidFill>
              </a:rPr>
              <a:t>v</a:t>
            </a:r>
            <a:r>
              <a:rPr sz="3000" spc="150" dirty="0">
                <a:solidFill>
                  <a:srgbClr val="000000"/>
                </a:solidFill>
              </a:rPr>
              <a:t>e</a:t>
            </a:r>
            <a:r>
              <a:rPr sz="3000" spc="100" dirty="0">
                <a:solidFill>
                  <a:srgbClr val="000000"/>
                </a:solidFill>
              </a:rPr>
              <a:t>s</a:t>
            </a:r>
            <a:r>
              <a:rPr sz="3000" spc="65" dirty="0">
                <a:solidFill>
                  <a:srgbClr val="000000"/>
                </a:solidFill>
              </a:rPr>
              <a:t>ting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8017" y="1320037"/>
            <a:ext cx="7893050" cy="304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510" marR="381635" indent="-385445">
              <a:lnSpc>
                <a:spcPct val="124400"/>
              </a:lnSpc>
              <a:spcBef>
                <a:spcPts val="100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25" dirty="0">
                <a:latin typeface="Tahoma"/>
                <a:cs typeface="Tahoma"/>
              </a:rPr>
              <a:t>Four </a:t>
            </a:r>
            <a:r>
              <a:rPr sz="1800" spc="-5" dirty="0">
                <a:latin typeface="Tahoma"/>
                <a:cs typeface="Tahoma"/>
              </a:rPr>
              <a:t>main </a:t>
            </a:r>
            <a:r>
              <a:rPr sz="1800" spc="5" dirty="0">
                <a:latin typeface="Tahoma"/>
                <a:cs typeface="Tahoma"/>
              </a:rPr>
              <a:t>ambient </a:t>
            </a:r>
            <a:r>
              <a:rPr sz="1800" dirty="0">
                <a:latin typeface="Tahoma"/>
                <a:cs typeface="Tahoma"/>
              </a:rPr>
              <a:t>energy </a:t>
            </a:r>
            <a:r>
              <a:rPr sz="1800" spc="5" dirty="0">
                <a:latin typeface="Tahoma"/>
                <a:cs typeface="Tahoma"/>
              </a:rPr>
              <a:t>sources </a:t>
            </a:r>
            <a:r>
              <a:rPr sz="1800" spc="10" dirty="0">
                <a:latin typeface="Tahoma"/>
                <a:cs typeface="Tahoma"/>
              </a:rPr>
              <a:t>are </a:t>
            </a:r>
            <a:r>
              <a:rPr sz="1800" spc="15" dirty="0">
                <a:latin typeface="Tahoma"/>
                <a:cs typeface="Tahoma"/>
              </a:rPr>
              <a:t>present </a:t>
            </a:r>
            <a:r>
              <a:rPr sz="1800" spc="20" dirty="0">
                <a:latin typeface="Tahoma"/>
                <a:cs typeface="Tahoma"/>
              </a:rPr>
              <a:t>in </a:t>
            </a:r>
            <a:r>
              <a:rPr sz="1800" spc="30" dirty="0">
                <a:latin typeface="Tahoma"/>
                <a:cs typeface="Tahoma"/>
              </a:rPr>
              <a:t>our </a:t>
            </a:r>
            <a:r>
              <a:rPr sz="1800" spc="-5" dirty="0">
                <a:latin typeface="Tahoma"/>
                <a:cs typeface="Tahoma"/>
              </a:rPr>
              <a:t>environment: </a:t>
            </a:r>
            <a:r>
              <a:rPr sz="1800" dirty="0">
                <a:latin typeface="Tahoma"/>
                <a:cs typeface="Tahoma"/>
              </a:rPr>
              <a:t> mechanical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energy,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thermal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energy,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radiant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energy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chemical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energy.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●"/>
            </a:pPr>
            <a:endParaRPr sz="1650">
              <a:latin typeface="Tahoma"/>
              <a:cs typeface="Tahoma"/>
            </a:endParaRPr>
          </a:p>
          <a:p>
            <a:pPr marL="397510" indent="-385445">
              <a:lnSpc>
                <a:spcPct val="100000"/>
              </a:lnSpc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5" dirty="0">
                <a:latin typeface="Tahoma"/>
                <a:cs typeface="Tahoma"/>
              </a:rPr>
              <a:t>Energy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har</a:t>
            </a:r>
            <a:r>
              <a:rPr sz="1800" spc="-10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esting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(EH)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must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chosen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according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local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35" dirty="0">
                <a:latin typeface="Tahoma"/>
                <a:cs typeface="Tahoma"/>
              </a:rPr>
              <a:t>n</a:t>
            </a:r>
            <a:r>
              <a:rPr sz="1800" dirty="0">
                <a:latin typeface="Tahoma"/>
                <a:cs typeface="Tahoma"/>
              </a:rPr>
              <a:t>vironment.</a:t>
            </a:r>
            <a:endParaRPr sz="1800">
              <a:latin typeface="Tahoma"/>
              <a:cs typeface="Tahoma"/>
            </a:endParaRPr>
          </a:p>
          <a:p>
            <a:pPr marL="397510" marR="5080" indent="-385445">
              <a:lnSpc>
                <a:spcPct val="124400"/>
              </a:lnSpc>
              <a:spcBef>
                <a:spcPts val="1939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35" dirty="0">
                <a:latin typeface="Tahoma"/>
                <a:cs typeface="Tahoma"/>
              </a:rPr>
              <a:t>For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outside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0" dirty="0">
                <a:latin typeface="Tahoma"/>
                <a:cs typeface="Tahoma"/>
              </a:rPr>
              <a:t>or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luminous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indoor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environments,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solar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energy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harvesting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most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appropriate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solution.</a:t>
            </a:r>
            <a:endParaRPr sz="1800">
              <a:latin typeface="Tahoma"/>
              <a:cs typeface="Tahoma"/>
            </a:endParaRPr>
          </a:p>
          <a:p>
            <a:pPr marL="397510" marR="531495" indent="-385445">
              <a:lnSpc>
                <a:spcPct val="124400"/>
              </a:lnSpc>
              <a:spcBef>
                <a:spcPts val="1515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-65" dirty="0">
                <a:latin typeface="Tahoma"/>
                <a:cs typeface="Tahoma"/>
              </a:rPr>
              <a:t>In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closed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environment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thermal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0" dirty="0">
                <a:latin typeface="Tahoma"/>
                <a:cs typeface="Tahoma"/>
              </a:rPr>
              <a:t>or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mechanical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energy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may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better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alternative.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75" y="635258"/>
            <a:ext cx="387540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spc="-160" dirty="0"/>
              <a:t>o</a:t>
            </a:r>
            <a:r>
              <a:rPr spc="15" dirty="0"/>
              <a:t>T</a:t>
            </a:r>
            <a:r>
              <a:rPr spc="-245" dirty="0"/>
              <a:t> </a:t>
            </a:r>
            <a:r>
              <a:rPr spc="40" dirty="0"/>
              <a:t>Securi</a:t>
            </a:r>
            <a:r>
              <a:rPr spc="25" dirty="0"/>
              <a:t>t</a:t>
            </a:r>
            <a:r>
              <a:rPr spc="40" dirty="0"/>
              <a:t>y</a:t>
            </a:r>
            <a:r>
              <a:rPr spc="-235" dirty="0"/>
              <a:t> </a:t>
            </a:r>
            <a:r>
              <a:rPr spc="114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924" y="1473496"/>
            <a:ext cx="8110220" cy="30810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94665" marR="5080" indent="-482600">
              <a:lnSpc>
                <a:spcPct val="115999"/>
              </a:lnSpc>
              <a:spcBef>
                <a:spcPts val="265"/>
              </a:spcBef>
              <a:tabLst>
                <a:tab pos="494665" algn="l"/>
              </a:tabLst>
            </a:pPr>
            <a:r>
              <a:rPr sz="2000" dirty="0">
                <a:latin typeface="MS PGothic"/>
                <a:cs typeface="MS PGothic"/>
              </a:rPr>
              <a:t>❏	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Most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IoT devices are not designed with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security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in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mind,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and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many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do not have traditional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operating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systems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or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even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enough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memory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or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processing power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to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incorporate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security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features.</a:t>
            </a:r>
            <a:endParaRPr sz="1400">
              <a:latin typeface="Arial MT"/>
              <a:cs typeface="Arial MT"/>
            </a:endParaRPr>
          </a:p>
          <a:p>
            <a:pPr marL="494665" marR="313690" indent="-482600">
              <a:lnSpc>
                <a:spcPts val="2180"/>
              </a:lnSpc>
              <a:spcBef>
                <a:spcPts val="480"/>
              </a:spcBef>
              <a:tabLst>
                <a:tab pos="494665" algn="l"/>
              </a:tabLst>
            </a:pPr>
            <a:r>
              <a:rPr sz="2000" dirty="0">
                <a:latin typeface="MS PGothic"/>
                <a:cs typeface="MS PGothic"/>
              </a:rPr>
              <a:t>❏	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IoT devices are growing in </a:t>
            </a:r>
            <a:r>
              <a:rPr sz="1400" spc="-15" dirty="0">
                <a:solidFill>
                  <a:srgbClr val="211F22"/>
                </a:solidFill>
                <a:latin typeface="Arial MT"/>
                <a:cs typeface="Arial MT"/>
              </a:rPr>
              <a:t>number,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with over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a million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new devices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connecting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to the internet </a:t>
            </a:r>
            <a:r>
              <a:rPr sz="1400" spc="-375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each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211F22"/>
                </a:solidFill>
                <a:latin typeface="Arial MT"/>
                <a:cs typeface="Arial MT"/>
              </a:rPr>
              <a:t>day.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494665" algn="l"/>
              </a:tabLst>
            </a:pPr>
            <a:r>
              <a:rPr sz="2000" dirty="0">
                <a:latin typeface="MS PGothic"/>
                <a:cs typeface="MS PGothic"/>
              </a:rPr>
              <a:t>❏	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result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is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a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significant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quantity of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data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moving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 freely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between devices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and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across network</a:t>
            </a:r>
            <a:endParaRPr sz="1400">
              <a:latin typeface="Arial MT"/>
              <a:cs typeface="Arial MT"/>
            </a:endParaRPr>
          </a:p>
          <a:p>
            <a:pPr marL="494665" marR="79375">
              <a:lnSpc>
                <a:spcPct val="114999"/>
              </a:lnSpc>
              <a:spcBef>
                <a:spcPts val="130"/>
              </a:spcBef>
            </a:pP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environments,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remote 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offices,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mobile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workers, and public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clouds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with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minimal 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visibility,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making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it </a:t>
            </a:r>
            <a:r>
              <a:rPr sz="1400" spc="-375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difficult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to track and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secure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 this data.</a:t>
            </a:r>
            <a:endParaRPr sz="1400">
              <a:latin typeface="Arial MT"/>
              <a:cs typeface="Arial MT"/>
            </a:endParaRPr>
          </a:p>
          <a:p>
            <a:pPr marL="494665" marR="76200" indent="-409575">
              <a:lnSpc>
                <a:spcPct val="114999"/>
              </a:lnSpc>
              <a:tabLst>
                <a:tab pos="494665" algn="l"/>
              </a:tabLst>
            </a:pPr>
            <a:r>
              <a:rPr sz="1400" dirty="0">
                <a:solidFill>
                  <a:srgbClr val="211F22"/>
                </a:solidFill>
                <a:latin typeface="MS PGothic"/>
                <a:cs typeface="MS PGothic"/>
              </a:rPr>
              <a:t>❏	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IoT devices are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vulnerable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to hijacking and weaponization for use in distributed denial of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service </a:t>
            </a:r>
            <a:r>
              <a:rPr sz="1400" spc="-375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(DDoS)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attacks,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as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well as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targeted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code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 injection,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man-in-the-middle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attacks, and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spoofing.</a:t>
            </a:r>
            <a:endParaRPr sz="1400">
              <a:latin typeface="Arial MT"/>
              <a:cs typeface="Arial MT"/>
            </a:endParaRPr>
          </a:p>
          <a:p>
            <a:pPr marL="494665" marR="138430" indent="-409575">
              <a:lnSpc>
                <a:spcPct val="114999"/>
              </a:lnSpc>
              <a:tabLst>
                <a:tab pos="494665" algn="l"/>
              </a:tabLst>
            </a:pPr>
            <a:r>
              <a:rPr sz="1400" dirty="0">
                <a:solidFill>
                  <a:srgbClr val="211F22"/>
                </a:solidFill>
                <a:latin typeface="MS PGothic"/>
                <a:cs typeface="MS PGothic"/>
              </a:rPr>
              <a:t>❏	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Malware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is also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more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easily hidden in the large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volume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of IoT data, and IoT devices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sometimes </a:t>
            </a:r>
            <a:r>
              <a:rPr sz="1400" spc="-375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even</a:t>
            </a:r>
            <a:r>
              <a:rPr sz="1400" spc="-10" dirty="0">
                <a:solidFill>
                  <a:srgbClr val="211F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come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 with </a:t>
            </a:r>
            <a:r>
              <a:rPr sz="1400" dirty="0">
                <a:solidFill>
                  <a:srgbClr val="211F22"/>
                </a:solidFill>
                <a:latin typeface="Arial MT"/>
                <a:cs typeface="Arial MT"/>
              </a:rPr>
              <a:t>malware</a:t>
            </a:r>
            <a:r>
              <a:rPr sz="1400" spc="-5" dirty="0">
                <a:solidFill>
                  <a:srgbClr val="211F22"/>
                </a:solidFill>
                <a:latin typeface="Arial MT"/>
                <a:cs typeface="Arial MT"/>
              </a:rPr>
              <a:t> already onboard.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75" y="635258"/>
            <a:ext cx="27832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spc="-160" dirty="0"/>
              <a:t>o</a:t>
            </a:r>
            <a:r>
              <a:rPr spc="15" dirty="0"/>
              <a:t>T</a:t>
            </a:r>
            <a:r>
              <a:rPr spc="-325" dirty="0"/>
              <a:t> </a:t>
            </a:r>
            <a:r>
              <a:rPr spc="25" dirty="0"/>
              <a:t>A</a:t>
            </a:r>
            <a:r>
              <a:rPr spc="-45" dirty="0"/>
              <a:t>t</a:t>
            </a:r>
            <a:r>
              <a:rPr spc="60" dirty="0"/>
              <a:t>tack</a:t>
            </a:r>
            <a:r>
              <a:rPr spc="-254" dirty="0"/>
              <a:t> </a:t>
            </a:r>
            <a:r>
              <a:rPr spc="-40" dirty="0"/>
              <a:t>V</a:t>
            </a:r>
            <a:r>
              <a:rPr spc="60" dirty="0"/>
              <a:t>ec</a:t>
            </a:r>
            <a:r>
              <a:rPr spc="25" dirty="0"/>
              <a:t>t</a:t>
            </a:r>
            <a:r>
              <a:rPr spc="-5" dirty="0"/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225" y="1579232"/>
            <a:ext cx="3722370" cy="19183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469265" algn="l"/>
              </a:tabLst>
            </a:pPr>
            <a:r>
              <a:rPr sz="1800" dirty="0">
                <a:latin typeface="MS PGothic"/>
                <a:cs typeface="MS PGothic"/>
              </a:rPr>
              <a:t>❏	</a:t>
            </a:r>
            <a:r>
              <a:rPr sz="1800" spc="40" dirty="0">
                <a:latin typeface="Tahoma"/>
                <a:cs typeface="Tahoma"/>
              </a:rPr>
              <a:t>Botnet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469265" algn="l"/>
              </a:tabLst>
            </a:pPr>
            <a:r>
              <a:rPr sz="1800" dirty="0">
                <a:latin typeface="MS PGothic"/>
                <a:cs typeface="MS PGothic"/>
              </a:rPr>
              <a:t>❏	</a:t>
            </a:r>
            <a:r>
              <a:rPr sz="1800" dirty="0">
                <a:latin typeface="Tahoma"/>
                <a:cs typeface="Tahoma"/>
              </a:rPr>
              <a:t>Ransomware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469265" algn="l"/>
              </a:tabLst>
            </a:pPr>
            <a:r>
              <a:rPr sz="1800" dirty="0">
                <a:latin typeface="MS PGothic"/>
                <a:cs typeface="MS PGothic"/>
              </a:rPr>
              <a:t>❏	</a:t>
            </a:r>
            <a:r>
              <a:rPr sz="1800" spc="10" dirty="0">
                <a:latin typeface="Tahoma"/>
                <a:cs typeface="Tahoma"/>
              </a:rPr>
              <a:t>AI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based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0" dirty="0">
                <a:latin typeface="Tahoma"/>
                <a:cs typeface="Tahoma"/>
              </a:rPr>
              <a:t>Attack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469265" algn="l"/>
              </a:tabLst>
            </a:pPr>
            <a:r>
              <a:rPr sz="1800" dirty="0">
                <a:latin typeface="MS PGothic"/>
                <a:cs typeface="MS PGothic"/>
              </a:rPr>
              <a:t>❏	</a:t>
            </a:r>
            <a:r>
              <a:rPr sz="1800" spc="-30" dirty="0">
                <a:latin typeface="Tahoma"/>
                <a:cs typeface="Tahoma"/>
              </a:rPr>
              <a:t>IoT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70" dirty="0">
                <a:latin typeface="Tahoma"/>
                <a:cs typeface="Tahoma"/>
              </a:rPr>
              <a:t>D</a:t>
            </a:r>
            <a:r>
              <a:rPr sz="1800" spc="30" dirty="0">
                <a:latin typeface="Tahoma"/>
                <a:cs typeface="Tahoma"/>
              </a:rPr>
              <a:t>e</a:t>
            </a:r>
            <a:r>
              <a:rPr sz="1800" spc="20" dirty="0">
                <a:latin typeface="Tahoma"/>
                <a:cs typeface="Tahoma"/>
              </a:rPr>
              <a:t>vice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Detection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0" dirty="0">
                <a:latin typeface="Tahoma"/>
                <a:cs typeface="Tahoma"/>
              </a:rPr>
              <a:t>&amp;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Visibility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469265" algn="l"/>
              </a:tabLst>
            </a:pPr>
            <a:r>
              <a:rPr sz="1800" dirty="0">
                <a:latin typeface="MS PGothic"/>
                <a:cs typeface="MS PGothic"/>
              </a:rPr>
              <a:t>❏	</a:t>
            </a:r>
            <a:r>
              <a:rPr sz="1800" spc="10" dirty="0">
                <a:latin typeface="Tahoma"/>
                <a:cs typeface="Tahoma"/>
              </a:rPr>
              <a:t>Convergence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469265" algn="l"/>
              </a:tabLst>
            </a:pPr>
            <a:r>
              <a:rPr sz="1800" dirty="0">
                <a:latin typeface="MS PGothic"/>
                <a:cs typeface="MS PGothic"/>
              </a:rPr>
              <a:t>❏	</a:t>
            </a:r>
            <a:r>
              <a:rPr sz="1800" spc="25" dirty="0">
                <a:latin typeface="Tahoma"/>
                <a:cs typeface="Tahoma"/>
              </a:rPr>
              <a:t>Unencrypted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3073" y="1506175"/>
            <a:ext cx="3899209" cy="304169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7724" y="4739999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2162" y="58525"/>
            <a:ext cx="5247579" cy="4598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75" y="635258"/>
            <a:ext cx="27171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spc="-160" dirty="0"/>
              <a:t>o</a:t>
            </a:r>
            <a:r>
              <a:rPr spc="15" dirty="0"/>
              <a:t>T</a:t>
            </a:r>
            <a:r>
              <a:rPr spc="-325" dirty="0"/>
              <a:t> </a:t>
            </a:r>
            <a:r>
              <a:rPr spc="25" dirty="0"/>
              <a:t>A</a:t>
            </a:r>
            <a:r>
              <a:rPr spc="-45" dirty="0"/>
              <a:t>t</a:t>
            </a:r>
            <a:r>
              <a:rPr spc="60" dirty="0"/>
              <a:t>tack</a:t>
            </a:r>
            <a:r>
              <a:rPr spc="-170" dirty="0"/>
              <a:t> </a:t>
            </a:r>
            <a:r>
              <a:rPr spc="140" dirty="0"/>
              <a:t>Z</a:t>
            </a:r>
            <a:r>
              <a:rPr spc="95" dirty="0"/>
              <a:t>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225" y="1467980"/>
            <a:ext cx="1273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dirty="0">
                <a:latin typeface="MS PGothic"/>
                <a:cs typeface="MS PGothic"/>
              </a:rPr>
              <a:t>❏	</a:t>
            </a:r>
            <a:r>
              <a:rPr sz="1800" spc="70" dirty="0">
                <a:latin typeface="Tahoma"/>
                <a:cs typeface="Tahoma"/>
              </a:rPr>
              <a:t>D</a:t>
            </a:r>
            <a:r>
              <a:rPr sz="1800" spc="30" dirty="0">
                <a:latin typeface="Tahoma"/>
                <a:cs typeface="Tahoma"/>
              </a:rPr>
              <a:t>e</a:t>
            </a:r>
            <a:r>
              <a:rPr sz="1800" spc="10" dirty="0">
                <a:latin typeface="Tahoma"/>
                <a:cs typeface="Tahoma"/>
              </a:rPr>
              <a:t>vices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050" y="1753477"/>
            <a:ext cx="7419975" cy="94551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421640" algn="l"/>
              </a:tabLst>
            </a:pPr>
            <a:r>
              <a:rPr sz="1400" dirty="0">
                <a:latin typeface="MS PGothic"/>
                <a:cs typeface="MS PGothic"/>
              </a:rPr>
              <a:t>❏	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Assaults</a:t>
            </a:r>
            <a:r>
              <a:rPr sz="10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31314"/>
                </a:solidFill>
                <a:latin typeface="Arial MT"/>
                <a:cs typeface="Arial MT"/>
              </a:rPr>
              <a:t>could</a:t>
            </a:r>
            <a:r>
              <a:rPr sz="10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be</a:t>
            </a:r>
            <a:r>
              <a:rPr sz="10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31314"/>
                </a:solidFill>
                <a:latin typeface="Arial MT"/>
                <a:cs typeface="Arial MT"/>
              </a:rPr>
              <a:t>sent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off</a:t>
            </a:r>
            <a:r>
              <a:rPr sz="10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principally</a:t>
            </a:r>
            <a:r>
              <a:rPr sz="10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through</a:t>
            </a:r>
            <a:r>
              <a:rPr sz="10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gadgets.</a:t>
            </a:r>
            <a:endParaRPr sz="1050">
              <a:latin typeface="Arial MT"/>
              <a:cs typeface="Arial MT"/>
            </a:endParaRPr>
          </a:p>
          <a:p>
            <a:pPr marL="422275" marR="5080" indent="-409575">
              <a:lnSpc>
                <a:spcPts val="1600"/>
              </a:lnSpc>
              <a:spcBef>
                <a:spcPts val="370"/>
              </a:spcBef>
              <a:tabLst>
                <a:tab pos="421640" algn="l"/>
              </a:tabLst>
            </a:pPr>
            <a:r>
              <a:rPr sz="1400" dirty="0">
                <a:latin typeface="MS PGothic"/>
                <a:cs typeface="MS PGothic"/>
              </a:rPr>
              <a:t>❏	</a:t>
            </a:r>
            <a:r>
              <a:rPr sz="1050" spc="-15" dirty="0">
                <a:solidFill>
                  <a:srgbClr val="131314"/>
                </a:solidFill>
                <a:latin typeface="Arial MT"/>
                <a:cs typeface="Arial MT"/>
              </a:rPr>
              <a:t>Memory,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firmware, the actual </a:t>
            </a:r>
            <a:r>
              <a:rPr sz="1050" dirty="0">
                <a:solidFill>
                  <a:srgbClr val="131314"/>
                </a:solidFill>
                <a:latin typeface="Arial MT"/>
                <a:cs typeface="Arial MT"/>
              </a:rPr>
              <a:t>connection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 point, the web interface, and the organization administrations are for the </a:t>
            </a:r>
            <a:r>
              <a:rPr sz="1050" dirty="0">
                <a:solidFill>
                  <a:srgbClr val="131314"/>
                </a:solidFill>
                <a:latin typeface="Arial MT"/>
                <a:cs typeface="Arial MT"/>
              </a:rPr>
              <a:t>most </a:t>
            </a:r>
            <a:r>
              <a:rPr sz="1050" spc="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part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weak parts of </a:t>
            </a:r>
            <a:r>
              <a:rPr sz="1050" dirty="0">
                <a:solidFill>
                  <a:srgbClr val="131314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 gadget.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  <a:tabLst>
                <a:tab pos="421640" algn="l"/>
              </a:tabLst>
            </a:pPr>
            <a:r>
              <a:rPr sz="1400" dirty="0">
                <a:latin typeface="MS PGothic"/>
                <a:cs typeface="MS PGothic"/>
              </a:rPr>
              <a:t>❏	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Aggressors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31314"/>
                </a:solidFill>
                <a:latin typeface="Arial MT"/>
                <a:cs typeface="Arial MT"/>
              </a:rPr>
              <a:t>can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exploit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uncertain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default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31314"/>
                </a:solidFill>
                <a:latin typeface="Arial MT"/>
                <a:cs typeface="Arial MT"/>
              </a:rPr>
              <a:t>settings,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obsolete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parts, and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unstable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update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31314"/>
                </a:solidFill>
                <a:latin typeface="Arial MT"/>
                <a:cs typeface="Arial MT"/>
              </a:rPr>
              <a:t>components.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225" y="2703564"/>
            <a:ext cx="3199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dirty="0">
                <a:latin typeface="MS PGothic"/>
                <a:cs typeface="MS PGothic"/>
              </a:rPr>
              <a:t>❏	</a:t>
            </a:r>
            <a:r>
              <a:rPr sz="1800" spc="20" dirty="0">
                <a:latin typeface="Tahoma"/>
                <a:cs typeface="Tahoma"/>
              </a:rPr>
              <a:t>Channel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Communication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8050" y="2989060"/>
            <a:ext cx="5474970" cy="5162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421640" algn="l"/>
              </a:tabLst>
            </a:pPr>
            <a:r>
              <a:rPr sz="1400" dirty="0">
                <a:latin typeface="MS PGothic"/>
                <a:cs typeface="MS PGothic"/>
              </a:rPr>
              <a:t>❏	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Assaults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against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IoT</a:t>
            </a:r>
            <a:r>
              <a:rPr sz="1050" spc="-3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parts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31314"/>
                </a:solidFill>
                <a:latin typeface="Arial MT"/>
                <a:cs typeface="Arial MT"/>
              </a:rPr>
              <a:t>can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get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through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the </a:t>
            </a:r>
            <a:r>
              <a:rPr sz="1050" dirty="0">
                <a:solidFill>
                  <a:srgbClr val="131314"/>
                </a:solidFill>
                <a:latin typeface="Arial MT"/>
                <a:cs typeface="Arial MT"/>
              </a:rPr>
              <a:t>channels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that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associate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them.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421640" algn="l"/>
              </a:tabLst>
            </a:pPr>
            <a:r>
              <a:rPr sz="1400" dirty="0">
                <a:latin typeface="MS PGothic"/>
                <a:cs typeface="MS PGothic"/>
              </a:rPr>
              <a:t>❏	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IoT</a:t>
            </a:r>
            <a:r>
              <a:rPr sz="1050" spc="-3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31314"/>
                </a:solidFill>
                <a:latin typeface="Arial MT"/>
                <a:cs typeface="Arial MT"/>
              </a:rPr>
              <a:t>conventions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31314"/>
                </a:solidFill>
                <a:latin typeface="Arial MT"/>
                <a:cs typeface="Arial MT"/>
              </a:rPr>
              <a:t>could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have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31314"/>
                </a:solidFill>
                <a:latin typeface="Arial MT"/>
                <a:cs typeface="Arial MT"/>
              </a:rPr>
              <a:t>security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imperfections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that</a:t>
            </a:r>
            <a:r>
              <a:rPr sz="10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influence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the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whole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framework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225" y="3509759"/>
            <a:ext cx="2790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dirty="0">
                <a:latin typeface="MS PGothic"/>
                <a:cs typeface="MS PGothic"/>
              </a:rPr>
              <a:t>❏	</a:t>
            </a:r>
            <a:r>
              <a:rPr sz="1800" spc="20" dirty="0">
                <a:latin typeface="Tahoma"/>
                <a:cs typeface="Tahoma"/>
              </a:rPr>
              <a:t>Software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0" dirty="0">
                <a:latin typeface="Tahoma"/>
                <a:cs typeface="Tahoma"/>
              </a:rPr>
              <a:t>&amp;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8050" y="3795255"/>
            <a:ext cx="7614920" cy="5162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421640" algn="l"/>
              </a:tabLst>
            </a:pPr>
            <a:r>
              <a:rPr sz="1400" dirty="0">
                <a:latin typeface="MS PGothic"/>
                <a:cs typeface="MS PGothic"/>
              </a:rPr>
              <a:t>❏	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Frameworks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31314"/>
                </a:solidFill>
                <a:latin typeface="Arial MT"/>
                <a:cs typeface="Arial MT"/>
              </a:rPr>
              <a:t>can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 be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31314"/>
                </a:solidFill>
                <a:latin typeface="Arial MT"/>
                <a:cs typeface="Arial MT"/>
              </a:rPr>
              <a:t>compromised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 because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of imperfections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in web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applications and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31314"/>
                </a:solidFill>
                <a:latin typeface="Arial MT"/>
                <a:cs typeface="Arial MT"/>
              </a:rPr>
              <a:t>related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 programming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for IoT</a:t>
            </a:r>
            <a:r>
              <a:rPr sz="1050" spc="-3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gadgets.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421640" algn="l"/>
              </a:tabLst>
            </a:pPr>
            <a:r>
              <a:rPr sz="1400" dirty="0">
                <a:latin typeface="MS PGothic"/>
                <a:cs typeface="MS PGothic"/>
              </a:rPr>
              <a:t>❏	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Web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applications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31314"/>
                </a:solidFill>
                <a:latin typeface="Arial MT"/>
                <a:cs typeface="Arial MT"/>
              </a:rPr>
              <a:t>can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 be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utilized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to take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31314"/>
                </a:solidFill>
                <a:latin typeface="Arial MT"/>
                <a:cs typeface="Arial MT"/>
              </a:rPr>
              <a:t>client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 qualifications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or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push noxious</a:t>
            </a:r>
            <a:r>
              <a:rPr sz="10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131314"/>
                </a:solidFill>
                <a:latin typeface="Arial MT"/>
                <a:cs typeface="Arial MT"/>
              </a:rPr>
              <a:t>firmware </a:t>
            </a:r>
            <a:r>
              <a:rPr sz="1050" dirty="0">
                <a:solidFill>
                  <a:srgbClr val="131314"/>
                </a:solidFill>
                <a:latin typeface="Arial MT"/>
                <a:cs typeface="Arial MT"/>
              </a:rPr>
              <a:t>refreshes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75" y="635258"/>
            <a:ext cx="25749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Interoperability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225" y="1573645"/>
            <a:ext cx="7832090" cy="247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49225" indent="-457200">
              <a:lnSpc>
                <a:spcPct val="114999"/>
              </a:lnSpc>
              <a:spcBef>
                <a:spcPts val="100"/>
              </a:spcBef>
              <a:tabLst>
                <a:tab pos="469265" algn="l"/>
                <a:tab pos="1019810" algn="l"/>
              </a:tabLst>
            </a:pPr>
            <a:r>
              <a:rPr sz="1800" dirty="0">
                <a:latin typeface="MS PGothic"/>
                <a:cs typeface="MS PGothic"/>
              </a:rPr>
              <a:t>❏	</a:t>
            </a:r>
            <a:r>
              <a:rPr sz="2000" spc="-5" dirty="0">
                <a:latin typeface="Arial MT"/>
                <a:cs typeface="Arial MT"/>
              </a:rPr>
              <a:t>Physical objects </a:t>
            </a:r>
            <a:r>
              <a:rPr sz="2000" dirty="0">
                <a:latin typeface="Arial MT"/>
                <a:cs typeface="Arial MT"/>
              </a:rPr>
              <a:t>can </a:t>
            </a:r>
            <a:r>
              <a:rPr sz="2000" spc="-5" dirty="0">
                <a:latin typeface="Arial MT"/>
                <a:cs typeface="Arial MT"/>
              </a:rPr>
              <a:t>interact with any other physical objects and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	share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their information</a:t>
            </a:r>
            <a:endParaRPr sz="2000">
              <a:latin typeface="Arial MT"/>
              <a:cs typeface="Arial MT"/>
            </a:endParaRPr>
          </a:p>
          <a:p>
            <a:pPr marL="469900" marR="415290" indent="-457200">
              <a:lnSpc>
                <a:spcPct val="114999"/>
              </a:lnSpc>
              <a:tabLst>
                <a:tab pos="469265" algn="l"/>
              </a:tabLst>
            </a:pPr>
            <a:r>
              <a:rPr sz="1800" dirty="0">
                <a:latin typeface="MS PGothic"/>
                <a:cs typeface="MS PGothic"/>
              </a:rPr>
              <a:t>❏	</a:t>
            </a:r>
            <a:r>
              <a:rPr sz="2000" spc="-5" dirty="0">
                <a:latin typeface="Arial MT"/>
                <a:cs typeface="Arial MT"/>
              </a:rPr>
              <a:t>Any device </a:t>
            </a:r>
            <a:r>
              <a:rPr sz="2000" dirty="0">
                <a:latin typeface="Arial MT"/>
                <a:cs typeface="Arial MT"/>
              </a:rPr>
              <a:t>can communicate </a:t>
            </a:r>
            <a:r>
              <a:rPr sz="2000" spc="-5" dirty="0">
                <a:latin typeface="Arial MT"/>
                <a:cs typeface="Arial MT"/>
              </a:rPr>
              <a:t>with other devices anytime from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anywhere</a:t>
            </a:r>
            <a:endParaRPr sz="2000">
              <a:latin typeface="Arial MT"/>
              <a:cs typeface="Arial MT"/>
            </a:endParaRPr>
          </a:p>
          <a:p>
            <a:pPr marL="469900" marR="5080" indent="-457200">
              <a:lnSpc>
                <a:spcPct val="114999"/>
              </a:lnSpc>
              <a:tabLst>
                <a:tab pos="469265" algn="l"/>
              </a:tabLst>
            </a:pPr>
            <a:r>
              <a:rPr sz="1800" dirty="0">
                <a:latin typeface="MS PGothic"/>
                <a:cs typeface="MS PGothic"/>
              </a:rPr>
              <a:t>❏	</a:t>
            </a:r>
            <a:r>
              <a:rPr sz="2000" dirty="0">
                <a:latin typeface="Arial MT"/>
                <a:cs typeface="Arial MT"/>
              </a:rPr>
              <a:t>Machine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dirty="0">
                <a:latin typeface="Arial MT"/>
                <a:cs typeface="Arial MT"/>
              </a:rPr>
              <a:t>Machine communication(M2M), </a:t>
            </a:r>
            <a:r>
              <a:rPr sz="2000" spc="-5" dirty="0">
                <a:latin typeface="Arial MT"/>
                <a:cs typeface="Arial MT"/>
              </a:rPr>
              <a:t>Device to Device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Communication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(D2D),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Device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Machine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Communication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(D2M)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469265" algn="l"/>
              </a:tabLst>
            </a:pPr>
            <a:r>
              <a:rPr sz="1800" dirty="0">
                <a:latin typeface="MS PGothic"/>
                <a:cs typeface="MS PGothic"/>
              </a:rPr>
              <a:t>❏	</a:t>
            </a:r>
            <a:r>
              <a:rPr sz="2000" spc="-5" dirty="0">
                <a:latin typeface="Arial MT"/>
                <a:cs typeface="Arial MT"/>
              </a:rPr>
              <a:t>Seamless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device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integration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IoT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network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75" y="635258"/>
            <a:ext cx="39566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Attack</a:t>
            </a:r>
            <a:r>
              <a:rPr spc="-185" dirty="0"/>
              <a:t> </a:t>
            </a:r>
            <a:r>
              <a:rPr spc="5" dirty="0"/>
              <a:t>Prevention</a:t>
            </a:r>
            <a:r>
              <a:rPr spc="-180" dirty="0"/>
              <a:t> </a:t>
            </a:r>
            <a:r>
              <a:rPr spc="110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425" y="1470956"/>
            <a:ext cx="6884034" cy="28536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93065" algn="l"/>
              </a:tabLst>
            </a:pPr>
            <a:r>
              <a:rPr sz="1200" spc="10" dirty="0">
                <a:latin typeface="MS PGothic"/>
                <a:cs typeface="MS PGothic"/>
              </a:rPr>
              <a:t>❏	</a:t>
            </a:r>
            <a:r>
              <a:rPr sz="1200" dirty="0">
                <a:latin typeface="Tahoma"/>
                <a:cs typeface="Tahoma"/>
              </a:rPr>
              <a:t>System</a:t>
            </a:r>
            <a:r>
              <a:rPr sz="1200" spc="-20" dirty="0">
                <a:latin typeface="Tahoma"/>
                <a:cs typeface="Tahoma"/>
              </a:rPr>
              <a:t>-</a:t>
            </a:r>
            <a:r>
              <a:rPr sz="1200" spc="50" dirty="0">
                <a:latin typeface="Tahoma"/>
                <a:cs typeface="Tahoma"/>
              </a:rPr>
              <a:t>Wide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Protections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93065" algn="l"/>
              </a:tabLst>
            </a:pPr>
            <a:r>
              <a:rPr sz="1200" spc="10" dirty="0">
                <a:latin typeface="MS PGothic"/>
                <a:cs typeface="MS PGothic"/>
              </a:rPr>
              <a:t>❏	</a:t>
            </a:r>
            <a:r>
              <a:rPr sz="1200" spc="45" dirty="0">
                <a:latin typeface="Tahoma"/>
                <a:cs typeface="Tahoma"/>
              </a:rPr>
              <a:t>Add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solid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passwords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93065" algn="l"/>
              </a:tabLst>
            </a:pPr>
            <a:r>
              <a:rPr sz="1200" spc="10" dirty="0">
                <a:latin typeface="MS PGothic"/>
                <a:cs typeface="MS PGothic"/>
              </a:rPr>
              <a:t>❏	</a:t>
            </a:r>
            <a:r>
              <a:rPr sz="1200" spc="10" dirty="0">
                <a:latin typeface="Tahoma"/>
                <a:cs typeface="Tahoma"/>
              </a:rPr>
              <a:t>Shield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against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actual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altering</a:t>
            </a:r>
            <a:endParaRPr sz="1200">
              <a:latin typeface="Tahoma"/>
              <a:cs typeface="Tahoma"/>
            </a:endParaRPr>
          </a:p>
          <a:p>
            <a:pPr marL="479425">
              <a:lnSpc>
                <a:spcPct val="100000"/>
              </a:lnSpc>
              <a:spcBef>
                <a:spcPts val="70"/>
              </a:spcBef>
              <a:tabLst>
                <a:tab pos="850265" algn="l"/>
              </a:tabLst>
            </a:pPr>
            <a:r>
              <a:rPr sz="1100" spc="-10" dirty="0">
                <a:latin typeface="MS PGothic"/>
                <a:cs typeface="MS PGothic"/>
              </a:rPr>
              <a:t>❏	</a:t>
            </a:r>
            <a:r>
              <a:rPr sz="1100" dirty="0">
                <a:latin typeface="Tahoma"/>
                <a:cs typeface="Tahoma"/>
              </a:rPr>
              <a:t>Ensure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that</a:t>
            </a:r>
            <a:r>
              <a:rPr sz="1100" spc="-12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the</a:t>
            </a:r>
            <a:r>
              <a:rPr sz="1100" spc="-12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item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has</a:t>
            </a:r>
            <a:r>
              <a:rPr sz="1100" spc="-1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</a:t>
            </a:r>
            <a:r>
              <a:rPr sz="1100" spc="-1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uncovered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ports</a:t>
            </a:r>
            <a:r>
              <a:rPr sz="1100" spc="-12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or</a:t>
            </a:r>
            <a:r>
              <a:rPr sz="1100" spc="-12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connectors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that</a:t>
            </a:r>
            <a:r>
              <a:rPr sz="1100" spc="-1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are</a:t>
            </a:r>
            <a:r>
              <a:rPr sz="1100" spc="-12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effectively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open</a:t>
            </a:r>
            <a:r>
              <a:rPr sz="1100" spc="-12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to</a:t>
            </a:r>
            <a:r>
              <a:rPr sz="1100" spc="-1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non-workers.</a:t>
            </a:r>
            <a:endParaRPr sz="1100">
              <a:latin typeface="Tahoma"/>
              <a:cs typeface="Tahoma"/>
            </a:endParaRPr>
          </a:p>
          <a:p>
            <a:pPr marL="479425">
              <a:lnSpc>
                <a:spcPct val="100000"/>
              </a:lnSpc>
              <a:spcBef>
                <a:spcPts val="60"/>
              </a:spcBef>
              <a:tabLst>
                <a:tab pos="850265" algn="l"/>
              </a:tabLst>
            </a:pPr>
            <a:r>
              <a:rPr sz="1100" spc="-10" dirty="0">
                <a:latin typeface="MS PGothic"/>
                <a:cs typeface="MS PGothic"/>
              </a:rPr>
              <a:t>❏	</a:t>
            </a:r>
            <a:r>
              <a:rPr sz="1100" spc="-5" dirty="0">
                <a:latin typeface="Tahoma"/>
                <a:cs typeface="Tahoma"/>
              </a:rPr>
              <a:t>Set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locks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or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access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limitations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on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gadgets.</a:t>
            </a:r>
            <a:endParaRPr sz="1100">
              <a:latin typeface="Tahoma"/>
              <a:cs typeface="Tahoma"/>
            </a:endParaRPr>
          </a:p>
          <a:p>
            <a:pPr marL="479425">
              <a:lnSpc>
                <a:spcPct val="100000"/>
              </a:lnSpc>
              <a:spcBef>
                <a:spcPts val="55"/>
              </a:spcBef>
              <a:tabLst>
                <a:tab pos="850265" algn="l"/>
              </a:tabLst>
            </a:pPr>
            <a:r>
              <a:rPr sz="1100" spc="-10" dirty="0">
                <a:latin typeface="MS PGothic"/>
                <a:cs typeface="MS PGothic"/>
              </a:rPr>
              <a:t>❏	</a:t>
            </a:r>
            <a:r>
              <a:rPr sz="1100" spc="75" dirty="0">
                <a:latin typeface="Tahoma"/>
                <a:cs typeface="Tahoma"/>
              </a:rPr>
              <a:t>K</a:t>
            </a:r>
            <a:r>
              <a:rPr sz="1100" spc="-10" dirty="0">
                <a:latin typeface="Tahoma"/>
                <a:cs typeface="Tahoma"/>
              </a:rPr>
              <a:t>eep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IoT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gadgets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in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secure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spaces.</a:t>
            </a:r>
            <a:endParaRPr sz="1100">
              <a:latin typeface="Tahoma"/>
              <a:cs typeface="Tahoma"/>
            </a:endParaRPr>
          </a:p>
          <a:p>
            <a:pPr marL="479425">
              <a:lnSpc>
                <a:spcPct val="100000"/>
              </a:lnSpc>
              <a:spcBef>
                <a:spcPts val="60"/>
              </a:spcBef>
              <a:tabLst>
                <a:tab pos="850265" algn="l"/>
              </a:tabLst>
            </a:pPr>
            <a:r>
              <a:rPr sz="1100" spc="-10" dirty="0">
                <a:latin typeface="MS PGothic"/>
                <a:cs typeface="MS PGothic"/>
              </a:rPr>
              <a:t>❏	</a:t>
            </a:r>
            <a:r>
              <a:rPr sz="1100" spc="-15" dirty="0">
                <a:latin typeface="Tahoma"/>
                <a:cs typeface="Tahoma"/>
              </a:rPr>
              <a:t>Try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not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to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leave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compact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IoT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gadgets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unattended.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393065" algn="l"/>
              </a:tabLst>
            </a:pPr>
            <a:r>
              <a:rPr sz="1200" spc="10" dirty="0">
                <a:latin typeface="MS PGothic"/>
                <a:cs typeface="MS PGothic"/>
              </a:rPr>
              <a:t>❏	</a:t>
            </a:r>
            <a:r>
              <a:rPr sz="1200" spc="40" dirty="0">
                <a:latin typeface="Tahoma"/>
                <a:cs typeface="Tahoma"/>
              </a:rPr>
              <a:t>Utilize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a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100" dirty="0">
                <a:latin typeface="Tahoma"/>
                <a:cs typeface="Tahoma"/>
              </a:rPr>
              <a:t>VPN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93065" algn="l"/>
              </a:tabLst>
            </a:pPr>
            <a:r>
              <a:rPr sz="1200" spc="10" dirty="0">
                <a:latin typeface="MS PGothic"/>
                <a:cs typeface="MS PGothic"/>
              </a:rPr>
              <a:t>❏	</a:t>
            </a:r>
            <a:r>
              <a:rPr sz="1200" spc="75" dirty="0">
                <a:latin typeface="Tahoma"/>
                <a:cs typeface="Tahoma"/>
              </a:rPr>
              <a:t>Ma</a:t>
            </a:r>
            <a:r>
              <a:rPr sz="1200" spc="20" dirty="0">
                <a:latin typeface="Tahoma"/>
                <a:cs typeface="Tahoma"/>
              </a:rPr>
              <a:t>k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network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division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ﬁrewalls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93065" algn="l"/>
              </a:tabLst>
            </a:pPr>
            <a:r>
              <a:rPr sz="1200" spc="10" dirty="0">
                <a:latin typeface="MS PGothic"/>
                <a:cs typeface="MS PGothic"/>
              </a:rPr>
              <a:t>❏	</a:t>
            </a:r>
            <a:r>
              <a:rPr sz="1200" spc="20" dirty="0">
                <a:latin typeface="Tahoma"/>
                <a:cs typeface="Tahoma"/>
              </a:rPr>
              <a:t>Switch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off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friendly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sharing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elements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93065" algn="l"/>
              </a:tabLst>
            </a:pPr>
            <a:r>
              <a:rPr sz="1200" spc="10" dirty="0">
                <a:latin typeface="MS PGothic"/>
                <a:cs typeface="MS PGothic"/>
              </a:rPr>
              <a:t>❏	</a:t>
            </a:r>
            <a:r>
              <a:rPr sz="1200" dirty="0">
                <a:latin typeface="Tahoma"/>
                <a:cs typeface="Tahoma"/>
              </a:rPr>
              <a:t>Safeguard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PCs,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tablets,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cell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phones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93065" algn="l"/>
              </a:tabLst>
            </a:pPr>
            <a:r>
              <a:rPr sz="1200" spc="10" dirty="0">
                <a:latin typeface="MS PGothic"/>
                <a:cs typeface="MS PGothic"/>
              </a:rPr>
              <a:t>❏	</a:t>
            </a:r>
            <a:r>
              <a:rPr sz="1200" spc="25" dirty="0">
                <a:latin typeface="Tahoma"/>
                <a:cs typeface="Tahoma"/>
              </a:rPr>
              <a:t>Complete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network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visibility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93065" algn="l"/>
              </a:tabLst>
            </a:pPr>
            <a:r>
              <a:rPr sz="1200" spc="10" dirty="0">
                <a:latin typeface="MS PGothic"/>
                <a:cs typeface="MS PGothic"/>
              </a:rPr>
              <a:t>❏	</a:t>
            </a:r>
            <a:r>
              <a:rPr sz="1200" spc="5" dirty="0">
                <a:latin typeface="Tahoma"/>
                <a:cs typeface="Tahoma"/>
              </a:rPr>
              <a:t>Segmentation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of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IoT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d</a:t>
            </a:r>
            <a:r>
              <a:rPr sz="1200" spc="-15" dirty="0">
                <a:latin typeface="Tahoma"/>
                <a:cs typeface="Tahoma"/>
              </a:rPr>
              <a:t>e</a:t>
            </a:r>
            <a:r>
              <a:rPr sz="1200" spc="10" dirty="0">
                <a:latin typeface="Tahoma"/>
                <a:cs typeface="Tahoma"/>
              </a:rPr>
              <a:t>vices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93065" algn="l"/>
              </a:tabLst>
            </a:pPr>
            <a:r>
              <a:rPr sz="1200" spc="10" dirty="0">
                <a:latin typeface="MS PGothic"/>
                <a:cs typeface="MS PGothic"/>
              </a:rPr>
              <a:t>❏	</a:t>
            </a:r>
            <a:r>
              <a:rPr sz="1200" spc="25" dirty="0">
                <a:latin typeface="Tahoma"/>
                <a:cs typeface="Tahoma"/>
              </a:rPr>
              <a:t>Monitoring,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inspection,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policy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enforcement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93065" algn="l"/>
              </a:tabLst>
            </a:pPr>
            <a:r>
              <a:rPr sz="1200" spc="10" dirty="0">
                <a:latin typeface="MS PGothic"/>
                <a:cs typeface="MS PGothic"/>
              </a:rPr>
              <a:t>❏	</a:t>
            </a:r>
            <a:r>
              <a:rPr sz="1200" spc="5" dirty="0">
                <a:latin typeface="Tahoma"/>
                <a:cs typeface="Tahoma"/>
              </a:rPr>
              <a:t>The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ability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to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ta</a:t>
            </a:r>
            <a:r>
              <a:rPr sz="1200" spc="-15" dirty="0">
                <a:latin typeface="Tahoma"/>
                <a:cs typeface="Tahoma"/>
              </a:rPr>
              <a:t>k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automatic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immediate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action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75" y="635258"/>
            <a:ext cx="44761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O</a:t>
            </a:r>
            <a:r>
              <a:rPr spc="295" dirty="0"/>
              <a:t>W</a:t>
            </a:r>
            <a:r>
              <a:rPr spc="75" dirty="0"/>
              <a:t>A</a:t>
            </a:r>
            <a:r>
              <a:rPr spc="185" dirty="0"/>
              <a:t>SP</a:t>
            </a:r>
            <a:r>
              <a:rPr spc="-240" dirty="0"/>
              <a:t> </a:t>
            </a:r>
            <a:r>
              <a:rPr spc="-5" dirty="0"/>
              <a:t>I</a:t>
            </a:r>
            <a:r>
              <a:rPr spc="-160" dirty="0"/>
              <a:t>o</a:t>
            </a:r>
            <a:r>
              <a:rPr spc="15" dirty="0"/>
              <a:t>T</a:t>
            </a:r>
            <a:r>
              <a:rPr spc="-325" dirty="0"/>
              <a:t> </a:t>
            </a:r>
            <a:r>
              <a:rPr spc="25" dirty="0"/>
              <a:t>A</a:t>
            </a:r>
            <a:r>
              <a:rPr spc="-45" dirty="0"/>
              <a:t>t</a:t>
            </a:r>
            <a:r>
              <a:rPr spc="60" dirty="0"/>
              <a:t>tack</a:t>
            </a:r>
            <a:r>
              <a:rPr spc="-170" dirty="0"/>
              <a:t> </a:t>
            </a:r>
            <a:r>
              <a:rPr spc="260" dirty="0"/>
              <a:t>S</a:t>
            </a:r>
            <a:r>
              <a:rPr spc="-15" dirty="0"/>
              <a:t>ur</a:t>
            </a:r>
            <a:r>
              <a:rPr spc="-20" dirty="0"/>
              <a:t>f</a:t>
            </a:r>
            <a:r>
              <a:rPr spc="125" dirty="0"/>
              <a:t>a</a:t>
            </a:r>
            <a:r>
              <a:rPr spc="105" dirty="0"/>
              <a:t>c</a:t>
            </a:r>
            <a:r>
              <a:rPr spc="114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000" y="1535443"/>
            <a:ext cx="2939415" cy="304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70"/>
              </a:lnSpc>
              <a:spcBef>
                <a:spcPts val="100"/>
              </a:spcBef>
              <a:tabLst>
                <a:tab pos="440690" algn="l"/>
              </a:tabLst>
            </a:pPr>
            <a:r>
              <a:rPr sz="1600" dirty="0">
                <a:latin typeface="MS PGothic"/>
                <a:cs typeface="MS PGothic"/>
              </a:rPr>
              <a:t>❏	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Attack</a:t>
            </a:r>
            <a:r>
              <a:rPr sz="1250" spc="-3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131314"/>
                </a:solidFill>
                <a:latin typeface="Arial MT"/>
                <a:cs typeface="Arial MT"/>
              </a:rPr>
              <a:t>surface</a:t>
            </a:r>
            <a:r>
              <a:rPr sz="1250" spc="-3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ecosystem</a:t>
            </a:r>
            <a:r>
              <a:rPr sz="1250" spc="-3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131314"/>
                </a:solidFill>
                <a:latin typeface="Arial MT"/>
                <a:cs typeface="Arial MT"/>
              </a:rPr>
              <a:t>(general)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  <a:tabLst>
                <a:tab pos="440690" algn="l"/>
              </a:tabLst>
            </a:pPr>
            <a:r>
              <a:rPr sz="1600" dirty="0">
                <a:latin typeface="MS PGothic"/>
                <a:cs typeface="MS PGothic"/>
              </a:rPr>
              <a:t>❏	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Third-part</a:t>
            </a:r>
            <a:r>
              <a:rPr sz="1250" dirty="0">
                <a:solidFill>
                  <a:srgbClr val="131314"/>
                </a:solidFill>
                <a:latin typeface="Arial MT"/>
                <a:cs typeface="Arial MT"/>
              </a:rPr>
              <a:t>y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 backen</a:t>
            </a:r>
            <a:r>
              <a:rPr sz="1250" dirty="0">
                <a:solidFill>
                  <a:srgbClr val="131314"/>
                </a:solidFill>
                <a:latin typeface="Arial MT"/>
                <a:cs typeface="Arial MT"/>
              </a:rPr>
              <a:t>d</a:t>
            </a:r>
            <a:r>
              <a:rPr sz="1250" spc="-7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APIs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  <a:tabLst>
                <a:tab pos="440690" algn="l"/>
              </a:tabLst>
            </a:pPr>
            <a:r>
              <a:rPr sz="1600" dirty="0">
                <a:latin typeface="MS PGothic"/>
                <a:cs typeface="MS PGothic"/>
              </a:rPr>
              <a:t>❏	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Device</a:t>
            </a:r>
            <a:r>
              <a:rPr sz="1250" spc="-4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131314"/>
                </a:solidFill>
                <a:latin typeface="Arial MT"/>
                <a:cs typeface="Arial MT"/>
              </a:rPr>
              <a:t>memory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  <a:tabLst>
                <a:tab pos="440690" algn="l"/>
              </a:tabLst>
            </a:pPr>
            <a:r>
              <a:rPr sz="1600" dirty="0">
                <a:latin typeface="MS PGothic"/>
                <a:cs typeface="MS PGothic"/>
              </a:rPr>
              <a:t>❏	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Update</a:t>
            </a:r>
            <a:r>
              <a:rPr sz="1250" spc="-4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131314"/>
                </a:solidFill>
                <a:latin typeface="Arial MT"/>
                <a:cs typeface="Arial MT"/>
              </a:rPr>
              <a:t>mechanism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  <a:tabLst>
                <a:tab pos="440690" algn="l"/>
              </a:tabLst>
            </a:pPr>
            <a:r>
              <a:rPr sz="1600" dirty="0">
                <a:latin typeface="MS PGothic"/>
                <a:cs typeface="MS PGothic"/>
              </a:rPr>
              <a:t>❏	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Device</a:t>
            </a:r>
            <a:r>
              <a:rPr sz="1250" spc="-3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physical</a:t>
            </a:r>
            <a:r>
              <a:rPr sz="1250" spc="-3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interfaces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  <a:tabLst>
                <a:tab pos="440690" algn="l"/>
              </a:tabLst>
            </a:pPr>
            <a:r>
              <a:rPr sz="1600" dirty="0">
                <a:latin typeface="MS PGothic"/>
                <a:cs typeface="MS PGothic"/>
              </a:rPr>
              <a:t>❏	</a:t>
            </a:r>
            <a:r>
              <a:rPr sz="1250" dirty="0">
                <a:solidFill>
                  <a:srgbClr val="131314"/>
                </a:solidFill>
                <a:latin typeface="Arial MT"/>
                <a:cs typeface="Arial MT"/>
              </a:rPr>
              <a:t>Mobile</a:t>
            </a:r>
            <a:r>
              <a:rPr sz="1250" spc="-4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application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  <a:tabLst>
                <a:tab pos="440690" algn="l"/>
              </a:tabLst>
            </a:pPr>
            <a:r>
              <a:rPr sz="1600" dirty="0">
                <a:latin typeface="MS PGothic"/>
                <a:cs typeface="MS PGothic"/>
              </a:rPr>
              <a:t>❏	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Device</a:t>
            </a:r>
            <a:r>
              <a:rPr sz="1250" spc="-3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web</a:t>
            </a:r>
            <a:r>
              <a:rPr sz="1250" spc="-3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interface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  <a:tabLst>
                <a:tab pos="440690" algn="l"/>
              </a:tabLst>
            </a:pPr>
            <a:r>
              <a:rPr sz="1600" dirty="0">
                <a:latin typeface="MS PGothic"/>
                <a:cs typeface="MS PGothic"/>
              </a:rPr>
              <a:t>❏	</a:t>
            </a:r>
            <a:r>
              <a:rPr sz="1250" spc="-70" dirty="0">
                <a:solidFill>
                  <a:srgbClr val="131314"/>
                </a:solidFill>
                <a:latin typeface="Arial MT"/>
                <a:cs typeface="Arial MT"/>
              </a:rPr>
              <a:t>V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endo</a:t>
            </a:r>
            <a:r>
              <a:rPr sz="1250" dirty="0">
                <a:solidFill>
                  <a:srgbClr val="131314"/>
                </a:solidFill>
                <a:latin typeface="Arial MT"/>
                <a:cs typeface="Arial MT"/>
              </a:rPr>
              <a:t>r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 backen</a:t>
            </a:r>
            <a:r>
              <a:rPr sz="1250" dirty="0">
                <a:solidFill>
                  <a:srgbClr val="131314"/>
                </a:solidFill>
                <a:latin typeface="Arial MT"/>
                <a:cs typeface="Arial MT"/>
              </a:rPr>
              <a:t>d</a:t>
            </a:r>
            <a:r>
              <a:rPr sz="1250" spc="-7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APIs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  <a:tabLst>
                <a:tab pos="440690" algn="l"/>
              </a:tabLst>
            </a:pPr>
            <a:r>
              <a:rPr sz="1600" dirty="0">
                <a:latin typeface="MS PGothic"/>
                <a:cs typeface="MS PGothic"/>
              </a:rPr>
              <a:t>❏	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Device</a:t>
            </a:r>
            <a:r>
              <a:rPr sz="1250" spc="-4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firmware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  <a:tabLst>
                <a:tab pos="440690" algn="l"/>
              </a:tabLst>
            </a:pPr>
            <a:r>
              <a:rPr sz="1600" dirty="0">
                <a:latin typeface="MS PGothic"/>
                <a:cs typeface="MS PGothic"/>
              </a:rPr>
              <a:t>❏	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Ecosystem</a:t>
            </a:r>
            <a:r>
              <a:rPr sz="1250" spc="-4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131314"/>
                </a:solidFill>
                <a:latin typeface="Arial MT"/>
                <a:cs typeface="Arial MT"/>
              </a:rPr>
              <a:t>communication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  <a:tabLst>
                <a:tab pos="440690" algn="l"/>
              </a:tabLst>
            </a:pPr>
            <a:r>
              <a:rPr sz="1600" dirty="0">
                <a:latin typeface="MS PGothic"/>
                <a:cs typeface="MS PGothic"/>
              </a:rPr>
              <a:t>❏	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Device</a:t>
            </a:r>
            <a:r>
              <a:rPr sz="1250" spc="-3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network</a:t>
            </a:r>
            <a:r>
              <a:rPr sz="1250" spc="-3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131314"/>
                </a:solidFill>
                <a:latin typeface="Arial MT"/>
                <a:cs typeface="Arial MT"/>
              </a:rPr>
              <a:t>service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  <a:tabLst>
                <a:tab pos="440690" algn="l"/>
              </a:tabLst>
            </a:pPr>
            <a:r>
              <a:rPr sz="1600" dirty="0">
                <a:latin typeface="MS PGothic"/>
                <a:cs typeface="MS PGothic"/>
              </a:rPr>
              <a:t>❏	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Networ</a:t>
            </a:r>
            <a:r>
              <a:rPr sz="1250" dirty="0">
                <a:solidFill>
                  <a:srgbClr val="131314"/>
                </a:solidFill>
                <a:latin typeface="Arial MT"/>
                <a:cs typeface="Arial MT"/>
              </a:rPr>
              <a:t>k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 tra</a:t>
            </a:r>
            <a:r>
              <a:rPr sz="1250" spc="-25" dirty="0">
                <a:solidFill>
                  <a:srgbClr val="131314"/>
                </a:solidFill>
                <a:latin typeface="Arial MT"/>
                <a:cs typeface="Arial MT"/>
              </a:rPr>
              <a:t>f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fic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ts val="1870"/>
              </a:lnSpc>
              <a:tabLst>
                <a:tab pos="440690" algn="l"/>
              </a:tabLst>
            </a:pPr>
            <a:r>
              <a:rPr sz="1600" dirty="0">
                <a:latin typeface="MS PGothic"/>
                <a:cs typeface="MS PGothic"/>
              </a:rPr>
              <a:t>❏	</a:t>
            </a:r>
            <a:r>
              <a:rPr sz="1250" spc="-5" dirty="0">
                <a:solidFill>
                  <a:srgbClr val="131314"/>
                </a:solidFill>
                <a:latin typeface="Arial MT"/>
                <a:cs typeface="Arial MT"/>
              </a:rPr>
              <a:t>Administrative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75" y="635258"/>
            <a:ext cx="29508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O</a:t>
            </a:r>
            <a:r>
              <a:rPr spc="295" dirty="0"/>
              <a:t>W</a:t>
            </a:r>
            <a:r>
              <a:rPr spc="75" dirty="0"/>
              <a:t>A</a:t>
            </a:r>
            <a:r>
              <a:rPr spc="185" dirty="0"/>
              <a:t>SP</a:t>
            </a:r>
            <a:r>
              <a:rPr spc="-240" dirty="0"/>
              <a:t> </a:t>
            </a:r>
            <a:r>
              <a:rPr spc="-5" dirty="0"/>
              <a:t>I</a:t>
            </a:r>
            <a:r>
              <a:rPr spc="-160" dirty="0"/>
              <a:t>o</a:t>
            </a:r>
            <a:r>
              <a:rPr spc="15" dirty="0"/>
              <a:t>T</a:t>
            </a:r>
            <a:r>
              <a:rPr spc="-325" dirty="0"/>
              <a:t> </a:t>
            </a:r>
            <a:r>
              <a:rPr spc="-250" dirty="0"/>
              <a:t>T</a:t>
            </a:r>
            <a:r>
              <a:rPr spc="120" dirty="0"/>
              <a:t>op</a:t>
            </a:r>
            <a:r>
              <a:rPr spc="-170" dirty="0"/>
              <a:t> </a:t>
            </a:r>
            <a:r>
              <a:rPr spc="-90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3224" y="1610525"/>
            <a:ext cx="3843654" cy="249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9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Weak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Guessable,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or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Hard-coded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Passwords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939"/>
              </a:lnSpc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Insecure</a:t>
            </a:r>
            <a:r>
              <a:rPr sz="1350" spc="-3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Network</a:t>
            </a:r>
            <a:r>
              <a:rPr sz="1350" spc="-3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Services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939"/>
              </a:lnSpc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Insecure</a:t>
            </a:r>
            <a:r>
              <a:rPr sz="1350" spc="-3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Ecosystem</a:t>
            </a:r>
            <a:r>
              <a:rPr sz="1350" spc="-3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Interfaces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939"/>
              </a:lnSpc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Lack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of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Secure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Update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Mechanism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939"/>
              </a:lnSpc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Use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of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Insecure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or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Outdated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Components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939"/>
              </a:lnSpc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Insufficient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Privacy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Protection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939"/>
              </a:lnSpc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Insecure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Data</a:t>
            </a:r>
            <a:r>
              <a:rPr sz="1350" spc="-4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Transfer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and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Storage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939"/>
              </a:lnSpc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Lack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of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Device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Management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939"/>
              </a:lnSpc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Insecure</a:t>
            </a:r>
            <a:r>
              <a:rPr sz="1350" spc="-3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Default</a:t>
            </a:r>
            <a:r>
              <a:rPr sz="1350" spc="-3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Settings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989"/>
              </a:lnSpc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Lack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of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Physical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Hardening</a:t>
            </a:r>
            <a:endParaRPr sz="1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75" y="635258"/>
            <a:ext cx="27711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spc="-160" dirty="0"/>
              <a:t>o</a:t>
            </a:r>
            <a:r>
              <a:rPr spc="15" dirty="0"/>
              <a:t>T</a:t>
            </a:r>
            <a:r>
              <a:rPr spc="-325" dirty="0"/>
              <a:t> </a:t>
            </a:r>
            <a:r>
              <a:rPr spc="-25" dirty="0"/>
              <a:t>Th</a:t>
            </a:r>
            <a:r>
              <a:rPr spc="-40" dirty="0"/>
              <a:t>r</a:t>
            </a:r>
            <a:r>
              <a:rPr spc="90" dirty="0"/>
              <a:t>e</a:t>
            </a:r>
            <a:r>
              <a:rPr spc="70" dirty="0"/>
              <a:t>a</a:t>
            </a:r>
            <a:r>
              <a:rPr spc="-35" dirty="0"/>
              <a:t>t</a:t>
            </a:r>
            <a:r>
              <a:rPr spc="-170" dirty="0"/>
              <a:t> </a:t>
            </a:r>
            <a:r>
              <a:rPr spc="295" dirty="0"/>
              <a:t>M</a:t>
            </a:r>
            <a:r>
              <a:rPr spc="100" dirty="0"/>
              <a:t>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3224" y="1589799"/>
            <a:ext cx="7683500" cy="27006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56565" marR="454025" indent="-444500">
              <a:lnSpc>
                <a:spcPct val="85700"/>
              </a:lnSpc>
              <a:spcBef>
                <a:spcPts val="390"/>
              </a:spcBef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It is well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known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that IoT devices are generally lagging in terms of network and information </a:t>
            </a:r>
            <a:r>
              <a:rPr sz="1350" spc="-36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security.</a:t>
            </a:r>
            <a:r>
              <a:rPr sz="1350" spc="-3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This is either due to:</a:t>
            </a:r>
            <a:endParaRPr sz="1350">
              <a:latin typeface="Arial MT"/>
              <a:cs typeface="Arial MT"/>
            </a:endParaRPr>
          </a:p>
          <a:p>
            <a:pPr marL="469900">
              <a:lnSpc>
                <a:spcPts val="1580"/>
              </a:lnSpc>
              <a:tabLst>
                <a:tab pos="9137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manufacturing</a:t>
            </a:r>
            <a:r>
              <a:rPr sz="1350" spc="-4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standards</a:t>
            </a:r>
            <a:endParaRPr sz="1350">
              <a:latin typeface="Arial MT"/>
              <a:cs typeface="Arial MT"/>
            </a:endParaRPr>
          </a:p>
          <a:p>
            <a:pPr marL="469900">
              <a:lnSpc>
                <a:spcPts val="1735"/>
              </a:lnSpc>
              <a:tabLst>
                <a:tab pos="9137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Devices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that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do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not have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the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computational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 horsepower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or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storage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space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to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be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secured</a:t>
            </a:r>
            <a:endParaRPr sz="1350">
              <a:latin typeface="Arial MT"/>
              <a:cs typeface="Arial MT"/>
            </a:endParaRPr>
          </a:p>
          <a:p>
            <a:pPr marL="456565" marR="213995" indent="-444500">
              <a:lnSpc>
                <a:spcPct val="85700"/>
              </a:lnSpc>
              <a:spcBef>
                <a:spcPts val="140"/>
              </a:spcBef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Even if one device is properly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secured,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unsecured devices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can still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exist in the 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organization’s </a:t>
            </a:r>
            <a:r>
              <a:rPr sz="1350" spc="-36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ecosystem.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610"/>
              </a:lnSpc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This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entirely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bypasses the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scope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 and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reach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of IT</a:t>
            </a:r>
            <a:r>
              <a:rPr sz="1350" spc="-3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security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 teams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and opening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up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entire</a:t>
            </a:r>
            <a:endParaRPr sz="1350">
              <a:latin typeface="Arial MT"/>
              <a:cs typeface="Arial MT"/>
            </a:endParaRPr>
          </a:p>
          <a:p>
            <a:pPr marL="456565">
              <a:lnSpc>
                <a:spcPts val="1345"/>
              </a:lnSpc>
            </a:pP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networks</a:t>
            </a:r>
            <a:r>
              <a:rPr sz="1350" spc="-3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to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data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breaches.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735"/>
              </a:lnSpc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Architecturally-based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IoT</a:t>
            </a:r>
            <a:r>
              <a:rPr sz="1350" spc="-3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threat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modeling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can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reveal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these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IT</a:t>
            </a:r>
            <a:r>
              <a:rPr sz="1350" spc="-4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security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bypasses.</a:t>
            </a:r>
            <a:endParaRPr sz="1350">
              <a:latin typeface="Arial MT"/>
              <a:cs typeface="Arial MT"/>
            </a:endParaRPr>
          </a:p>
          <a:p>
            <a:pPr marL="456565" marR="374650" indent="-444500">
              <a:lnSpc>
                <a:spcPct val="85700"/>
              </a:lnSpc>
              <a:spcBef>
                <a:spcPts val="140"/>
              </a:spcBef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Without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specific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IoT 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security,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an organization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can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easily lose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control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of their IoT ecosystem </a:t>
            </a:r>
            <a:r>
              <a:rPr sz="1350" spc="-36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attack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surface.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610"/>
              </a:lnSpc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Organizations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can,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for example,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dictate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and enforce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policies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that no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personal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smart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 devices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are</a:t>
            </a:r>
            <a:endParaRPr sz="1350">
              <a:latin typeface="Arial MT"/>
              <a:cs typeface="Arial MT"/>
            </a:endParaRPr>
          </a:p>
          <a:p>
            <a:pPr marL="456565">
              <a:lnSpc>
                <a:spcPts val="1500"/>
              </a:lnSpc>
            </a:pP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brought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into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the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work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environment.</a:t>
            </a:r>
            <a:endParaRPr sz="1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224" y="1610525"/>
            <a:ext cx="7640320" cy="7264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456565" marR="5080" indent="-444500">
              <a:lnSpc>
                <a:spcPct val="95800"/>
              </a:lnSpc>
              <a:spcBef>
                <a:spcPts val="185"/>
              </a:spcBef>
              <a:tabLst>
                <a:tab pos="456565" algn="l"/>
              </a:tabLst>
            </a:pPr>
            <a:r>
              <a:rPr sz="1700" b="0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z="1350" b="0" spc="-5" dirty="0">
                <a:solidFill>
                  <a:srgbClr val="131314"/>
                </a:solidFill>
                <a:latin typeface="Arial MT"/>
                <a:cs typeface="Arial MT"/>
              </a:rPr>
              <a:t>While it is possible to prevent employees from bringing </a:t>
            </a:r>
            <a:r>
              <a:rPr sz="1350" b="0" dirty="0">
                <a:solidFill>
                  <a:srgbClr val="131314"/>
                </a:solidFill>
                <a:latin typeface="Arial MT"/>
                <a:cs typeface="Arial MT"/>
              </a:rPr>
              <a:t>smart </a:t>
            </a:r>
            <a:r>
              <a:rPr sz="1350" b="0" spc="-5" dirty="0">
                <a:solidFill>
                  <a:srgbClr val="131314"/>
                </a:solidFill>
                <a:latin typeface="Arial MT"/>
                <a:cs typeface="Arial MT"/>
              </a:rPr>
              <a:t>devices into the work </a:t>
            </a:r>
            <a:r>
              <a:rPr sz="1350" b="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b="0" spc="-5" dirty="0">
                <a:solidFill>
                  <a:srgbClr val="131314"/>
                </a:solidFill>
                <a:latin typeface="Arial MT"/>
                <a:cs typeface="Arial MT"/>
              </a:rPr>
              <a:t>environment,</a:t>
            </a:r>
            <a:r>
              <a:rPr sz="1350" b="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b="0" spc="-5" dirty="0">
                <a:solidFill>
                  <a:srgbClr val="131314"/>
                </a:solidFill>
                <a:latin typeface="Arial MT"/>
                <a:cs typeface="Arial MT"/>
              </a:rPr>
              <a:t>it would be </a:t>
            </a:r>
            <a:r>
              <a:rPr sz="1350" b="0" spc="-10" dirty="0">
                <a:solidFill>
                  <a:srgbClr val="131314"/>
                </a:solidFill>
                <a:latin typeface="Arial MT"/>
                <a:cs typeface="Arial MT"/>
              </a:rPr>
              <a:t>difficult </a:t>
            </a:r>
            <a:r>
              <a:rPr sz="1350" b="0" spc="-5" dirty="0">
                <a:solidFill>
                  <a:srgbClr val="131314"/>
                </a:solidFill>
                <a:latin typeface="Arial MT"/>
                <a:cs typeface="Arial MT"/>
              </a:rPr>
              <a:t>to </a:t>
            </a:r>
            <a:r>
              <a:rPr sz="1350" b="0" dirty="0">
                <a:solidFill>
                  <a:srgbClr val="131314"/>
                </a:solidFill>
                <a:latin typeface="Arial MT"/>
                <a:cs typeface="Arial MT"/>
              </a:rPr>
              <a:t>manage</a:t>
            </a:r>
            <a:r>
              <a:rPr sz="1350" b="0" spc="-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b="0" dirty="0">
                <a:solidFill>
                  <a:srgbClr val="131314"/>
                </a:solidFill>
                <a:latin typeface="Arial MT"/>
                <a:cs typeface="Arial MT"/>
              </a:rPr>
              <a:t>visitors</a:t>
            </a:r>
            <a:r>
              <a:rPr sz="1350" b="0" spc="-5" dirty="0">
                <a:solidFill>
                  <a:srgbClr val="131314"/>
                </a:solidFill>
                <a:latin typeface="Arial MT"/>
                <a:cs typeface="Arial MT"/>
              </a:rPr>
              <a:t> with IoT</a:t>
            </a:r>
            <a:r>
              <a:rPr sz="1350" b="0" spc="-3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b="0" spc="-5" dirty="0">
                <a:solidFill>
                  <a:srgbClr val="131314"/>
                </a:solidFill>
                <a:latin typeface="Arial MT"/>
                <a:cs typeface="Arial MT"/>
              </a:rPr>
              <a:t>devices from entering the building.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930"/>
              </a:lnSpc>
              <a:tabLst>
                <a:tab pos="456565" algn="l"/>
              </a:tabLst>
            </a:pPr>
            <a:r>
              <a:rPr sz="1700" b="0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z="1350" b="0" spc="-5" dirty="0">
                <a:solidFill>
                  <a:srgbClr val="131314"/>
                </a:solidFill>
                <a:latin typeface="Arial MT"/>
                <a:cs typeface="Arial MT"/>
              </a:rPr>
              <a:t>Securing</a:t>
            </a:r>
            <a:r>
              <a:rPr sz="1350" b="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b="0" spc="-5" dirty="0">
                <a:solidFill>
                  <a:srgbClr val="131314"/>
                </a:solidFill>
                <a:latin typeface="Arial MT"/>
                <a:cs typeface="Arial MT"/>
              </a:rPr>
              <a:t>the</a:t>
            </a:r>
            <a:r>
              <a:rPr sz="1350" b="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b="0" spc="-5" dirty="0">
                <a:solidFill>
                  <a:srgbClr val="131314"/>
                </a:solidFill>
                <a:latin typeface="Arial MT"/>
                <a:cs typeface="Arial MT"/>
              </a:rPr>
              <a:t>IoT</a:t>
            </a:r>
            <a:r>
              <a:rPr sz="1350" b="0" spc="-3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b="0" spc="-5" dirty="0">
                <a:solidFill>
                  <a:srgbClr val="131314"/>
                </a:solidFill>
                <a:latin typeface="Arial MT"/>
                <a:cs typeface="Arial MT"/>
              </a:rPr>
              <a:t>ecosystem</a:t>
            </a:r>
            <a:r>
              <a:rPr sz="1350" b="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b="0" dirty="0">
                <a:solidFill>
                  <a:srgbClr val="131314"/>
                </a:solidFill>
                <a:latin typeface="Arial MT"/>
                <a:cs typeface="Arial MT"/>
              </a:rPr>
              <a:t>simply</a:t>
            </a:r>
            <a:r>
              <a:rPr sz="1350" b="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b="0" dirty="0">
                <a:solidFill>
                  <a:srgbClr val="131314"/>
                </a:solidFill>
                <a:latin typeface="Arial MT"/>
                <a:cs typeface="Arial MT"/>
              </a:rPr>
              <a:t>cannot</a:t>
            </a:r>
            <a:r>
              <a:rPr sz="1350" b="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b="0" spc="-5" dirty="0">
                <a:solidFill>
                  <a:srgbClr val="131314"/>
                </a:solidFill>
                <a:latin typeface="Arial MT"/>
                <a:cs typeface="Arial MT"/>
              </a:rPr>
              <a:t>be</a:t>
            </a:r>
            <a:r>
              <a:rPr sz="1350" b="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b="0" spc="-5" dirty="0">
                <a:solidFill>
                  <a:srgbClr val="131314"/>
                </a:solidFill>
                <a:latin typeface="Arial MT"/>
                <a:cs typeface="Arial MT"/>
              </a:rPr>
              <a:t>done</a:t>
            </a:r>
            <a:r>
              <a:rPr sz="1350" b="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b="0" spc="-5" dirty="0">
                <a:solidFill>
                  <a:srgbClr val="131314"/>
                </a:solidFill>
                <a:latin typeface="Arial MT"/>
                <a:cs typeface="Arial MT"/>
              </a:rPr>
              <a:t>by</a:t>
            </a:r>
            <a:r>
              <a:rPr sz="1350" b="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b="0" spc="-5" dirty="0">
                <a:solidFill>
                  <a:srgbClr val="131314"/>
                </a:solidFill>
                <a:latin typeface="Arial MT"/>
                <a:cs typeface="Arial MT"/>
              </a:rPr>
              <a:t>policy</a:t>
            </a:r>
            <a:r>
              <a:rPr sz="1350" b="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b="0" dirty="0">
                <a:solidFill>
                  <a:srgbClr val="131314"/>
                </a:solidFill>
                <a:latin typeface="Arial MT"/>
                <a:cs typeface="Arial MT"/>
              </a:rPr>
              <a:t>mandates.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3224" y="2298230"/>
            <a:ext cx="7546975" cy="1659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9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Standards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and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regulations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are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necessary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and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inevitable</a:t>
            </a:r>
            <a:endParaRPr sz="1350">
              <a:latin typeface="Arial MT"/>
              <a:cs typeface="Arial MT"/>
            </a:endParaRPr>
          </a:p>
          <a:p>
            <a:pPr marL="456565" marR="28575" indent="-444500">
              <a:lnSpc>
                <a:spcPct val="95800"/>
              </a:lnSpc>
              <a:spcBef>
                <a:spcPts val="35"/>
              </a:spcBef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however,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their implementation is glacial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compared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to the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speed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at which the threat landscape </a:t>
            </a:r>
            <a:r>
              <a:rPr sz="1350" spc="-36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evolves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for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commercial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 and industrial </a:t>
            </a:r>
            <a:r>
              <a:rPr sz="1350" spc="-40" dirty="0">
                <a:solidFill>
                  <a:srgbClr val="131314"/>
                </a:solidFill>
                <a:latin typeface="Arial MT"/>
                <a:cs typeface="Arial MT"/>
              </a:rPr>
              <a:t>IoT.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895"/>
              </a:lnSpc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A</a:t>
            </a:r>
            <a:r>
              <a:rPr sz="1350" spc="-8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tamper-resistant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security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 log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is ideal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for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forensic purposes.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But it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has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the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same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weaknesses</a:t>
            </a:r>
            <a:endParaRPr sz="1350">
              <a:latin typeface="Arial MT"/>
              <a:cs typeface="Arial MT"/>
            </a:endParaRPr>
          </a:p>
          <a:p>
            <a:pPr marL="456565">
              <a:lnSpc>
                <a:spcPts val="1530"/>
              </a:lnSpc>
            </a:pP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as</a:t>
            </a:r>
            <a:r>
              <a:rPr sz="1350" spc="-3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all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security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logs:</a:t>
            </a:r>
            <a:endParaRPr sz="1350">
              <a:latin typeface="Arial MT"/>
              <a:cs typeface="Arial MT"/>
            </a:endParaRPr>
          </a:p>
          <a:p>
            <a:pPr marL="469900">
              <a:lnSpc>
                <a:spcPts val="1935"/>
              </a:lnSpc>
              <a:tabLst>
                <a:tab pos="9137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A</a:t>
            </a:r>
            <a:r>
              <a:rPr sz="1350" spc="-9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system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event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needs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to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trigger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the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logging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process</a:t>
            </a:r>
            <a:endParaRPr sz="1350">
              <a:latin typeface="Arial MT"/>
              <a:cs typeface="Arial MT"/>
            </a:endParaRPr>
          </a:p>
          <a:p>
            <a:pPr marL="469900">
              <a:lnSpc>
                <a:spcPts val="1989"/>
              </a:lnSpc>
              <a:tabLst>
                <a:tab pos="9137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Security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must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then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sort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out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the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significant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events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from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false-positive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“noise.”</a:t>
            </a:r>
            <a:endParaRPr sz="1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75" y="635258"/>
            <a:ext cx="55137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</a:t>
            </a:r>
            <a:r>
              <a:rPr spc="-25" dirty="0"/>
              <a:t>r</a:t>
            </a:r>
            <a:r>
              <a:rPr spc="5" dirty="0"/>
              <a:t>chi</a:t>
            </a:r>
            <a:r>
              <a:rPr spc="-20" dirty="0"/>
              <a:t>t</a:t>
            </a:r>
            <a:r>
              <a:rPr spc="25" dirty="0"/>
              <a:t>ectu</a:t>
            </a:r>
            <a:r>
              <a:rPr spc="10" dirty="0"/>
              <a:t>r</a:t>
            </a:r>
            <a:r>
              <a:rPr spc="85" dirty="0"/>
              <a:t>al</a:t>
            </a:r>
            <a:r>
              <a:rPr spc="-240" dirty="0"/>
              <a:t> </a:t>
            </a:r>
            <a:r>
              <a:rPr spc="-5" dirty="0"/>
              <a:t>I</a:t>
            </a:r>
            <a:r>
              <a:rPr spc="-160" dirty="0"/>
              <a:t>o</a:t>
            </a:r>
            <a:r>
              <a:rPr spc="15" dirty="0"/>
              <a:t>T</a:t>
            </a:r>
            <a:r>
              <a:rPr spc="-325" dirty="0"/>
              <a:t> </a:t>
            </a:r>
            <a:r>
              <a:rPr spc="-25" dirty="0"/>
              <a:t>Th</a:t>
            </a:r>
            <a:r>
              <a:rPr spc="-40" dirty="0"/>
              <a:t>r</a:t>
            </a:r>
            <a:r>
              <a:rPr spc="90" dirty="0"/>
              <a:t>e</a:t>
            </a:r>
            <a:r>
              <a:rPr spc="70" dirty="0"/>
              <a:t>a</a:t>
            </a:r>
            <a:r>
              <a:rPr spc="-35" dirty="0"/>
              <a:t>t</a:t>
            </a:r>
            <a:r>
              <a:rPr spc="-170" dirty="0"/>
              <a:t> </a:t>
            </a:r>
            <a:r>
              <a:rPr spc="295" dirty="0"/>
              <a:t>M</a:t>
            </a:r>
            <a:r>
              <a:rPr spc="95" dirty="0"/>
              <a:t>odeling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567690" marR="5080" indent="-444500">
              <a:lnSpc>
                <a:spcPct val="75600"/>
              </a:lnSpc>
              <a:spcBef>
                <a:spcPts val="595"/>
              </a:spcBef>
              <a:tabLst>
                <a:tab pos="568325" algn="l"/>
              </a:tabLst>
            </a:pPr>
            <a:r>
              <a:rPr sz="1700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z="1350" spc="-5" dirty="0"/>
              <a:t>An architecturally-based IoT threat </a:t>
            </a:r>
            <a:r>
              <a:rPr sz="1350" dirty="0"/>
              <a:t>modeling </a:t>
            </a:r>
            <a:r>
              <a:rPr sz="1350" spc="-5" dirty="0"/>
              <a:t>example provides the answers these decision </a:t>
            </a:r>
            <a:r>
              <a:rPr sz="1350" spc="-365" dirty="0"/>
              <a:t> </a:t>
            </a:r>
            <a:r>
              <a:rPr sz="1350" dirty="0"/>
              <a:t>makers</a:t>
            </a:r>
            <a:r>
              <a:rPr sz="1350" spc="-10" dirty="0"/>
              <a:t> </a:t>
            </a:r>
            <a:r>
              <a:rPr sz="1350" spc="-5" dirty="0"/>
              <a:t>need.</a:t>
            </a:r>
            <a:endParaRPr sz="1350">
              <a:latin typeface="MS PGothic"/>
              <a:cs typeface="MS PGothic"/>
            </a:endParaRPr>
          </a:p>
          <a:p>
            <a:pPr marL="123825">
              <a:lnSpc>
                <a:spcPts val="1330"/>
              </a:lnSpc>
              <a:tabLst>
                <a:tab pos="568325" algn="l"/>
              </a:tabLst>
            </a:pPr>
            <a:r>
              <a:rPr sz="1700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z="1350" spc="-5" dirty="0"/>
              <a:t>Threat</a:t>
            </a:r>
            <a:r>
              <a:rPr sz="1350" spc="-15" dirty="0"/>
              <a:t> </a:t>
            </a:r>
            <a:r>
              <a:rPr sz="1350" dirty="0"/>
              <a:t>Modeler’s</a:t>
            </a:r>
            <a:r>
              <a:rPr sz="1350" spc="-10" dirty="0"/>
              <a:t> </a:t>
            </a:r>
            <a:r>
              <a:rPr sz="1350" spc="-5" dirty="0"/>
              <a:t>architecturally-based</a:t>
            </a:r>
            <a:r>
              <a:rPr sz="1350" spc="-10" dirty="0"/>
              <a:t> </a:t>
            </a:r>
            <a:r>
              <a:rPr sz="1350" spc="-5" dirty="0"/>
              <a:t>IoT</a:t>
            </a:r>
            <a:r>
              <a:rPr sz="1350" spc="-35" dirty="0"/>
              <a:t> </a:t>
            </a:r>
            <a:r>
              <a:rPr sz="1350" spc="-5" dirty="0"/>
              <a:t>threat</a:t>
            </a:r>
            <a:r>
              <a:rPr sz="1350" spc="-10" dirty="0"/>
              <a:t> </a:t>
            </a:r>
            <a:r>
              <a:rPr sz="1350" dirty="0"/>
              <a:t>modeling</a:t>
            </a:r>
            <a:r>
              <a:rPr sz="1350" spc="-10" dirty="0"/>
              <a:t> </a:t>
            </a:r>
            <a:r>
              <a:rPr sz="1350" dirty="0"/>
              <a:t>can</a:t>
            </a:r>
            <a:r>
              <a:rPr sz="1350" spc="-10" dirty="0"/>
              <a:t> </a:t>
            </a:r>
            <a:r>
              <a:rPr sz="1350" spc="-5" dirty="0"/>
              <a:t>identify</a:t>
            </a:r>
            <a:r>
              <a:rPr sz="1350" spc="-10" dirty="0"/>
              <a:t> </a:t>
            </a:r>
            <a:r>
              <a:rPr sz="1350" dirty="0"/>
              <a:t>specific</a:t>
            </a:r>
            <a:r>
              <a:rPr sz="1350" spc="-10" dirty="0"/>
              <a:t> </a:t>
            </a:r>
            <a:r>
              <a:rPr sz="1350" spc="-5" dirty="0"/>
              <a:t>threats</a:t>
            </a:r>
            <a:endParaRPr sz="1350">
              <a:latin typeface="MS PGothic"/>
              <a:cs typeface="MS PGothic"/>
            </a:endParaRPr>
          </a:p>
          <a:p>
            <a:pPr marL="567690">
              <a:lnSpc>
                <a:spcPts val="1160"/>
              </a:lnSpc>
            </a:pPr>
            <a:r>
              <a:rPr sz="1350" spc="-5" dirty="0"/>
              <a:t>throughout</a:t>
            </a:r>
            <a:r>
              <a:rPr sz="1350" spc="-10" dirty="0"/>
              <a:t> </a:t>
            </a:r>
            <a:r>
              <a:rPr sz="1350" spc="-5" dirty="0"/>
              <a:t>the</a:t>
            </a:r>
            <a:r>
              <a:rPr sz="1350" spc="-10" dirty="0"/>
              <a:t> </a:t>
            </a:r>
            <a:r>
              <a:rPr sz="1350" spc="-5" dirty="0"/>
              <a:t>IoT</a:t>
            </a:r>
            <a:r>
              <a:rPr sz="1350" spc="-35" dirty="0"/>
              <a:t> </a:t>
            </a:r>
            <a:r>
              <a:rPr sz="1350" spc="-5" dirty="0"/>
              <a:t>ecosystem</a:t>
            </a:r>
            <a:r>
              <a:rPr sz="1350" spc="-10" dirty="0"/>
              <a:t> </a:t>
            </a:r>
            <a:r>
              <a:rPr sz="1350" spc="-5" dirty="0"/>
              <a:t>and</a:t>
            </a:r>
            <a:r>
              <a:rPr sz="1350" spc="-10" dirty="0"/>
              <a:t> </a:t>
            </a:r>
            <a:r>
              <a:rPr sz="1350" spc="-5" dirty="0"/>
              <a:t>how </a:t>
            </a:r>
            <a:r>
              <a:rPr sz="1350" dirty="0"/>
              <a:t>such</a:t>
            </a:r>
            <a:r>
              <a:rPr sz="1350" spc="-10" dirty="0"/>
              <a:t> </a:t>
            </a:r>
            <a:r>
              <a:rPr sz="1350" spc="-5" dirty="0"/>
              <a:t>threats</a:t>
            </a:r>
            <a:r>
              <a:rPr sz="1350" spc="-10" dirty="0"/>
              <a:t> </a:t>
            </a:r>
            <a:r>
              <a:rPr sz="1350" spc="-5" dirty="0"/>
              <a:t>impact</a:t>
            </a:r>
            <a:r>
              <a:rPr sz="1350" spc="-10" dirty="0"/>
              <a:t> </a:t>
            </a:r>
            <a:r>
              <a:rPr sz="1350" spc="-5" dirty="0"/>
              <a:t>the</a:t>
            </a:r>
            <a:r>
              <a:rPr sz="1350" spc="-10" dirty="0"/>
              <a:t> </a:t>
            </a:r>
            <a:r>
              <a:rPr sz="1350" spc="-5" dirty="0"/>
              <a:t>larger </a:t>
            </a:r>
            <a:r>
              <a:rPr sz="1350" dirty="0"/>
              <a:t>system.</a:t>
            </a:r>
            <a:endParaRPr sz="1350"/>
          </a:p>
          <a:p>
            <a:pPr marL="123825">
              <a:lnSpc>
                <a:spcPts val="1535"/>
              </a:lnSpc>
              <a:tabLst>
                <a:tab pos="568325" algn="l"/>
              </a:tabLst>
            </a:pPr>
            <a:r>
              <a:rPr sz="1700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z="1350" spc="-5" dirty="0"/>
              <a:t>Identified</a:t>
            </a:r>
            <a:r>
              <a:rPr sz="1350" spc="-70" dirty="0"/>
              <a:t> </a:t>
            </a:r>
            <a:r>
              <a:rPr sz="1350" spc="-5" dirty="0"/>
              <a:t>Threats:</a:t>
            </a:r>
            <a:endParaRPr sz="1350">
              <a:latin typeface="MS PGothic"/>
              <a:cs typeface="MS PGothic"/>
            </a:endParaRPr>
          </a:p>
          <a:p>
            <a:pPr marL="581025">
              <a:lnSpc>
                <a:spcPts val="1530"/>
              </a:lnSpc>
              <a:tabLst>
                <a:tab pos="1025525" algn="l"/>
              </a:tabLst>
            </a:pPr>
            <a:r>
              <a:rPr sz="1700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z="1350" spc="-5" dirty="0"/>
              <a:t>Action</a:t>
            </a:r>
            <a:r>
              <a:rPr sz="1350" spc="-45" dirty="0"/>
              <a:t> </a:t>
            </a:r>
            <a:r>
              <a:rPr sz="1350" spc="-5" dirty="0"/>
              <a:t>Spoofing</a:t>
            </a:r>
            <a:endParaRPr sz="1350">
              <a:latin typeface="MS PGothic"/>
              <a:cs typeface="MS PGothic"/>
            </a:endParaRPr>
          </a:p>
          <a:p>
            <a:pPr marL="581025">
              <a:lnSpc>
                <a:spcPts val="1530"/>
              </a:lnSpc>
              <a:tabLst>
                <a:tab pos="1025525" algn="l"/>
              </a:tabLst>
            </a:pPr>
            <a:r>
              <a:rPr sz="1700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z="1350" spc="-5" dirty="0"/>
              <a:t>Alteration</a:t>
            </a:r>
            <a:r>
              <a:rPr sz="1350" spc="-25" dirty="0"/>
              <a:t> </a:t>
            </a:r>
            <a:r>
              <a:rPr sz="1350" spc="-5" dirty="0"/>
              <a:t>of</a:t>
            </a:r>
            <a:r>
              <a:rPr sz="1350" spc="-25" dirty="0"/>
              <a:t> </a:t>
            </a:r>
            <a:r>
              <a:rPr sz="1350" spc="-5" dirty="0"/>
              <a:t>installed</a:t>
            </a:r>
            <a:r>
              <a:rPr sz="1350" spc="-25" dirty="0"/>
              <a:t> </a:t>
            </a:r>
            <a:r>
              <a:rPr sz="1350" spc="-5" dirty="0"/>
              <a:t>BIOS</a:t>
            </a:r>
            <a:endParaRPr sz="1350">
              <a:latin typeface="MS PGothic"/>
              <a:cs typeface="MS PGothic"/>
            </a:endParaRPr>
          </a:p>
          <a:p>
            <a:pPr marL="581025">
              <a:lnSpc>
                <a:spcPts val="1530"/>
              </a:lnSpc>
              <a:tabLst>
                <a:tab pos="1025525" algn="l"/>
              </a:tabLst>
            </a:pPr>
            <a:r>
              <a:rPr sz="1700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z="1350" spc="-5" dirty="0"/>
              <a:t>Device</a:t>
            </a:r>
            <a:r>
              <a:rPr sz="1350" spc="-45" dirty="0"/>
              <a:t> </a:t>
            </a:r>
            <a:r>
              <a:rPr sz="1350" spc="-5" dirty="0"/>
              <a:t>Hijack</a:t>
            </a:r>
            <a:endParaRPr sz="1350">
              <a:latin typeface="MS PGothic"/>
              <a:cs typeface="MS PGothic"/>
            </a:endParaRPr>
          </a:p>
          <a:p>
            <a:pPr marL="581025">
              <a:lnSpc>
                <a:spcPts val="1530"/>
              </a:lnSpc>
              <a:tabLst>
                <a:tab pos="1025525" algn="l"/>
              </a:tabLst>
            </a:pPr>
            <a:r>
              <a:rPr sz="1700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z="1350" spc="-5" dirty="0"/>
              <a:t>Denial</a:t>
            </a:r>
            <a:r>
              <a:rPr sz="1350" spc="-35" dirty="0"/>
              <a:t> </a:t>
            </a:r>
            <a:r>
              <a:rPr sz="1350" spc="-5" dirty="0"/>
              <a:t>of</a:t>
            </a:r>
            <a:r>
              <a:rPr sz="1350" spc="-30" dirty="0"/>
              <a:t> </a:t>
            </a:r>
            <a:r>
              <a:rPr sz="1350" spc="-5" dirty="0"/>
              <a:t>Service</a:t>
            </a:r>
            <a:endParaRPr sz="1350">
              <a:latin typeface="MS PGothic"/>
              <a:cs typeface="MS PGothic"/>
            </a:endParaRPr>
          </a:p>
          <a:p>
            <a:pPr marL="581025">
              <a:lnSpc>
                <a:spcPts val="1530"/>
              </a:lnSpc>
              <a:tabLst>
                <a:tab pos="1025525" algn="l"/>
              </a:tabLst>
            </a:pPr>
            <a:r>
              <a:rPr sz="1700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z="1350" spc="-5" dirty="0"/>
              <a:t>Faking</a:t>
            </a:r>
            <a:r>
              <a:rPr sz="1350" spc="-25" dirty="0"/>
              <a:t> </a:t>
            </a:r>
            <a:r>
              <a:rPr sz="1350" spc="-5" dirty="0"/>
              <a:t>the</a:t>
            </a:r>
            <a:r>
              <a:rPr sz="1350" spc="-25" dirty="0"/>
              <a:t> </a:t>
            </a:r>
            <a:r>
              <a:rPr sz="1350" spc="-5" dirty="0"/>
              <a:t>Data</a:t>
            </a:r>
            <a:r>
              <a:rPr sz="1350" spc="-25" dirty="0"/>
              <a:t> </a:t>
            </a:r>
            <a:r>
              <a:rPr sz="1350" spc="-5" dirty="0"/>
              <a:t>Source</a:t>
            </a:r>
            <a:endParaRPr sz="1350">
              <a:latin typeface="MS PGothic"/>
              <a:cs typeface="MS PGothic"/>
            </a:endParaRPr>
          </a:p>
          <a:p>
            <a:pPr marL="581025">
              <a:lnSpc>
                <a:spcPts val="1530"/>
              </a:lnSpc>
              <a:tabLst>
                <a:tab pos="1025525" algn="l"/>
              </a:tabLst>
            </a:pPr>
            <a:r>
              <a:rPr sz="1700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z="1350" spc="-5" dirty="0"/>
              <a:t>Insecure</a:t>
            </a:r>
            <a:r>
              <a:rPr sz="1350" spc="-35" dirty="0"/>
              <a:t> </a:t>
            </a:r>
            <a:r>
              <a:rPr sz="1350" spc="-5" dirty="0"/>
              <a:t>WiFi</a:t>
            </a:r>
            <a:r>
              <a:rPr sz="1350" spc="-30" dirty="0"/>
              <a:t> </a:t>
            </a:r>
            <a:r>
              <a:rPr sz="1350" spc="-5" dirty="0"/>
              <a:t>Channel</a:t>
            </a:r>
            <a:endParaRPr sz="1350">
              <a:latin typeface="MS PGothic"/>
              <a:cs typeface="MS PGothic"/>
            </a:endParaRPr>
          </a:p>
          <a:p>
            <a:pPr marL="581025">
              <a:lnSpc>
                <a:spcPts val="1530"/>
              </a:lnSpc>
              <a:tabLst>
                <a:tab pos="1025525" algn="l"/>
              </a:tabLst>
            </a:pPr>
            <a:r>
              <a:rPr sz="1700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z="1350" dirty="0"/>
              <a:t>Manipulating</a:t>
            </a:r>
            <a:r>
              <a:rPr sz="1350" spc="-25" dirty="0"/>
              <a:t> </a:t>
            </a:r>
            <a:r>
              <a:rPr sz="1350" spc="-5" dirty="0"/>
              <a:t>Writable</a:t>
            </a:r>
            <a:r>
              <a:rPr sz="1350" spc="-25" dirty="0"/>
              <a:t> </a:t>
            </a:r>
            <a:r>
              <a:rPr sz="1350" spc="-5" dirty="0"/>
              <a:t>Configuration</a:t>
            </a:r>
            <a:r>
              <a:rPr sz="1350" spc="-25" dirty="0"/>
              <a:t> </a:t>
            </a:r>
            <a:r>
              <a:rPr sz="1350" spc="-5" dirty="0"/>
              <a:t>Files</a:t>
            </a:r>
            <a:endParaRPr sz="1350">
              <a:latin typeface="MS PGothic"/>
              <a:cs typeface="MS PGothic"/>
            </a:endParaRPr>
          </a:p>
          <a:p>
            <a:pPr marL="581025">
              <a:lnSpc>
                <a:spcPts val="1530"/>
              </a:lnSpc>
              <a:tabLst>
                <a:tab pos="1025525" algn="l"/>
              </a:tabLst>
            </a:pPr>
            <a:r>
              <a:rPr sz="1700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z="1350" spc="-25" dirty="0"/>
              <a:t>Targeted</a:t>
            </a:r>
            <a:r>
              <a:rPr sz="1350" spc="-40" dirty="0"/>
              <a:t> </a:t>
            </a:r>
            <a:r>
              <a:rPr sz="1350" dirty="0"/>
              <a:t>Malware</a:t>
            </a:r>
            <a:endParaRPr sz="1350">
              <a:latin typeface="MS PGothic"/>
              <a:cs typeface="MS PGothic"/>
            </a:endParaRPr>
          </a:p>
          <a:p>
            <a:pPr marL="581025">
              <a:lnSpc>
                <a:spcPts val="1785"/>
              </a:lnSpc>
              <a:tabLst>
                <a:tab pos="1025525" algn="l"/>
              </a:tabLst>
            </a:pPr>
            <a:r>
              <a:rPr sz="1700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z="1350" spc="-5" dirty="0"/>
              <a:t>WiFi</a:t>
            </a:r>
            <a:r>
              <a:rPr sz="1350" spc="-45" dirty="0"/>
              <a:t> </a:t>
            </a:r>
            <a:r>
              <a:rPr sz="1350" dirty="0"/>
              <a:t>Jamming</a:t>
            </a:r>
            <a:endParaRPr sz="135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75" y="635258"/>
            <a:ext cx="42792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S</a:t>
            </a:r>
            <a:r>
              <a:rPr spc="-55" dirty="0"/>
              <a:t>t</a:t>
            </a:r>
            <a:r>
              <a:rPr spc="125" dirty="0"/>
              <a:t>eps</a:t>
            </a:r>
            <a:r>
              <a:rPr spc="-170" dirty="0"/>
              <a:t> </a:t>
            </a:r>
            <a:r>
              <a:rPr spc="-20" dirty="0"/>
              <a:t>f</a:t>
            </a:r>
            <a:r>
              <a:rPr spc="-5" dirty="0"/>
              <a:t>or</a:t>
            </a:r>
            <a:r>
              <a:rPr spc="-305" dirty="0"/>
              <a:t> </a:t>
            </a:r>
            <a:r>
              <a:rPr spc="-25" dirty="0"/>
              <a:t>Th</a:t>
            </a:r>
            <a:r>
              <a:rPr spc="-40" dirty="0"/>
              <a:t>r</a:t>
            </a:r>
            <a:r>
              <a:rPr spc="90" dirty="0"/>
              <a:t>e</a:t>
            </a:r>
            <a:r>
              <a:rPr spc="70" dirty="0"/>
              <a:t>a</a:t>
            </a:r>
            <a:r>
              <a:rPr spc="-35" dirty="0"/>
              <a:t>t</a:t>
            </a:r>
            <a:r>
              <a:rPr spc="-170" dirty="0"/>
              <a:t> </a:t>
            </a:r>
            <a:r>
              <a:rPr spc="295" dirty="0"/>
              <a:t>M</a:t>
            </a:r>
            <a:r>
              <a:rPr spc="95" dirty="0"/>
              <a:t>odeling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3224" y="1569073"/>
            <a:ext cx="7152640" cy="281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85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System</a:t>
            </a:r>
            <a:r>
              <a:rPr sz="1350" spc="-4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definition</a:t>
            </a:r>
            <a:endParaRPr sz="1350">
              <a:latin typeface="Arial MT"/>
              <a:cs typeface="Arial MT"/>
            </a:endParaRPr>
          </a:p>
          <a:p>
            <a:pPr marL="469900">
              <a:lnSpc>
                <a:spcPts val="1530"/>
              </a:lnSpc>
              <a:tabLst>
                <a:tab pos="9137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Describe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the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lifecycle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of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the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system</a:t>
            </a:r>
            <a:endParaRPr sz="1350">
              <a:latin typeface="Arial MT"/>
              <a:cs typeface="Arial MT"/>
            </a:endParaRPr>
          </a:p>
          <a:p>
            <a:pPr marL="469900">
              <a:lnSpc>
                <a:spcPts val="1530"/>
              </a:lnSpc>
              <a:tabLst>
                <a:tab pos="9137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Describe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each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of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the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components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of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the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system</a:t>
            </a:r>
            <a:endParaRPr sz="1350">
              <a:latin typeface="Arial MT"/>
              <a:cs typeface="Arial MT"/>
            </a:endParaRPr>
          </a:p>
          <a:p>
            <a:pPr marL="469900">
              <a:lnSpc>
                <a:spcPts val="1530"/>
              </a:lnSpc>
              <a:tabLst>
                <a:tab pos="9137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Describe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the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fundamental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operations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of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the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system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530"/>
              </a:lnSpc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Identify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the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trust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boundaries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530"/>
              </a:lnSpc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Identify</a:t>
            </a:r>
            <a:r>
              <a:rPr sz="1350" spc="-3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the</a:t>
            </a:r>
            <a:r>
              <a:rPr sz="1350" spc="-3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stakeholders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530"/>
              </a:lnSpc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Identify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the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critical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assets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to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be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protected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530"/>
              </a:lnSpc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Identify</a:t>
            </a:r>
            <a:r>
              <a:rPr sz="1350" spc="-3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attack</a:t>
            </a:r>
            <a:r>
              <a:rPr sz="1350" spc="-3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surfaces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530"/>
              </a:lnSpc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Create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an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adversary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model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530"/>
              </a:lnSpc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Identify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all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potential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threats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530"/>
              </a:lnSpc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Risk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assessment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of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identified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threats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530"/>
              </a:lnSpc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Define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the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security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functional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requirements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to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mitigate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the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identified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threats</a:t>
            </a:r>
            <a:endParaRPr sz="1350">
              <a:latin typeface="Arial MT"/>
              <a:cs typeface="Arial MT"/>
            </a:endParaRPr>
          </a:p>
          <a:p>
            <a:pPr marL="469900">
              <a:lnSpc>
                <a:spcPts val="1530"/>
              </a:lnSpc>
              <a:tabLst>
                <a:tab pos="9137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Mitigating</a:t>
            </a:r>
            <a:r>
              <a:rPr sz="1350" spc="-4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actions</a:t>
            </a:r>
            <a:endParaRPr sz="1350">
              <a:latin typeface="Arial MT"/>
              <a:cs typeface="Arial MT"/>
            </a:endParaRPr>
          </a:p>
          <a:p>
            <a:pPr marL="469900">
              <a:lnSpc>
                <a:spcPts val="1785"/>
              </a:lnSpc>
              <a:tabLst>
                <a:tab pos="9137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Residual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risks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may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remain,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 and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it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may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be necessary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to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go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through the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steps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again</a:t>
            </a:r>
            <a:endParaRPr sz="1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7724" y="4739999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205062" y="637669"/>
            <a:ext cx="6652895" cy="4008120"/>
            <a:chOff x="1205062" y="637669"/>
            <a:chExt cx="6652895" cy="40081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0101" y="637669"/>
              <a:ext cx="6417379" cy="40032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09824" y="3961974"/>
              <a:ext cx="1542415" cy="679450"/>
            </a:xfrm>
            <a:custGeom>
              <a:avLst/>
              <a:gdLst/>
              <a:ahLst/>
              <a:cxnLst/>
              <a:rect l="l" t="t" r="r" b="b"/>
              <a:pathLst>
                <a:path w="1542414" h="679450">
                  <a:moveTo>
                    <a:pt x="1542299" y="678899"/>
                  </a:moveTo>
                  <a:lnTo>
                    <a:pt x="0" y="678899"/>
                  </a:lnTo>
                  <a:lnTo>
                    <a:pt x="0" y="0"/>
                  </a:lnTo>
                  <a:lnTo>
                    <a:pt x="1542299" y="0"/>
                  </a:lnTo>
                  <a:lnTo>
                    <a:pt x="1542299" y="678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09824" y="3961974"/>
              <a:ext cx="1542415" cy="679450"/>
            </a:xfrm>
            <a:custGeom>
              <a:avLst/>
              <a:gdLst/>
              <a:ahLst/>
              <a:cxnLst/>
              <a:rect l="l" t="t" r="r" b="b"/>
              <a:pathLst>
                <a:path w="1542414" h="679450">
                  <a:moveTo>
                    <a:pt x="0" y="0"/>
                  </a:moveTo>
                  <a:lnTo>
                    <a:pt x="1542299" y="0"/>
                  </a:lnTo>
                  <a:lnTo>
                    <a:pt x="1542299" y="678899"/>
                  </a:lnTo>
                  <a:lnTo>
                    <a:pt x="0" y="678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7724" y="4739999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25" y="767137"/>
            <a:ext cx="7603700" cy="360922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75" y="635258"/>
            <a:ext cx="30073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spc="-160" dirty="0"/>
              <a:t>o</a:t>
            </a:r>
            <a:r>
              <a:rPr spc="15" dirty="0"/>
              <a:t>T</a:t>
            </a:r>
            <a:r>
              <a:rPr spc="-245" dirty="0"/>
              <a:t> </a:t>
            </a:r>
            <a:r>
              <a:rPr spc="120" dirty="0"/>
              <a:t>Cloud</a:t>
            </a:r>
            <a:r>
              <a:rPr spc="-170" dirty="0"/>
              <a:t> </a:t>
            </a:r>
            <a:r>
              <a:rPr spc="40" dirty="0"/>
              <a:t>Securi</a:t>
            </a:r>
            <a:r>
              <a:rPr spc="30" dirty="0"/>
              <a:t>t</a:t>
            </a:r>
            <a:r>
              <a:rPr spc="4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3249" y="1200175"/>
            <a:ext cx="3003550" cy="20955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56565" marR="179705" indent="-444500">
              <a:lnSpc>
                <a:spcPct val="95200"/>
              </a:lnSpc>
              <a:spcBef>
                <a:spcPts val="195"/>
              </a:spcBef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Cloud</a:t>
            </a:r>
            <a:r>
              <a:rPr sz="1350" spc="-3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computing</a:t>
            </a:r>
            <a:r>
              <a:rPr sz="1350" spc="-3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offers</a:t>
            </a:r>
            <a:r>
              <a:rPr sz="1350" spc="-3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several </a:t>
            </a:r>
            <a:r>
              <a:rPr sz="1350" spc="-36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advantages to businesses,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including greater technological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flexibility,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reduced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operational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 costs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and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easy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scalability.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895"/>
              </a:lnSpc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When</a:t>
            </a:r>
            <a:r>
              <a:rPr sz="1350" spc="-3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cloud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computing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is</a:t>
            </a:r>
            <a:endParaRPr sz="1350">
              <a:latin typeface="Arial MT"/>
              <a:cs typeface="Arial MT"/>
            </a:endParaRPr>
          </a:p>
          <a:p>
            <a:pPr marL="456565" marR="5080">
              <a:lnSpc>
                <a:spcPts val="1540"/>
              </a:lnSpc>
              <a:spcBef>
                <a:spcPts val="85"/>
              </a:spcBef>
            </a:pP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implemented in an IoT network,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the</a:t>
            </a:r>
            <a:r>
              <a:rPr sz="1350" spc="-3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cloud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platform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and</a:t>
            </a:r>
            <a:r>
              <a:rPr sz="1350" spc="-2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connected </a:t>
            </a:r>
            <a:r>
              <a:rPr sz="1350" spc="-36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applications become highly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 vulnerable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to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cyber</a:t>
            </a:r>
            <a:r>
              <a:rPr sz="135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threats.</a:t>
            </a:r>
            <a:endParaRPr sz="13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4530" y="1246171"/>
            <a:ext cx="4862540" cy="31387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75" y="635258"/>
            <a:ext cx="34029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W</a:t>
            </a:r>
            <a:r>
              <a:rPr spc="165" dirty="0"/>
              <a:t>h</a:t>
            </a:r>
            <a:r>
              <a:rPr spc="40" dirty="0"/>
              <a:t>y</a:t>
            </a:r>
            <a:r>
              <a:rPr spc="-235" dirty="0"/>
              <a:t> </a:t>
            </a:r>
            <a:r>
              <a:rPr spc="15" dirty="0"/>
              <a:t>I</a:t>
            </a:r>
            <a:r>
              <a:rPr spc="25" dirty="0"/>
              <a:t>n</a:t>
            </a:r>
            <a:r>
              <a:rPr spc="-55" dirty="0"/>
              <a:t>t</a:t>
            </a:r>
            <a:r>
              <a:rPr spc="-25" dirty="0"/>
              <a:t>e</a:t>
            </a:r>
            <a:r>
              <a:rPr spc="-40" dirty="0"/>
              <a:t>r</a:t>
            </a:r>
            <a:r>
              <a:rPr spc="50" dirty="0"/>
              <a:t>ope</a:t>
            </a:r>
            <a:r>
              <a:rPr spc="30" dirty="0"/>
              <a:t>r</a:t>
            </a:r>
            <a:r>
              <a:rPr spc="5" dirty="0"/>
              <a:t>abili</a:t>
            </a:r>
            <a:r>
              <a:rPr dirty="0"/>
              <a:t>t</a:t>
            </a:r>
            <a:r>
              <a:rPr spc="4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225" y="1549696"/>
            <a:ext cx="7689215" cy="264350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469265" algn="l"/>
              </a:tabLst>
            </a:pPr>
            <a:r>
              <a:rPr sz="1800" dirty="0">
                <a:latin typeface="MS PGothic"/>
                <a:cs typeface="MS PGothic"/>
              </a:rPr>
              <a:t>❏	</a:t>
            </a:r>
            <a:r>
              <a:rPr sz="2000" spc="-10" dirty="0">
                <a:latin typeface="Arial MT"/>
                <a:cs typeface="Arial MT"/>
              </a:rPr>
              <a:t>Different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operating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systems</a:t>
            </a:r>
            <a:endParaRPr sz="2000">
              <a:latin typeface="Arial MT"/>
              <a:cs typeface="Arial MT"/>
            </a:endParaRPr>
          </a:p>
          <a:p>
            <a:pPr marL="517525">
              <a:lnSpc>
                <a:spcPct val="100000"/>
              </a:lnSpc>
              <a:spcBef>
                <a:spcPts val="385"/>
              </a:spcBef>
              <a:tabLst>
                <a:tab pos="926465" algn="l"/>
              </a:tabLst>
            </a:pPr>
            <a:r>
              <a:rPr sz="1400" dirty="0">
                <a:latin typeface="MS PGothic"/>
                <a:cs typeface="MS PGothic"/>
              </a:rPr>
              <a:t>❏	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sensor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node: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TinyOS,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SOS, </a:t>
            </a:r>
            <a:r>
              <a:rPr sz="1400" dirty="0">
                <a:latin typeface="Arial MT"/>
                <a:cs typeface="Arial MT"/>
              </a:rPr>
              <a:t>Mantis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OS, </a:t>
            </a:r>
            <a:r>
              <a:rPr sz="1400" spc="-10" dirty="0">
                <a:latin typeface="Arial MT"/>
                <a:cs typeface="Arial MT"/>
              </a:rPr>
              <a:t>RETOS, </a:t>
            </a:r>
            <a:r>
              <a:rPr sz="1400" spc="-5" dirty="0">
                <a:latin typeface="Arial MT"/>
                <a:cs typeface="Arial MT"/>
              </a:rPr>
              <a:t>and  </a:t>
            </a:r>
            <a:r>
              <a:rPr sz="1400" dirty="0">
                <a:latin typeface="Arial MT"/>
                <a:cs typeface="Arial MT"/>
              </a:rPr>
              <a:t>mostly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vendor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specific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OS</a:t>
            </a:r>
            <a:endParaRPr sz="1400">
              <a:latin typeface="Arial MT"/>
              <a:cs typeface="Arial MT"/>
            </a:endParaRPr>
          </a:p>
          <a:p>
            <a:pPr marL="517525">
              <a:lnSpc>
                <a:spcPct val="100000"/>
              </a:lnSpc>
              <a:spcBef>
                <a:spcPts val="254"/>
              </a:spcBef>
              <a:tabLst>
                <a:tab pos="926465" algn="l"/>
              </a:tabLst>
            </a:pPr>
            <a:r>
              <a:rPr sz="1400" dirty="0">
                <a:latin typeface="MS PGothic"/>
                <a:cs typeface="MS PGothic"/>
              </a:rPr>
              <a:t>❏	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personal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computer: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Windows,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Mac,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Unix,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Ubuntu</a:t>
            </a:r>
            <a:endParaRPr sz="1400">
              <a:latin typeface="Arial MT"/>
              <a:cs typeface="Arial MT"/>
            </a:endParaRPr>
          </a:p>
          <a:p>
            <a:pPr marL="469900" marR="5080" indent="-457200">
              <a:lnSpc>
                <a:spcPts val="2760"/>
              </a:lnSpc>
              <a:spcBef>
                <a:spcPts val="20"/>
              </a:spcBef>
              <a:tabLst>
                <a:tab pos="469265" algn="l"/>
                <a:tab pos="1108075" algn="l"/>
              </a:tabLst>
            </a:pPr>
            <a:r>
              <a:rPr sz="1800" dirty="0">
                <a:latin typeface="MS PGothic"/>
                <a:cs typeface="MS PGothic"/>
              </a:rPr>
              <a:t>❏	</a:t>
            </a:r>
            <a:r>
              <a:rPr sz="2000" spc="-10" dirty="0">
                <a:latin typeface="Arial MT"/>
                <a:cs typeface="Arial MT"/>
              </a:rPr>
              <a:t>Different </a:t>
            </a:r>
            <a:r>
              <a:rPr sz="2000" spc="-5" dirty="0">
                <a:latin typeface="Arial MT"/>
                <a:cs typeface="Arial MT"/>
              </a:rPr>
              <a:t>databases: DB2, </a:t>
            </a:r>
            <a:r>
              <a:rPr sz="2000" dirty="0">
                <a:latin typeface="Arial MT"/>
                <a:cs typeface="Arial MT"/>
              </a:rPr>
              <a:t>MySQL, </a:t>
            </a:r>
            <a:r>
              <a:rPr sz="2000" spc="-5" dirty="0">
                <a:latin typeface="Arial MT"/>
                <a:cs typeface="Arial MT"/>
              </a:rPr>
              <a:t>Oracle, PostgreSQL, SQLite,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SQL	</a:t>
            </a:r>
            <a:r>
              <a:rPr sz="2000" spc="-20" dirty="0">
                <a:latin typeface="Arial MT"/>
                <a:cs typeface="Arial MT"/>
              </a:rPr>
              <a:t>Server,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 Sybase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  <a:tabLst>
                <a:tab pos="469265" algn="l"/>
              </a:tabLst>
            </a:pPr>
            <a:r>
              <a:rPr sz="1800" dirty="0">
                <a:latin typeface="MS PGothic"/>
                <a:cs typeface="MS PGothic"/>
              </a:rPr>
              <a:t>❏	</a:t>
            </a:r>
            <a:r>
              <a:rPr sz="2000" spc="-10" dirty="0">
                <a:latin typeface="Arial MT"/>
                <a:cs typeface="Arial MT"/>
              </a:rPr>
              <a:t>Different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representations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469265" algn="l"/>
              </a:tabLst>
            </a:pPr>
            <a:r>
              <a:rPr sz="1800" dirty="0">
                <a:latin typeface="MS PGothic"/>
                <a:cs typeface="MS PGothic"/>
              </a:rPr>
              <a:t>❏	</a:t>
            </a:r>
            <a:r>
              <a:rPr sz="2000" spc="-10" dirty="0">
                <a:latin typeface="Arial MT"/>
                <a:cs typeface="Arial MT"/>
              </a:rPr>
              <a:t>Different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control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models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469265" algn="l"/>
              </a:tabLst>
            </a:pPr>
            <a:r>
              <a:rPr sz="1800" dirty="0">
                <a:latin typeface="MS PGothic"/>
                <a:cs typeface="MS PGothic"/>
              </a:rPr>
              <a:t>❏	</a:t>
            </a:r>
            <a:r>
              <a:rPr sz="2000" spc="-5" dirty="0">
                <a:latin typeface="Arial MT"/>
                <a:cs typeface="Arial MT"/>
              </a:rPr>
              <a:t>Syntactic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semantic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interpretations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75" y="635258"/>
            <a:ext cx="65690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IoT</a:t>
            </a:r>
            <a:r>
              <a:rPr spc="-240" dirty="0"/>
              <a:t> </a:t>
            </a:r>
            <a:r>
              <a:rPr spc="110" dirty="0"/>
              <a:t>cloud</a:t>
            </a:r>
            <a:r>
              <a:rPr spc="-165" dirty="0"/>
              <a:t> </a:t>
            </a:r>
            <a:r>
              <a:rPr spc="25" dirty="0"/>
              <a:t>security</a:t>
            </a:r>
            <a:r>
              <a:rPr spc="-229" dirty="0"/>
              <a:t> </a:t>
            </a:r>
            <a:r>
              <a:rPr spc="100" dirty="0"/>
              <a:t>using</a:t>
            </a:r>
            <a:r>
              <a:rPr spc="-165" dirty="0"/>
              <a:t> </a:t>
            </a:r>
            <a:r>
              <a:rPr spc="25" dirty="0"/>
              <a:t>holistic</a:t>
            </a:r>
            <a:r>
              <a:rPr spc="-165" dirty="0"/>
              <a:t> </a:t>
            </a:r>
            <a:r>
              <a:rPr spc="25" dirty="0"/>
              <a:t>security </a:t>
            </a:r>
            <a:r>
              <a:rPr spc="-795" dirty="0"/>
              <a:t> </a:t>
            </a:r>
            <a:r>
              <a:rPr spc="40" dirty="0"/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3224" y="1610525"/>
            <a:ext cx="7609840" cy="2841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9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Encryption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of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data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at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rest</a:t>
            </a:r>
            <a:endParaRPr sz="1350">
              <a:latin typeface="Arial MT"/>
              <a:cs typeface="Arial MT"/>
            </a:endParaRPr>
          </a:p>
          <a:p>
            <a:pPr marL="913765" marR="393700" indent="-444500">
              <a:lnSpc>
                <a:spcPct val="95800"/>
              </a:lnSpc>
              <a:spcBef>
                <a:spcPts val="35"/>
              </a:spcBef>
              <a:tabLst>
                <a:tab pos="9137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an encryption algorithm is used to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safeguard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data that is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stored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on any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kind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of disk, </a:t>
            </a:r>
            <a:r>
              <a:rPr sz="1350" spc="-36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including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backup devices and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solid-state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 drives.</a:t>
            </a:r>
            <a:endParaRPr sz="1350">
              <a:latin typeface="Arial MT"/>
              <a:cs typeface="Arial MT"/>
            </a:endParaRPr>
          </a:p>
          <a:p>
            <a:pPr marL="469900">
              <a:lnSpc>
                <a:spcPts val="1875"/>
              </a:lnSpc>
              <a:tabLst>
                <a:tab pos="9137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Several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layers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of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encryption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can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 be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used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to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protect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data at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rest.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939"/>
              </a:lnSpc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Encryption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of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data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in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transit</a:t>
            </a:r>
            <a:endParaRPr sz="1350">
              <a:latin typeface="Arial MT"/>
              <a:cs typeface="Arial MT"/>
            </a:endParaRPr>
          </a:p>
          <a:p>
            <a:pPr marL="913765" marR="128905" indent="-444500">
              <a:lnSpc>
                <a:spcPct val="95800"/>
              </a:lnSpc>
              <a:spcBef>
                <a:spcPts val="35"/>
              </a:spcBef>
              <a:tabLst>
                <a:tab pos="9137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it is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crucial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to ensure that an end-to-end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security strategy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is in place. In order to protect </a:t>
            </a:r>
            <a:r>
              <a:rPr sz="1350" spc="-36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data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in transit.</a:t>
            </a:r>
            <a:endParaRPr sz="1350">
              <a:latin typeface="Arial MT"/>
              <a:cs typeface="Arial MT"/>
            </a:endParaRPr>
          </a:p>
          <a:p>
            <a:pPr marL="469900">
              <a:lnSpc>
                <a:spcPts val="1875"/>
              </a:lnSpc>
              <a:tabLst>
                <a:tab pos="9137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Encrypted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connections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such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as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HTTPS,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FTPS, SSL,</a:t>
            </a:r>
            <a:r>
              <a:rPr sz="1350" spc="-3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TLS,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etc.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can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also be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used.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ts val="1939"/>
              </a:lnSpc>
              <a:tabLst>
                <a:tab pos="4565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Device</a:t>
            </a:r>
            <a:r>
              <a:rPr sz="1350" spc="-4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identity</a:t>
            </a:r>
            <a:endParaRPr sz="1350">
              <a:latin typeface="Arial MT"/>
              <a:cs typeface="Arial MT"/>
            </a:endParaRPr>
          </a:p>
          <a:p>
            <a:pPr marL="469900">
              <a:lnSpc>
                <a:spcPts val="1939"/>
              </a:lnSpc>
              <a:tabLst>
                <a:tab pos="9137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Each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device in an IoT</a:t>
            </a:r>
            <a:r>
              <a:rPr sz="1350" spc="-3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implementation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should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 have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a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unique device </a:t>
            </a:r>
            <a:r>
              <a:rPr sz="1350" spc="-20" dirty="0">
                <a:solidFill>
                  <a:srgbClr val="131314"/>
                </a:solidFill>
                <a:latin typeface="Arial MT"/>
                <a:cs typeface="Arial MT"/>
              </a:rPr>
              <a:t>identity.</a:t>
            </a:r>
            <a:endParaRPr sz="1350">
              <a:latin typeface="Arial MT"/>
              <a:cs typeface="Arial MT"/>
            </a:endParaRPr>
          </a:p>
          <a:p>
            <a:pPr marL="913765" marR="5080" indent="-444500">
              <a:lnSpc>
                <a:spcPct val="95800"/>
              </a:lnSpc>
              <a:spcBef>
                <a:spcPts val="35"/>
              </a:spcBef>
              <a:tabLst>
                <a:tab pos="913765" algn="l"/>
              </a:tabLst>
            </a:pPr>
            <a:r>
              <a:rPr sz="1700" dirty="0">
                <a:latin typeface="MS PGothic"/>
                <a:cs typeface="MS PGothic"/>
              </a:rPr>
              <a:t>❏	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When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a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device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comes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online, this identity is used to authenticate it and authorize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secure </a:t>
            </a:r>
            <a:r>
              <a:rPr sz="1350" spc="-36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communication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with other </a:t>
            </a:r>
            <a:r>
              <a:rPr sz="1350" dirty="0">
                <a:solidFill>
                  <a:srgbClr val="131314"/>
                </a:solidFill>
                <a:latin typeface="Arial MT"/>
                <a:cs typeface="Arial MT"/>
              </a:rPr>
              <a:t>components</a:t>
            </a:r>
            <a:r>
              <a:rPr sz="1350" spc="-1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of the IoT</a:t>
            </a:r>
            <a:r>
              <a:rPr sz="1350" spc="-3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350" spc="-5" dirty="0">
                <a:solidFill>
                  <a:srgbClr val="131314"/>
                </a:solidFill>
                <a:latin typeface="Arial MT"/>
                <a:cs typeface="Arial MT"/>
              </a:rPr>
              <a:t>ecosystem.</a:t>
            </a:r>
            <a:endParaRPr sz="1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8050" y="1578140"/>
            <a:ext cx="7581265" cy="410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520"/>
              </a:lnSpc>
              <a:spcBef>
                <a:spcPts val="95"/>
              </a:spcBef>
              <a:tabLst>
                <a:tab pos="421640" algn="l"/>
              </a:tabLst>
            </a:pPr>
            <a:r>
              <a:rPr sz="1450" b="0" spc="-5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z="1150" b="0" spc="-10" dirty="0">
                <a:solidFill>
                  <a:srgbClr val="131314"/>
                </a:solidFill>
                <a:latin typeface="Arial MT"/>
                <a:cs typeface="Arial MT"/>
              </a:rPr>
              <a:t>Device</a:t>
            </a:r>
            <a:r>
              <a:rPr sz="1150" b="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150" b="0" spc="-10" dirty="0">
                <a:solidFill>
                  <a:srgbClr val="131314"/>
                </a:solidFill>
                <a:latin typeface="Arial MT"/>
                <a:cs typeface="Arial MT"/>
              </a:rPr>
              <a:t>authentication</a:t>
            </a:r>
            <a:r>
              <a:rPr sz="1150" b="0" spc="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150" b="0" spc="-10" dirty="0">
                <a:solidFill>
                  <a:srgbClr val="131314"/>
                </a:solidFill>
                <a:latin typeface="Arial MT"/>
                <a:cs typeface="Arial MT"/>
              </a:rPr>
              <a:t>using</a:t>
            </a:r>
            <a:r>
              <a:rPr sz="1150" b="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150" b="0" spc="-10" dirty="0">
                <a:solidFill>
                  <a:srgbClr val="131314"/>
                </a:solidFill>
                <a:latin typeface="Arial MT"/>
                <a:cs typeface="Arial MT"/>
              </a:rPr>
              <a:t>OAuth</a:t>
            </a:r>
            <a:r>
              <a:rPr sz="1150" b="0" spc="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150" b="0" spc="-10" dirty="0">
                <a:solidFill>
                  <a:srgbClr val="131314"/>
                </a:solidFill>
                <a:latin typeface="Arial MT"/>
                <a:cs typeface="Arial MT"/>
              </a:rPr>
              <a:t>2.0</a:t>
            </a:r>
            <a:endParaRPr sz="1150">
              <a:latin typeface="Arial MT"/>
              <a:cs typeface="Arial MT"/>
            </a:endParaRPr>
          </a:p>
          <a:p>
            <a:pPr marL="469900">
              <a:lnSpc>
                <a:spcPts val="1520"/>
              </a:lnSpc>
              <a:tabLst>
                <a:tab pos="878840" algn="l"/>
              </a:tabLst>
            </a:pPr>
            <a:r>
              <a:rPr sz="1450" b="0" spc="-5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z="1150" b="0" spc="-10" dirty="0">
                <a:solidFill>
                  <a:srgbClr val="131314"/>
                </a:solidFill>
                <a:latin typeface="Arial MT"/>
                <a:cs typeface="Arial MT"/>
              </a:rPr>
              <a:t>OAuth</a:t>
            </a:r>
            <a:r>
              <a:rPr sz="1150" b="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150" b="0" spc="-5" dirty="0">
                <a:solidFill>
                  <a:srgbClr val="131314"/>
                </a:solidFill>
                <a:latin typeface="Arial MT"/>
                <a:cs typeface="Arial MT"/>
              </a:rPr>
              <a:t>2.0</a:t>
            </a:r>
            <a:r>
              <a:rPr sz="1150" b="0" spc="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150" b="0" spc="-5" dirty="0">
                <a:solidFill>
                  <a:srgbClr val="131314"/>
                </a:solidFill>
                <a:latin typeface="Arial MT"/>
                <a:cs typeface="Arial MT"/>
              </a:rPr>
              <a:t>is</a:t>
            </a:r>
            <a:r>
              <a:rPr sz="1150" b="0" spc="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150" b="0" spc="-5" dirty="0">
                <a:solidFill>
                  <a:srgbClr val="131314"/>
                </a:solidFill>
                <a:latin typeface="Arial MT"/>
                <a:cs typeface="Arial MT"/>
              </a:rPr>
              <a:t>a</a:t>
            </a:r>
            <a:r>
              <a:rPr sz="1150" b="0" spc="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150" b="0" spc="-10" dirty="0">
                <a:solidFill>
                  <a:srgbClr val="131314"/>
                </a:solidFill>
                <a:latin typeface="Arial MT"/>
                <a:cs typeface="Arial MT"/>
              </a:rPr>
              <a:t>powerful</a:t>
            </a:r>
            <a:r>
              <a:rPr sz="1150" b="0" spc="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150" b="0" spc="-10" dirty="0">
                <a:solidFill>
                  <a:srgbClr val="131314"/>
                </a:solidFill>
                <a:latin typeface="Arial MT"/>
                <a:cs typeface="Arial MT"/>
              </a:rPr>
              <a:t>open</a:t>
            </a:r>
            <a:r>
              <a:rPr sz="1150" b="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150" b="0" spc="-5" dirty="0">
                <a:solidFill>
                  <a:srgbClr val="131314"/>
                </a:solidFill>
                <a:latin typeface="Arial MT"/>
                <a:cs typeface="Arial MT"/>
              </a:rPr>
              <a:t>standard</a:t>
            </a:r>
            <a:r>
              <a:rPr sz="1150" b="0" spc="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150" b="0" spc="-5" dirty="0">
                <a:solidFill>
                  <a:srgbClr val="131314"/>
                </a:solidFill>
                <a:latin typeface="Arial MT"/>
                <a:cs typeface="Arial MT"/>
              </a:rPr>
              <a:t>that</a:t>
            </a:r>
            <a:r>
              <a:rPr sz="1150" b="0" spc="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150" b="0" spc="-5" dirty="0">
                <a:solidFill>
                  <a:srgbClr val="131314"/>
                </a:solidFill>
                <a:latin typeface="Arial MT"/>
                <a:cs typeface="Arial MT"/>
              </a:rPr>
              <a:t>can</a:t>
            </a:r>
            <a:r>
              <a:rPr sz="1150" b="0" spc="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150" b="0" spc="-5" dirty="0">
                <a:solidFill>
                  <a:srgbClr val="131314"/>
                </a:solidFill>
                <a:latin typeface="Arial MT"/>
                <a:cs typeface="Arial MT"/>
              </a:rPr>
              <a:t>be</a:t>
            </a:r>
            <a:r>
              <a:rPr sz="1150" b="0" spc="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150" b="0" spc="-10" dirty="0">
                <a:solidFill>
                  <a:srgbClr val="131314"/>
                </a:solidFill>
                <a:latin typeface="Arial MT"/>
                <a:cs typeface="Arial MT"/>
              </a:rPr>
              <a:t>used</a:t>
            </a:r>
            <a:r>
              <a:rPr sz="1150" b="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150" b="0" spc="-5" dirty="0">
                <a:solidFill>
                  <a:srgbClr val="131314"/>
                </a:solidFill>
                <a:latin typeface="Arial MT"/>
                <a:cs typeface="Arial MT"/>
              </a:rPr>
              <a:t>by</a:t>
            </a:r>
            <a:r>
              <a:rPr sz="1150" b="0" spc="-6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150" b="0" spc="-5" dirty="0">
                <a:solidFill>
                  <a:srgbClr val="131314"/>
                </a:solidFill>
                <a:latin typeface="Arial MT"/>
                <a:cs typeface="Arial MT"/>
              </a:rPr>
              <a:t>API</a:t>
            </a:r>
            <a:r>
              <a:rPr sz="1150" b="0" spc="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150" b="0" spc="-10" dirty="0">
                <a:solidFill>
                  <a:srgbClr val="131314"/>
                </a:solidFill>
                <a:latin typeface="Arial MT"/>
                <a:cs typeface="Arial MT"/>
              </a:rPr>
              <a:t>developers</a:t>
            </a:r>
            <a:r>
              <a:rPr sz="1150" b="0" spc="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150" b="0" spc="-5" dirty="0">
                <a:solidFill>
                  <a:srgbClr val="131314"/>
                </a:solidFill>
                <a:latin typeface="Arial MT"/>
                <a:cs typeface="Arial MT"/>
              </a:rPr>
              <a:t>to</a:t>
            </a:r>
            <a:r>
              <a:rPr sz="1150" b="0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150" b="0" spc="-10" dirty="0">
                <a:solidFill>
                  <a:srgbClr val="131314"/>
                </a:solidFill>
                <a:latin typeface="Arial MT"/>
                <a:cs typeface="Arial MT"/>
              </a:rPr>
              <a:t>protect</a:t>
            </a:r>
            <a:r>
              <a:rPr sz="1150" b="0" spc="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150" b="0" spc="-5" dirty="0">
                <a:solidFill>
                  <a:srgbClr val="131314"/>
                </a:solidFill>
                <a:latin typeface="Arial MT"/>
                <a:cs typeface="Arial MT"/>
              </a:rPr>
              <a:t>an</a:t>
            </a:r>
            <a:r>
              <a:rPr sz="1150" b="0" spc="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150" b="0" spc="-5" dirty="0">
                <a:solidFill>
                  <a:srgbClr val="131314"/>
                </a:solidFill>
                <a:latin typeface="Arial MT"/>
                <a:cs typeface="Arial MT"/>
              </a:rPr>
              <a:t>IoT</a:t>
            </a:r>
            <a:r>
              <a:rPr sz="1150" b="0" spc="-15" dirty="0">
                <a:solidFill>
                  <a:srgbClr val="131314"/>
                </a:solidFill>
                <a:latin typeface="Arial MT"/>
                <a:cs typeface="Arial MT"/>
              </a:rPr>
              <a:t> </a:t>
            </a:r>
            <a:r>
              <a:rPr sz="1150" b="0" spc="-10" dirty="0">
                <a:solidFill>
                  <a:srgbClr val="131314"/>
                </a:solidFill>
                <a:latin typeface="Arial MT"/>
                <a:cs typeface="Arial MT"/>
              </a:rPr>
              <a:t>ecosystem.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1459" rIns="0" bIns="0" rtlCol="0">
            <a:spAutoFit/>
          </a:bodyPr>
          <a:lstStyle/>
          <a:p>
            <a:pPr marL="615950">
              <a:lnSpc>
                <a:spcPts val="1565"/>
              </a:lnSpc>
              <a:spcBef>
                <a:spcPts val="95"/>
              </a:spcBef>
              <a:tabLst>
                <a:tab pos="1025525" algn="l"/>
              </a:tabLst>
            </a:pPr>
            <a:r>
              <a:rPr sz="1450" spc="-5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pc="-5" dirty="0"/>
              <a:t>It</a:t>
            </a:r>
            <a:r>
              <a:rPr spc="5"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10" dirty="0"/>
              <a:t>token-based</a:t>
            </a:r>
            <a:r>
              <a:rPr spc="5" dirty="0"/>
              <a:t> </a:t>
            </a:r>
            <a:r>
              <a:rPr spc="-10" dirty="0"/>
              <a:t>authentication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10" dirty="0"/>
              <a:t>authorization</a:t>
            </a:r>
            <a:r>
              <a:rPr spc="5" dirty="0"/>
              <a:t> </a:t>
            </a:r>
            <a:r>
              <a:rPr spc="-5" dirty="0"/>
              <a:t>solution</a:t>
            </a:r>
            <a:r>
              <a:rPr spc="5" dirty="0"/>
              <a:t> </a:t>
            </a:r>
            <a:r>
              <a:rPr spc="-5" dirty="0"/>
              <a:t>that</a:t>
            </a:r>
            <a:r>
              <a:rPr spc="5" dirty="0"/>
              <a:t> </a:t>
            </a:r>
            <a:r>
              <a:rPr spc="-5" dirty="0"/>
              <a:t>also</a:t>
            </a:r>
            <a:r>
              <a:rPr spc="5" dirty="0"/>
              <a:t> </a:t>
            </a:r>
            <a:r>
              <a:rPr spc="-10" dirty="0"/>
              <a:t>offers</a:t>
            </a:r>
            <a:r>
              <a:rPr spc="10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10" dirty="0"/>
              <a:t>framework</a:t>
            </a:r>
            <a:r>
              <a:rPr spc="5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spc="-10" dirty="0"/>
              <a:t>the</a:t>
            </a:r>
            <a:endParaRPr sz="1450">
              <a:latin typeface="MS PGothic"/>
              <a:cs typeface="MS PGothic"/>
            </a:endParaRPr>
          </a:p>
          <a:p>
            <a:pPr marL="1025525">
              <a:lnSpc>
                <a:spcPts val="985"/>
              </a:lnSpc>
            </a:pPr>
            <a:r>
              <a:rPr spc="-10" dirty="0"/>
              <a:t>decisions</a:t>
            </a:r>
            <a:r>
              <a:rPr spc="5" dirty="0"/>
              <a:t> </a:t>
            </a:r>
            <a:r>
              <a:rPr spc="-10" dirty="0"/>
              <a:t>associated</a:t>
            </a:r>
            <a:r>
              <a:rPr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spc="-10" dirty="0"/>
              <a:t>authentication.</a:t>
            </a:r>
          </a:p>
          <a:p>
            <a:pPr marL="158750">
              <a:lnSpc>
                <a:spcPts val="1305"/>
              </a:lnSpc>
              <a:tabLst>
                <a:tab pos="568325" algn="l"/>
              </a:tabLst>
            </a:pPr>
            <a:r>
              <a:rPr sz="1450" spc="-5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pc="-10" dirty="0"/>
              <a:t>User</a:t>
            </a:r>
            <a:r>
              <a:rPr spc="-15" dirty="0"/>
              <a:t> </a:t>
            </a:r>
            <a:r>
              <a:rPr spc="-5" dirty="0"/>
              <a:t>role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spc="-10" dirty="0"/>
              <a:t>policy</a:t>
            </a:r>
            <a:endParaRPr sz="1450">
              <a:latin typeface="MS PGothic"/>
              <a:cs typeface="MS PGothic"/>
            </a:endParaRPr>
          </a:p>
          <a:p>
            <a:pPr marL="615950">
              <a:lnSpc>
                <a:spcPts val="1300"/>
              </a:lnSpc>
              <a:tabLst>
                <a:tab pos="1025525" algn="l"/>
              </a:tabLst>
            </a:pPr>
            <a:r>
              <a:rPr sz="1450" spc="-5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pc="-5" dirty="0"/>
              <a:t>create</a:t>
            </a:r>
            <a:r>
              <a:rPr spc="5" dirty="0"/>
              <a:t> </a:t>
            </a:r>
            <a:r>
              <a:rPr spc="-10" dirty="0"/>
              <a:t>policies</a:t>
            </a:r>
            <a:r>
              <a:rPr spc="10" dirty="0"/>
              <a:t> </a:t>
            </a:r>
            <a:r>
              <a:rPr spc="-5" dirty="0"/>
              <a:t>that</a:t>
            </a:r>
            <a:r>
              <a:rPr spc="10" dirty="0"/>
              <a:t> </a:t>
            </a:r>
            <a:r>
              <a:rPr spc="-5" dirty="0"/>
              <a:t>can</a:t>
            </a:r>
            <a:r>
              <a:rPr spc="10" dirty="0"/>
              <a:t> </a:t>
            </a:r>
            <a:r>
              <a:rPr spc="-5" dirty="0"/>
              <a:t>be</a:t>
            </a:r>
            <a:r>
              <a:rPr spc="5" dirty="0"/>
              <a:t> </a:t>
            </a:r>
            <a:r>
              <a:rPr spc="-10" dirty="0"/>
              <a:t>attached</a:t>
            </a:r>
            <a:r>
              <a:rPr spc="10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10" dirty="0"/>
              <a:t>identities/resources</a:t>
            </a:r>
            <a:r>
              <a:rPr spc="10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10" dirty="0"/>
              <a:t>define</a:t>
            </a:r>
            <a:r>
              <a:rPr spc="10" dirty="0"/>
              <a:t> </a:t>
            </a:r>
            <a:r>
              <a:rPr spc="-5" dirty="0"/>
              <a:t>their</a:t>
            </a:r>
            <a:r>
              <a:rPr spc="10" dirty="0"/>
              <a:t> </a:t>
            </a:r>
            <a:r>
              <a:rPr spc="-10" dirty="0"/>
              <a:t>permissions.</a:t>
            </a:r>
            <a:endParaRPr sz="1450">
              <a:latin typeface="MS PGothic"/>
              <a:cs typeface="MS PGothic"/>
            </a:endParaRPr>
          </a:p>
          <a:p>
            <a:pPr marL="615950">
              <a:lnSpc>
                <a:spcPts val="1300"/>
              </a:lnSpc>
              <a:tabLst>
                <a:tab pos="1025525" algn="l"/>
              </a:tabLst>
            </a:pPr>
            <a:r>
              <a:rPr sz="1450" spc="-5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10" dirty="0"/>
              <a:t>administrator</a:t>
            </a:r>
            <a:r>
              <a:rPr spc="5" dirty="0"/>
              <a:t> </a:t>
            </a:r>
            <a:r>
              <a:rPr spc="-10" dirty="0"/>
              <a:t>defines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10" dirty="0"/>
              <a:t>policies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specifies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10" dirty="0"/>
              <a:t>access</a:t>
            </a:r>
            <a:r>
              <a:rPr spc="10" dirty="0"/>
              <a:t> </a:t>
            </a:r>
            <a:r>
              <a:rPr spc="-5" dirty="0"/>
              <a:t>level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resources.</a:t>
            </a:r>
            <a:endParaRPr sz="1450">
              <a:latin typeface="MS PGothic"/>
              <a:cs typeface="MS PGothic"/>
            </a:endParaRPr>
          </a:p>
          <a:p>
            <a:pPr marL="158750">
              <a:lnSpc>
                <a:spcPts val="1300"/>
              </a:lnSpc>
              <a:tabLst>
                <a:tab pos="568325" algn="l"/>
              </a:tabLst>
            </a:pPr>
            <a:r>
              <a:rPr sz="1450" spc="-5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pc="-10" dirty="0"/>
              <a:t>Certificate</a:t>
            </a:r>
            <a:r>
              <a:rPr dirty="0"/>
              <a:t> </a:t>
            </a:r>
            <a:r>
              <a:rPr spc="-10" dirty="0"/>
              <a:t>based</a:t>
            </a:r>
            <a:r>
              <a:rPr dirty="0"/>
              <a:t> </a:t>
            </a:r>
            <a:r>
              <a:rPr spc="-10" dirty="0"/>
              <a:t>authentication</a:t>
            </a:r>
            <a:endParaRPr sz="1450">
              <a:latin typeface="MS PGothic"/>
              <a:cs typeface="MS PGothic"/>
            </a:endParaRPr>
          </a:p>
          <a:p>
            <a:pPr marL="1025525" marR="5080" indent="-409575">
              <a:lnSpc>
                <a:spcPct val="75400"/>
              </a:lnSpc>
              <a:spcBef>
                <a:spcPts val="204"/>
              </a:spcBef>
              <a:tabLst>
                <a:tab pos="1025525" algn="l"/>
              </a:tabLst>
            </a:pPr>
            <a:r>
              <a:rPr sz="1450" spc="-5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pc="-5" dirty="0"/>
              <a:t>A</a:t>
            </a:r>
            <a:r>
              <a:rPr spc="-60" dirty="0"/>
              <a:t> </a:t>
            </a:r>
            <a:r>
              <a:rPr spc="-5" dirty="0"/>
              <a:t>certificate</a:t>
            </a:r>
            <a:r>
              <a:rPr spc="15" dirty="0"/>
              <a:t> </a:t>
            </a:r>
            <a:r>
              <a:rPr spc="-5" dirty="0"/>
              <a:t>is</a:t>
            </a:r>
            <a:r>
              <a:rPr spc="10" dirty="0"/>
              <a:t> </a:t>
            </a:r>
            <a:r>
              <a:rPr spc="-10" dirty="0"/>
              <a:t>essentially</a:t>
            </a:r>
            <a:r>
              <a:rPr spc="15" dirty="0"/>
              <a:t> </a:t>
            </a:r>
            <a:r>
              <a:rPr spc="-5" dirty="0"/>
              <a:t>a</a:t>
            </a:r>
            <a:r>
              <a:rPr spc="15" dirty="0"/>
              <a:t> </a:t>
            </a:r>
            <a:r>
              <a:rPr spc="-5" dirty="0"/>
              <a:t>signed</a:t>
            </a:r>
            <a:r>
              <a:rPr spc="10" dirty="0"/>
              <a:t> </a:t>
            </a:r>
            <a:r>
              <a:rPr spc="-10" dirty="0"/>
              <a:t>digital</a:t>
            </a:r>
            <a:r>
              <a:rPr spc="15" dirty="0"/>
              <a:t> </a:t>
            </a:r>
            <a:r>
              <a:rPr spc="-10" dirty="0"/>
              <a:t>document</a:t>
            </a:r>
            <a:r>
              <a:rPr spc="10" dirty="0"/>
              <a:t> </a:t>
            </a:r>
            <a:r>
              <a:rPr spc="-5" dirty="0"/>
              <a:t>that</a:t>
            </a:r>
            <a:r>
              <a:rPr spc="15" dirty="0"/>
              <a:t> </a:t>
            </a:r>
            <a:r>
              <a:rPr spc="-10" dirty="0"/>
              <a:t>includes</a:t>
            </a:r>
            <a:r>
              <a:rPr spc="10" dirty="0"/>
              <a:t> </a:t>
            </a:r>
            <a:r>
              <a:rPr spc="-10" dirty="0"/>
              <a:t>attributes</a:t>
            </a:r>
            <a:r>
              <a:rPr spc="15" dirty="0"/>
              <a:t> </a:t>
            </a:r>
            <a:r>
              <a:rPr spc="-10" dirty="0"/>
              <a:t>identifying</a:t>
            </a:r>
            <a:r>
              <a:rPr spc="10" dirty="0"/>
              <a:t> </a:t>
            </a:r>
            <a:r>
              <a:rPr spc="-5" dirty="0"/>
              <a:t>its</a:t>
            </a:r>
            <a:r>
              <a:rPr spc="15" dirty="0"/>
              <a:t> </a:t>
            </a:r>
            <a:r>
              <a:rPr spc="-10" dirty="0"/>
              <a:t>issuer</a:t>
            </a:r>
            <a:r>
              <a:rPr spc="15" dirty="0"/>
              <a:t> </a:t>
            </a:r>
            <a:r>
              <a:rPr spc="-10" dirty="0"/>
              <a:t>and </a:t>
            </a:r>
            <a:r>
              <a:rPr spc="-5" dirty="0"/>
              <a:t> </a:t>
            </a:r>
            <a:r>
              <a:rPr spc="-10" dirty="0"/>
              <a:t>owner</a:t>
            </a:r>
            <a:endParaRPr sz="1450">
              <a:latin typeface="MS PGothic"/>
              <a:cs typeface="MS PGothic"/>
            </a:endParaRPr>
          </a:p>
          <a:p>
            <a:pPr marL="615950">
              <a:lnSpc>
                <a:spcPts val="1085"/>
              </a:lnSpc>
              <a:tabLst>
                <a:tab pos="1025525" algn="l"/>
              </a:tabLst>
            </a:pPr>
            <a:r>
              <a:rPr sz="1450" spc="-5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10" dirty="0"/>
              <a:t>public</a:t>
            </a:r>
            <a:r>
              <a:rPr spc="5" dirty="0"/>
              <a:t> </a:t>
            </a:r>
            <a:r>
              <a:rPr spc="-5" dirty="0"/>
              <a:t>key</a:t>
            </a:r>
            <a:r>
              <a:rPr spc="5" dirty="0"/>
              <a:t> </a:t>
            </a:r>
            <a:r>
              <a:rPr spc="-5" dirty="0"/>
              <a:t>can</a:t>
            </a:r>
            <a:r>
              <a:rPr spc="5" dirty="0"/>
              <a:t> </a:t>
            </a:r>
            <a:r>
              <a:rPr spc="-10" dirty="0"/>
              <a:t>establish</a:t>
            </a:r>
            <a:r>
              <a:rPr spc="5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secure</a:t>
            </a:r>
            <a:r>
              <a:rPr spc="5" dirty="0"/>
              <a:t> </a:t>
            </a:r>
            <a:r>
              <a:rPr spc="-5" dirty="0"/>
              <a:t>communication</a:t>
            </a:r>
            <a:r>
              <a:rPr spc="5" dirty="0"/>
              <a:t> </a:t>
            </a:r>
            <a:r>
              <a:rPr spc="-5" dirty="0"/>
              <a:t>channel</a:t>
            </a:r>
            <a:r>
              <a:rPr spc="5"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subject.</a:t>
            </a:r>
            <a:endParaRPr sz="1450">
              <a:latin typeface="MS PGothic"/>
              <a:cs typeface="MS PGothic"/>
            </a:endParaRPr>
          </a:p>
          <a:p>
            <a:pPr marL="1025525" marR="353695" indent="-409575">
              <a:lnSpc>
                <a:spcPct val="75400"/>
              </a:lnSpc>
              <a:spcBef>
                <a:spcPts val="210"/>
              </a:spcBef>
              <a:tabLst>
                <a:tab pos="1025525" algn="l"/>
              </a:tabLst>
            </a:pPr>
            <a:r>
              <a:rPr sz="1450" spc="-5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10" dirty="0"/>
              <a:t>private</a:t>
            </a:r>
            <a:r>
              <a:rPr spc="5" dirty="0"/>
              <a:t> </a:t>
            </a:r>
            <a:r>
              <a:rPr spc="-5" dirty="0"/>
              <a:t>key</a:t>
            </a:r>
            <a:r>
              <a:rPr spc="5"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spc="-10" dirty="0"/>
              <a:t>used</a:t>
            </a:r>
            <a:r>
              <a:rPr spc="5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spc="-10" dirty="0"/>
              <a:t>proving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10" dirty="0"/>
              <a:t>identity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subject</a:t>
            </a:r>
            <a:r>
              <a:rPr spc="5" dirty="0"/>
              <a:t> </a:t>
            </a:r>
            <a:r>
              <a:rPr spc="-10" dirty="0"/>
              <a:t>once</a:t>
            </a:r>
            <a:r>
              <a:rPr spc="5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communication</a:t>
            </a:r>
            <a:r>
              <a:rPr spc="5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spc="-10" dirty="0"/>
              <a:t>is </a:t>
            </a:r>
            <a:r>
              <a:rPr spc="-300" dirty="0"/>
              <a:t> </a:t>
            </a:r>
            <a:r>
              <a:rPr spc="-10" dirty="0"/>
              <a:t>established.</a:t>
            </a:r>
            <a:endParaRPr sz="1450">
              <a:latin typeface="MS PGothic"/>
              <a:cs typeface="MS PGothic"/>
            </a:endParaRPr>
          </a:p>
          <a:p>
            <a:pPr marL="615950">
              <a:lnSpc>
                <a:spcPts val="1305"/>
              </a:lnSpc>
              <a:tabLst>
                <a:tab pos="1025525" algn="l"/>
              </a:tabLst>
            </a:pPr>
            <a:r>
              <a:rPr sz="1450" spc="-5" dirty="0">
                <a:solidFill>
                  <a:srgbClr val="000000"/>
                </a:solidFill>
                <a:latin typeface="MS PGothic"/>
                <a:cs typeface="MS PGothic"/>
              </a:rPr>
              <a:t>❏	</a:t>
            </a:r>
            <a:r>
              <a:rPr spc="-10" dirty="0"/>
              <a:t>Certificate</a:t>
            </a:r>
            <a:r>
              <a:rPr spc="15" dirty="0"/>
              <a:t> </a:t>
            </a:r>
            <a:r>
              <a:rPr spc="-10" dirty="0"/>
              <a:t>based</a:t>
            </a:r>
            <a:r>
              <a:rPr spc="15" dirty="0"/>
              <a:t> </a:t>
            </a:r>
            <a:r>
              <a:rPr spc="-10" dirty="0"/>
              <a:t>authentication</a:t>
            </a:r>
            <a:r>
              <a:rPr spc="15" dirty="0"/>
              <a:t> </a:t>
            </a:r>
            <a:r>
              <a:rPr spc="-5" dirty="0"/>
              <a:t>is</a:t>
            </a:r>
            <a:r>
              <a:rPr spc="15" dirty="0"/>
              <a:t> </a:t>
            </a:r>
            <a:r>
              <a:rPr spc="-5" dirty="0"/>
              <a:t>more</a:t>
            </a:r>
            <a:r>
              <a:rPr spc="15" dirty="0"/>
              <a:t> </a:t>
            </a:r>
            <a:r>
              <a:rPr spc="-10" dirty="0"/>
              <a:t>powerful</a:t>
            </a:r>
            <a:r>
              <a:rPr spc="20" dirty="0"/>
              <a:t> </a:t>
            </a:r>
            <a:r>
              <a:rPr spc="-5" dirty="0"/>
              <a:t>than</a:t>
            </a:r>
            <a:r>
              <a:rPr spc="15" dirty="0"/>
              <a:t> </a:t>
            </a:r>
            <a:r>
              <a:rPr spc="-10" dirty="0"/>
              <a:t>password-based</a:t>
            </a:r>
            <a:r>
              <a:rPr spc="15" dirty="0"/>
              <a:t> </a:t>
            </a:r>
            <a:r>
              <a:rPr spc="-10" dirty="0"/>
              <a:t>authentication.</a:t>
            </a:r>
            <a:endParaRPr sz="145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4C64-CF20-43CB-4B96-690A9781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514350"/>
            <a:ext cx="5257800" cy="1246495"/>
          </a:xfrm>
        </p:spPr>
        <p:txBody>
          <a:bodyPr/>
          <a:lstStyle/>
          <a:p>
            <a:r>
              <a:rPr lang="en-IN" dirty="0"/>
              <a:t>IoT Pen Testing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CA316-38F5-0EC6-F42B-B938D7BC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1606" y="1542404"/>
            <a:ext cx="7606594" cy="27699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testing is a methodical process of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scrutinising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organisation's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system,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etwork 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spot potential vulnerabilities a hacker could exploit.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stages of penetration testing: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Reconnaissance, Scanning, Vulnerability Assessment, Exploitation, and Reporting.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6990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4C64-CF20-43CB-4B96-690A9781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514350"/>
            <a:ext cx="5257800" cy="1246495"/>
          </a:xfrm>
        </p:spPr>
        <p:txBody>
          <a:bodyPr/>
          <a:lstStyle/>
          <a:p>
            <a:r>
              <a:rPr lang="en-IN" dirty="0"/>
              <a:t>IoT Pen Testing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CA316-38F5-0EC6-F42B-B938D7BC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1606" y="1542404"/>
            <a:ext cx="7606594" cy="2462213"/>
          </a:xfrm>
        </p:spPr>
        <p:txBody>
          <a:bodyPr/>
          <a:lstStyle/>
          <a:p>
            <a:pPr algn="l"/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Reconnaissance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Quicksand"/>
              </a:rPr>
              <a:t>Tester embarks on an intelligence-gathering mission about the target system.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Quicksand"/>
              </a:rPr>
              <a:t>The collection might encompass a variety of data, including information about IP addresses, domain details, network services, mail servers, and network topology.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Quicksand"/>
              </a:rPr>
              <a:t>This proactive intelligence gathering provides invaluable insights, helping to sketch a detailed blueprint of the target's environment.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Quicksand"/>
              </a:rPr>
              <a:t>Armed with this information, the tester can devise an informed testing strategy that can effectively probe for vulnerabilities, setting the stage for the subsequent phases of the penetration testing process.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915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4C64-CF20-43CB-4B96-690A9781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514350"/>
            <a:ext cx="5257800" cy="1246495"/>
          </a:xfrm>
        </p:spPr>
        <p:txBody>
          <a:bodyPr/>
          <a:lstStyle/>
          <a:p>
            <a:r>
              <a:rPr lang="en-IN" dirty="0"/>
              <a:t>IoT Pen Testing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CA316-38F5-0EC6-F42B-B938D7BC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1606" y="1542404"/>
            <a:ext cx="7606594" cy="1969770"/>
          </a:xfrm>
        </p:spPr>
        <p:txBody>
          <a:bodyPr/>
          <a:lstStyle/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Scanning</a:t>
            </a:r>
            <a:endParaRPr lang="en-US" sz="1600" b="0" i="0" dirty="0">
              <a:solidFill>
                <a:srgbClr val="000000"/>
              </a:solidFill>
              <a:effectLst/>
              <a:latin typeface="Quicksand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Quicksand"/>
              </a:rPr>
              <a:t>This phase involves an in-depth technical review of the target system.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Quicksand"/>
              </a:rPr>
              <a:t>Automated tools like vulnerability scanners, network mappers, and others are used to understand how the target system responds to various intrusions.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Quicksand"/>
              </a:rPr>
              <a:t>Scanning enables testers to determine how the target application behaves under different conditions and to identify potential weak points that could be exploited.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Quicksand"/>
              </a:rPr>
              <a:t>It maps out the system's digital terrain, enabling the tester to spot possible points of ingress that an attacker might use.</a:t>
            </a:r>
          </a:p>
        </p:txBody>
      </p:sp>
    </p:spTree>
    <p:extLst>
      <p:ext uri="{BB962C8B-B14F-4D97-AF65-F5344CB8AC3E}">
        <p14:creationId xmlns:p14="http://schemas.microsoft.com/office/powerpoint/2010/main" val="2412396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4C64-CF20-43CB-4B96-690A9781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514350"/>
            <a:ext cx="5257800" cy="1246495"/>
          </a:xfrm>
        </p:spPr>
        <p:txBody>
          <a:bodyPr/>
          <a:lstStyle/>
          <a:p>
            <a:r>
              <a:rPr lang="en-IN" dirty="0"/>
              <a:t>IoT Pen Testing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CA316-38F5-0EC6-F42B-B938D7BC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1606" y="1542404"/>
            <a:ext cx="7606594" cy="2215991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Vulnerability Assessment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Quicksand"/>
              </a:rPr>
              <a:t>Once the target system has been thoroughly scanned, the process proceeds to the Vulnerability Assessment stage.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Quicksand"/>
              </a:rPr>
              <a:t>This phase is a careful analysis of the target system to identify potential points of exploitation.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Quicksand"/>
              </a:rPr>
              <a:t>Using a combination of automated tools and manual methodologies, the tester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Quicksand"/>
              </a:rPr>
              <a:t>scrutinises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Quicksand"/>
              </a:rPr>
              <a:t> the security of the systems, identifying any potential loopholes.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Quicksand"/>
              </a:rPr>
              <a:t>This meticulous assessment ensures a complete understanding of the system’s security posture, flagging potential vulnerabilities that could be exploited by cybercriminals. </a:t>
            </a:r>
          </a:p>
        </p:txBody>
      </p:sp>
    </p:spTree>
    <p:extLst>
      <p:ext uri="{BB962C8B-B14F-4D97-AF65-F5344CB8AC3E}">
        <p14:creationId xmlns:p14="http://schemas.microsoft.com/office/powerpoint/2010/main" val="7224347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4C64-CF20-43CB-4B96-690A9781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514350"/>
            <a:ext cx="5257800" cy="1246495"/>
          </a:xfrm>
        </p:spPr>
        <p:txBody>
          <a:bodyPr/>
          <a:lstStyle/>
          <a:p>
            <a:r>
              <a:rPr lang="en-IN" dirty="0"/>
              <a:t>IoT Pen Testing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CA316-38F5-0EC6-F42B-B938D7BC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1606" y="1542404"/>
            <a:ext cx="7606594" cy="2462213"/>
          </a:xfrm>
        </p:spPr>
        <p:txBody>
          <a:bodyPr/>
          <a:lstStyle/>
          <a:p>
            <a:pPr algn="l"/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Exploitation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Quicksand"/>
              </a:rPr>
              <a:t>In this critical phase, the tester attempts to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Quicksand"/>
              </a:rPr>
              <a:t>capitalise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Quicksand"/>
              </a:rPr>
              <a:t> on the vulnerabilities discovered.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Quicksand"/>
              </a:rPr>
              <a:t>The aim isn't to cause damage but to ascertain the depth of the vulnerability and assess the potential damage it could cause.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Quicksand"/>
              </a:rPr>
              <a:t>Exploitation might involve data breaches, service disruption, or unauthorized access to sensitive information.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Quicksand"/>
              </a:rPr>
              <a:t>This stage needs to be carefully controlled and monitored, to ensure that the system isn't accidentally damaged during the process.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Quicksand"/>
              </a:rPr>
              <a:t>It’s a delicate balancing act between pushing the boundaries and maintaining the integrity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4039663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4C64-CF20-43CB-4B96-690A9781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514350"/>
            <a:ext cx="5257800" cy="1246495"/>
          </a:xfrm>
        </p:spPr>
        <p:txBody>
          <a:bodyPr/>
          <a:lstStyle/>
          <a:p>
            <a:r>
              <a:rPr lang="en-IN" dirty="0"/>
              <a:t>IoT Pen Testing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CA316-38F5-0EC6-F42B-B938D7BC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1606" y="1542404"/>
            <a:ext cx="7606594" cy="2462213"/>
          </a:xfrm>
        </p:spPr>
        <p:txBody>
          <a:bodyPr/>
          <a:lstStyle/>
          <a:p>
            <a:pPr algn="l"/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Reporting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Quicksand"/>
              </a:rPr>
              <a:t>The final stage is Reporting, where the tester compiles a comprehensive report detailing their findings.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Quicksand"/>
              </a:rPr>
              <a:t>This includes the vulnerabilities discovered, data exploited, and the success of the simulated breach.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Quicksand"/>
              </a:rPr>
              <a:t>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Quicksand"/>
              </a:rPr>
              <a:t>he report is not just a list of issues. It also offers recommendations for addressing the vulnerabilities, including software patches, configuration changes, and improved security policies.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Quicksand"/>
              </a:rPr>
              <a:t>The report serves as a roadmap, guiding the organization towards a more secure IT infrastructure. </a:t>
            </a:r>
          </a:p>
        </p:txBody>
      </p:sp>
    </p:spTree>
    <p:extLst>
      <p:ext uri="{BB962C8B-B14F-4D97-AF65-F5344CB8AC3E}">
        <p14:creationId xmlns:p14="http://schemas.microsoft.com/office/powerpoint/2010/main" val="26033600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Thank</a:t>
            </a:r>
            <a:r>
              <a:rPr spc="-240" dirty="0"/>
              <a:t> </a:t>
            </a:r>
            <a:r>
              <a:rPr spc="-10" dirty="0"/>
              <a:t>y</a:t>
            </a:r>
            <a:r>
              <a:rPr spc="90" dirty="0"/>
              <a:t>ou</a:t>
            </a:r>
            <a:r>
              <a:rPr spc="-170" dirty="0"/>
              <a:t> </a:t>
            </a:r>
            <a:r>
              <a:rPr spc="-165" dirty="0"/>
              <a:t>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375" y="635258"/>
            <a:ext cx="40424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T</a:t>
            </a:r>
            <a:r>
              <a:rPr spc="100" dirty="0"/>
              <a:t>ypes</a:t>
            </a:r>
            <a:r>
              <a:rPr spc="-170" dirty="0"/>
              <a:t> </a:t>
            </a:r>
            <a:r>
              <a:rPr spc="90" dirty="0"/>
              <a:t>o</a:t>
            </a:r>
            <a:r>
              <a:rPr dirty="0"/>
              <a:t>f</a:t>
            </a:r>
            <a:r>
              <a:rPr spc="-220" dirty="0"/>
              <a:t> </a:t>
            </a:r>
            <a:r>
              <a:rPr spc="15" dirty="0"/>
              <a:t>I</a:t>
            </a:r>
            <a:r>
              <a:rPr spc="25" dirty="0"/>
              <a:t>n</a:t>
            </a:r>
            <a:r>
              <a:rPr spc="-55" dirty="0"/>
              <a:t>t</a:t>
            </a:r>
            <a:r>
              <a:rPr spc="-25" dirty="0"/>
              <a:t>e</a:t>
            </a:r>
            <a:r>
              <a:rPr spc="-40" dirty="0"/>
              <a:t>r</a:t>
            </a:r>
            <a:r>
              <a:rPr spc="50" dirty="0"/>
              <a:t>ope</a:t>
            </a:r>
            <a:r>
              <a:rPr spc="30" dirty="0"/>
              <a:t>r</a:t>
            </a:r>
            <a:r>
              <a:rPr spc="5" dirty="0"/>
              <a:t>abili</a:t>
            </a:r>
            <a:r>
              <a:rPr dirty="0"/>
              <a:t>t</a:t>
            </a:r>
            <a:r>
              <a:rPr spc="4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225" y="1579232"/>
            <a:ext cx="3696335" cy="16027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469265" algn="l"/>
              </a:tabLst>
            </a:pPr>
            <a:r>
              <a:rPr sz="1800" dirty="0">
                <a:latin typeface="MS PGothic"/>
                <a:cs typeface="MS PGothic"/>
              </a:rPr>
              <a:t>❏	</a:t>
            </a:r>
            <a:r>
              <a:rPr sz="1800" spc="70" dirty="0">
                <a:latin typeface="Tahoma"/>
                <a:cs typeface="Tahoma"/>
              </a:rPr>
              <a:t>D</a:t>
            </a:r>
            <a:r>
              <a:rPr sz="1800" spc="30" dirty="0">
                <a:latin typeface="Tahoma"/>
                <a:cs typeface="Tahoma"/>
              </a:rPr>
              <a:t>e</a:t>
            </a:r>
            <a:r>
              <a:rPr sz="1800" spc="20" dirty="0">
                <a:latin typeface="Tahoma"/>
                <a:cs typeface="Tahoma"/>
              </a:rPr>
              <a:t>vice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Interope</a:t>
            </a:r>
            <a:r>
              <a:rPr sz="1800" spc="-25" dirty="0">
                <a:latin typeface="Tahoma"/>
                <a:cs typeface="Tahoma"/>
              </a:rPr>
              <a:t>r</a:t>
            </a:r>
            <a:r>
              <a:rPr sz="1800" spc="30" dirty="0">
                <a:latin typeface="Tahoma"/>
                <a:cs typeface="Tahoma"/>
              </a:rPr>
              <a:t>ability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469265" algn="l"/>
              </a:tabLst>
            </a:pPr>
            <a:r>
              <a:rPr sz="1800" dirty="0">
                <a:latin typeface="MS PGothic"/>
                <a:cs typeface="MS PGothic"/>
              </a:rPr>
              <a:t>❏	</a:t>
            </a:r>
            <a:r>
              <a:rPr sz="1800" spc="30" dirty="0">
                <a:latin typeface="Tahoma"/>
                <a:cs typeface="Tahoma"/>
              </a:rPr>
              <a:t>Data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Interope</a:t>
            </a:r>
            <a:r>
              <a:rPr sz="1800" spc="-25" dirty="0">
                <a:latin typeface="Tahoma"/>
                <a:cs typeface="Tahoma"/>
              </a:rPr>
              <a:t>r</a:t>
            </a:r>
            <a:r>
              <a:rPr sz="1800" spc="30" dirty="0">
                <a:latin typeface="Tahoma"/>
                <a:cs typeface="Tahoma"/>
              </a:rPr>
              <a:t>ability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469265" algn="l"/>
              </a:tabLst>
            </a:pPr>
            <a:r>
              <a:rPr sz="1800" dirty="0">
                <a:latin typeface="MS PGothic"/>
                <a:cs typeface="MS PGothic"/>
              </a:rPr>
              <a:t>❏	</a:t>
            </a:r>
            <a:r>
              <a:rPr sz="1800" dirty="0">
                <a:latin typeface="Tahoma"/>
                <a:cs typeface="Tahoma"/>
              </a:rPr>
              <a:t>Semantic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Interope</a:t>
            </a:r>
            <a:r>
              <a:rPr sz="1800" spc="-25" dirty="0">
                <a:latin typeface="Tahoma"/>
                <a:cs typeface="Tahoma"/>
              </a:rPr>
              <a:t>r</a:t>
            </a:r>
            <a:r>
              <a:rPr sz="1800" spc="30" dirty="0">
                <a:latin typeface="Tahoma"/>
                <a:cs typeface="Tahoma"/>
              </a:rPr>
              <a:t>ability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469265" algn="l"/>
              </a:tabLst>
            </a:pPr>
            <a:r>
              <a:rPr sz="1800" dirty="0">
                <a:latin typeface="MS PGothic"/>
                <a:cs typeface="MS PGothic"/>
              </a:rPr>
              <a:t>❏	</a:t>
            </a:r>
            <a:r>
              <a:rPr sz="1800" spc="20" dirty="0">
                <a:latin typeface="Tahoma"/>
                <a:cs typeface="Tahoma"/>
              </a:rPr>
              <a:t>Communication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Interope</a:t>
            </a:r>
            <a:r>
              <a:rPr sz="1800" spc="-25" dirty="0">
                <a:latin typeface="Tahoma"/>
                <a:cs typeface="Tahoma"/>
              </a:rPr>
              <a:t>r</a:t>
            </a:r>
            <a:r>
              <a:rPr sz="1800" spc="30" dirty="0">
                <a:latin typeface="Tahoma"/>
                <a:cs typeface="Tahoma"/>
              </a:rPr>
              <a:t>ability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469265" algn="l"/>
              </a:tabLst>
            </a:pPr>
            <a:r>
              <a:rPr sz="1800" dirty="0">
                <a:latin typeface="MS PGothic"/>
                <a:cs typeface="MS PGothic"/>
              </a:rPr>
              <a:t>❏	</a:t>
            </a:r>
            <a:r>
              <a:rPr sz="1800" spc="30" dirty="0">
                <a:latin typeface="Tahoma"/>
                <a:cs typeface="Tahoma"/>
              </a:rPr>
              <a:t>Connection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Interope</a:t>
            </a:r>
            <a:r>
              <a:rPr sz="1800" spc="-25" dirty="0">
                <a:latin typeface="Tahoma"/>
                <a:cs typeface="Tahoma"/>
              </a:rPr>
              <a:t>r</a:t>
            </a:r>
            <a:r>
              <a:rPr sz="1800" spc="30" dirty="0">
                <a:latin typeface="Tahoma"/>
                <a:cs typeface="Tahoma"/>
              </a:rPr>
              <a:t>ability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9410" y="378138"/>
            <a:ext cx="4386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5" dirty="0">
                <a:solidFill>
                  <a:srgbClr val="000000"/>
                </a:solidFill>
              </a:rPr>
              <a:t>Securi</a:t>
            </a:r>
            <a:r>
              <a:rPr sz="3000" spc="25" dirty="0">
                <a:solidFill>
                  <a:srgbClr val="000000"/>
                </a:solidFill>
              </a:rPr>
              <a:t>t</a:t>
            </a:r>
            <a:r>
              <a:rPr sz="3000" spc="-145" dirty="0">
                <a:solidFill>
                  <a:srgbClr val="000000"/>
                </a:solidFill>
              </a:rPr>
              <a:t>y</a:t>
            </a:r>
            <a:r>
              <a:rPr sz="3000" spc="-409" dirty="0">
                <a:solidFill>
                  <a:srgbClr val="000000"/>
                </a:solidFill>
              </a:rPr>
              <a:t>,</a:t>
            </a:r>
            <a:r>
              <a:rPr sz="3000" spc="-185" dirty="0">
                <a:solidFill>
                  <a:srgbClr val="000000"/>
                </a:solidFill>
              </a:rPr>
              <a:t> </a:t>
            </a:r>
            <a:r>
              <a:rPr sz="3000" spc="-20" dirty="0">
                <a:solidFill>
                  <a:srgbClr val="000000"/>
                </a:solidFill>
              </a:rPr>
              <a:t>Pri</a:t>
            </a:r>
            <a:r>
              <a:rPr sz="3000" spc="-65" dirty="0">
                <a:solidFill>
                  <a:srgbClr val="000000"/>
                </a:solidFill>
              </a:rPr>
              <a:t>v</a:t>
            </a:r>
            <a:r>
              <a:rPr sz="3000" spc="140" dirty="0">
                <a:solidFill>
                  <a:srgbClr val="000000"/>
                </a:solidFill>
              </a:rPr>
              <a:t>a</a:t>
            </a:r>
            <a:r>
              <a:rPr sz="3000" spc="105" dirty="0">
                <a:solidFill>
                  <a:srgbClr val="000000"/>
                </a:solidFill>
              </a:rPr>
              <a:t>c</a:t>
            </a:r>
            <a:r>
              <a:rPr sz="3000" spc="45" dirty="0">
                <a:solidFill>
                  <a:srgbClr val="000000"/>
                </a:solidFill>
              </a:rPr>
              <a:t>y</a:t>
            </a:r>
            <a:r>
              <a:rPr sz="3000" spc="-260" dirty="0">
                <a:solidFill>
                  <a:srgbClr val="000000"/>
                </a:solidFill>
              </a:rPr>
              <a:t> </a:t>
            </a:r>
            <a:r>
              <a:rPr sz="3000" spc="15" dirty="0">
                <a:solidFill>
                  <a:srgbClr val="000000"/>
                </a:solidFill>
              </a:rPr>
              <a:t>&amp;</a:t>
            </a:r>
            <a:r>
              <a:rPr sz="3000" spc="-270" dirty="0">
                <a:solidFill>
                  <a:srgbClr val="000000"/>
                </a:solidFill>
              </a:rPr>
              <a:t> </a:t>
            </a:r>
            <a:r>
              <a:rPr sz="3000" spc="-130" dirty="0">
                <a:solidFill>
                  <a:srgbClr val="000000"/>
                </a:solidFill>
              </a:rPr>
              <a:t>T</a:t>
            </a:r>
            <a:r>
              <a:rPr sz="3000" spc="50" dirty="0">
                <a:solidFill>
                  <a:srgbClr val="000000"/>
                </a:solidFill>
              </a:rPr>
              <a:t>ru</a:t>
            </a:r>
            <a:r>
              <a:rPr sz="3000" spc="30" dirty="0">
                <a:solidFill>
                  <a:srgbClr val="000000"/>
                </a:solidFill>
              </a:rPr>
              <a:t>s</a:t>
            </a:r>
            <a:r>
              <a:rPr sz="3000" spc="-40" dirty="0">
                <a:solidFill>
                  <a:srgbClr val="000000"/>
                </a:solidFill>
              </a:rPr>
              <a:t>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8017" y="1340764"/>
            <a:ext cx="7710805" cy="296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510" marR="5080" indent="-385445">
              <a:lnSpc>
                <a:spcPct val="109800"/>
              </a:lnSpc>
              <a:spcBef>
                <a:spcPts val="100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15" dirty="0">
                <a:latin typeface="Tahoma"/>
                <a:cs typeface="Tahoma"/>
              </a:rPr>
              <a:t>There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are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number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speciﬁc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security,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privacy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trust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challenges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IoT,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they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all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share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number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transverse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non-functional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requirements:</a:t>
            </a:r>
            <a:endParaRPr sz="1800">
              <a:latin typeface="Tahoma"/>
              <a:cs typeface="Tahoma"/>
            </a:endParaRPr>
          </a:p>
          <a:p>
            <a:pPr marL="797560" lvl="1" indent="-349885">
              <a:lnSpc>
                <a:spcPct val="100000"/>
              </a:lnSpc>
              <a:spcBef>
                <a:spcPts val="1680"/>
              </a:spcBef>
              <a:buSzPct val="200000"/>
              <a:buFont typeface="Arial MT"/>
              <a:buChar char="○"/>
              <a:tabLst>
                <a:tab pos="798195" algn="l"/>
              </a:tabLst>
            </a:pPr>
            <a:r>
              <a:rPr sz="1400" spc="10" dirty="0">
                <a:latin typeface="Tahoma"/>
                <a:cs typeface="Tahoma"/>
              </a:rPr>
              <a:t>Lightweight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symmetric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solutions,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Support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for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resource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constrained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devices</a:t>
            </a:r>
            <a:endParaRPr sz="1400">
              <a:latin typeface="Tahoma"/>
              <a:cs typeface="Tahoma"/>
            </a:endParaRPr>
          </a:p>
          <a:p>
            <a:pPr marL="797560" lvl="1" indent="-349885">
              <a:lnSpc>
                <a:spcPct val="100000"/>
              </a:lnSpc>
              <a:spcBef>
                <a:spcPts val="1985"/>
              </a:spcBef>
              <a:buSzPct val="200000"/>
              <a:buFont typeface="Arial MT"/>
              <a:buChar char="○"/>
              <a:tabLst>
                <a:tab pos="798195" algn="l"/>
              </a:tabLst>
            </a:pPr>
            <a:r>
              <a:rPr sz="1400" dirty="0">
                <a:latin typeface="Tahoma"/>
                <a:cs typeface="Tahoma"/>
              </a:rPr>
              <a:t>Scalable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billions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</a:t>
            </a:r>
            <a:r>
              <a:rPr sz="1400" spc="-20" dirty="0">
                <a:latin typeface="Tahoma"/>
                <a:cs typeface="Tahoma"/>
              </a:rPr>
              <a:t>e</a:t>
            </a:r>
            <a:r>
              <a:rPr sz="1400" spc="5" dirty="0">
                <a:latin typeface="Tahoma"/>
                <a:cs typeface="Tahoma"/>
              </a:rPr>
              <a:t>vices</a:t>
            </a:r>
            <a:r>
              <a:rPr sz="1400" spc="-30" dirty="0">
                <a:latin typeface="Tahoma"/>
                <a:cs typeface="Tahoma"/>
              </a:rPr>
              <a:t>/</a:t>
            </a:r>
            <a:r>
              <a:rPr sz="1400" spc="50" dirty="0">
                <a:latin typeface="Tahoma"/>
                <a:cs typeface="Tahoma"/>
              </a:rPr>
              <a:t>t</a:t>
            </a:r>
            <a:r>
              <a:rPr sz="1400" spc="25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ansactions</a:t>
            </a:r>
            <a:endParaRPr sz="1400">
              <a:latin typeface="Tahoma"/>
              <a:cs typeface="Tahoma"/>
            </a:endParaRPr>
          </a:p>
          <a:p>
            <a:pPr marL="397510" indent="-385445">
              <a:lnSpc>
                <a:spcPct val="100000"/>
              </a:lnSpc>
              <a:spcBef>
                <a:spcPts val="2020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15" dirty="0">
                <a:latin typeface="Tahoma"/>
                <a:cs typeface="Tahoma"/>
              </a:rPr>
              <a:t>Solutions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will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need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address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fede</a:t>
            </a:r>
            <a:r>
              <a:rPr sz="1800" spc="-20" dirty="0">
                <a:latin typeface="Tahoma"/>
                <a:cs typeface="Tahoma"/>
              </a:rPr>
              <a:t>r</a:t>
            </a:r>
            <a:r>
              <a:rPr sz="1800" spc="15" dirty="0">
                <a:latin typeface="Tahoma"/>
                <a:cs typeface="Tahoma"/>
              </a:rPr>
              <a:t>ation/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administ</a:t>
            </a:r>
            <a:r>
              <a:rPr sz="1800" spc="-25" dirty="0">
                <a:latin typeface="Tahoma"/>
                <a:cs typeface="Tahoma"/>
              </a:rPr>
              <a:t>r</a:t>
            </a:r>
            <a:r>
              <a:rPr sz="1800" spc="25" dirty="0">
                <a:latin typeface="Tahoma"/>
                <a:cs typeface="Tahoma"/>
              </a:rPr>
              <a:t>ati</a:t>
            </a:r>
            <a:r>
              <a:rPr sz="1800" spc="10" dirty="0">
                <a:latin typeface="Tahoma"/>
                <a:cs typeface="Tahoma"/>
              </a:rPr>
              <a:t>v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co-ope</a:t>
            </a:r>
            <a:r>
              <a:rPr sz="1800" spc="-25" dirty="0">
                <a:latin typeface="Tahoma"/>
                <a:cs typeface="Tahoma"/>
              </a:rPr>
              <a:t>r</a:t>
            </a:r>
            <a:r>
              <a:rPr sz="1800" spc="20" dirty="0">
                <a:latin typeface="Tahoma"/>
                <a:cs typeface="Tahoma"/>
              </a:rPr>
              <a:t>ation</a:t>
            </a:r>
            <a:endParaRPr sz="1800">
              <a:latin typeface="Tahoma"/>
              <a:cs typeface="Tahoma"/>
            </a:endParaRPr>
          </a:p>
          <a:p>
            <a:pPr marL="797560" lvl="1" indent="-340995">
              <a:lnSpc>
                <a:spcPct val="100000"/>
              </a:lnSpc>
              <a:spcBef>
                <a:spcPts val="1635"/>
              </a:spcBef>
              <a:buSzPct val="171428"/>
              <a:buFont typeface="Arial MT"/>
              <a:buChar char="○"/>
              <a:tabLst>
                <a:tab pos="797560" algn="l"/>
                <a:tab pos="798195" algn="l"/>
              </a:tabLst>
            </a:pPr>
            <a:r>
              <a:rPr sz="1400" spc="20" dirty="0">
                <a:latin typeface="Tahoma"/>
                <a:cs typeface="Tahoma"/>
              </a:rPr>
              <a:t>Heterogeneity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multiplicity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devices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platforms</a:t>
            </a:r>
            <a:endParaRPr sz="1400">
              <a:latin typeface="Tahoma"/>
              <a:cs typeface="Tahoma"/>
            </a:endParaRPr>
          </a:p>
          <a:p>
            <a:pPr marL="797560" lvl="1" indent="-349885">
              <a:lnSpc>
                <a:spcPct val="100000"/>
              </a:lnSpc>
              <a:spcBef>
                <a:spcPts val="1900"/>
              </a:spcBef>
              <a:buSzPct val="200000"/>
              <a:buFont typeface="Arial MT"/>
              <a:buChar char="○"/>
              <a:tabLst>
                <a:tab pos="798195" algn="l"/>
              </a:tabLst>
            </a:pPr>
            <a:r>
              <a:rPr sz="1400" spc="10" dirty="0">
                <a:latin typeface="Tahoma"/>
                <a:cs typeface="Tahoma"/>
              </a:rPr>
              <a:t>Intuitively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usable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solutions,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seamlessly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integrated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into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real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world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927" y="378138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0" dirty="0">
                <a:solidFill>
                  <a:srgbClr val="000000"/>
                </a:solidFill>
              </a:rPr>
              <a:t>T</a:t>
            </a:r>
            <a:r>
              <a:rPr sz="3000" spc="50" dirty="0">
                <a:solidFill>
                  <a:srgbClr val="000000"/>
                </a:solidFill>
              </a:rPr>
              <a:t>ru</a:t>
            </a:r>
            <a:r>
              <a:rPr sz="3000" spc="30" dirty="0">
                <a:solidFill>
                  <a:srgbClr val="000000"/>
                </a:solidFill>
              </a:rPr>
              <a:t>s</a:t>
            </a:r>
            <a:r>
              <a:rPr sz="3000" spc="-40" dirty="0">
                <a:solidFill>
                  <a:srgbClr val="000000"/>
                </a:solidFill>
              </a:rPr>
              <a:t>t</a:t>
            </a:r>
            <a:r>
              <a:rPr sz="3000" spc="-185" dirty="0">
                <a:solidFill>
                  <a:srgbClr val="000000"/>
                </a:solidFill>
              </a:rPr>
              <a:t> </a:t>
            </a:r>
            <a:r>
              <a:rPr sz="3000" spc="-20" dirty="0">
                <a:solidFill>
                  <a:srgbClr val="000000"/>
                </a:solidFill>
              </a:rPr>
              <a:t>f</a:t>
            </a:r>
            <a:r>
              <a:rPr sz="3000" spc="-5" dirty="0">
                <a:solidFill>
                  <a:srgbClr val="000000"/>
                </a:solidFill>
              </a:rPr>
              <a:t>or</a:t>
            </a:r>
            <a:r>
              <a:rPr sz="3000" spc="-250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I</a:t>
            </a:r>
            <a:r>
              <a:rPr sz="3000" spc="-180" dirty="0">
                <a:solidFill>
                  <a:srgbClr val="000000"/>
                </a:solidFill>
              </a:rPr>
              <a:t>o</a:t>
            </a:r>
            <a:r>
              <a:rPr sz="3000" spc="20" dirty="0">
                <a:solidFill>
                  <a:srgbClr val="000000"/>
                </a:solidFill>
              </a:rPr>
              <a:t>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8017" y="1271269"/>
            <a:ext cx="7825740" cy="303657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97510" indent="-385445">
              <a:lnSpc>
                <a:spcPct val="100000"/>
              </a:lnSpc>
              <a:spcBef>
                <a:spcPts val="1010"/>
              </a:spcBef>
              <a:buSzPct val="177777"/>
              <a:buFont typeface="Arial"/>
              <a:buChar char="●"/>
              <a:tabLst>
                <a:tab pos="398145" algn="l"/>
              </a:tabLst>
            </a:pPr>
            <a:r>
              <a:rPr sz="1800" spc="15" dirty="0">
                <a:latin typeface="Tahoma"/>
                <a:cs typeface="Tahoma"/>
              </a:rPr>
              <a:t>There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need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for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trust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framework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enable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users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system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endParaRPr sz="1800">
              <a:latin typeface="Tahoma"/>
              <a:cs typeface="Tahoma"/>
            </a:endParaRPr>
          </a:p>
          <a:p>
            <a:pPr marL="397510" marR="381635">
              <a:lnSpc>
                <a:spcPct val="114999"/>
              </a:lnSpc>
              <a:spcBef>
                <a:spcPts val="590"/>
              </a:spcBef>
            </a:pPr>
            <a:r>
              <a:rPr sz="1800" spc="-20" dirty="0">
                <a:latin typeface="Tahoma"/>
                <a:cs typeface="Tahoma"/>
              </a:rPr>
              <a:t>have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conﬁdence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that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information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services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being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exchanged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can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indeed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relied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upon.</a:t>
            </a:r>
            <a:endParaRPr sz="1800">
              <a:latin typeface="Tahoma"/>
              <a:cs typeface="Tahoma"/>
            </a:endParaRPr>
          </a:p>
          <a:p>
            <a:pPr marL="397510" marR="5080" indent="-385445">
              <a:lnSpc>
                <a:spcPct val="142200"/>
              </a:lnSpc>
              <a:spcBef>
                <a:spcPts val="1395"/>
              </a:spcBef>
              <a:buSzPct val="177777"/>
              <a:buFont typeface="Arial"/>
              <a:buChar char="●"/>
              <a:tabLst>
                <a:tab pos="398145" algn="l"/>
              </a:tabLst>
            </a:pPr>
            <a:r>
              <a:rPr sz="180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trust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framework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needs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able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deal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with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humans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machines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as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users.</a:t>
            </a:r>
            <a:endParaRPr sz="1800">
              <a:latin typeface="Tahoma"/>
              <a:cs typeface="Tahoma"/>
            </a:endParaRPr>
          </a:p>
          <a:p>
            <a:pPr marL="397510" marR="262255" indent="-385445">
              <a:lnSpc>
                <a:spcPct val="142200"/>
              </a:lnSpc>
              <a:spcBef>
                <a:spcPts val="1395"/>
              </a:spcBef>
              <a:buSzPct val="177777"/>
              <a:buFont typeface="Arial"/>
              <a:buChar char="●"/>
              <a:tabLst>
                <a:tab pos="398145" algn="l"/>
              </a:tabLst>
            </a:pPr>
            <a:r>
              <a:rPr sz="180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development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trust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frameworks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that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address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this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requirement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will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require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advances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areas.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017" y="1280223"/>
            <a:ext cx="8027034" cy="23577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97510" indent="-385445">
              <a:lnSpc>
                <a:spcPct val="100000"/>
              </a:lnSpc>
              <a:spcBef>
                <a:spcPts val="940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10" dirty="0">
                <a:latin typeface="Tahoma"/>
                <a:cs typeface="Tahoma"/>
              </a:rPr>
              <a:t>Lightweight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Public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Key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Infrastructures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(PKI)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as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basis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for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trust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management.</a:t>
            </a:r>
            <a:endParaRPr sz="1800">
              <a:latin typeface="Tahoma"/>
              <a:cs typeface="Tahoma"/>
            </a:endParaRPr>
          </a:p>
          <a:p>
            <a:pPr marL="397510" indent="-385445">
              <a:lnSpc>
                <a:spcPct val="100000"/>
              </a:lnSpc>
              <a:spcBef>
                <a:spcPts val="2895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10" dirty="0">
                <a:latin typeface="Tahoma"/>
                <a:cs typeface="Tahoma"/>
              </a:rPr>
              <a:t>Lightweight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key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management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systems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enable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trust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relationships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</a:t>
            </a:r>
            <a:endParaRPr sz="1800">
              <a:latin typeface="Tahoma"/>
              <a:cs typeface="Tahoma"/>
            </a:endParaRPr>
          </a:p>
          <a:p>
            <a:pPr marL="397510" marR="565150">
              <a:lnSpc>
                <a:spcPct val="114999"/>
              </a:lnSpc>
              <a:spcBef>
                <a:spcPts val="590"/>
              </a:spcBef>
            </a:pPr>
            <a:r>
              <a:rPr sz="1800" spc="5" dirty="0">
                <a:latin typeface="Tahoma"/>
                <a:cs typeface="Tahoma"/>
              </a:rPr>
              <a:t>established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distribution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encryption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materials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using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minimum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communications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processing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resources.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ahoma"/>
              <a:cs typeface="Tahoma"/>
            </a:endParaRPr>
          </a:p>
          <a:p>
            <a:pPr marL="397510" indent="-385445">
              <a:lnSpc>
                <a:spcPct val="100000"/>
              </a:lnSpc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45" dirty="0">
                <a:latin typeface="Tahoma"/>
                <a:cs typeface="Tahoma"/>
              </a:rPr>
              <a:t>Quality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Information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requirement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for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many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IoT-based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systems.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017" y="1320037"/>
            <a:ext cx="7496809" cy="304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510" marR="309880" indent="-385445">
              <a:lnSpc>
                <a:spcPct val="124400"/>
              </a:lnSpc>
              <a:spcBef>
                <a:spcPts val="100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25" dirty="0">
                <a:latin typeface="Tahoma"/>
                <a:cs typeface="Tahoma"/>
              </a:rPr>
              <a:t>Decentralized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self-conﬁguring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systems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as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alternatives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0" dirty="0">
                <a:latin typeface="Tahoma"/>
                <a:cs typeface="Tahoma"/>
              </a:rPr>
              <a:t>PKI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for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establishing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trust.</a:t>
            </a:r>
            <a:endParaRPr sz="1800">
              <a:latin typeface="Tahoma"/>
              <a:cs typeface="Tahoma"/>
            </a:endParaRPr>
          </a:p>
          <a:p>
            <a:pPr marL="397510" marR="203200" indent="-385445">
              <a:lnSpc>
                <a:spcPct val="124400"/>
              </a:lnSpc>
              <a:spcBef>
                <a:spcPts val="1565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40" dirty="0">
                <a:latin typeface="Tahoma"/>
                <a:cs typeface="Tahoma"/>
              </a:rPr>
              <a:t>Novel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methods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for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assessing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trust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people,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devices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data,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beyond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reputation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systems.</a:t>
            </a:r>
            <a:endParaRPr sz="1800">
              <a:latin typeface="Tahoma"/>
              <a:cs typeface="Tahoma"/>
            </a:endParaRPr>
          </a:p>
          <a:p>
            <a:pPr marL="397510" marR="5080" indent="-385445">
              <a:lnSpc>
                <a:spcPct val="124400"/>
              </a:lnSpc>
              <a:spcBef>
                <a:spcPts val="1565"/>
              </a:spcBef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10" dirty="0">
                <a:latin typeface="Tahoma"/>
                <a:cs typeface="Tahoma"/>
              </a:rPr>
              <a:t>Assurance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methods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for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trusted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platforms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including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hardware,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software,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protocols,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etc.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●"/>
            </a:pPr>
            <a:endParaRPr sz="1700">
              <a:latin typeface="Tahoma"/>
              <a:cs typeface="Tahoma"/>
            </a:endParaRPr>
          </a:p>
          <a:p>
            <a:pPr marL="397510" indent="-385445">
              <a:lnSpc>
                <a:spcPct val="100000"/>
              </a:lnSpc>
              <a:buSzPct val="177777"/>
              <a:buFont typeface="Arial MT"/>
              <a:buChar char="●"/>
              <a:tabLst>
                <a:tab pos="398145" algn="l"/>
              </a:tabLst>
            </a:pPr>
            <a:r>
              <a:rPr sz="1800" spc="15" dirty="0">
                <a:latin typeface="Tahoma"/>
                <a:cs typeface="Tahoma"/>
              </a:rPr>
              <a:t>Access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Control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pr</a:t>
            </a:r>
            <a:r>
              <a:rPr sz="1800" dirty="0">
                <a:latin typeface="Tahoma"/>
                <a:cs typeface="Tahoma"/>
              </a:rPr>
              <a:t>ev</a:t>
            </a:r>
            <a:r>
              <a:rPr sz="1800" spc="20" dirty="0">
                <a:latin typeface="Tahoma"/>
                <a:cs typeface="Tahoma"/>
              </a:rPr>
              <a:t>ent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data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breaches.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3393</Words>
  <Application>Microsoft Office PowerPoint</Application>
  <PresentationFormat>On-screen Show (16:9)</PresentationFormat>
  <Paragraphs>300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MS PGothic</vt:lpstr>
      <vt:lpstr>Arial</vt:lpstr>
      <vt:lpstr>Arial MT</vt:lpstr>
      <vt:lpstr>Calibri</vt:lpstr>
      <vt:lpstr>Montserrat</vt:lpstr>
      <vt:lpstr>Quicksand</vt:lpstr>
      <vt:lpstr>Tahoma</vt:lpstr>
      <vt:lpstr>Times New Roman</vt:lpstr>
      <vt:lpstr>Trebuchet MS</vt:lpstr>
      <vt:lpstr>Office Theme</vt:lpstr>
      <vt:lpstr>Unit 4</vt:lpstr>
      <vt:lpstr>Interoperability</vt:lpstr>
      <vt:lpstr>Interoperability</vt:lpstr>
      <vt:lpstr>Why Interoperability</vt:lpstr>
      <vt:lpstr>Types of Interoperability</vt:lpstr>
      <vt:lpstr>Security, Privacy &amp; Trust</vt:lpstr>
      <vt:lpstr>Trust for IoT</vt:lpstr>
      <vt:lpstr>PowerPoint Presentation</vt:lpstr>
      <vt:lpstr>PowerPoint Presentation</vt:lpstr>
      <vt:lpstr>Security for IoT</vt:lpstr>
      <vt:lpstr>PowerPoint Presentation</vt:lpstr>
      <vt:lpstr>PowerPoint Presentation</vt:lpstr>
      <vt:lpstr>Privacy for IoT</vt:lpstr>
      <vt:lpstr>PowerPoint Presentation</vt:lpstr>
      <vt:lpstr>PowerPoint Presentation</vt:lpstr>
      <vt:lpstr>IoT Related Standardizations</vt:lpstr>
      <vt:lpstr>PowerPoint Presentation</vt:lpstr>
      <vt:lpstr>PowerPoint Presentation</vt:lpstr>
      <vt:lpstr>PowerPoint Presentation</vt:lpstr>
      <vt:lpstr>PowerPoint Presentation</vt:lpstr>
      <vt:lpstr>Current Situation</vt:lpstr>
      <vt:lpstr>Device Level Energy Issues</vt:lpstr>
      <vt:lpstr>Low Power Communication</vt:lpstr>
      <vt:lpstr>PowerPoint Presentation</vt:lpstr>
      <vt:lpstr>Energy Harvesting</vt:lpstr>
      <vt:lpstr>IoT Security Challenges</vt:lpstr>
      <vt:lpstr>IoT Attack Vector</vt:lpstr>
      <vt:lpstr>PowerPoint Presentation</vt:lpstr>
      <vt:lpstr>IoT Attack Zones</vt:lpstr>
      <vt:lpstr>Attack Prevention Steps</vt:lpstr>
      <vt:lpstr>OWASP IoT Attack Surfaces</vt:lpstr>
      <vt:lpstr>OWASP IoT Top 10</vt:lpstr>
      <vt:lpstr>IoT Threat Model</vt:lpstr>
      <vt:lpstr>❏ While it is possible to prevent employees from bringing smart devices into the work  environment, it would be difficult to manage visitors with IoT devices from entering the building. ❏ Securing the IoT ecosystem simply cannot be done by policy mandates.</vt:lpstr>
      <vt:lpstr>Architectural IoT Threat Modeling</vt:lpstr>
      <vt:lpstr>Steps for Threat Modeling</vt:lpstr>
      <vt:lpstr>PowerPoint Presentation</vt:lpstr>
      <vt:lpstr>PowerPoint Presentation</vt:lpstr>
      <vt:lpstr>IoT Cloud Security</vt:lpstr>
      <vt:lpstr>IoT cloud security using holistic security  principles</vt:lpstr>
      <vt:lpstr>❏ Device authentication using OAuth 2.0 ❏ OAuth 2.0 is a powerful open standard that can be used by API developers to protect an IoT ecosystem.</vt:lpstr>
      <vt:lpstr>IoT Pen Testing Approaches</vt:lpstr>
      <vt:lpstr>IoT Pen Testing Approaches</vt:lpstr>
      <vt:lpstr>IoT Pen Testing Approaches</vt:lpstr>
      <vt:lpstr>IoT Pen Testing Approaches</vt:lpstr>
      <vt:lpstr>IoT Pen Testing Approaches</vt:lpstr>
      <vt:lpstr>IoT Pen Testing Approaches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4_IoT Security</dc:title>
  <cp:lastModifiedBy>Charanarur Panem</cp:lastModifiedBy>
  <cp:revision>4</cp:revision>
  <dcterms:created xsi:type="dcterms:W3CDTF">2023-10-18T05:16:54Z</dcterms:created>
  <dcterms:modified xsi:type="dcterms:W3CDTF">2023-12-04T05:01:51Z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