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7" r:id="rId2"/>
    <p:sldId id="258" r:id="rId3"/>
    <p:sldId id="269" r:id="rId4"/>
    <p:sldId id="271" r:id="rId5"/>
    <p:sldId id="273" r:id="rId6"/>
    <p:sldId id="260" r:id="rId7"/>
    <p:sldId id="261" r:id="rId8"/>
    <p:sldId id="262" r:id="rId9"/>
    <p:sldId id="263" r:id="rId10"/>
    <p:sldId id="264" r:id="rId11"/>
    <p:sldId id="265" r:id="rId12"/>
    <p:sldId id="266" r:id="rId13"/>
    <p:sldId id="267" r:id="rId14"/>
    <p:sldId id="268" r:id="rId15"/>
    <p:sldId id="274" r:id="rId16"/>
    <p:sldId id="275" r:id="rId17"/>
    <p:sldId id="276" r:id="rId18"/>
    <p:sldId id="277" r:id="rId19"/>
    <p:sldId id="278" r:id="rId20"/>
    <p:sldId id="279" r:id="rId21"/>
    <p:sldId id="298" r:id="rId22"/>
    <p:sldId id="280" r:id="rId23"/>
    <p:sldId id="281" r:id="rId24"/>
    <p:sldId id="283" r:id="rId25"/>
    <p:sldId id="299" r:id="rId26"/>
    <p:sldId id="284" r:id="rId27"/>
    <p:sldId id="285" r:id="rId28"/>
    <p:sldId id="286" r:id="rId29"/>
    <p:sldId id="287" r:id="rId30"/>
    <p:sldId id="288" r:id="rId31"/>
    <p:sldId id="289" r:id="rId32"/>
    <p:sldId id="290" r:id="rId33"/>
    <p:sldId id="300" r:id="rId34"/>
    <p:sldId id="291" r:id="rId35"/>
    <p:sldId id="292" r:id="rId36"/>
    <p:sldId id="293" r:id="rId37"/>
    <p:sldId id="294" r:id="rId38"/>
    <p:sldId id="296" r:id="rId39"/>
    <p:sldId id="301" r:id="rId40"/>
    <p:sldId id="297" r:id="rId41"/>
    <p:sldId id="302" r:id="rId4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6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21F8E9E1-5404-4DDE-AC0F-A1E5375C7217}" type="datetimeFigureOut">
              <a:rPr lang="en-US" smtClean="0"/>
              <a:pPr/>
              <a:t>10/18/2022</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883D64AB-C767-4DA8-B6E9-01972B1B3D1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7A3F1-019A-4A55-9920-6A9D3BE9C806}" type="slidenum">
              <a:rPr lang="en-US"/>
              <a:pPr/>
              <a:t>15</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4651-E60E-4DB3-B0DA-CE32AEB46DCC}" type="slidenum">
              <a:rPr lang="en-US"/>
              <a:pPr/>
              <a:t>16</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DF8F4-D26C-40AA-AC40-5E780A56D22D}" type="slidenum">
              <a:rPr lang="en-US"/>
              <a:pPr/>
              <a:t>17</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6AF18D-9746-47F5-87C6-BD87CC9B389D}" type="slidenum">
              <a:rPr lang="en-US"/>
              <a:pPr/>
              <a:t>18</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EC0663-C09D-4986-8422-FDDEB115DEE8}" type="slidenum">
              <a:rPr lang="en-US"/>
              <a:pPr/>
              <a:t>19</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xfrm>
            <a:off x="4038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ea typeface="ＭＳ Ｐゴシック" charset="-128"/>
            </a:endParaRPr>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7CF4968-A1D9-E04F-8925-D147F04D4D25}" type="slidenum">
              <a:rPr lang="en-US" altLang="en-US" sz="1200">
                <a:latin typeface="Calibri" charset="0"/>
              </a:rPr>
              <a:pPr eaLnBrk="1" hangingPunct="1"/>
              <a:t>22</a:t>
            </a:fld>
            <a:endParaRPr lang="en-US" altLang="en-US" sz="1200">
              <a:latin typeface="Calibri" charset="0"/>
            </a:endParaRPr>
          </a:p>
        </p:txBody>
      </p:sp>
    </p:spTree>
    <p:extLst>
      <p:ext uri="{BB962C8B-B14F-4D97-AF65-F5344CB8AC3E}">
        <p14:creationId xmlns:p14="http://schemas.microsoft.com/office/powerpoint/2010/main" xmlns="" val="407463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xfrm>
            <a:off x="4038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ea typeface="ＭＳ Ｐゴシック" charset="-128"/>
            </a:endParaRPr>
          </a:p>
        </p:txBody>
      </p:sp>
      <p:sp>
        <p:nvSpPr>
          <p:cNvPr id="4" name="Slide Number Placeholder 3"/>
          <p:cNvSpPr>
            <a:spLocks noGrp="1"/>
          </p:cNvSpPr>
          <p:nvPr>
            <p:ph type="sldNum" sz="quarter" idx="5"/>
          </p:nvPr>
        </p:nvSpPr>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5CAABB1-2B6A-1445-B9B6-AD8C10C5E327}" type="slidenum">
              <a:rPr lang="en-US" altLang="en-US" sz="1200">
                <a:latin typeface="Calibri" charset="0"/>
              </a:rPr>
              <a:pPr eaLnBrk="1" hangingPunct="1"/>
              <a:t>23</a:t>
            </a:fld>
            <a:endParaRPr lang="en-US" altLang="en-US" sz="1200">
              <a:latin typeface="Calibri" charset="0"/>
            </a:endParaRPr>
          </a:p>
        </p:txBody>
      </p:sp>
    </p:spTree>
    <p:extLst>
      <p:ext uri="{BB962C8B-B14F-4D97-AF65-F5344CB8AC3E}">
        <p14:creationId xmlns:p14="http://schemas.microsoft.com/office/powerpoint/2010/main" xmlns="" val="4232163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740B5D-2307-D543-9CE5-F4866577A2A5}" type="slidenum">
              <a:rPr lang="en-US"/>
              <a:pPr/>
              <a:t>26</a:t>
            </a:fld>
            <a:endParaRPr lang="en-US"/>
          </a:p>
        </p:txBody>
      </p:sp>
      <p:sp>
        <p:nvSpPr>
          <p:cNvPr id="1372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72163" name="Rectangle 3"/>
          <p:cNvSpPr>
            <a:spLocks noGrp="1" noChangeArrowheads="1"/>
          </p:cNvSpPr>
          <p:nvPr>
            <p:ph type="body" idx="1"/>
          </p:nvPr>
        </p:nvSpPr>
        <p:spPr/>
        <p:txBody>
          <a:bodyPr/>
          <a:lstStyle/>
          <a:p>
            <a:r>
              <a:rPr lang="en-US"/>
              <a:t>Better suited for </a:t>
            </a:r>
            <a:r>
              <a:rPr lang="ja-JP" altLang="en-US">
                <a:latin typeface="Arial"/>
              </a:rPr>
              <a:t>“</a:t>
            </a:r>
            <a:r>
              <a:rPr lang="en-US"/>
              <a:t>data streams</a:t>
            </a:r>
            <a:r>
              <a:rPr lang="ja-JP" altLang="en-US">
                <a:latin typeface="Arial"/>
              </a:rPr>
              <a:t>”</a:t>
            </a:r>
            <a:r>
              <a:rPr lang="en-US"/>
              <a:t>, i.e. ADC converters</a:t>
            </a:r>
          </a:p>
          <a:p>
            <a:r>
              <a:rPr lang="en-US"/>
              <a:t>Full duplex capability, i.e. communication between a codec and digital signal processor</a:t>
            </a:r>
          </a:p>
          <a:p>
            <a:endParaRPr lang="en-US"/>
          </a:p>
        </p:txBody>
      </p:sp>
    </p:spTree>
    <p:extLst>
      <p:ext uri="{BB962C8B-B14F-4D97-AF65-F5344CB8AC3E}">
        <p14:creationId xmlns:p14="http://schemas.microsoft.com/office/powerpoint/2010/main" xmlns="" val="205262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bwMode="auto">
          <a:xfrm>
            <a:off x="4318000" y="521494"/>
            <a:ext cx="0" cy="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Tree>
    <p:extLst>
      <p:ext uri="{BB962C8B-B14F-4D97-AF65-F5344CB8AC3E}">
        <p14:creationId xmlns:p14="http://schemas.microsoft.com/office/powerpoint/2010/main" xmlns="" val="311878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9768" y="2514600"/>
            <a:ext cx="6910070" cy="1969135"/>
          </a:xfrm>
          <a:custGeom>
            <a:avLst/>
            <a:gdLst/>
            <a:ahLst/>
            <a:cxnLst/>
            <a:rect l="l" t="t" r="r" b="b"/>
            <a:pathLst>
              <a:path w="6910070" h="1969135">
                <a:moveTo>
                  <a:pt x="0" y="1969007"/>
                </a:moveTo>
                <a:lnTo>
                  <a:pt x="6909815" y="1969007"/>
                </a:lnTo>
                <a:lnTo>
                  <a:pt x="6909815" y="0"/>
                </a:lnTo>
                <a:lnTo>
                  <a:pt x="0" y="0"/>
                </a:lnTo>
                <a:lnTo>
                  <a:pt x="0" y="1969007"/>
                </a:lnTo>
                <a:close/>
              </a:path>
            </a:pathLst>
          </a:custGeom>
          <a:solidFill>
            <a:srgbClr val="DAF3FD"/>
          </a:solidFill>
        </p:spPr>
        <p:txBody>
          <a:bodyPr wrap="square" lIns="0" tIns="0" rIns="0" bIns="0" rtlCol="0"/>
          <a:lstStyle/>
          <a:p>
            <a:endParaRPr/>
          </a:p>
        </p:txBody>
      </p:sp>
      <p:sp>
        <p:nvSpPr>
          <p:cNvPr id="2" name="Holder 2"/>
          <p:cNvSpPr>
            <a:spLocks noGrp="1"/>
          </p:cNvSpPr>
          <p:nvPr>
            <p:ph type="ctrTitle"/>
          </p:nvPr>
        </p:nvSpPr>
        <p:spPr>
          <a:xfrm>
            <a:off x="826604" y="659600"/>
            <a:ext cx="10538790" cy="8483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08080"/>
                </a:solidFill>
                <a:latin typeface="Arial MT"/>
                <a:cs typeface="Arial MT"/>
              </a:defRPr>
            </a:lvl1pPr>
          </a:lstStyle>
          <a:p>
            <a:pPr marL="12700">
              <a:lnSpc>
                <a:spcPts val="1425"/>
              </a:lnSpc>
            </a:pPr>
            <a:r>
              <a:rPr spc="-5" dirty="0"/>
              <a:t>Bahga</a:t>
            </a:r>
            <a:r>
              <a:rPr spc="-20" dirty="0"/>
              <a:t> </a:t>
            </a:r>
            <a:r>
              <a:rPr dirty="0"/>
              <a:t>&amp;</a:t>
            </a:r>
            <a:r>
              <a:rPr spc="-15" dirty="0"/>
              <a:t> </a:t>
            </a:r>
            <a:r>
              <a:rPr spc="-5" dirty="0"/>
              <a:t>Madisetti,</a:t>
            </a:r>
            <a:r>
              <a:rPr spc="-15" dirty="0"/>
              <a:t> </a:t>
            </a:r>
            <a:r>
              <a:rPr dirty="0"/>
              <a:t>©</a:t>
            </a:r>
            <a:r>
              <a:rPr spc="-15" dirty="0"/>
              <a:t> </a:t>
            </a:r>
            <a:r>
              <a:rPr spc="-5" dirty="0"/>
              <a:t>2015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08080"/>
                </a:solidFill>
                <a:latin typeface="Arial MT"/>
                <a:cs typeface="Arial MT"/>
              </a:defRPr>
            </a:lvl1pPr>
          </a:lstStyle>
          <a:p>
            <a:pPr marL="12700">
              <a:lnSpc>
                <a:spcPts val="1425"/>
              </a:lnSpc>
            </a:pPr>
            <a:r>
              <a:rPr spc="-5" dirty="0"/>
              <a:t>Bahga</a:t>
            </a:r>
            <a:r>
              <a:rPr spc="-20" dirty="0"/>
              <a:t> </a:t>
            </a:r>
            <a:r>
              <a:rPr dirty="0"/>
              <a:t>&amp;</a:t>
            </a:r>
            <a:r>
              <a:rPr spc="-15" dirty="0"/>
              <a:t> </a:t>
            </a:r>
            <a:r>
              <a:rPr spc="-5" dirty="0"/>
              <a:t>Madisetti,</a:t>
            </a:r>
            <a:r>
              <a:rPr spc="-15" dirty="0"/>
              <a:t> </a:t>
            </a:r>
            <a:r>
              <a:rPr dirty="0"/>
              <a:t>©</a:t>
            </a:r>
            <a:r>
              <a:rPr spc="-15" dirty="0"/>
              <a:t> </a:t>
            </a:r>
            <a:r>
              <a:rPr spc="-5" dirty="0"/>
              <a:t>2015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08080"/>
                </a:solidFill>
                <a:latin typeface="Arial MT"/>
                <a:cs typeface="Arial MT"/>
              </a:defRPr>
            </a:lvl1pPr>
          </a:lstStyle>
          <a:p>
            <a:pPr marL="12700">
              <a:lnSpc>
                <a:spcPts val="1425"/>
              </a:lnSpc>
            </a:pPr>
            <a:r>
              <a:rPr spc="-5" dirty="0"/>
              <a:t>Bahga</a:t>
            </a:r>
            <a:r>
              <a:rPr spc="-20" dirty="0"/>
              <a:t> </a:t>
            </a:r>
            <a:r>
              <a:rPr dirty="0"/>
              <a:t>&amp;</a:t>
            </a:r>
            <a:r>
              <a:rPr spc="-15" dirty="0"/>
              <a:t> </a:t>
            </a:r>
            <a:r>
              <a:rPr spc="-5" dirty="0"/>
              <a:t>Madisetti,</a:t>
            </a:r>
            <a:r>
              <a:rPr spc="-15" dirty="0"/>
              <a:t> </a:t>
            </a:r>
            <a:r>
              <a:rPr dirty="0"/>
              <a:t>©</a:t>
            </a:r>
            <a:r>
              <a:rPr spc="-15" dirty="0"/>
              <a:t> </a:t>
            </a:r>
            <a:r>
              <a:rPr spc="-5" dirty="0"/>
              <a:t>2015</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08080"/>
                </a:solidFill>
                <a:latin typeface="Arial MT"/>
                <a:cs typeface="Arial MT"/>
              </a:defRPr>
            </a:lvl1pPr>
          </a:lstStyle>
          <a:p>
            <a:pPr marL="12700">
              <a:lnSpc>
                <a:spcPts val="1425"/>
              </a:lnSpc>
            </a:pPr>
            <a:r>
              <a:rPr spc="-5" dirty="0"/>
              <a:t>Bahga</a:t>
            </a:r>
            <a:r>
              <a:rPr spc="-20" dirty="0"/>
              <a:t> </a:t>
            </a:r>
            <a:r>
              <a:rPr dirty="0"/>
              <a:t>&amp;</a:t>
            </a:r>
            <a:r>
              <a:rPr spc="-15" dirty="0"/>
              <a:t> </a:t>
            </a:r>
            <a:r>
              <a:rPr spc="-5" dirty="0"/>
              <a:t>Madisetti,</a:t>
            </a:r>
            <a:r>
              <a:rPr spc="-15" dirty="0"/>
              <a:t> </a:t>
            </a:r>
            <a:r>
              <a:rPr dirty="0"/>
              <a:t>©</a:t>
            </a:r>
            <a:r>
              <a:rPr spc="-15" dirty="0"/>
              <a:t> </a:t>
            </a:r>
            <a:r>
              <a:rPr spc="-5" dirty="0"/>
              <a:t>2015</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08080"/>
                </a:solidFill>
                <a:latin typeface="Arial MT"/>
                <a:cs typeface="Arial MT"/>
              </a:defRPr>
            </a:lvl1pPr>
          </a:lstStyle>
          <a:p>
            <a:pPr marL="12700">
              <a:lnSpc>
                <a:spcPts val="1425"/>
              </a:lnSpc>
            </a:pPr>
            <a:r>
              <a:rPr spc="-5" dirty="0"/>
              <a:t>Bahga</a:t>
            </a:r>
            <a:r>
              <a:rPr spc="-20" dirty="0"/>
              <a:t> </a:t>
            </a:r>
            <a:r>
              <a:rPr dirty="0"/>
              <a:t>&amp;</a:t>
            </a:r>
            <a:r>
              <a:rPr spc="-15" dirty="0"/>
              <a:t> </a:t>
            </a:r>
            <a:r>
              <a:rPr spc="-5" dirty="0"/>
              <a:t>Madisetti,</a:t>
            </a:r>
            <a:r>
              <a:rPr spc="-15" dirty="0"/>
              <a:t> </a:t>
            </a:r>
            <a:r>
              <a:rPr dirty="0"/>
              <a:t>©</a:t>
            </a:r>
            <a:r>
              <a:rPr spc="-15" dirty="0"/>
              <a:t> </a:t>
            </a:r>
            <a:r>
              <a:rPr spc="-5" dirty="0"/>
              <a:t>2015</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67710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15388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15388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48400"/>
            <a:ext cx="2540000" cy="276999"/>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184666"/>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540000" cy="276999"/>
          </a:xfrm>
        </p:spPr>
        <p:txBody>
          <a:bodyPr/>
          <a:lstStyle>
            <a:lvl1pPr>
              <a:defRPr/>
            </a:lvl1pPr>
          </a:lstStyle>
          <a:p>
            <a:fld id="{2E52A8FF-B6AC-4CC0-9785-612CD4FF78B0}"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677108"/>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15388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60117" y="2017713"/>
            <a:ext cx="5080000" cy="15388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60117" y="4151313"/>
            <a:ext cx="5080000" cy="15388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914400" y="6248400"/>
            <a:ext cx="3556000" cy="276999"/>
          </a:xfrm>
          <a:prstGeom prst="rect">
            <a:avLst/>
          </a:prstGeom>
        </p:spPr>
        <p:txBody>
          <a:bodyPr/>
          <a:lstStyle>
            <a:lvl1pPr>
              <a:defRPr>
                <a:latin typeface="Times New Roman" pitchFamily="18" charset="0"/>
                <a:cs typeface="+mn-cs"/>
              </a:defRPr>
            </a:lvl1pPr>
          </a:lstStyle>
          <a:p>
            <a:pPr>
              <a:defRPr/>
            </a:pPr>
            <a:endParaRPr lang="en-US"/>
          </a:p>
        </p:txBody>
      </p:sp>
      <p:sp>
        <p:nvSpPr>
          <p:cNvPr id="7" name="Footer Placeholder 6"/>
          <p:cNvSpPr>
            <a:spLocks noGrp="1"/>
          </p:cNvSpPr>
          <p:nvPr>
            <p:ph type="ftr" sz="quarter" idx="11"/>
          </p:nvPr>
        </p:nvSpPr>
        <p:spPr>
          <a:xfrm>
            <a:off x="4165600" y="6248400"/>
            <a:ext cx="3860800" cy="184666"/>
          </a:xfrm>
          <a:prstGeom prst="rect">
            <a:avLst/>
          </a:prstGeom>
        </p:spPr>
        <p:txBody>
          <a:bodyPr/>
          <a:lstStyle>
            <a:lvl1pPr>
              <a:defRPr>
                <a:latin typeface="Times New Roman" pitchFamily="18" charset="0"/>
                <a:cs typeface="+mn-cs"/>
              </a:defRPr>
            </a:lvl1pPr>
          </a:lstStyle>
          <a:p>
            <a:pPr>
              <a:defRPr/>
            </a:pPr>
            <a:endParaRPr lang="en-US"/>
          </a:p>
        </p:txBody>
      </p:sp>
      <p:sp>
        <p:nvSpPr>
          <p:cNvPr id="8" name="Slide Number Placeholder 7"/>
          <p:cNvSpPr>
            <a:spLocks noGrp="1"/>
          </p:cNvSpPr>
          <p:nvPr>
            <p:ph type="sldNum" sz="quarter" idx="12"/>
          </p:nvPr>
        </p:nvSpPr>
        <p:spPr>
          <a:xfrm>
            <a:off x="8778240" y="6377940"/>
            <a:ext cx="2804160" cy="276999"/>
          </a:xfrm>
        </p:spPr>
        <p:txBody>
          <a:bodyPr/>
          <a:lstStyle>
            <a:lvl1pPr>
              <a:defRPr>
                <a:latin typeface="Times New Roman" pitchFamily="18" charset="0"/>
                <a:cs typeface="+mn-cs"/>
              </a:defRPr>
            </a:lvl1pPr>
          </a:lstStyle>
          <a:p>
            <a:pPr>
              <a:defRPr/>
            </a:pPr>
            <a:fld id="{63E9D223-73BB-0D40-8B30-D215FEEDEA83}" type="slidenum">
              <a:rPr lang="en-US"/>
              <a:pPr>
                <a:defRPr/>
              </a:pPr>
              <a:t>‹#›</a:t>
            </a:fld>
            <a:endParaRPr lang="en-US"/>
          </a:p>
        </p:txBody>
      </p:sp>
    </p:spTree>
    <p:extLst>
      <p:ext uri="{BB962C8B-B14F-4D97-AF65-F5344CB8AC3E}">
        <p14:creationId xmlns:p14="http://schemas.microsoft.com/office/powerpoint/2010/main" xmlns="" val="24348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92023" y="0"/>
            <a:ext cx="12000230" cy="1420495"/>
          </a:xfrm>
          <a:custGeom>
            <a:avLst/>
            <a:gdLst/>
            <a:ahLst/>
            <a:cxnLst/>
            <a:rect l="l" t="t" r="r" b="b"/>
            <a:pathLst>
              <a:path w="12000230" h="1420495">
                <a:moveTo>
                  <a:pt x="0" y="1420368"/>
                </a:moveTo>
                <a:lnTo>
                  <a:pt x="11999976" y="1420368"/>
                </a:lnTo>
                <a:lnTo>
                  <a:pt x="11999976" y="0"/>
                </a:lnTo>
                <a:lnTo>
                  <a:pt x="0" y="0"/>
                </a:lnTo>
                <a:lnTo>
                  <a:pt x="0" y="1420368"/>
                </a:lnTo>
                <a:close/>
              </a:path>
            </a:pathLst>
          </a:custGeom>
          <a:solidFill>
            <a:srgbClr val="DAF3FD"/>
          </a:solidFill>
        </p:spPr>
        <p:txBody>
          <a:bodyPr wrap="square" lIns="0" tIns="0" rIns="0" bIns="0" rtlCol="0"/>
          <a:lstStyle/>
          <a:p>
            <a:endParaRPr/>
          </a:p>
        </p:txBody>
      </p:sp>
      <p:sp>
        <p:nvSpPr>
          <p:cNvPr id="2" name="Holder 2"/>
          <p:cNvSpPr>
            <a:spLocks noGrp="1"/>
          </p:cNvSpPr>
          <p:nvPr>
            <p:ph type="title"/>
          </p:nvPr>
        </p:nvSpPr>
        <p:spPr>
          <a:xfrm>
            <a:off x="916939" y="297179"/>
            <a:ext cx="10358120" cy="69469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752475" y="1801495"/>
            <a:ext cx="10687049" cy="211518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9533725" y="6607767"/>
            <a:ext cx="1838959" cy="196215"/>
          </a:xfrm>
          <a:prstGeom prst="rect">
            <a:avLst/>
          </a:prstGeom>
        </p:spPr>
        <p:txBody>
          <a:bodyPr wrap="square" lIns="0" tIns="0" rIns="0" bIns="0">
            <a:spAutoFit/>
          </a:bodyPr>
          <a:lstStyle>
            <a:lvl1pPr>
              <a:defRPr sz="1200" b="0" i="0">
                <a:solidFill>
                  <a:srgbClr val="808080"/>
                </a:solidFill>
                <a:latin typeface="Arial MT"/>
                <a:cs typeface="Arial MT"/>
              </a:defRPr>
            </a:lvl1pPr>
          </a:lstStyle>
          <a:p>
            <a:pPr marL="12700">
              <a:lnSpc>
                <a:spcPts val="1425"/>
              </a:lnSpc>
            </a:pPr>
            <a:r>
              <a:rPr spc="-5" dirty="0"/>
              <a:t>Bahga</a:t>
            </a:r>
            <a:r>
              <a:rPr spc="-20" dirty="0"/>
              <a:t> </a:t>
            </a:r>
            <a:r>
              <a:rPr dirty="0"/>
              <a:t>&amp;</a:t>
            </a:r>
            <a:r>
              <a:rPr spc="-15" dirty="0"/>
              <a:t> </a:t>
            </a:r>
            <a:r>
              <a:rPr spc="-5" dirty="0"/>
              <a:t>Madisetti,</a:t>
            </a:r>
            <a:r>
              <a:rPr spc="-15" dirty="0"/>
              <a:t> </a:t>
            </a:r>
            <a:r>
              <a:rPr dirty="0"/>
              <a:t>©</a:t>
            </a:r>
            <a:r>
              <a:rPr spc="-15" dirty="0"/>
              <a:t> </a:t>
            </a:r>
            <a:r>
              <a:rPr spc="-5" dirty="0"/>
              <a:t>2015</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10/18/2022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6939" y="1719199"/>
            <a:ext cx="7578725" cy="1204817"/>
          </a:xfrm>
          <a:prstGeom prst="rect">
            <a:avLst/>
          </a:prstGeom>
        </p:spPr>
        <p:txBody>
          <a:bodyPr vert="horz" wrap="square" lIns="0" tIns="95885" rIns="0" bIns="0" rtlCol="0">
            <a:spAutoFit/>
          </a:bodyPr>
          <a:lstStyle/>
          <a:p>
            <a:pPr marL="241300" indent="-228600" algn="ctr">
              <a:lnSpc>
                <a:spcPct val="100000"/>
              </a:lnSpc>
              <a:spcBef>
                <a:spcPts val="755"/>
              </a:spcBef>
              <a:tabLst>
                <a:tab pos="241300" algn="l"/>
              </a:tabLst>
            </a:pPr>
            <a:r>
              <a:rPr sz="7200" dirty="0" smtClean="0">
                <a:latin typeface="Calibri"/>
                <a:cs typeface="Calibri"/>
              </a:rPr>
              <a:t>M2M</a:t>
            </a:r>
            <a:endParaRPr sz="7200" dirty="0">
              <a:latin typeface="Calibri"/>
              <a:cs typeface="Calibri"/>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985519" cy="694690"/>
          </a:xfrm>
          <a:prstGeom prst="rect">
            <a:avLst/>
          </a:prstGeom>
        </p:spPr>
        <p:txBody>
          <a:bodyPr vert="horz" wrap="square" lIns="0" tIns="11430" rIns="0" bIns="0" rtlCol="0">
            <a:spAutoFit/>
          </a:bodyPr>
          <a:lstStyle/>
          <a:p>
            <a:pPr marL="12700">
              <a:lnSpc>
                <a:spcPct val="100000"/>
              </a:lnSpc>
              <a:spcBef>
                <a:spcPts val="90"/>
              </a:spcBef>
            </a:pPr>
            <a:r>
              <a:rPr spc="-10" dirty="0"/>
              <a:t>SDN</a:t>
            </a:r>
          </a:p>
        </p:txBody>
      </p:sp>
      <p:sp>
        <p:nvSpPr>
          <p:cNvPr id="3" name="object 3"/>
          <p:cNvSpPr txBox="1"/>
          <p:nvPr/>
        </p:nvSpPr>
        <p:spPr>
          <a:xfrm>
            <a:off x="916939" y="1757679"/>
            <a:ext cx="4112261" cy="4164345"/>
          </a:xfrm>
          <a:prstGeom prst="rect">
            <a:avLst/>
          </a:prstGeom>
        </p:spPr>
        <p:txBody>
          <a:bodyPr vert="horz" wrap="square" lIns="0" tIns="114935" rIns="0" bIns="0" rtlCol="0">
            <a:spAutoFit/>
          </a:bodyPr>
          <a:lstStyle/>
          <a:p>
            <a:pPr marL="241300" marR="96520" indent="-228600" algn="just">
              <a:lnSpc>
                <a:spcPct val="69900"/>
              </a:lnSpc>
              <a:spcBef>
                <a:spcPts val="905"/>
              </a:spcBef>
              <a:buFont typeface="Arial MT"/>
              <a:buChar char="•"/>
              <a:tabLst>
                <a:tab pos="240665" algn="l"/>
                <a:tab pos="241300" algn="l"/>
              </a:tabLst>
            </a:pPr>
            <a:r>
              <a:rPr sz="2200" spc="-5" dirty="0">
                <a:latin typeface="Times New Roman" pitchFamily="18" charset="0"/>
                <a:cs typeface="Times New Roman" pitchFamily="18" charset="0"/>
              </a:rPr>
              <a:t>Software-Defined Networking </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(SDN) </a:t>
            </a:r>
            <a:r>
              <a:rPr sz="2200" dirty="0">
                <a:latin typeface="Times New Roman" pitchFamily="18" charset="0"/>
                <a:cs typeface="Times New Roman" pitchFamily="18" charset="0"/>
              </a:rPr>
              <a:t>is a </a:t>
            </a:r>
            <a:r>
              <a:rPr sz="2200" spc="-5" dirty="0">
                <a:latin typeface="Times New Roman" pitchFamily="18" charset="0"/>
                <a:cs typeface="Times New Roman" pitchFamily="18" charset="0"/>
              </a:rPr>
              <a:t>networking </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architecture that separates the </a:t>
            </a:r>
            <a:r>
              <a:rPr sz="2200" spc="-484" dirty="0">
                <a:latin typeface="Times New Roman" pitchFamily="18" charset="0"/>
                <a:cs typeface="Times New Roman" pitchFamily="18" charset="0"/>
              </a:rPr>
              <a:t> </a:t>
            </a:r>
            <a:r>
              <a:rPr sz="2200" spc="-5" dirty="0">
                <a:latin typeface="Times New Roman" pitchFamily="18" charset="0"/>
                <a:cs typeface="Times New Roman" pitchFamily="18" charset="0"/>
              </a:rPr>
              <a:t>control plane from the data </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plane </a:t>
            </a:r>
            <a:r>
              <a:rPr sz="2200" dirty="0">
                <a:latin typeface="Times New Roman" pitchFamily="18" charset="0"/>
                <a:cs typeface="Times New Roman" pitchFamily="18" charset="0"/>
              </a:rPr>
              <a:t>and </a:t>
            </a:r>
            <a:r>
              <a:rPr sz="2200" spc="-5" dirty="0">
                <a:latin typeface="Times New Roman" pitchFamily="18" charset="0"/>
                <a:cs typeface="Times New Roman" pitchFamily="18" charset="0"/>
              </a:rPr>
              <a:t>centralizes the </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network</a:t>
            </a:r>
            <a:r>
              <a:rPr sz="2200" spc="-15" dirty="0">
                <a:latin typeface="Times New Roman" pitchFamily="18" charset="0"/>
                <a:cs typeface="Times New Roman" pitchFamily="18" charset="0"/>
              </a:rPr>
              <a:t> </a:t>
            </a:r>
            <a:r>
              <a:rPr sz="2200" spc="-5" dirty="0">
                <a:latin typeface="Times New Roman" pitchFamily="18" charset="0"/>
                <a:cs typeface="Times New Roman" pitchFamily="18" charset="0"/>
              </a:rPr>
              <a:t>controller.</a:t>
            </a:r>
            <a:endParaRPr sz="2200" dirty="0">
              <a:latin typeface="Times New Roman" pitchFamily="18" charset="0"/>
              <a:cs typeface="Times New Roman" pitchFamily="18" charset="0"/>
            </a:endParaRPr>
          </a:p>
          <a:p>
            <a:pPr marL="241300" marR="5080" indent="-228600" algn="just">
              <a:lnSpc>
                <a:spcPct val="69900"/>
              </a:lnSpc>
              <a:spcBef>
                <a:spcPts val="1000"/>
              </a:spcBef>
              <a:buFont typeface="Arial MT"/>
              <a:buChar char="•"/>
              <a:tabLst>
                <a:tab pos="240665" algn="l"/>
                <a:tab pos="241300" algn="l"/>
              </a:tabLst>
            </a:pPr>
            <a:r>
              <a:rPr sz="2200" spc="-5" dirty="0">
                <a:latin typeface="Times New Roman" pitchFamily="18" charset="0"/>
                <a:cs typeface="Times New Roman" pitchFamily="18" charset="0"/>
              </a:rPr>
              <a:t>Software-based </a:t>
            </a:r>
            <a:r>
              <a:rPr sz="2200" dirty="0">
                <a:latin typeface="Times New Roman" pitchFamily="18" charset="0"/>
                <a:cs typeface="Times New Roman" pitchFamily="18" charset="0"/>
              </a:rPr>
              <a:t>SDN </a:t>
            </a:r>
            <a:r>
              <a:rPr sz="2200" spc="-5" dirty="0">
                <a:latin typeface="Times New Roman" pitchFamily="18" charset="0"/>
                <a:cs typeface="Times New Roman" pitchFamily="18" charset="0"/>
              </a:rPr>
              <a:t>controllers </a:t>
            </a:r>
            <a:r>
              <a:rPr sz="2200" spc="-484" dirty="0">
                <a:latin typeface="Times New Roman" pitchFamily="18" charset="0"/>
                <a:cs typeface="Times New Roman" pitchFamily="18" charset="0"/>
              </a:rPr>
              <a:t> </a:t>
            </a:r>
            <a:r>
              <a:rPr sz="2200" spc="-5" dirty="0">
                <a:latin typeface="Times New Roman" pitchFamily="18" charset="0"/>
                <a:cs typeface="Times New Roman" pitchFamily="18" charset="0"/>
              </a:rPr>
              <a:t>maintain </a:t>
            </a:r>
            <a:r>
              <a:rPr sz="2200" dirty="0">
                <a:latin typeface="Times New Roman" pitchFamily="18" charset="0"/>
                <a:cs typeface="Times New Roman" pitchFamily="18" charset="0"/>
              </a:rPr>
              <a:t>a </a:t>
            </a:r>
            <a:r>
              <a:rPr sz="2200" spc="-5" dirty="0">
                <a:latin typeface="Times New Roman" pitchFamily="18" charset="0"/>
                <a:cs typeface="Times New Roman" pitchFamily="18" charset="0"/>
              </a:rPr>
              <a:t>unified </a:t>
            </a:r>
            <a:r>
              <a:rPr sz="2200" dirty="0">
                <a:latin typeface="Times New Roman" pitchFamily="18" charset="0"/>
                <a:cs typeface="Times New Roman" pitchFamily="18" charset="0"/>
              </a:rPr>
              <a:t>view </a:t>
            </a:r>
            <a:r>
              <a:rPr sz="2200" spc="-5" dirty="0">
                <a:latin typeface="Times New Roman" pitchFamily="18" charset="0"/>
                <a:cs typeface="Times New Roman" pitchFamily="18" charset="0"/>
              </a:rPr>
              <a:t>of the </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network </a:t>
            </a:r>
            <a:r>
              <a:rPr sz="2200" dirty="0">
                <a:latin typeface="Times New Roman" pitchFamily="18" charset="0"/>
                <a:cs typeface="Times New Roman" pitchFamily="18" charset="0"/>
              </a:rPr>
              <a:t>and </a:t>
            </a:r>
            <a:r>
              <a:rPr sz="2200" spc="-5" dirty="0">
                <a:latin typeface="Times New Roman" pitchFamily="18" charset="0"/>
                <a:cs typeface="Times New Roman" pitchFamily="18" charset="0"/>
              </a:rPr>
              <a:t>make confi </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guration, management </a:t>
            </a:r>
            <a:r>
              <a:rPr sz="2200" dirty="0">
                <a:latin typeface="Times New Roman" pitchFamily="18" charset="0"/>
                <a:cs typeface="Times New Roman" pitchFamily="18" charset="0"/>
              </a:rPr>
              <a:t>and </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provisioning</a:t>
            </a:r>
            <a:r>
              <a:rPr sz="2200" spc="-15" dirty="0">
                <a:latin typeface="Times New Roman" pitchFamily="18" charset="0"/>
                <a:cs typeface="Times New Roman" pitchFamily="18" charset="0"/>
              </a:rPr>
              <a:t> </a:t>
            </a:r>
            <a:r>
              <a:rPr sz="2200" spc="-5" dirty="0">
                <a:latin typeface="Times New Roman" pitchFamily="18" charset="0"/>
                <a:cs typeface="Times New Roman" pitchFamily="18" charset="0"/>
              </a:rPr>
              <a:t>simpler.</a:t>
            </a:r>
            <a:endParaRPr sz="2200" dirty="0">
              <a:latin typeface="Times New Roman" pitchFamily="18" charset="0"/>
              <a:cs typeface="Times New Roman" pitchFamily="18" charset="0"/>
            </a:endParaRPr>
          </a:p>
          <a:p>
            <a:pPr marL="241300" marR="22225" indent="-228600" algn="just">
              <a:lnSpc>
                <a:spcPct val="69900"/>
              </a:lnSpc>
              <a:spcBef>
                <a:spcPts val="994"/>
              </a:spcBef>
              <a:buFont typeface="Arial MT"/>
              <a:buChar char="•"/>
              <a:tabLst>
                <a:tab pos="240665" algn="l"/>
                <a:tab pos="241300" algn="l"/>
              </a:tabLst>
            </a:pPr>
            <a:r>
              <a:rPr sz="2200" spc="-5" dirty="0">
                <a:latin typeface="Times New Roman" pitchFamily="18" charset="0"/>
                <a:cs typeface="Times New Roman" pitchFamily="18" charset="0"/>
              </a:rPr>
              <a:t>The underlying infrastructure </a:t>
            </a:r>
            <a:r>
              <a:rPr sz="2200" dirty="0">
                <a:latin typeface="Times New Roman" pitchFamily="18" charset="0"/>
                <a:cs typeface="Times New Roman" pitchFamily="18" charset="0"/>
              </a:rPr>
              <a:t>in </a:t>
            </a:r>
            <a:r>
              <a:rPr sz="2200" spc="-484" dirty="0">
                <a:latin typeface="Times New Roman" pitchFamily="18" charset="0"/>
                <a:cs typeface="Times New Roman" pitchFamily="18" charset="0"/>
              </a:rPr>
              <a:t> </a:t>
            </a:r>
            <a:r>
              <a:rPr sz="2200" dirty="0">
                <a:latin typeface="Times New Roman" pitchFamily="18" charset="0"/>
                <a:cs typeface="Times New Roman" pitchFamily="18" charset="0"/>
              </a:rPr>
              <a:t>SDN </a:t>
            </a:r>
            <a:r>
              <a:rPr sz="2200" spc="-5" dirty="0">
                <a:latin typeface="Times New Roman" pitchFamily="18" charset="0"/>
                <a:cs typeface="Times New Roman" pitchFamily="18" charset="0"/>
              </a:rPr>
              <a:t>uses simple packet </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forwarding hardware </a:t>
            </a:r>
            <a:r>
              <a:rPr sz="2200" dirty="0">
                <a:latin typeface="Times New Roman" pitchFamily="18" charset="0"/>
                <a:cs typeface="Times New Roman" pitchFamily="18" charset="0"/>
              </a:rPr>
              <a:t>as </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opposed to specialized </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hardware </a:t>
            </a:r>
            <a:r>
              <a:rPr sz="2200" dirty="0">
                <a:latin typeface="Times New Roman" pitchFamily="18" charset="0"/>
                <a:cs typeface="Times New Roman" pitchFamily="18" charset="0"/>
              </a:rPr>
              <a:t>in </a:t>
            </a:r>
            <a:r>
              <a:rPr sz="2200" spc="-5" dirty="0">
                <a:latin typeface="Times New Roman" pitchFamily="18" charset="0"/>
                <a:cs typeface="Times New Roman" pitchFamily="18" charset="0"/>
              </a:rPr>
              <a:t>conventional </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networks.</a:t>
            </a:r>
            <a:endParaRPr sz="2200" dirty="0">
              <a:latin typeface="Times New Roman" pitchFamily="18" charset="0"/>
              <a:cs typeface="Times New Roman" pitchFamily="18" charset="0"/>
            </a:endParaRPr>
          </a:p>
        </p:txBody>
      </p:sp>
      <p:grpSp>
        <p:nvGrpSpPr>
          <p:cNvPr id="4" name="object 4"/>
          <p:cNvGrpSpPr/>
          <p:nvPr/>
        </p:nvGrpSpPr>
        <p:grpSpPr>
          <a:xfrm>
            <a:off x="0" y="0"/>
            <a:ext cx="11494888" cy="6858000"/>
            <a:chOff x="0" y="0"/>
            <a:chExt cx="11494888"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pic>
          <p:nvPicPr>
            <p:cNvPr id="6" name="object 6"/>
            <p:cNvPicPr/>
            <p:nvPr/>
          </p:nvPicPr>
          <p:blipFill>
            <a:blip r:embed="rId2" cstate="print"/>
            <a:stretch>
              <a:fillRect/>
            </a:stretch>
          </p:blipFill>
          <p:spPr>
            <a:xfrm>
              <a:off x="5715000" y="1785725"/>
              <a:ext cx="5779888" cy="4575450"/>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4749165" cy="694690"/>
          </a:xfrm>
          <a:prstGeom prst="rect">
            <a:avLst/>
          </a:prstGeom>
        </p:spPr>
        <p:txBody>
          <a:bodyPr vert="horz" wrap="square" lIns="0" tIns="11430" rIns="0" bIns="0" rtlCol="0">
            <a:spAutoFit/>
          </a:bodyPr>
          <a:lstStyle/>
          <a:p>
            <a:pPr marL="12700">
              <a:lnSpc>
                <a:spcPct val="100000"/>
              </a:lnSpc>
              <a:spcBef>
                <a:spcPts val="90"/>
              </a:spcBef>
            </a:pPr>
            <a:r>
              <a:rPr spc="-30" dirty="0"/>
              <a:t>Key</a:t>
            </a:r>
            <a:r>
              <a:rPr spc="-20" dirty="0"/>
              <a:t> </a:t>
            </a:r>
            <a:r>
              <a:rPr spc="-5" dirty="0"/>
              <a:t>elements</a:t>
            </a:r>
            <a:r>
              <a:rPr spc="-20" dirty="0"/>
              <a:t> </a:t>
            </a:r>
            <a:r>
              <a:rPr spc="-5" dirty="0"/>
              <a:t>of</a:t>
            </a:r>
            <a:r>
              <a:rPr spc="-15" dirty="0"/>
              <a:t> </a:t>
            </a:r>
            <a:r>
              <a:rPr spc="-10" dirty="0"/>
              <a:t>SDN</a:t>
            </a:r>
          </a:p>
        </p:txBody>
      </p:sp>
      <p:sp>
        <p:nvSpPr>
          <p:cNvPr id="3" name="object 3"/>
          <p:cNvSpPr txBox="1"/>
          <p:nvPr/>
        </p:nvSpPr>
        <p:spPr>
          <a:xfrm>
            <a:off x="916939" y="1766570"/>
            <a:ext cx="10118725" cy="3981450"/>
          </a:xfrm>
          <a:prstGeom prst="rect">
            <a:avLst/>
          </a:prstGeom>
        </p:spPr>
        <p:txBody>
          <a:bodyPr vert="horz" wrap="square" lIns="0" tIns="13970" rIns="0" bIns="0" rtlCol="0">
            <a:spAutoFit/>
          </a:bodyPr>
          <a:lstStyle/>
          <a:p>
            <a:pPr marL="241300" indent="-228600">
              <a:lnSpc>
                <a:spcPts val="3325"/>
              </a:lnSpc>
              <a:spcBef>
                <a:spcPts val="110"/>
              </a:spcBef>
              <a:buFont typeface="Arial MT"/>
              <a:buChar char="•"/>
              <a:tabLst>
                <a:tab pos="241300" algn="l"/>
              </a:tabLst>
            </a:pPr>
            <a:r>
              <a:rPr sz="2800" spc="-5" dirty="0">
                <a:latin typeface="Calibri"/>
                <a:cs typeface="Calibri"/>
              </a:rPr>
              <a:t>Centralized Network</a:t>
            </a:r>
            <a:r>
              <a:rPr sz="2800" dirty="0">
                <a:latin typeface="Calibri"/>
                <a:cs typeface="Calibri"/>
              </a:rPr>
              <a:t> </a:t>
            </a:r>
            <a:r>
              <a:rPr sz="2800" spc="-5" dirty="0">
                <a:latin typeface="Calibri"/>
                <a:cs typeface="Calibri"/>
              </a:rPr>
              <a:t>Controller</a:t>
            </a:r>
            <a:endParaRPr sz="2800" dirty="0">
              <a:latin typeface="Calibri"/>
              <a:cs typeface="Calibri"/>
            </a:endParaRPr>
          </a:p>
          <a:p>
            <a:pPr marL="698500" marR="5080" lvl="1" indent="-228600">
              <a:lnSpc>
                <a:spcPct val="79900"/>
              </a:lnSpc>
              <a:spcBef>
                <a:spcPts val="540"/>
              </a:spcBef>
              <a:buFont typeface="Arial MT"/>
              <a:buChar char="•"/>
              <a:tabLst>
                <a:tab pos="698500" algn="l"/>
              </a:tabLst>
            </a:pPr>
            <a:r>
              <a:rPr sz="2400" spc="-5" dirty="0">
                <a:latin typeface="Calibri"/>
                <a:cs typeface="Calibri"/>
              </a:rPr>
              <a:t>With</a:t>
            </a:r>
            <a:r>
              <a:rPr sz="2400" spc="5" dirty="0">
                <a:latin typeface="Calibri"/>
                <a:cs typeface="Calibri"/>
              </a:rPr>
              <a:t> </a:t>
            </a:r>
            <a:r>
              <a:rPr sz="2400" spc="-5" dirty="0">
                <a:latin typeface="Calibri"/>
                <a:cs typeface="Calibri"/>
              </a:rPr>
              <a:t>decoupled</a:t>
            </a:r>
            <a:r>
              <a:rPr sz="2400" spc="5" dirty="0">
                <a:latin typeface="Calibri"/>
                <a:cs typeface="Calibri"/>
              </a:rPr>
              <a:t> </a:t>
            </a:r>
            <a:r>
              <a:rPr sz="2400" spc="-5" dirty="0">
                <a:latin typeface="Calibri"/>
                <a:cs typeface="Calibri"/>
              </a:rPr>
              <a:t>control</a:t>
            </a:r>
            <a:r>
              <a:rPr sz="2400" spc="10" dirty="0">
                <a:latin typeface="Calibri"/>
                <a:cs typeface="Calibri"/>
              </a:rPr>
              <a:t> </a:t>
            </a:r>
            <a:r>
              <a:rPr sz="2400" spc="-5" dirty="0">
                <a:latin typeface="Calibri"/>
                <a:cs typeface="Calibri"/>
              </a:rPr>
              <a:t>and</a:t>
            </a:r>
            <a:r>
              <a:rPr sz="2400" spc="5" dirty="0">
                <a:latin typeface="Calibri"/>
                <a:cs typeface="Calibri"/>
              </a:rPr>
              <a:t> </a:t>
            </a:r>
            <a:r>
              <a:rPr sz="2400" spc="-5" dirty="0">
                <a:latin typeface="Calibri"/>
                <a:cs typeface="Calibri"/>
              </a:rPr>
              <a:t>data</a:t>
            </a:r>
            <a:r>
              <a:rPr sz="2400" spc="5" dirty="0">
                <a:latin typeface="Calibri"/>
                <a:cs typeface="Calibri"/>
              </a:rPr>
              <a:t> </a:t>
            </a:r>
            <a:r>
              <a:rPr sz="2400" spc="-5" dirty="0">
                <a:latin typeface="Calibri"/>
                <a:cs typeface="Calibri"/>
              </a:rPr>
              <a:t>planes</a:t>
            </a:r>
            <a:r>
              <a:rPr sz="2400" spc="10" dirty="0">
                <a:latin typeface="Calibri"/>
                <a:cs typeface="Calibri"/>
              </a:rPr>
              <a:t> </a:t>
            </a:r>
            <a:r>
              <a:rPr sz="2400" spc="-5" dirty="0">
                <a:latin typeface="Calibri"/>
                <a:cs typeface="Calibri"/>
              </a:rPr>
              <a:t>and</a:t>
            </a:r>
            <a:r>
              <a:rPr sz="2400" spc="5" dirty="0">
                <a:latin typeface="Calibri"/>
                <a:cs typeface="Calibri"/>
              </a:rPr>
              <a:t> </a:t>
            </a:r>
            <a:r>
              <a:rPr sz="2400" spc="-5" dirty="0">
                <a:latin typeface="Calibri"/>
                <a:cs typeface="Calibri"/>
              </a:rPr>
              <a:t>centralized</a:t>
            </a:r>
            <a:r>
              <a:rPr sz="2400" spc="10" dirty="0">
                <a:latin typeface="Calibri"/>
                <a:cs typeface="Calibri"/>
              </a:rPr>
              <a:t> </a:t>
            </a:r>
            <a:r>
              <a:rPr sz="2400" spc="-5" dirty="0">
                <a:latin typeface="Calibri"/>
                <a:cs typeface="Calibri"/>
              </a:rPr>
              <a:t>network</a:t>
            </a:r>
            <a:r>
              <a:rPr sz="2400" spc="5" dirty="0">
                <a:latin typeface="Calibri"/>
                <a:cs typeface="Calibri"/>
              </a:rPr>
              <a:t> </a:t>
            </a:r>
            <a:r>
              <a:rPr sz="2400" spc="-5" dirty="0">
                <a:latin typeface="Calibri"/>
                <a:cs typeface="Calibri"/>
              </a:rPr>
              <a:t>controller, </a:t>
            </a:r>
            <a:r>
              <a:rPr sz="2400" spc="-525"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network</a:t>
            </a:r>
            <a:r>
              <a:rPr sz="2400" dirty="0">
                <a:latin typeface="Calibri"/>
                <a:cs typeface="Calibri"/>
              </a:rPr>
              <a:t> </a:t>
            </a:r>
            <a:r>
              <a:rPr sz="2400" spc="-5" dirty="0">
                <a:latin typeface="Calibri"/>
                <a:cs typeface="Calibri"/>
              </a:rPr>
              <a:t>administrators</a:t>
            </a:r>
            <a:r>
              <a:rPr sz="2400" dirty="0">
                <a:latin typeface="Calibri"/>
                <a:cs typeface="Calibri"/>
              </a:rPr>
              <a:t> can </a:t>
            </a:r>
            <a:r>
              <a:rPr sz="2400" spc="-5" dirty="0">
                <a:latin typeface="Calibri"/>
                <a:cs typeface="Calibri"/>
              </a:rPr>
              <a:t>rapidly</a:t>
            </a:r>
            <a:r>
              <a:rPr sz="2400" dirty="0">
                <a:latin typeface="Calibri"/>
                <a:cs typeface="Calibri"/>
              </a:rPr>
              <a:t> </a:t>
            </a:r>
            <a:r>
              <a:rPr sz="2400" spc="-5" dirty="0">
                <a:latin typeface="Calibri"/>
                <a:cs typeface="Calibri"/>
              </a:rPr>
              <a:t>configure</a:t>
            </a:r>
            <a:r>
              <a:rPr sz="2400"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network.</a:t>
            </a:r>
            <a:endParaRPr sz="2400" dirty="0">
              <a:latin typeface="Calibri"/>
              <a:cs typeface="Calibri"/>
            </a:endParaRPr>
          </a:p>
          <a:p>
            <a:pPr marL="241300" indent="-228600">
              <a:lnSpc>
                <a:spcPts val="3325"/>
              </a:lnSpc>
              <a:spcBef>
                <a:spcPts val="315"/>
              </a:spcBef>
              <a:buFont typeface="Arial MT"/>
              <a:buChar char="•"/>
              <a:tabLst>
                <a:tab pos="241300" algn="l"/>
              </a:tabLst>
            </a:pPr>
            <a:r>
              <a:rPr sz="2800" spc="-5" dirty="0">
                <a:latin typeface="Calibri"/>
                <a:cs typeface="Calibri"/>
              </a:rPr>
              <a:t>Programmable</a:t>
            </a:r>
            <a:r>
              <a:rPr sz="2800" spc="-20" dirty="0">
                <a:latin typeface="Calibri"/>
                <a:cs typeface="Calibri"/>
              </a:rPr>
              <a:t> </a:t>
            </a:r>
            <a:r>
              <a:rPr sz="2800" spc="-5" dirty="0">
                <a:latin typeface="Calibri"/>
                <a:cs typeface="Calibri"/>
              </a:rPr>
              <a:t>Open</a:t>
            </a:r>
            <a:r>
              <a:rPr sz="2800" spc="-15" dirty="0">
                <a:latin typeface="Calibri"/>
                <a:cs typeface="Calibri"/>
              </a:rPr>
              <a:t> </a:t>
            </a:r>
            <a:r>
              <a:rPr sz="2800" spc="-5" dirty="0">
                <a:latin typeface="Calibri"/>
                <a:cs typeface="Calibri"/>
              </a:rPr>
              <a:t>APIs</a:t>
            </a:r>
            <a:endParaRPr sz="2800" dirty="0">
              <a:latin typeface="Calibri"/>
              <a:cs typeface="Calibri"/>
            </a:endParaRPr>
          </a:p>
          <a:p>
            <a:pPr marL="698500" marR="168910" lvl="1" indent="-228600">
              <a:lnSpc>
                <a:spcPct val="79900"/>
              </a:lnSpc>
              <a:spcBef>
                <a:spcPts val="545"/>
              </a:spcBef>
              <a:buFont typeface="Arial MT"/>
              <a:buChar char="•"/>
              <a:tabLst>
                <a:tab pos="698500" algn="l"/>
              </a:tabLst>
            </a:pPr>
            <a:r>
              <a:rPr sz="2400" spc="-5" dirty="0">
                <a:latin typeface="Calibri"/>
                <a:cs typeface="Calibri"/>
              </a:rPr>
              <a:t>SDN</a:t>
            </a:r>
            <a:r>
              <a:rPr sz="2400" spc="5" dirty="0">
                <a:latin typeface="Calibri"/>
                <a:cs typeface="Calibri"/>
              </a:rPr>
              <a:t> </a:t>
            </a:r>
            <a:r>
              <a:rPr sz="2400" spc="-5" dirty="0">
                <a:latin typeface="Calibri"/>
                <a:cs typeface="Calibri"/>
              </a:rPr>
              <a:t>architecture</a:t>
            </a:r>
            <a:r>
              <a:rPr sz="2400" spc="5" dirty="0">
                <a:latin typeface="Calibri"/>
                <a:cs typeface="Calibri"/>
              </a:rPr>
              <a:t> </a:t>
            </a:r>
            <a:r>
              <a:rPr sz="2400" spc="-5" dirty="0">
                <a:latin typeface="Calibri"/>
                <a:cs typeface="Calibri"/>
              </a:rPr>
              <a:t>supports</a:t>
            </a:r>
            <a:r>
              <a:rPr sz="2400" spc="5" dirty="0">
                <a:latin typeface="Calibri"/>
                <a:cs typeface="Calibri"/>
              </a:rPr>
              <a:t> </a:t>
            </a:r>
            <a:r>
              <a:rPr sz="2400" spc="-5" dirty="0">
                <a:latin typeface="Calibri"/>
                <a:cs typeface="Calibri"/>
              </a:rPr>
              <a:t>programmable</a:t>
            </a:r>
            <a:r>
              <a:rPr sz="2400" spc="5" dirty="0">
                <a:latin typeface="Calibri"/>
                <a:cs typeface="Calibri"/>
              </a:rPr>
              <a:t> </a:t>
            </a:r>
            <a:r>
              <a:rPr sz="2400" spc="-5" dirty="0">
                <a:latin typeface="Calibri"/>
                <a:cs typeface="Calibri"/>
              </a:rPr>
              <a:t>open</a:t>
            </a:r>
            <a:r>
              <a:rPr sz="2400" spc="5" dirty="0">
                <a:latin typeface="Calibri"/>
                <a:cs typeface="Calibri"/>
              </a:rPr>
              <a:t> </a:t>
            </a:r>
            <a:r>
              <a:rPr sz="2400" dirty="0">
                <a:latin typeface="Calibri"/>
                <a:cs typeface="Calibri"/>
              </a:rPr>
              <a:t>APIs</a:t>
            </a:r>
            <a:r>
              <a:rPr sz="2400" spc="5" dirty="0">
                <a:latin typeface="Calibri"/>
                <a:cs typeface="Calibri"/>
              </a:rPr>
              <a:t> </a:t>
            </a:r>
            <a:r>
              <a:rPr sz="2400" spc="-5" dirty="0">
                <a:latin typeface="Calibri"/>
                <a:cs typeface="Calibri"/>
              </a:rPr>
              <a:t>for</a:t>
            </a:r>
            <a:r>
              <a:rPr sz="2400" spc="5" dirty="0">
                <a:latin typeface="Calibri"/>
                <a:cs typeface="Calibri"/>
              </a:rPr>
              <a:t> </a:t>
            </a:r>
            <a:r>
              <a:rPr sz="2400" spc="-5" dirty="0">
                <a:latin typeface="Calibri"/>
                <a:cs typeface="Calibri"/>
              </a:rPr>
              <a:t>interface</a:t>
            </a:r>
            <a:r>
              <a:rPr sz="2400" spc="5" dirty="0">
                <a:latin typeface="Calibri"/>
                <a:cs typeface="Calibri"/>
              </a:rPr>
              <a:t> </a:t>
            </a:r>
            <a:r>
              <a:rPr sz="2400" spc="-5" dirty="0">
                <a:latin typeface="Calibri"/>
                <a:cs typeface="Calibri"/>
              </a:rPr>
              <a:t>between </a:t>
            </a:r>
            <a:r>
              <a:rPr sz="2400" spc="-525"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SDN</a:t>
            </a:r>
            <a:r>
              <a:rPr sz="2400" dirty="0">
                <a:latin typeface="Calibri"/>
                <a:cs typeface="Calibri"/>
              </a:rPr>
              <a:t> </a:t>
            </a:r>
            <a:r>
              <a:rPr sz="2400" spc="-5" dirty="0">
                <a:latin typeface="Calibri"/>
                <a:cs typeface="Calibri"/>
              </a:rPr>
              <a:t>application</a:t>
            </a:r>
            <a:r>
              <a:rPr sz="2400" dirty="0">
                <a:latin typeface="Calibri"/>
                <a:cs typeface="Calibri"/>
              </a:rPr>
              <a:t> </a:t>
            </a:r>
            <a:r>
              <a:rPr sz="2400" spc="-5" dirty="0">
                <a:latin typeface="Calibri"/>
                <a:cs typeface="Calibri"/>
              </a:rPr>
              <a:t>and</a:t>
            </a:r>
            <a:r>
              <a:rPr sz="2400" spc="5" dirty="0">
                <a:latin typeface="Calibri"/>
                <a:cs typeface="Calibri"/>
              </a:rPr>
              <a:t> </a:t>
            </a:r>
            <a:r>
              <a:rPr sz="2400" spc="-5" dirty="0">
                <a:latin typeface="Calibri"/>
                <a:cs typeface="Calibri"/>
              </a:rPr>
              <a:t>control</a:t>
            </a:r>
            <a:r>
              <a:rPr sz="2400" dirty="0">
                <a:latin typeface="Calibri"/>
                <a:cs typeface="Calibri"/>
              </a:rPr>
              <a:t> </a:t>
            </a:r>
            <a:r>
              <a:rPr sz="2400" spc="-5" dirty="0" smtClean="0">
                <a:latin typeface="Calibri"/>
                <a:cs typeface="Calibri"/>
              </a:rPr>
              <a:t>layers</a:t>
            </a:r>
            <a:endParaRPr sz="2400" dirty="0">
              <a:latin typeface="Calibri"/>
              <a:cs typeface="Calibri"/>
            </a:endParaRPr>
          </a:p>
          <a:p>
            <a:pPr marL="241300" indent="-228600">
              <a:lnSpc>
                <a:spcPts val="3325"/>
              </a:lnSpc>
              <a:spcBef>
                <a:spcPts val="315"/>
              </a:spcBef>
              <a:buFont typeface="Arial MT"/>
              <a:buChar char="•"/>
              <a:tabLst>
                <a:tab pos="241300" algn="l"/>
              </a:tabLst>
            </a:pPr>
            <a:r>
              <a:rPr sz="2800" spc="-5" dirty="0">
                <a:latin typeface="Calibri"/>
                <a:cs typeface="Calibri"/>
              </a:rPr>
              <a:t>Standard Communication</a:t>
            </a:r>
            <a:r>
              <a:rPr sz="2800" dirty="0">
                <a:latin typeface="Calibri"/>
                <a:cs typeface="Calibri"/>
              </a:rPr>
              <a:t> </a:t>
            </a:r>
            <a:r>
              <a:rPr sz="2800" spc="-5" dirty="0">
                <a:latin typeface="Calibri"/>
                <a:cs typeface="Calibri"/>
              </a:rPr>
              <a:t>Interface</a:t>
            </a:r>
            <a:r>
              <a:rPr sz="2800" dirty="0">
                <a:latin typeface="Calibri"/>
                <a:cs typeface="Calibri"/>
              </a:rPr>
              <a:t> </a:t>
            </a:r>
            <a:r>
              <a:rPr sz="2800" spc="-5" dirty="0">
                <a:latin typeface="Calibri"/>
                <a:cs typeface="Calibri"/>
              </a:rPr>
              <a:t>(OpenFlow)</a:t>
            </a:r>
            <a:endParaRPr sz="2800" dirty="0">
              <a:latin typeface="Calibri"/>
              <a:cs typeface="Calibri"/>
            </a:endParaRPr>
          </a:p>
          <a:p>
            <a:pPr marL="698500" marR="471170" lvl="1" indent="-228600">
              <a:lnSpc>
                <a:spcPct val="79900"/>
              </a:lnSpc>
              <a:spcBef>
                <a:spcPts val="545"/>
              </a:spcBef>
              <a:buFont typeface="Arial MT"/>
              <a:buChar char="•"/>
              <a:tabLst>
                <a:tab pos="698500" algn="l"/>
              </a:tabLst>
            </a:pPr>
            <a:r>
              <a:rPr sz="2400" spc="-5" dirty="0">
                <a:latin typeface="Calibri"/>
                <a:cs typeface="Calibri"/>
              </a:rPr>
              <a:t>SDN</a:t>
            </a:r>
            <a:r>
              <a:rPr sz="2400" spc="5" dirty="0">
                <a:latin typeface="Calibri"/>
                <a:cs typeface="Calibri"/>
              </a:rPr>
              <a:t> </a:t>
            </a:r>
            <a:r>
              <a:rPr sz="2400" spc="-5" dirty="0">
                <a:latin typeface="Calibri"/>
                <a:cs typeface="Calibri"/>
              </a:rPr>
              <a:t>architecture</a:t>
            </a:r>
            <a:r>
              <a:rPr sz="2400" spc="10" dirty="0">
                <a:latin typeface="Calibri"/>
                <a:cs typeface="Calibri"/>
              </a:rPr>
              <a:t> </a:t>
            </a:r>
            <a:r>
              <a:rPr sz="2400" spc="-5" dirty="0">
                <a:latin typeface="Calibri"/>
                <a:cs typeface="Calibri"/>
              </a:rPr>
              <a:t>uses</a:t>
            </a:r>
            <a:r>
              <a:rPr sz="2400" spc="10" dirty="0">
                <a:latin typeface="Calibri"/>
                <a:cs typeface="Calibri"/>
              </a:rPr>
              <a:t> </a:t>
            </a:r>
            <a:r>
              <a:rPr sz="2400" dirty="0">
                <a:latin typeface="Calibri"/>
                <a:cs typeface="Calibri"/>
              </a:rPr>
              <a:t>a</a:t>
            </a:r>
            <a:r>
              <a:rPr sz="2400" spc="5" dirty="0">
                <a:latin typeface="Calibri"/>
                <a:cs typeface="Calibri"/>
              </a:rPr>
              <a:t> </a:t>
            </a:r>
            <a:r>
              <a:rPr sz="2400" spc="-5" dirty="0">
                <a:latin typeface="Calibri"/>
                <a:cs typeface="Calibri"/>
              </a:rPr>
              <a:t>standard</a:t>
            </a:r>
            <a:r>
              <a:rPr sz="2400" spc="10" dirty="0">
                <a:latin typeface="Calibri"/>
                <a:cs typeface="Calibri"/>
              </a:rPr>
              <a:t> </a:t>
            </a:r>
            <a:r>
              <a:rPr sz="2400" spc="-5" dirty="0">
                <a:latin typeface="Calibri"/>
                <a:cs typeface="Calibri"/>
              </a:rPr>
              <a:t>communication</a:t>
            </a:r>
            <a:r>
              <a:rPr sz="2400" spc="10" dirty="0">
                <a:latin typeface="Calibri"/>
                <a:cs typeface="Calibri"/>
              </a:rPr>
              <a:t> </a:t>
            </a:r>
            <a:r>
              <a:rPr sz="2400" spc="-5" dirty="0">
                <a:latin typeface="Calibri"/>
                <a:cs typeface="Calibri"/>
              </a:rPr>
              <a:t>interface</a:t>
            </a:r>
            <a:r>
              <a:rPr sz="2400" spc="5" dirty="0">
                <a:latin typeface="Calibri"/>
                <a:cs typeface="Calibri"/>
              </a:rPr>
              <a:t> </a:t>
            </a:r>
            <a:r>
              <a:rPr sz="2400" spc="-5" dirty="0">
                <a:latin typeface="Calibri"/>
                <a:cs typeface="Calibri"/>
              </a:rPr>
              <a:t>between</a:t>
            </a:r>
            <a:r>
              <a:rPr sz="2400" spc="10" dirty="0">
                <a:latin typeface="Calibri"/>
                <a:cs typeface="Calibri"/>
              </a:rPr>
              <a:t> </a:t>
            </a:r>
            <a:r>
              <a:rPr sz="2400" spc="-5" dirty="0">
                <a:latin typeface="Calibri"/>
                <a:cs typeface="Calibri"/>
              </a:rPr>
              <a:t>the </a:t>
            </a:r>
            <a:r>
              <a:rPr sz="2400" spc="-525" dirty="0">
                <a:latin typeface="Calibri"/>
                <a:cs typeface="Calibri"/>
              </a:rPr>
              <a:t> </a:t>
            </a:r>
            <a:r>
              <a:rPr sz="2400" spc="-5" dirty="0">
                <a:latin typeface="Calibri"/>
                <a:cs typeface="Calibri"/>
              </a:rPr>
              <a:t>control</a:t>
            </a:r>
            <a:r>
              <a:rPr sz="2400" dirty="0">
                <a:latin typeface="Calibri"/>
                <a:cs typeface="Calibri"/>
              </a:rPr>
              <a:t> </a:t>
            </a:r>
            <a:r>
              <a:rPr sz="2400" spc="-5" dirty="0">
                <a:latin typeface="Calibri"/>
                <a:cs typeface="Calibri"/>
              </a:rPr>
              <a:t>and</a:t>
            </a:r>
            <a:r>
              <a:rPr sz="2400" dirty="0">
                <a:latin typeface="Calibri"/>
                <a:cs typeface="Calibri"/>
              </a:rPr>
              <a:t> </a:t>
            </a:r>
            <a:r>
              <a:rPr sz="2400" spc="-5" dirty="0">
                <a:latin typeface="Calibri"/>
                <a:cs typeface="Calibri"/>
              </a:rPr>
              <a:t>infrastructure</a:t>
            </a:r>
            <a:r>
              <a:rPr sz="2400" dirty="0">
                <a:latin typeface="Calibri"/>
                <a:cs typeface="Calibri"/>
              </a:rPr>
              <a:t> </a:t>
            </a:r>
            <a:r>
              <a:rPr sz="2400" spc="-5" dirty="0">
                <a:latin typeface="Calibri"/>
                <a:cs typeface="Calibri"/>
              </a:rPr>
              <a:t>layers</a:t>
            </a:r>
            <a:r>
              <a:rPr sz="2400" dirty="0">
                <a:latin typeface="Calibri"/>
                <a:cs typeface="Calibri"/>
              </a:rPr>
              <a:t> </a:t>
            </a:r>
            <a:r>
              <a:rPr sz="2400" spc="-5" dirty="0">
                <a:latin typeface="Calibri"/>
                <a:cs typeface="Calibri"/>
              </a:rPr>
              <a:t>(Southbound</a:t>
            </a:r>
            <a:r>
              <a:rPr sz="2400" dirty="0">
                <a:latin typeface="Calibri"/>
                <a:cs typeface="Calibri"/>
              </a:rPr>
              <a:t> </a:t>
            </a:r>
            <a:r>
              <a:rPr sz="2400" spc="-5" dirty="0">
                <a:latin typeface="Calibri"/>
                <a:cs typeface="Calibri"/>
              </a:rPr>
              <a:t>interface).</a:t>
            </a:r>
            <a:endParaRPr sz="2400" dirty="0">
              <a:latin typeface="Calibri"/>
              <a:cs typeface="Calibri"/>
            </a:endParaRPr>
          </a:p>
          <a:p>
            <a:pPr marL="698500" marR="349250" lvl="1" indent="-228600">
              <a:lnSpc>
                <a:spcPct val="79900"/>
              </a:lnSpc>
              <a:spcBef>
                <a:spcPts val="500"/>
              </a:spcBef>
              <a:buFont typeface="Arial MT"/>
              <a:buChar char="•"/>
              <a:tabLst>
                <a:tab pos="698500" algn="l"/>
              </a:tabLst>
            </a:pPr>
            <a:r>
              <a:rPr sz="2400" spc="-5" dirty="0">
                <a:latin typeface="Calibri"/>
                <a:cs typeface="Calibri"/>
              </a:rPr>
              <a:t>OpenFlow,</a:t>
            </a:r>
            <a:r>
              <a:rPr sz="2400" dirty="0">
                <a:latin typeface="Calibri"/>
                <a:cs typeface="Calibri"/>
              </a:rPr>
              <a:t> </a:t>
            </a:r>
            <a:r>
              <a:rPr sz="2400" spc="-5" dirty="0">
                <a:latin typeface="Calibri"/>
                <a:cs typeface="Calibri"/>
              </a:rPr>
              <a:t>which</a:t>
            </a:r>
            <a:r>
              <a:rPr sz="2400" spc="5" dirty="0">
                <a:latin typeface="Calibri"/>
                <a:cs typeface="Calibri"/>
              </a:rPr>
              <a:t> </a:t>
            </a:r>
            <a:r>
              <a:rPr sz="2400" spc="-5" dirty="0">
                <a:latin typeface="Calibri"/>
                <a:cs typeface="Calibri"/>
              </a:rPr>
              <a:t>is</a:t>
            </a:r>
            <a:r>
              <a:rPr sz="2400" dirty="0">
                <a:latin typeface="Calibri"/>
                <a:cs typeface="Calibri"/>
              </a:rPr>
              <a:t> </a:t>
            </a:r>
            <a:r>
              <a:rPr sz="2400" spc="-5" dirty="0">
                <a:latin typeface="Calibri"/>
                <a:cs typeface="Calibri"/>
              </a:rPr>
              <a:t>defined</a:t>
            </a:r>
            <a:r>
              <a:rPr sz="2400" spc="5" dirty="0">
                <a:latin typeface="Calibri"/>
                <a:cs typeface="Calibri"/>
              </a:rPr>
              <a:t> </a:t>
            </a:r>
            <a:r>
              <a:rPr sz="2400" spc="-5" dirty="0">
                <a:latin typeface="Calibri"/>
                <a:cs typeface="Calibri"/>
              </a:rPr>
              <a:t>by</a:t>
            </a:r>
            <a:r>
              <a:rPr sz="2400" spc="5"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Open</a:t>
            </a:r>
            <a:r>
              <a:rPr sz="2400" spc="5" dirty="0">
                <a:latin typeface="Calibri"/>
                <a:cs typeface="Calibri"/>
              </a:rPr>
              <a:t> </a:t>
            </a:r>
            <a:r>
              <a:rPr sz="2400" spc="-5" dirty="0">
                <a:latin typeface="Calibri"/>
                <a:cs typeface="Calibri"/>
              </a:rPr>
              <a:t>Networking</a:t>
            </a:r>
            <a:r>
              <a:rPr sz="2400" dirty="0">
                <a:latin typeface="Calibri"/>
                <a:cs typeface="Calibri"/>
              </a:rPr>
              <a:t> </a:t>
            </a:r>
            <a:r>
              <a:rPr sz="2400" spc="-10" dirty="0">
                <a:latin typeface="Calibri"/>
                <a:cs typeface="Calibri"/>
              </a:rPr>
              <a:t>Foundation</a:t>
            </a:r>
            <a:r>
              <a:rPr sz="2400" spc="5" dirty="0">
                <a:latin typeface="Calibri"/>
                <a:cs typeface="Calibri"/>
              </a:rPr>
              <a:t> </a:t>
            </a:r>
            <a:r>
              <a:rPr sz="2400" dirty="0">
                <a:latin typeface="Calibri"/>
                <a:cs typeface="Calibri"/>
              </a:rPr>
              <a:t>(ONF)</a:t>
            </a:r>
            <a:r>
              <a:rPr sz="2400" spc="5" dirty="0">
                <a:latin typeface="Calibri"/>
                <a:cs typeface="Calibri"/>
              </a:rPr>
              <a:t> </a:t>
            </a:r>
            <a:r>
              <a:rPr sz="2400" spc="-5" dirty="0">
                <a:latin typeface="Calibri"/>
                <a:cs typeface="Calibri"/>
              </a:rPr>
              <a:t>is </a:t>
            </a:r>
            <a:r>
              <a:rPr sz="2400" spc="-530"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broadly</a:t>
            </a:r>
            <a:r>
              <a:rPr sz="2400" dirty="0">
                <a:latin typeface="Calibri"/>
                <a:cs typeface="Calibri"/>
              </a:rPr>
              <a:t> </a:t>
            </a:r>
            <a:r>
              <a:rPr sz="2400" spc="-5" dirty="0">
                <a:latin typeface="Calibri"/>
                <a:cs typeface="Calibri"/>
              </a:rPr>
              <a:t>accepted</a:t>
            </a:r>
            <a:r>
              <a:rPr sz="2400" spc="5" dirty="0">
                <a:latin typeface="Calibri"/>
                <a:cs typeface="Calibri"/>
              </a:rPr>
              <a:t> </a:t>
            </a:r>
            <a:r>
              <a:rPr sz="2400" spc="-5" dirty="0">
                <a:latin typeface="Calibri"/>
                <a:cs typeface="Calibri"/>
              </a:rPr>
              <a:t>SDN</a:t>
            </a:r>
            <a:r>
              <a:rPr sz="2400" dirty="0">
                <a:latin typeface="Calibri"/>
                <a:cs typeface="Calibri"/>
              </a:rPr>
              <a:t> </a:t>
            </a:r>
            <a:r>
              <a:rPr sz="2400" spc="-5" dirty="0">
                <a:latin typeface="Calibri"/>
                <a:cs typeface="Calibri"/>
              </a:rPr>
              <a:t>protocol</a:t>
            </a:r>
            <a:r>
              <a:rPr sz="2400" dirty="0">
                <a:latin typeface="Calibri"/>
                <a:cs typeface="Calibri"/>
              </a:rPr>
              <a:t> </a:t>
            </a:r>
            <a:r>
              <a:rPr sz="2400" spc="-5" dirty="0">
                <a:latin typeface="Calibri"/>
                <a:cs typeface="Calibri"/>
              </a:rPr>
              <a:t>for</a:t>
            </a:r>
            <a:r>
              <a:rPr sz="2400" spc="5"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Southbound</a:t>
            </a:r>
            <a:r>
              <a:rPr sz="2400" dirty="0">
                <a:latin typeface="Calibri"/>
                <a:cs typeface="Calibri"/>
              </a:rPr>
              <a:t> </a:t>
            </a:r>
            <a:r>
              <a:rPr sz="2400" spc="-5" dirty="0">
                <a:latin typeface="Calibri"/>
                <a:cs typeface="Calibri"/>
              </a:rPr>
              <a:t>interface.</a:t>
            </a:r>
            <a:endParaRPr sz="2400" dirty="0">
              <a:latin typeface="Calibri"/>
              <a:cs typeface="Calibri"/>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959485" cy="694690"/>
          </a:xfrm>
          <a:prstGeom prst="rect">
            <a:avLst/>
          </a:prstGeom>
        </p:spPr>
        <p:txBody>
          <a:bodyPr vert="horz" wrap="square" lIns="0" tIns="11430" rIns="0" bIns="0" rtlCol="0">
            <a:spAutoFit/>
          </a:bodyPr>
          <a:lstStyle/>
          <a:p>
            <a:pPr marL="12700">
              <a:lnSpc>
                <a:spcPct val="100000"/>
              </a:lnSpc>
              <a:spcBef>
                <a:spcPts val="90"/>
              </a:spcBef>
            </a:pPr>
            <a:r>
              <a:rPr spc="-5" dirty="0"/>
              <a:t>N</a:t>
            </a:r>
            <a:r>
              <a:rPr spc="-10" dirty="0"/>
              <a:t>FV</a:t>
            </a:r>
          </a:p>
        </p:txBody>
      </p:sp>
      <p:sp>
        <p:nvSpPr>
          <p:cNvPr id="3" name="object 3"/>
          <p:cNvSpPr txBox="1"/>
          <p:nvPr/>
        </p:nvSpPr>
        <p:spPr>
          <a:xfrm>
            <a:off x="533400" y="1741804"/>
            <a:ext cx="4952999" cy="3341171"/>
          </a:xfrm>
          <a:prstGeom prst="rect">
            <a:avLst/>
          </a:prstGeom>
        </p:spPr>
        <p:txBody>
          <a:bodyPr vert="horz" wrap="square" lIns="0" tIns="130810" rIns="0" bIns="0" rtlCol="0">
            <a:spAutoFit/>
          </a:bodyPr>
          <a:lstStyle/>
          <a:p>
            <a:pPr marL="241300" marR="5080" indent="-228600" algn="just">
              <a:lnSpc>
                <a:spcPct val="69900"/>
              </a:lnSpc>
              <a:spcBef>
                <a:spcPts val="1030"/>
              </a:spcBef>
              <a:buFont typeface="Arial MT"/>
              <a:buChar char="•"/>
              <a:tabLst>
                <a:tab pos="241300" algn="l"/>
              </a:tabLst>
            </a:pPr>
            <a:r>
              <a:rPr sz="2600" spc="-5" dirty="0">
                <a:latin typeface="Times New Roman" pitchFamily="18" charset="0"/>
                <a:cs typeface="Times New Roman" pitchFamily="18" charset="0"/>
              </a:rPr>
              <a:t>Network Function </a:t>
            </a:r>
            <a:r>
              <a:rPr sz="2600" dirty="0">
                <a:latin typeface="Times New Roman" pitchFamily="18" charset="0"/>
                <a:cs typeface="Times New Roman" pitchFamily="18" charset="0"/>
              </a:rPr>
              <a:t> </a:t>
            </a:r>
            <a:r>
              <a:rPr sz="2600" spc="-5" dirty="0">
                <a:latin typeface="Times New Roman" pitchFamily="18" charset="0"/>
                <a:cs typeface="Times New Roman" pitchFamily="18" charset="0"/>
              </a:rPr>
              <a:t>Virtualization (NFV) is a </a:t>
            </a:r>
            <a:r>
              <a:rPr sz="2600" dirty="0">
                <a:latin typeface="Times New Roman" pitchFamily="18" charset="0"/>
                <a:cs typeface="Times New Roman" pitchFamily="18" charset="0"/>
              </a:rPr>
              <a:t> </a:t>
            </a:r>
            <a:r>
              <a:rPr sz="2600" spc="-5" dirty="0">
                <a:latin typeface="Times New Roman" pitchFamily="18" charset="0"/>
                <a:cs typeface="Times New Roman" pitchFamily="18" charset="0"/>
              </a:rPr>
              <a:t>technology that leverages </a:t>
            </a:r>
            <a:r>
              <a:rPr sz="2600" spc="-575" dirty="0">
                <a:latin typeface="Times New Roman" pitchFamily="18" charset="0"/>
                <a:cs typeface="Times New Roman" pitchFamily="18" charset="0"/>
              </a:rPr>
              <a:t> </a:t>
            </a:r>
            <a:r>
              <a:rPr sz="2600" spc="-5" dirty="0">
                <a:latin typeface="Times New Roman" pitchFamily="18" charset="0"/>
                <a:cs typeface="Times New Roman" pitchFamily="18" charset="0"/>
              </a:rPr>
              <a:t>virtualization</a:t>
            </a:r>
            <a:r>
              <a:rPr sz="2600" dirty="0">
                <a:latin typeface="Times New Roman" pitchFamily="18" charset="0"/>
                <a:cs typeface="Times New Roman" pitchFamily="18" charset="0"/>
              </a:rPr>
              <a:t> </a:t>
            </a:r>
            <a:r>
              <a:rPr sz="2600" spc="-5" dirty="0">
                <a:latin typeface="Times New Roman" pitchFamily="18" charset="0"/>
                <a:cs typeface="Times New Roman" pitchFamily="18" charset="0"/>
              </a:rPr>
              <a:t>to </a:t>
            </a:r>
            <a:r>
              <a:rPr sz="2600" dirty="0">
                <a:latin typeface="Times New Roman" pitchFamily="18" charset="0"/>
                <a:cs typeface="Times New Roman" pitchFamily="18" charset="0"/>
              </a:rPr>
              <a:t> </a:t>
            </a:r>
            <a:r>
              <a:rPr sz="2600" spc="-5" dirty="0">
                <a:latin typeface="Times New Roman" pitchFamily="18" charset="0"/>
                <a:cs typeface="Times New Roman" pitchFamily="18" charset="0"/>
              </a:rPr>
              <a:t>consolidate</a:t>
            </a:r>
            <a:r>
              <a:rPr sz="2600" dirty="0">
                <a:latin typeface="Times New Roman" pitchFamily="18" charset="0"/>
                <a:cs typeface="Times New Roman" pitchFamily="18" charset="0"/>
              </a:rPr>
              <a:t> </a:t>
            </a:r>
            <a:r>
              <a:rPr sz="2600" spc="-5" dirty="0">
                <a:latin typeface="Times New Roman" pitchFamily="18" charset="0"/>
                <a:cs typeface="Times New Roman" pitchFamily="18" charset="0"/>
              </a:rPr>
              <a:t>the </a:t>
            </a:r>
            <a:r>
              <a:rPr sz="2600" dirty="0">
                <a:latin typeface="Times New Roman" pitchFamily="18" charset="0"/>
                <a:cs typeface="Times New Roman" pitchFamily="18" charset="0"/>
              </a:rPr>
              <a:t> </a:t>
            </a:r>
            <a:r>
              <a:rPr sz="2600" spc="-5" dirty="0">
                <a:latin typeface="Times New Roman" pitchFamily="18" charset="0"/>
                <a:cs typeface="Times New Roman" pitchFamily="18" charset="0"/>
              </a:rPr>
              <a:t>heterogeneous network </a:t>
            </a:r>
            <a:r>
              <a:rPr sz="2600" dirty="0">
                <a:latin typeface="Times New Roman" pitchFamily="18" charset="0"/>
                <a:cs typeface="Times New Roman" pitchFamily="18" charset="0"/>
              </a:rPr>
              <a:t> </a:t>
            </a:r>
            <a:r>
              <a:rPr sz="2600" spc="-5" dirty="0">
                <a:latin typeface="Times New Roman" pitchFamily="18" charset="0"/>
                <a:cs typeface="Times New Roman" pitchFamily="18" charset="0"/>
              </a:rPr>
              <a:t>devices</a:t>
            </a:r>
            <a:r>
              <a:rPr sz="2600" spc="-10" dirty="0">
                <a:latin typeface="Times New Roman" pitchFamily="18" charset="0"/>
                <a:cs typeface="Times New Roman" pitchFamily="18" charset="0"/>
              </a:rPr>
              <a:t> </a:t>
            </a:r>
            <a:r>
              <a:rPr sz="2600" spc="-5" dirty="0">
                <a:latin typeface="Times New Roman" pitchFamily="18" charset="0"/>
                <a:cs typeface="Times New Roman" pitchFamily="18" charset="0"/>
              </a:rPr>
              <a:t>onto</a:t>
            </a:r>
            <a:r>
              <a:rPr sz="2600" dirty="0">
                <a:latin typeface="Times New Roman" pitchFamily="18" charset="0"/>
                <a:cs typeface="Times New Roman" pitchFamily="18" charset="0"/>
              </a:rPr>
              <a:t> </a:t>
            </a:r>
            <a:r>
              <a:rPr sz="2600" spc="-5" dirty="0">
                <a:latin typeface="Times New Roman" pitchFamily="18" charset="0"/>
                <a:cs typeface="Times New Roman" pitchFamily="18" charset="0"/>
              </a:rPr>
              <a:t>industry </a:t>
            </a:r>
            <a:r>
              <a:rPr sz="2600" dirty="0">
                <a:latin typeface="Times New Roman" pitchFamily="18" charset="0"/>
                <a:cs typeface="Times New Roman" pitchFamily="18" charset="0"/>
              </a:rPr>
              <a:t> </a:t>
            </a:r>
            <a:r>
              <a:rPr sz="2600" spc="-5" dirty="0">
                <a:latin typeface="Times New Roman" pitchFamily="18" charset="0"/>
                <a:cs typeface="Times New Roman" pitchFamily="18" charset="0"/>
              </a:rPr>
              <a:t>standard high volume </a:t>
            </a:r>
            <a:r>
              <a:rPr sz="2600" dirty="0">
                <a:latin typeface="Times New Roman" pitchFamily="18" charset="0"/>
                <a:cs typeface="Times New Roman" pitchFamily="18" charset="0"/>
              </a:rPr>
              <a:t> </a:t>
            </a:r>
            <a:r>
              <a:rPr sz="2600" spc="-5" dirty="0">
                <a:latin typeface="Times New Roman" pitchFamily="18" charset="0"/>
                <a:cs typeface="Times New Roman" pitchFamily="18" charset="0"/>
              </a:rPr>
              <a:t>servers,</a:t>
            </a:r>
            <a:r>
              <a:rPr sz="2600" dirty="0">
                <a:latin typeface="Times New Roman" pitchFamily="18" charset="0"/>
                <a:cs typeface="Times New Roman" pitchFamily="18" charset="0"/>
              </a:rPr>
              <a:t> </a:t>
            </a:r>
            <a:r>
              <a:rPr sz="2600" spc="-5" dirty="0">
                <a:latin typeface="Times New Roman" pitchFamily="18" charset="0"/>
                <a:cs typeface="Times New Roman" pitchFamily="18" charset="0"/>
              </a:rPr>
              <a:t>switches </a:t>
            </a:r>
            <a:r>
              <a:rPr sz="2600" spc="-10" dirty="0">
                <a:latin typeface="Times New Roman" pitchFamily="18" charset="0"/>
                <a:cs typeface="Times New Roman" pitchFamily="18" charset="0"/>
              </a:rPr>
              <a:t>and </a:t>
            </a:r>
            <a:r>
              <a:rPr sz="2600" spc="-5" dirty="0">
                <a:latin typeface="Times New Roman" pitchFamily="18" charset="0"/>
                <a:cs typeface="Times New Roman" pitchFamily="18" charset="0"/>
              </a:rPr>
              <a:t> storage.</a:t>
            </a:r>
            <a:endParaRPr sz="2600" dirty="0">
              <a:latin typeface="Times New Roman" pitchFamily="18" charset="0"/>
              <a:cs typeface="Times New Roman" pitchFamily="18" charset="0"/>
            </a:endParaRPr>
          </a:p>
          <a:p>
            <a:pPr marL="241300" marR="81915" indent="-228600" algn="just">
              <a:lnSpc>
                <a:spcPct val="69900"/>
              </a:lnSpc>
              <a:spcBef>
                <a:spcPts val="994"/>
              </a:spcBef>
              <a:buFont typeface="Arial MT"/>
              <a:buChar char="•"/>
              <a:tabLst>
                <a:tab pos="241300" algn="l"/>
              </a:tabLst>
            </a:pPr>
            <a:r>
              <a:rPr sz="2600" spc="-5" dirty="0">
                <a:latin typeface="Times New Roman" pitchFamily="18" charset="0"/>
                <a:cs typeface="Times New Roman" pitchFamily="18" charset="0"/>
              </a:rPr>
              <a:t>NFV is complementary to </a:t>
            </a:r>
            <a:r>
              <a:rPr sz="2600" spc="-575" dirty="0">
                <a:latin typeface="Times New Roman" pitchFamily="18" charset="0"/>
                <a:cs typeface="Times New Roman" pitchFamily="18" charset="0"/>
              </a:rPr>
              <a:t> </a:t>
            </a:r>
            <a:r>
              <a:rPr sz="2600" spc="-5" dirty="0">
                <a:latin typeface="Times New Roman" pitchFamily="18" charset="0"/>
                <a:cs typeface="Times New Roman" pitchFamily="18" charset="0"/>
              </a:rPr>
              <a:t>SDN as NFV can provide </a:t>
            </a:r>
            <a:r>
              <a:rPr sz="2600" dirty="0">
                <a:latin typeface="Times New Roman" pitchFamily="18" charset="0"/>
                <a:cs typeface="Times New Roman" pitchFamily="18" charset="0"/>
              </a:rPr>
              <a:t> </a:t>
            </a:r>
            <a:r>
              <a:rPr sz="2600" spc="-5" dirty="0">
                <a:latin typeface="Times New Roman" pitchFamily="18" charset="0"/>
                <a:cs typeface="Times New Roman" pitchFamily="18" charset="0"/>
              </a:rPr>
              <a:t>the infrastructure </a:t>
            </a:r>
            <a:r>
              <a:rPr sz="2600" spc="-10" dirty="0">
                <a:latin typeface="Times New Roman" pitchFamily="18" charset="0"/>
                <a:cs typeface="Times New Roman" pitchFamily="18" charset="0"/>
              </a:rPr>
              <a:t>on </a:t>
            </a:r>
            <a:r>
              <a:rPr sz="2600" spc="-5" dirty="0">
                <a:latin typeface="Times New Roman" pitchFamily="18" charset="0"/>
                <a:cs typeface="Times New Roman" pitchFamily="18" charset="0"/>
              </a:rPr>
              <a:t> which SDN</a:t>
            </a:r>
            <a:r>
              <a:rPr sz="2600" spc="5" dirty="0">
                <a:latin typeface="Times New Roman" pitchFamily="18" charset="0"/>
                <a:cs typeface="Times New Roman" pitchFamily="18" charset="0"/>
              </a:rPr>
              <a:t> </a:t>
            </a:r>
            <a:r>
              <a:rPr sz="2600" spc="-5" dirty="0">
                <a:latin typeface="Times New Roman" pitchFamily="18" charset="0"/>
                <a:cs typeface="Times New Roman" pitchFamily="18" charset="0"/>
              </a:rPr>
              <a:t>can</a:t>
            </a:r>
            <a:r>
              <a:rPr sz="2600" dirty="0">
                <a:latin typeface="Times New Roman" pitchFamily="18" charset="0"/>
                <a:cs typeface="Times New Roman" pitchFamily="18" charset="0"/>
              </a:rPr>
              <a:t> </a:t>
            </a:r>
            <a:r>
              <a:rPr sz="2600" spc="-5" dirty="0">
                <a:latin typeface="Times New Roman" pitchFamily="18" charset="0"/>
                <a:cs typeface="Times New Roman" pitchFamily="18" charset="0"/>
              </a:rPr>
              <a:t>run.</a:t>
            </a:r>
            <a:endParaRPr sz="2600" dirty="0">
              <a:latin typeface="Times New Roman" pitchFamily="18" charset="0"/>
              <a:cs typeface="Times New Roman" pitchFamily="18" charset="0"/>
            </a:endParaRPr>
          </a:p>
        </p:txBody>
      </p:sp>
      <p:grpSp>
        <p:nvGrpSpPr>
          <p:cNvPr id="4" name="object 4"/>
          <p:cNvGrpSpPr/>
          <p:nvPr/>
        </p:nvGrpSpPr>
        <p:grpSpPr>
          <a:xfrm>
            <a:off x="368300" y="0"/>
            <a:ext cx="11823191" cy="6858000"/>
            <a:chOff x="0" y="0"/>
            <a:chExt cx="11823191"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pic>
          <p:nvPicPr>
            <p:cNvPr id="6" name="object 6"/>
            <p:cNvPicPr/>
            <p:nvPr/>
          </p:nvPicPr>
          <p:blipFill>
            <a:blip r:embed="rId2" cstate="print"/>
            <a:stretch>
              <a:fillRect/>
            </a:stretch>
          </p:blipFill>
          <p:spPr>
            <a:xfrm>
              <a:off x="5462015" y="0"/>
              <a:ext cx="6361176" cy="6858000"/>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4723130" cy="694690"/>
          </a:xfrm>
          <a:prstGeom prst="rect">
            <a:avLst/>
          </a:prstGeom>
        </p:spPr>
        <p:txBody>
          <a:bodyPr vert="horz" wrap="square" lIns="0" tIns="11430" rIns="0" bIns="0" rtlCol="0">
            <a:spAutoFit/>
          </a:bodyPr>
          <a:lstStyle/>
          <a:p>
            <a:pPr marL="12700">
              <a:lnSpc>
                <a:spcPct val="100000"/>
              </a:lnSpc>
              <a:spcBef>
                <a:spcPts val="90"/>
              </a:spcBef>
            </a:pPr>
            <a:r>
              <a:rPr spc="-30" dirty="0"/>
              <a:t>Key</a:t>
            </a:r>
            <a:r>
              <a:rPr spc="-25" dirty="0"/>
              <a:t> </a:t>
            </a:r>
            <a:r>
              <a:rPr spc="-5" dirty="0"/>
              <a:t>elements</a:t>
            </a:r>
            <a:r>
              <a:rPr spc="-20" dirty="0"/>
              <a:t> </a:t>
            </a:r>
            <a:r>
              <a:rPr spc="-5" dirty="0"/>
              <a:t>of</a:t>
            </a:r>
            <a:r>
              <a:rPr spc="-15" dirty="0"/>
              <a:t> </a:t>
            </a:r>
            <a:r>
              <a:rPr spc="-5" dirty="0"/>
              <a:t>NFV</a:t>
            </a:r>
          </a:p>
        </p:txBody>
      </p:sp>
      <p:sp>
        <p:nvSpPr>
          <p:cNvPr id="3" name="object 3"/>
          <p:cNvSpPr txBox="1"/>
          <p:nvPr/>
        </p:nvSpPr>
        <p:spPr>
          <a:xfrm>
            <a:off x="916939" y="1768336"/>
            <a:ext cx="10087610" cy="4003040"/>
          </a:xfrm>
          <a:prstGeom prst="rect">
            <a:avLst/>
          </a:prstGeom>
        </p:spPr>
        <p:txBody>
          <a:bodyPr vert="horz" wrap="square" lIns="0" tIns="46990" rIns="0" bIns="0" rtlCol="0">
            <a:spAutoFit/>
          </a:bodyPr>
          <a:lstStyle/>
          <a:p>
            <a:pPr marL="241300" indent="-228600">
              <a:lnSpc>
                <a:spcPct val="100000"/>
              </a:lnSpc>
              <a:spcBef>
                <a:spcPts val="370"/>
              </a:spcBef>
              <a:buFont typeface="Arial MT"/>
              <a:buChar char="•"/>
              <a:tabLst>
                <a:tab pos="241300" algn="l"/>
              </a:tabLst>
            </a:pPr>
            <a:r>
              <a:rPr sz="2800" spc="-5" dirty="0">
                <a:latin typeface="Calibri"/>
                <a:cs typeface="Calibri"/>
              </a:rPr>
              <a:t>Virtualized</a:t>
            </a:r>
            <a:r>
              <a:rPr sz="2800" dirty="0">
                <a:latin typeface="Calibri"/>
                <a:cs typeface="Calibri"/>
              </a:rPr>
              <a:t> </a:t>
            </a:r>
            <a:r>
              <a:rPr sz="2800" spc="-5" dirty="0">
                <a:latin typeface="Calibri"/>
                <a:cs typeface="Calibri"/>
              </a:rPr>
              <a:t>Network</a:t>
            </a:r>
            <a:r>
              <a:rPr sz="2800" dirty="0">
                <a:latin typeface="Calibri"/>
                <a:cs typeface="Calibri"/>
              </a:rPr>
              <a:t> </a:t>
            </a:r>
            <a:r>
              <a:rPr sz="2800" spc="-5" dirty="0">
                <a:latin typeface="Calibri"/>
                <a:cs typeface="Calibri"/>
              </a:rPr>
              <a:t>Function</a:t>
            </a:r>
            <a:r>
              <a:rPr sz="2800" dirty="0">
                <a:latin typeface="Calibri"/>
                <a:cs typeface="Calibri"/>
              </a:rPr>
              <a:t> </a:t>
            </a:r>
            <a:r>
              <a:rPr sz="2800" spc="-5" dirty="0">
                <a:latin typeface="Calibri"/>
                <a:cs typeface="Calibri"/>
              </a:rPr>
              <a:t>(VNF):</a:t>
            </a:r>
            <a:endParaRPr sz="2800">
              <a:latin typeface="Calibri"/>
              <a:cs typeface="Calibri"/>
            </a:endParaRPr>
          </a:p>
          <a:p>
            <a:pPr marL="698500" marR="5080" lvl="1" indent="-228600">
              <a:lnSpc>
                <a:spcPts val="2590"/>
              </a:lnSpc>
              <a:spcBef>
                <a:spcPts val="555"/>
              </a:spcBef>
              <a:buFont typeface="Arial MT"/>
              <a:buChar char="•"/>
              <a:tabLst>
                <a:tab pos="698500" algn="l"/>
              </a:tabLst>
            </a:pPr>
            <a:r>
              <a:rPr sz="2400" spc="-5" dirty="0">
                <a:latin typeface="Calibri"/>
                <a:cs typeface="Calibri"/>
              </a:rPr>
              <a:t>VNF</a:t>
            </a:r>
            <a:r>
              <a:rPr sz="2400" dirty="0">
                <a:latin typeface="Calibri"/>
                <a:cs typeface="Calibri"/>
              </a:rPr>
              <a:t> </a:t>
            </a:r>
            <a:r>
              <a:rPr sz="2400" spc="-5" dirty="0">
                <a:latin typeface="Calibri"/>
                <a:cs typeface="Calibri"/>
              </a:rPr>
              <a:t>is</a:t>
            </a:r>
            <a:r>
              <a:rPr sz="2400" spc="5" dirty="0">
                <a:latin typeface="Calibri"/>
                <a:cs typeface="Calibri"/>
              </a:rPr>
              <a:t> </a:t>
            </a:r>
            <a:r>
              <a:rPr sz="2400" dirty="0">
                <a:latin typeface="Calibri"/>
                <a:cs typeface="Calibri"/>
              </a:rPr>
              <a:t>a </a:t>
            </a:r>
            <a:r>
              <a:rPr sz="2400" spc="-5" dirty="0">
                <a:latin typeface="Calibri"/>
                <a:cs typeface="Calibri"/>
              </a:rPr>
              <a:t>software</a:t>
            </a:r>
            <a:r>
              <a:rPr sz="2400" spc="5" dirty="0">
                <a:latin typeface="Calibri"/>
                <a:cs typeface="Calibri"/>
              </a:rPr>
              <a:t> </a:t>
            </a:r>
            <a:r>
              <a:rPr sz="2400" spc="-5" dirty="0">
                <a:latin typeface="Calibri"/>
                <a:cs typeface="Calibri"/>
              </a:rPr>
              <a:t>implementation</a:t>
            </a:r>
            <a:r>
              <a:rPr sz="2400" spc="5" dirty="0">
                <a:latin typeface="Calibri"/>
                <a:cs typeface="Calibri"/>
              </a:rPr>
              <a:t> </a:t>
            </a:r>
            <a:r>
              <a:rPr sz="2400" spc="-5" dirty="0">
                <a:latin typeface="Calibri"/>
                <a:cs typeface="Calibri"/>
              </a:rPr>
              <a:t>of</a:t>
            </a:r>
            <a:r>
              <a:rPr sz="2400" dirty="0">
                <a:latin typeface="Calibri"/>
                <a:cs typeface="Calibri"/>
              </a:rPr>
              <a:t> a</a:t>
            </a:r>
            <a:r>
              <a:rPr sz="2400" spc="5" dirty="0">
                <a:latin typeface="Calibri"/>
                <a:cs typeface="Calibri"/>
              </a:rPr>
              <a:t> </a:t>
            </a:r>
            <a:r>
              <a:rPr sz="2400" spc="-5" dirty="0">
                <a:latin typeface="Calibri"/>
                <a:cs typeface="Calibri"/>
              </a:rPr>
              <a:t>network</a:t>
            </a:r>
            <a:r>
              <a:rPr sz="2400" spc="5" dirty="0">
                <a:latin typeface="Calibri"/>
                <a:cs typeface="Calibri"/>
              </a:rPr>
              <a:t> </a:t>
            </a:r>
            <a:r>
              <a:rPr sz="2400" spc="-5" dirty="0">
                <a:latin typeface="Calibri"/>
                <a:cs typeface="Calibri"/>
              </a:rPr>
              <a:t>function</a:t>
            </a:r>
            <a:r>
              <a:rPr sz="2400" dirty="0">
                <a:latin typeface="Calibri"/>
                <a:cs typeface="Calibri"/>
              </a:rPr>
              <a:t> </a:t>
            </a:r>
            <a:r>
              <a:rPr sz="2400" spc="-5" dirty="0">
                <a:latin typeface="Calibri"/>
                <a:cs typeface="Calibri"/>
              </a:rPr>
              <a:t>which</a:t>
            </a:r>
            <a:r>
              <a:rPr sz="2400" spc="5" dirty="0">
                <a:latin typeface="Calibri"/>
                <a:cs typeface="Calibri"/>
              </a:rPr>
              <a:t> </a:t>
            </a:r>
            <a:r>
              <a:rPr sz="2400" spc="-5" dirty="0">
                <a:latin typeface="Calibri"/>
                <a:cs typeface="Calibri"/>
              </a:rPr>
              <a:t>is</a:t>
            </a:r>
            <a:r>
              <a:rPr sz="2400" spc="5" dirty="0">
                <a:latin typeface="Calibri"/>
                <a:cs typeface="Calibri"/>
              </a:rPr>
              <a:t> </a:t>
            </a:r>
            <a:r>
              <a:rPr sz="2400" spc="-5" dirty="0">
                <a:latin typeface="Calibri"/>
                <a:cs typeface="Calibri"/>
              </a:rPr>
              <a:t>capable</a:t>
            </a:r>
            <a:r>
              <a:rPr sz="2400" dirty="0">
                <a:latin typeface="Calibri"/>
                <a:cs typeface="Calibri"/>
              </a:rPr>
              <a:t> </a:t>
            </a:r>
            <a:r>
              <a:rPr sz="2400" spc="-5" dirty="0">
                <a:latin typeface="Calibri"/>
                <a:cs typeface="Calibri"/>
              </a:rPr>
              <a:t>of </a:t>
            </a:r>
            <a:r>
              <a:rPr sz="2400" spc="-525" dirty="0">
                <a:latin typeface="Calibri"/>
                <a:cs typeface="Calibri"/>
              </a:rPr>
              <a:t> </a:t>
            </a:r>
            <a:r>
              <a:rPr sz="2400" spc="-5" dirty="0">
                <a:latin typeface="Calibri"/>
                <a:cs typeface="Calibri"/>
              </a:rPr>
              <a:t>running over</a:t>
            </a:r>
            <a:r>
              <a:rPr sz="2400" dirty="0">
                <a:latin typeface="Calibri"/>
                <a:cs typeface="Calibri"/>
              </a:rPr>
              <a:t> </a:t>
            </a:r>
            <a:r>
              <a:rPr sz="2400" spc="-5" dirty="0">
                <a:latin typeface="Calibri"/>
                <a:cs typeface="Calibri"/>
              </a:rPr>
              <a:t>the</a:t>
            </a:r>
            <a:r>
              <a:rPr sz="2400" dirty="0">
                <a:latin typeface="Calibri"/>
                <a:cs typeface="Calibri"/>
              </a:rPr>
              <a:t> NFV </a:t>
            </a:r>
            <a:r>
              <a:rPr sz="2400" spc="-5" dirty="0">
                <a:latin typeface="Calibri"/>
                <a:cs typeface="Calibri"/>
              </a:rPr>
              <a:t>Infrastructure</a:t>
            </a:r>
            <a:r>
              <a:rPr sz="2400" dirty="0">
                <a:latin typeface="Calibri"/>
                <a:cs typeface="Calibri"/>
              </a:rPr>
              <a:t> </a:t>
            </a:r>
            <a:r>
              <a:rPr sz="2400" spc="-5" dirty="0">
                <a:latin typeface="Calibri"/>
                <a:cs typeface="Calibri"/>
              </a:rPr>
              <a:t>(NFVI).</a:t>
            </a:r>
            <a:endParaRPr sz="2400">
              <a:latin typeface="Calibri"/>
              <a:cs typeface="Calibri"/>
            </a:endParaRPr>
          </a:p>
          <a:p>
            <a:pPr marL="241300" indent="-228600">
              <a:lnSpc>
                <a:spcPct val="100000"/>
              </a:lnSpc>
              <a:spcBef>
                <a:spcPts val="605"/>
              </a:spcBef>
              <a:buFont typeface="Arial MT"/>
              <a:buChar char="•"/>
              <a:tabLst>
                <a:tab pos="241300" algn="l"/>
              </a:tabLst>
            </a:pPr>
            <a:r>
              <a:rPr sz="2800" spc="-5" dirty="0">
                <a:latin typeface="Calibri"/>
                <a:cs typeface="Calibri"/>
              </a:rPr>
              <a:t>NFV</a:t>
            </a:r>
            <a:r>
              <a:rPr sz="2800" spc="-15" dirty="0">
                <a:latin typeface="Calibri"/>
                <a:cs typeface="Calibri"/>
              </a:rPr>
              <a:t> </a:t>
            </a:r>
            <a:r>
              <a:rPr sz="2800" spc="-5" dirty="0">
                <a:latin typeface="Calibri"/>
                <a:cs typeface="Calibri"/>
              </a:rPr>
              <a:t>Infrastructure</a:t>
            </a:r>
            <a:r>
              <a:rPr sz="2800" spc="-10" dirty="0">
                <a:latin typeface="Calibri"/>
                <a:cs typeface="Calibri"/>
              </a:rPr>
              <a:t> </a:t>
            </a:r>
            <a:r>
              <a:rPr sz="2800" spc="-5" dirty="0">
                <a:latin typeface="Calibri"/>
                <a:cs typeface="Calibri"/>
              </a:rPr>
              <a:t>(NFVI):</a:t>
            </a:r>
            <a:endParaRPr sz="2800">
              <a:latin typeface="Calibri"/>
              <a:cs typeface="Calibri"/>
            </a:endParaRPr>
          </a:p>
          <a:p>
            <a:pPr marL="698500" lvl="1" indent="-228600">
              <a:lnSpc>
                <a:spcPct val="100000"/>
              </a:lnSpc>
              <a:spcBef>
                <a:spcPts val="225"/>
              </a:spcBef>
              <a:buFont typeface="Arial MT"/>
              <a:buChar char="•"/>
              <a:tabLst>
                <a:tab pos="698500" algn="l"/>
              </a:tabLst>
            </a:pPr>
            <a:r>
              <a:rPr sz="2400" spc="-5" dirty="0">
                <a:latin typeface="Calibri"/>
                <a:cs typeface="Calibri"/>
              </a:rPr>
              <a:t>NFVI</a:t>
            </a:r>
            <a:r>
              <a:rPr sz="2400" spc="5" dirty="0">
                <a:latin typeface="Calibri"/>
                <a:cs typeface="Calibri"/>
              </a:rPr>
              <a:t> </a:t>
            </a:r>
            <a:r>
              <a:rPr sz="2400" spc="-5" dirty="0">
                <a:latin typeface="Calibri"/>
                <a:cs typeface="Calibri"/>
              </a:rPr>
              <a:t>includes</a:t>
            </a:r>
            <a:r>
              <a:rPr sz="2400" spc="10" dirty="0">
                <a:latin typeface="Calibri"/>
                <a:cs typeface="Calibri"/>
              </a:rPr>
              <a:t> </a:t>
            </a:r>
            <a:r>
              <a:rPr sz="2400" spc="-5" dirty="0">
                <a:latin typeface="Calibri"/>
                <a:cs typeface="Calibri"/>
              </a:rPr>
              <a:t>compute,</a:t>
            </a:r>
            <a:r>
              <a:rPr sz="2400" spc="5" dirty="0">
                <a:latin typeface="Calibri"/>
                <a:cs typeface="Calibri"/>
              </a:rPr>
              <a:t> </a:t>
            </a:r>
            <a:r>
              <a:rPr sz="2400" spc="-5" dirty="0">
                <a:latin typeface="Calibri"/>
                <a:cs typeface="Calibri"/>
              </a:rPr>
              <a:t>network</a:t>
            </a:r>
            <a:r>
              <a:rPr sz="2400" spc="10" dirty="0">
                <a:latin typeface="Calibri"/>
                <a:cs typeface="Calibri"/>
              </a:rPr>
              <a:t> </a:t>
            </a:r>
            <a:r>
              <a:rPr sz="2400" spc="-5" dirty="0">
                <a:latin typeface="Calibri"/>
                <a:cs typeface="Calibri"/>
              </a:rPr>
              <a:t>and</a:t>
            </a:r>
            <a:r>
              <a:rPr sz="2400" spc="5" dirty="0">
                <a:latin typeface="Calibri"/>
                <a:cs typeface="Calibri"/>
              </a:rPr>
              <a:t> </a:t>
            </a:r>
            <a:r>
              <a:rPr sz="2400" spc="-5" dirty="0">
                <a:latin typeface="Calibri"/>
                <a:cs typeface="Calibri"/>
              </a:rPr>
              <a:t>storage</a:t>
            </a:r>
            <a:r>
              <a:rPr sz="2400" spc="10" dirty="0">
                <a:latin typeface="Calibri"/>
                <a:cs typeface="Calibri"/>
              </a:rPr>
              <a:t> </a:t>
            </a:r>
            <a:r>
              <a:rPr sz="2400" spc="-5" dirty="0">
                <a:latin typeface="Calibri"/>
                <a:cs typeface="Calibri"/>
              </a:rPr>
              <a:t>resources</a:t>
            </a:r>
            <a:r>
              <a:rPr sz="2400" spc="10" dirty="0">
                <a:latin typeface="Calibri"/>
                <a:cs typeface="Calibri"/>
              </a:rPr>
              <a:t> </a:t>
            </a:r>
            <a:r>
              <a:rPr sz="2400" spc="-5" dirty="0">
                <a:latin typeface="Calibri"/>
                <a:cs typeface="Calibri"/>
              </a:rPr>
              <a:t>that</a:t>
            </a:r>
            <a:r>
              <a:rPr sz="2400" spc="5" dirty="0">
                <a:latin typeface="Calibri"/>
                <a:cs typeface="Calibri"/>
              </a:rPr>
              <a:t> </a:t>
            </a:r>
            <a:r>
              <a:rPr sz="2400" spc="-5" dirty="0">
                <a:latin typeface="Calibri"/>
                <a:cs typeface="Calibri"/>
              </a:rPr>
              <a:t>are</a:t>
            </a:r>
            <a:r>
              <a:rPr sz="2400" spc="10" dirty="0">
                <a:latin typeface="Calibri"/>
                <a:cs typeface="Calibri"/>
              </a:rPr>
              <a:t> </a:t>
            </a:r>
            <a:r>
              <a:rPr sz="2400" spc="-5" dirty="0">
                <a:latin typeface="Calibri"/>
                <a:cs typeface="Calibri"/>
              </a:rPr>
              <a:t>virtualized.</a:t>
            </a:r>
            <a:endParaRPr sz="2400">
              <a:latin typeface="Calibri"/>
              <a:cs typeface="Calibri"/>
            </a:endParaRPr>
          </a:p>
          <a:p>
            <a:pPr marL="241300" indent="-228600">
              <a:lnSpc>
                <a:spcPct val="100000"/>
              </a:lnSpc>
              <a:spcBef>
                <a:spcPts val="645"/>
              </a:spcBef>
              <a:buFont typeface="Arial MT"/>
              <a:buChar char="•"/>
              <a:tabLst>
                <a:tab pos="241300" algn="l"/>
              </a:tabLst>
            </a:pPr>
            <a:r>
              <a:rPr sz="2800" spc="-5" dirty="0">
                <a:latin typeface="Calibri"/>
                <a:cs typeface="Calibri"/>
              </a:rPr>
              <a:t>NFV</a:t>
            </a:r>
            <a:r>
              <a:rPr sz="2800" spc="-10" dirty="0">
                <a:latin typeface="Calibri"/>
                <a:cs typeface="Calibri"/>
              </a:rPr>
              <a:t> </a:t>
            </a:r>
            <a:r>
              <a:rPr sz="2800" spc="-5" dirty="0">
                <a:latin typeface="Calibri"/>
                <a:cs typeface="Calibri"/>
              </a:rPr>
              <a:t>Management</a:t>
            </a:r>
            <a:r>
              <a:rPr sz="2800" dirty="0">
                <a:latin typeface="Calibri"/>
                <a:cs typeface="Calibri"/>
              </a:rPr>
              <a:t> </a:t>
            </a:r>
            <a:r>
              <a:rPr sz="2800" spc="-5" dirty="0">
                <a:latin typeface="Calibri"/>
                <a:cs typeface="Calibri"/>
              </a:rPr>
              <a:t>and Orchestration:</a:t>
            </a:r>
            <a:endParaRPr sz="2800">
              <a:latin typeface="Calibri"/>
              <a:cs typeface="Calibri"/>
            </a:endParaRPr>
          </a:p>
          <a:p>
            <a:pPr marL="698500" marR="365125" lvl="1" indent="-228600">
              <a:lnSpc>
                <a:spcPts val="2590"/>
              </a:lnSpc>
              <a:spcBef>
                <a:spcPts val="555"/>
              </a:spcBef>
              <a:buFont typeface="Arial MT"/>
              <a:buChar char="•"/>
              <a:tabLst>
                <a:tab pos="698500" algn="l"/>
              </a:tabLst>
            </a:pPr>
            <a:r>
              <a:rPr sz="2400" dirty="0">
                <a:latin typeface="Calibri"/>
                <a:cs typeface="Calibri"/>
              </a:rPr>
              <a:t>NFV</a:t>
            </a:r>
            <a:r>
              <a:rPr sz="2400" spc="5" dirty="0">
                <a:latin typeface="Calibri"/>
                <a:cs typeface="Calibri"/>
              </a:rPr>
              <a:t> </a:t>
            </a:r>
            <a:r>
              <a:rPr sz="2400" spc="-5" dirty="0">
                <a:latin typeface="Calibri"/>
                <a:cs typeface="Calibri"/>
              </a:rPr>
              <a:t>Management</a:t>
            </a:r>
            <a:r>
              <a:rPr sz="2400" spc="10" dirty="0">
                <a:latin typeface="Calibri"/>
                <a:cs typeface="Calibri"/>
              </a:rPr>
              <a:t> </a:t>
            </a:r>
            <a:r>
              <a:rPr sz="2400" spc="-5" dirty="0">
                <a:latin typeface="Calibri"/>
                <a:cs typeface="Calibri"/>
              </a:rPr>
              <a:t>and</a:t>
            </a:r>
            <a:r>
              <a:rPr sz="2400" spc="10" dirty="0">
                <a:latin typeface="Calibri"/>
                <a:cs typeface="Calibri"/>
              </a:rPr>
              <a:t> </a:t>
            </a:r>
            <a:r>
              <a:rPr sz="2400" spc="-5" dirty="0">
                <a:latin typeface="Calibri"/>
                <a:cs typeface="Calibri"/>
              </a:rPr>
              <a:t>Orchestration</a:t>
            </a:r>
            <a:r>
              <a:rPr sz="2400" spc="10" dirty="0">
                <a:latin typeface="Calibri"/>
                <a:cs typeface="Calibri"/>
              </a:rPr>
              <a:t> </a:t>
            </a:r>
            <a:r>
              <a:rPr sz="2400" spc="-5" dirty="0">
                <a:latin typeface="Calibri"/>
                <a:cs typeface="Calibri"/>
              </a:rPr>
              <a:t>focuses</a:t>
            </a:r>
            <a:r>
              <a:rPr sz="2400" spc="10" dirty="0">
                <a:latin typeface="Calibri"/>
                <a:cs typeface="Calibri"/>
              </a:rPr>
              <a:t> </a:t>
            </a:r>
            <a:r>
              <a:rPr sz="2400" spc="-5" dirty="0">
                <a:latin typeface="Calibri"/>
                <a:cs typeface="Calibri"/>
              </a:rPr>
              <a:t>on</a:t>
            </a:r>
            <a:r>
              <a:rPr sz="2400" spc="10" dirty="0">
                <a:latin typeface="Calibri"/>
                <a:cs typeface="Calibri"/>
              </a:rPr>
              <a:t> </a:t>
            </a:r>
            <a:r>
              <a:rPr sz="2400" spc="-5" dirty="0">
                <a:latin typeface="Calibri"/>
                <a:cs typeface="Calibri"/>
              </a:rPr>
              <a:t>all</a:t>
            </a:r>
            <a:r>
              <a:rPr sz="2400" spc="10" dirty="0">
                <a:latin typeface="Calibri"/>
                <a:cs typeface="Calibri"/>
              </a:rPr>
              <a:t> </a:t>
            </a:r>
            <a:r>
              <a:rPr sz="2400" spc="-5" dirty="0">
                <a:latin typeface="Calibri"/>
                <a:cs typeface="Calibri"/>
              </a:rPr>
              <a:t>virtualization-specific </a:t>
            </a:r>
            <a:r>
              <a:rPr sz="2400" spc="-530" dirty="0">
                <a:latin typeface="Calibri"/>
                <a:cs typeface="Calibri"/>
              </a:rPr>
              <a:t> </a:t>
            </a:r>
            <a:r>
              <a:rPr sz="2400" spc="-5" dirty="0">
                <a:latin typeface="Calibri"/>
                <a:cs typeface="Calibri"/>
              </a:rPr>
              <a:t>management</a:t>
            </a:r>
            <a:r>
              <a:rPr sz="2400" dirty="0">
                <a:latin typeface="Calibri"/>
                <a:cs typeface="Calibri"/>
              </a:rPr>
              <a:t> </a:t>
            </a:r>
            <a:r>
              <a:rPr sz="2400" spc="-5" dirty="0">
                <a:latin typeface="Calibri"/>
                <a:cs typeface="Calibri"/>
              </a:rPr>
              <a:t>tasks</a:t>
            </a:r>
            <a:r>
              <a:rPr sz="2400" dirty="0">
                <a:latin typeface="Calibri"/>
                <a:cs typeface="Calibri"/>
              </a:rPr>
              <a:t> </a:t>
            </a:r>
            <a:r>
              <a:rPr sz="2400" spc="-5" dirty="0">
                <a:latin typeface="Calibri"/>
                <a:cs typeface="Calibri"/>
              </a:rPr>
              <a:t>and</a:t>
            </a:r>
            <a:r>
              <a:rPr sz="2400" spc="5" dirty="0">
                <a:latin typeface="Calibri"/>
                <a:cs typeface="Calibri"/>
              </a:rPr>
              <a:t> </a:t>
            </a:r>
            <a:r>
              <a:rPr sz="2400" spc="-5" dirty="0">
                <a:latin typeface="Calibri"/>
                <a:cs typeface="Calibri"/>
              </a:rPr>
              <a:t>covers</a:t>
            </a:r>
            <a:r>
              <a:rPr sz="2400" dirty="0">
                <a:latin typeface="Calibri"/>
                <a:cs typeface="Calibri"/>
              </a:rPr>
              <a:t> </a:t>
            </a:r>
            <a:r>
              <a:rPr sz="2400" spc="-5" dirty="0">
                <a:latin typeface="Calibri"/>
                <a:cs typeface="Calibri"/>
              </a:rPr>
              <a:t>the</a:t>
            </a:r>
            <a:r>
              <a:rPr sz="2400" spc="5" dirty="0">
                <a:latin typeface="Calibri"/>
                <a:cs typeface="Calibri"/>
              </a:rPr>
              <a:t> </a:t>
            </a:r>
            <a:r>
              <a:rPr sz="2400" spc="-5" dirty="0">
                <a:latin typeface="Calibri"/>
                <a:cs typeface="Calibri"/>
              </a:rPr>
              <a:t>orchestration</a:t>
            </a:r>
            <a:r>
              <a:rPr sz="2400" dirty="0">
                <a:latin typeface="Calibri"/>
                <a:cs typeface="Calibri"/>
              </a:rPr>
              <a:t> </a:t>
            </a:r>
            <a:r>
              <a:rPr sz="2400" spc="-5" dirty="0">
                <a:latin typeface="Calibri"/>
                <a:cs typeface="Calibri"/>
              </a:rPr>
              <a:t>and</a:t>
            </a:r>
            <a:r>
              <a:rPr sz="2400" spc="5" dirty="0">
                <a:latin typeface="Calibri"/>
                <a:cs typeface="Calibri"/>
              </a:rPr>
              <a:t> </a:t>
            </a:r>
            <a:r>
              <a:rPr sz="2400" spc="-5" dirty="0">
                <a:latin typeface="Calibri"/>
                <a:cs typeface="Calibri"/>
              </a:rPr>
              <a:t>life-cycle </a:t>
            </a:r>
            <a:r>
              <a:rPr sz="2400" dirty="0">
                <a:latin typeface="Calibri"/>
                <a:cs typeface="Calibri"/>
              </a:rPr>
              <a:t> </a:t>
            </a:r>
            <a:r>
              <a:rPr sz="2400" spc="-5" dirty="0">
                <a:latin typeface="Calibri"/>
                <a:cs typeface="Calibri"/>
              </a:rPr>
              <a:t>management</a:t>
            </a:r>
            <a:r>
              <a:rPr sz="2400" dirty="0">
                <a:latin typeface="Calibri"/>
                <a:cs typeface="Calibri"/>
              </a:rPr>
              <a:t> </a:t>
            </a:r>
            <a:r>
              <a:rPr sz="2400" spc="-5" dirty="0">
                <a:latin typeface="Calibri"/>
                <a:cs typeface="Calibri"/>
              </a:rPr>
              <a:t>of</a:t>
            </a:r>
            <a:r>
              <a:rPr sz="2400" spc="5" dirty="0">
                <a:latin typeface="Calibri"/>
                <a:cs typeface="Calibri"/>
              </a:rPr>
              <a:t> </a:t>
            </a:r>
            <a:r>
              <a:rPr sz="2400" spc="-5" dirty="0">
                <a:latin typeface="Calibri"/>
                <a:cs typeface="Calibri"/>
              </a:rPr>
              <a:t>physical</a:t>
            </a:r>
            <a:r>
              <a:rPr sz="2400" dirty="0">
                <a:latin typeface="Calibri"/>
                <a:cs typeface="Calibri"/>
              </a:rPr>
              <a:t> </a:t>
            </a:r>
            <a:r>
              <a:rPr sz="2400" spc="-5" dirty="0">
                <a:latin typeface="Calibri"/>
                <a:cs typeface="Calibri"/>
              </a:rPr>
              <a:t>and/or</a:t>
            </a:r>
            <a:r>
              <a:rPr sz="2400" spc="5" dirty="0">
                <a:latin typeface="Calibri"/>
                <a:cs typeface="Calibri"/>
              </a:rPr>
              <a:t> </a:t>
            </a:r>
            <a:r>
              <a:rPr sz="2400" spc="-5" dirty="0">
                <a:latin typeface="Calibri"/>
                <a:cs typeface="Calibri"/>
              </a:rPr>
              <a:t>software</a:t>
            </a:r>
            <a:r>
              <a:rPr sz="2400" dirty="0">
                <a:latin typeface="Calibri"/>
                <a:cs typeface="Calibri"/>
              </a:rPr>
              <a:t> </a:t>
            </a:r>
            <a:r>
              <a:rPr sz="2400" spc="-5" dirty="0">
                <a:latin typeface="Calibri"/>
                <a:cs typeface="Calibri"/>
              </a:rPr>
              <a:t>resources</a:t>
            </a:r>
            <a:r>
              <a:rPr sz="2400" spc="5" dirty="0">
                <a:latin typeface="Calibri"/>
                <a:cs typeface="Calibri"/>
              </a:rPr>
              <a:t> </a:t>
            </a:r>
            <a:r>
              <a:rPr sz="2400" spc="-5" dirty="0">
                <a:latin typeface="Calibri"/>
                <a:cs typeface="Calibri"/>
              </a:rPr>
              <a:t>that</a:t>
            </a:r>
            <a:r>
              <a:rPr sz="2400" dirty="0">
                <a:latin typeface="Calibri"/>
                <a:cs typeface="Calibri"/>
              </a:rPr>
              <a:t> </a:t>
            </a:r>
            <a:r>
              <a:rPr sz="2400" spc="-5" dirty="0">
                <a:latin typeface="Calibri"/>
                <a:cs typeface="Calibri"/>
              </a:rPr>
              <a:t>support</a:t>
            </a:r>
            <a:r>
              <a:rPr sz="2400" spc="5" dirty="0">
                <a:latin typeface="Calibri"/>
                <a:cs typeface="Calibri"/>
              </a:rPr>
              <a:t> </a:t>
            </a:r>
            <a:r>
              <a:rPr sz="2400" spc="-5" dirty="0">
                <a:latin typeface="Calibri"/>
                <a:cs typeface="Calibri"/>
              </a:rPr>
              <a:t>the </a:t>
            </a:r>
            <a:r>
              <a:rPr sz="2400" dirty="0">
                <a:latin typeface="Calibri"/>
                <a:cs typeface="Calibri"/>
              </a:rPr>
              <a:t> </a:t>
            </a:r>
            <a:r>
              <a:rPr sz="2400" spc="-5" dirty="0">
                <a:latin typeface="Calibri"/>
                <a:cs typeface="Calibri"/>
              </a:rPr>
              <a:t>infrastructure</a:t>
            </a:r>
            <a:r>
              <a:rPr sz="2400" dirty="0">
                <a:latin typeface="Calibri"/>
                <a:cs typeface="Calibri"/>
              </a:rPr>
              <a:t> </a:t>
            </a:r>
            <a:r>
              <a:rPr sz="2400" spc="-5" dirty="0">
                <a:latin typeface="Calibri"/>
                <a:cs typeface="Calibri"/>
              </a:rPr>
              <a:t>virtualization,</a:t>
            </a:r>
            <a:r>
              <a:rPr sz="2400" spc="5" dirty="0">
                <a:latin typeface="Calibri"/>
                <a:cs typeface="Calibri"/>
              </a:rPr>
              <a:t> </a:t>
            </a:r>
            <a:r>
              <a:rPr sz="2400" spc="-5" dirty="0">
                <a:latin typeface="Calibri"/>
                <a:cs typeface="Calibri"/>
              </a:rPr>
              <a:t>and</a:t>
            </a:r>
            <a:r>
              <a:rPr sz="2400" dirty="0">
                <a:latin typeface="Calibri"/>
                <a:cs typeface="Calibri"/>
              </a:rPr>
              <a:t> </a:t>
            </a:r>
            <a:r>
              <a:rPr sz="2400" spc="-5" dirty="0">
                <a:latin typeface="Calibri"/>
                <a:cs typeface="Calibri"/>
              </a:rPr>
              <a:t>the</a:t>
            </a:r>
            <a:r>
              <a:rPr sz="2400" spc="5" dirty="0">
                <a:latin typeface="Calibri"/>
                <a:cs typeface="Calibri"/>
              </a:rPr>
              <a:t> </a:t>
            </a:r>
            <a:r>
              <a:rPr sz="2400" spc="-5" dirty="0">
                <a:latin typeface="Calibri"/>
                <a:cs typeface="Calibri"/>
              </a:rPr>
              <a:t>life-cycle</a:t>
            </a:r>
            <a:r>
              <a:rPr sz="2400" dirty="0">
                <a:latin typeface="Calibri"/>
                <a:cs typeface="Calibri"/>
              </a:rPr>
              <a:t> </a:t>
            </a:r>
            <a:r>
              <a:rPr sz="2400" spc="-5" dirty="0">
                <a:latin typeface="Calibri"/>
                <a:cs typeface="Calibri"/>
              </a:rPr>
              <a:t>management</a:t>
            </a:r>
            <a:r>
              <a:rPr sz="2400" spc="5" dirty="0">
                <a:latin typeface="Calibri"/>
                <a:cs typeface="Calibri"/>
              </a:rPr>
              <a:t> </a:t>
            </a:r>
            <a:r>
              <a:rPr sz="2400" spc="-5" dirty="0">
                <a:latin typeface="Calibri"/>
                <a:cs typeface="Calibri"/>
              </a:rPr>
              <a:t>of</a:t>
            </a:r>
            <a:r>
              <a:rPr sz="2400" spc="5" dirty="0">
                <a:latin typeface="Calibri"/>
                <a:cs typeface="Calibri"/>
              </a:rPr>
              <a:t> </a:t>
            </a:r>
            <a:r>
              <a:rPr sz="2400" spc="-10" dirty="0">
                <a:latin typeface="Calibri"/>
                <a:cs typeface="Calibri"/>
              </a:rPr>
              <a:t>VNFs.</a:t>
            </a:r>
            <a:endParaRPr sz="2400">
              <a:latin typeface="Calibri"/>
              <a:cs typeface="Calibri"/>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3129280" cy="694690"/>
          </a:xfrm>
          <a:prstGeom prst="rect">
            <a:avLst/>
          </a:prstGeom>
        </p:spPr>
        <p:txBody>
          <a:bodyPr vert="horz" wrap="square" lIns="0" tIns="11430" rIns="0" bIns="0" rtlCol="0">
            <a:spAutoFit/>
          </a:bodyPr>
          <a:lstStyle/>
          <a:p>
            <a:pPr marL="12700">
              <a:lnSpc>
                <a:spcPct val="100000"/>
              </a:lnSpc>
              <a:spcBef>
                <a:spcPts val="90"/>
              </a:spcBef>
            </a:pPr>
            <a:r>
              <a:rPr spc="-5" dirty="0"/>
              <a:t>NFV</a:t>
            </a:r>
            <a:r>
              <a:rPr spc="-45" dirty="0"/>
              <a:t> </a:t>
            </a:r>
            <a:r>
              <a:rPr spc="-5" dirty="0"/>
              <a:t>Use</a:t>
            </a:r>
            <a:r>
              <a:rPr spc="-35" dirty="0"/>
              <a:t> </a:t>
            </a:r>
            <a:r>
              <a:rPr spc="-5" dirty="0"/>
              <a:t>Case</a:t>
            </a:r>
          </a:p>
        </p:txBody>
      </p:sp>
      <p:sp>
        <p:nvSpPr>
          <p:cNvPr id="3" name="object 3"/>
          <p:cNvSpPr txBox="1"/>
          <p:nvPr/>
        </p:nvSpPr>
        <p:spPr>
          <a:xfrm>
            <a:off x="916939" y="1820545"/>
            <a:ext cx="9880600" cy="1151890"/>
          </a:xfrm>
          <a:prstGeom prst="rect">
            <a:avLst/>
          </a:prstGeom>
        </p:spPr>
        <p:txBody>
          <a:bodyPr vert="horz" wrap="square" lIns="0" tIns="45720" rIns="0" bIns="0" rtlCol="0">
            <a:spAutoFit/>
          </a:bodyPr>
          <a:lstStyle/>
          <a:p>
            <a:pPr marL="241300" marR="5080" indent="-228600">
              <a:lnSpc>
                <a:spcPts val="2160"/>
              </a:lnSpc>
              <a:spcBef>
                <a:spcPts val="360"/>
              </a:spcBef>
              <a:buFont typeface="Arial MT"/>
              <a:buChar char="•"/>
              <a:tabLst>
                <a:tab pos="297815" algn="l"/>
                <a:tab pos="298450" algn="l"/>
              </a:tabLst>
            </a:pPr>
            <a:r>
              <a:rPr dirty="0"/>
              <a:t>	</a:t>
            </a:r>
            <a:r>
              <a:rPr sz="2000" spc="-5" dirty="0">
                <a:latin typeface="Calibri"/>
                <a:cs typeface="Calibri"/>
              </a:rPr>
              <a:t>NFV</a:t>
            </a:r>
            <a:r>
              <a:rPr sz="2000" dirty="0">
                <a:latin typeface="Calibri"/>
                <a:cs typeface="Calibri"/>
              </a:rPr>
              <a:t> </a:t>
            </a:r>
            <a:r>
              <a:rPr sz="2000" spc="-5" dirty="0">
                <a:latin typeface="Calibri"/>
                <a:cs typeface="Calibri"/>
              </a:rPr>
              <a:t>can</a:t>
            </a:r>
            <a:r>
              <a:rPr sz="2000" dirty="0">
                <a:latin typeface="Calibri"/>
                <a:cs typeface="Calibri"/>
              </a:rPr>
              <a:t> </a:t>
            </a:r>
            <a:r>
              <a:rPr sz="2000" spc="-10" dirty="0">
                <a:latin typeface="Calibri"/>
                <a:cs typeface="Calibri"/>
              </a:rPr>
              <a:t>be</a:t>
            </a:r>
            <a:r>
              <a:rPr sz="2000" spc="5" dirty="0">
                <a:latin typeface="Calibri"/>
                <a:cs typeface="Calibri"/>
              </a:rPr>
              <a:t> </a:t>
            </a:r>
            <a:r>
              <a:rPr sz="2000" spc="-5" dirty="0">
                <a:latin typeface="Calibri"/>
                <a:cs typeface="Calibri"/>
              </a:rPr>
              <a:t>used</a:t>
            </a:r>
            <a:r>
              <a:rPr sz="2000" dirty="0">
                <a:latin typeface="Calibri"/>
                <a:cs typeface="Calibri"/>
              </a:rPr>
              <a:t> </a:t>
            </a:r>
            <a:r>
              <a:rPr sz="2000" spc="-5" dirty="0">
                <a:latin typeface="Calibri"/>
                <a:cs typeface="Calibri"/>
              </a:rPr>
              <a:t>to</a:t>
            </a:r>
            <a:r>
              <a:rPr sz="2000" spc="5" dirty="0">
                <a:latin typeface="Calibri"/>
                <a:cs typeface="Calibri"/>
              </a:rPr>
              <a:t> </a:t>
            </a:r>
            <a:r>
              <a:rPr sz="2000" spc="-5" dirty="0">
                <a:latin typeface="Calibri"/>
                <a:cs typeface="Calibri"/>
              </a:rPr>
              <a:t>virtualize</a:t>
            </a:r>
            <a:r>
              <a:rPr sz="2000" dirty="0">
                <a:latin typeface="Calibri"/>
                <a:cs typeface="Calibri"/>
              </a:rPr>
              <a:t> </a:t>
            </a:r>
            <a:r>
              <a:rPr sz="2000" spc="-5" dirty="0">
                <a:latin typeface="Calibri"/>
                <a:cs typeface="Calibri"/>
              </a:rPr>
              <a:t>the</a:t>
            </a:r>
            <a:r>
              <a:rPr sz="2000" dirty="0">
                <a:latin typeface="Calibri"/>
                <a:cs typeface="Calibri"/>
              </a:rPr>
              <a:t> </a:t>
            </a:r>
            <a:r>
              <a:rPr sz="2000" spc="-5" dirty="0">
                <a:latin typeface="Calibri"/>
                <a:cs typeface="Calibri"/>
              </a:rPr>
              <a:t>Home</a:t>
            </a:r>
            <a:r>
              <a:rPr sz="2000" spc="5" dirty="0">
                <a:latin typeface="Calibri"/>
                <a:cs typeface="Calibri"/>
              </a:rPr>
              <a:t> </a:t>
            </a:r>
            <a:r>
              <a:rPr sz="2000" spc="-5" dirty="0">
                <a:latin typeface="Calibri"/>
                <a:cs typeface="Calibri"/>
              </a:rPr>
              <a:t>Gateway.</a:t>
            </a:r>
            <a:r>
              <a:rPr sz="2000" dirty="0">
                <a:latin typeface="Calibri"/>
                <a:cs typeface="Calibri"/>
              </a:rPr>
              <a:t> </a:t>
            </a:r>
            <a:r>
              <a:rPr sz="2000" spc="-5" dirty="0">
                <a:latin typeface="Calibri"/>
                <a:cs typeface="Calibri"/>
              </a:rPr>
              <a:t>The</a:t>
            </a:r>
            <a:r>
              <a:rPr sz="2000" spc="5" dirty="0">
                <a:latin typeface="Calibri"/>
                <a:cs typeface="Calibri"/>
              </a:rPr>
              <a:t> </a:t>
            </a:r>
            <a:r>
              <a:rPr sz="2000" spc="-5" dirty="0">
                <a:latin typeface="Calibri"/>
                <a:cs typeface="Calibri"/>
              </a:rPr>
              <a:t>NFV</a:t>
            </a:r>
            <a:r>
              <a:rPr sz="2000" dirty="0">
                <a:latin typeface="Calibri"/>
                <a:cs typeface="Calibri"/>
              </a:rPr>
              <a:t> </a:t>
            </a:r>
            <a:r>
              <a:rPr sz="2000" spc="-5" dirty="0">
                <a:latin typeface="Calibri"/>
                <a:cs typeface="Calibri"/>
              </a:rPr>
              <a:t>infrastructure</a:t>
            </a:r>
            <a:r>
              <a:rPr sz="2000" dirty="0">
                <a:latin typeface="Calibri"/>
                <a:cs typeface="Calibri"/>
              </a:rPr>
              <a:t> </a:t>
            </a:r>
            <a:r>
              <a:rPr sz="2000" spc="-5" dirty="0">
                <a:latin typeface="Calibri"/>
                <a:cs typeface="Calibri"/>
              </a:rPr>
              <a:t>in</a:t>
            </a:r>
            <a:r>
              <a:rPr sz="2000" spc="5" dirty="0">
                <a:latin typeface="Calibri"/>
                <a:cs typeface="Calibri"/>
              </a:rPr>
              <a:t> </a:t>
            </a:r>
            <a:r>
              <a:rPr sz="2000" spc="-5" dirty="0">
                <a:latin typeface="Calibri"/>
                <a:cs typeface="Calibri"/>
              </a:rPr>
              <a:t>the</a:t>
            </a:r>
            <a:r>
              <a:rPr sz="2000" dirty="0">
                <a:latin typeface="Calibri"/>
                <a:cs typeface="Calibri"/>
              </a:rPr>
              <a:t> </a:t>
            </a:r>
            <a:r>
              <a:rPr sz="2000" spc="-5" dirty="0">
                <a:latin typeface="Calibri"/>
                <a:cs typeface="Calibri"/>
              </a:rPr>
              <a:t>cloud</a:t>
            </a:r>
            <a:r>
              <a:rPr sz="2000" spc="5" dirty="0">
                <a:latin typeface="Calibri"/>
                <a:cs typeface="Calibri"/>
              </a:rPr>
              <a:t> </a:t>
            </a:r>
            <a:r>
              <a:rPr sz="2000" spc="-5" dirty="0">
                <a:latin typeface="Calibri"/>
                <a:cs typeface="Calibri"/>
              </a:rPr>
              <a:t>hosts a </a:t>
            </a:r>
            <a:r>
              <a:rPr sz="2000" spc="-434" dirty="0">
                <a:latin typeface="Calibri"/>
                <a:cs typeface="Calibri"/>
              </a:rPr>
              <a:t> </a:t>
            </a:r>
            <a:r>
              <a:rPr sz="2000" spc="-5" dirty="0">
                <a:latin typeface="Calibri"/>
                <a:cs typeface="Calibri"/>
              </a:rPr>
              <a:t>virtualized</a:t>
            </a:r>
            <a:r>
              <a:rPr sz="2000" dirty="0">
                <a:latin typeface="Calibri"/>
                <a:cs typeface="Calibri"/>
              </a:rPr>
              <a:t> </a:t>
            </a:r>
            <a:r>
              <a:rPr sz="2000" spc="-5" dirty="0">
                <a:latin typeface="Calibri"/>
                <a:cs typeface="Calibri"/>
              </a:rPr>
              <a:t>Home</a:t>
            </a:r>
            <a:r>
              <a:rPr sz="2000" dirty="0">
                <a:latin typeface="Calibri"/>
                <a:cs typeface="Calibri"/>
              </a:rPr>
              <a:t> </a:t>
            </a:r>
            <a:r>
              <a:rPr sz="2000" spc="-5" dirty="0">
                <a:latin typeface="Calibri"/>
                <a:cs typeface="Calibri"/>
              </a:rPr>
              <a:t>Gateway.</a:t>
            </a:r>
            <a:r>
              <a:rPr sz="2000" spc="5" dirty="0">
                <a:latin typeface="Calibri"/>
                <a:cs typeface="Calibri"/>
              </a:rPr>
              <a:t> </a:t>
            </a:r>
            <a:r>
              <a:rPr sz="2000" spc="-5" dirty="0">
                <a:latin typeface="Calibri"/>
                <a:cs typeface="Calibri"/>
              </a:rPr>
              <a:t>The</a:t>
            </a:r>
            <a:r>
              <a:rPr sz="2000" spc="5" dirty="0">
                <a:latin typeface="Calibri"/>
                <a:cs typeface="Calibri"/>
              </a:rPr>
              <a:t> </a:t>
            </a:r>
            <a:r>
              <a:rPr sz="2000" spc="-5" dirty="0">
                <a:latin typeface="Calibri"/>
                <a:cs typeface="Calibri"/>
              </a:rPr>
              <a:t>virtualized</a:t>
            </a:r>
            <a:r>
              <a:rPr sz="2000" dirty="0">
                <a:latin typeface="Calibri"/>
                <a:cs typeface="Calibri"/>
              </a:rPr>
              <a:t> </a:t>
            </a:r>
            <a:r>
              <a:rPr sz="2000" spc="-5" dirty="0">
                <a:latin typeface="Calibri"/>
                <a:cs typeface="Calibri"/>
              </a:rPr>
              <a:t>gateway</a:t>
            </a:r>
            <a:r>
              <a:rPr sz="2000" spc="5" dirty="0">
                <a:latin typeface="Calibri"/>
                <a:cs typeface="Calibri"/>
              </a:rPr>
              <a:t> </a:t>
            </a:r>
            <a:r>
              <a:rPr sz="2000" spc="-5" dirty="0">
                <a:latin typeface="Calibri"/>
                <a:cs typeface="Calibri"/>
              </a:rPr>
              <a:t>provides private</a:t>
            </a:r>
            <a:r>
              <a:rPr sz="2000" dirty="0">
                <a:latin typeface="Calibri"/>
                <a:cs typeface="Calibri"/>
              </a:rPr>
              <a:t> </a:t>
            </a:r>
            <a:r>
              <a:rPr sz="2000" spc="-5" dirty="0">
                <a:latin typeface="Calibri"/>
                <a:cs typeface="Calibri"/>
              </a:rPr>
              <a:t>IP</a:t>
            </a:r>
            <a:r>
              <a:rPr sz="2000" spc="5" dirty="0">
                <a:latin typeface="Calibri"/>
                <a:cs typeface="Calibri"/>
              </a:rPr>
              <a:t> </a:t>
            </a:r>
            <a:r>
              <a:rPr sz="2000" spc="-5" dirty="0">
                <a:latin typeface="Calibri"/>
                <a:cs typeface="Calibri"/>
              </a:rPr>
              <a:t>addresses to</a:t>
            </a:r>
            <a:r>
              <a:rPr sz="2000" spc="5" dirty="0">
                <a:latin typeface="Calibri"/>
                <a:cs typeface="Calibri"/>
              </a:rPr>
              <a:t> </a:t>
            </a:r>
            <a:r>
              <a:rPr sz="2000" spc="-5" dirty="0">
                <a:latin typeface="Calibri"/>
                <a:cs typeface="Calibri"/>
              </a:rPr>
              <a:t>the </a:t>
            </a:r>
            <a:r>
              <a:rPr sz="2000" dirty="0">
                <a:latin typeface="Calibri"/>
                <a:cs typeface="Calibri"/>
              </a:rPr>
              <a:t> </a:t>
            </a:r>
            <a:r>
              <a:rPr sz="2000" spc="-5" dirty="0">
                <a:latin typeface="Calibri"/>
                <a:cs typeface="Calibri"/>
              </a:rPr>
              <a:t>devices in</a:t>
            </a:r>
            <a:r>
              <a:rPr sz="2000" dirty="0">
                <a:latin typeface="Calibri"/>
                <a:cs typeface="Calibri"/>
              </a:rPr>
              <a:t> </a:t>
            </a:r>
            <a:r>
              <a:rPr sz="2000" spc="-5" dirty="0">
                <a:latin typeface="Calibri"/>
                <a:cs typeface="Calibri"/>
              </a:rPr>
              <a:t>the</a:t>
            </a:r>
            <a:r>
              <a:rPr sz="2000" spc="5" dirty="0">
                <a:latin typeface="Calibri"/>
                <a:cs typeface="Calibri"/>
              </a:rPr>
              <a:t> </a:t>
            </a:r>
            <a:r>
              <a:rPr sz="2000" spc="-5" dirty="0">
                <a:latin typeface="Calibri"/>
                <a:cs typeface="Calibri"/>
              </a:rPr>
              <a:t>home.</a:t>
            </a:r>
            <a:r>
              <a:rPr sz="2000" spc="5" dirty="0">
                <a:latin typeface="Calibri"/>
                <a:cs typeface="Calibri"/>
              </a:rPr>
              <a:t> </a:t>
            </a:r>
            <a:r>
              <a:rPr sz="2000" spc="-5" dirty="0">
                <a:latin typeface="Calibri"/>
                <a:cs typeface="Calibri"/>
              </a:rPr>
              <a:t>The</a:t>
            </a:r>
            <a:r>
              <a:rPr sz="2000" dirty="0">
                <a:latin typeface="Calibri"/>
                <a:cs typeface="Calibri"/>
              </a:rPr>
              <a:t> </a:t>
            </a:r>
            <a:r>
              <a:rPr sz="2000" spc="-5" dirty="0">
                <a:latin typeface="Calibri"/>
                <a:cs typeface="Calibri"/>
              </a:rPr>
              <a:t>virtualized</a:t>
            </a:r>
            <a:r>
              <a:rPr sz="2000" dirty="0">
                <a:latin typeface="Calibri"/>
                <a:cs typeface="Calibri"/>
              </a:rPr>
              <a:t> </a:t>
            </a:r>
            <a:r>
              <a:rPr sz="2000" spc="-5" dirty="0">
                <a:latin typeface="Calibri"/>
                <a:cs typeface="Calibri"/>
              </a:rPr>
              <a:t>gateway</a:t>
            </a:r>
            <a:r>
              <a:rPr sz="2000" spc="5" dirty="0">
                <a:latin typeface="Calibri"/>
                <a:cs typeface="Calibri"/>
              </a:rPr>
              <a:t> </a:t>
            </a:r>
            <a:r>
              <a:rPr sz="2000" spc="-5" dirty="0">
                <a:latin typeface="Calibri"/>
                <a:cs typeface="Calibri"/>
              </a:rPr>
              <a:t>also</a:t>
            </a:r>
            <a:r>
              <a:rPr sz="2000" dirty="0">
                <a:latin typeface="Calibri"/>
                <a:cs typeface="Calibri"/>
              </a:rPr>
              <a:t> </a:t>
            </a:r>
            <a:r>
              <a:rPr sz="2000" spc="-5" dirty="0">
                <a:latin typeface="Calibri"/>
                <a:cs typeface="Calibri"/>
              </a:rPr>
              <a:t>connects</a:t>
            </a:r>
            <a:r>
              <a:rPr sz="2000" dirty="0">
                <a:latin typeface="Calibri"/>
                <a:cs typeface="Calibri"/>
              </a:rPr>
              <a:t> </a:t>
            </a:r>
            <a:r>
              <a:rPr sz="2000" spc="-5" dirty="0">
                <a:latin typeface="Calibri"/>
                <a:cs typeface="Calibri"/>
              </a:rPr>
              <a:t>to</a:t>
            </a:r>
            <a:r>
              <a:rPr sz="2000" dirty="0">
                <a:latin typeface="Calibri"/>
                <a:cs typeface="Calibri"/>
              </a:rPr>
              <a:t> </a:t>
            </a:r>
            <a:r>
              <a:rPr sz="2000" spc="-5" dirty="0">
                <a:latin typeface="Calibri"/>
                <a:cs typeface="Calibri"/>
              </a:rPr>
              <a:t>network</a:t>
            </a:r>
            <a:r>
              <a:rPr sz="2000" dirty="0">
                <a:latin typeface="Calibri"/>
                <a:cs typeface="Calibri"/>
              </a:rPr>
              <a:t> </a:t>
            </a:r>
            <a:r>
              <a:rPr sz="2000" spc="-5" dirty="0">
                <a:latin typeface="Calibri"/>
                <a:cs typeface="Calibri"/>
              </a:rPr>
              <a:t>services</a:t>
            </a:r>
            <a:r>
              <a:rPr sz="2000" dirty="0">
                <a:latin typeface="Calibri"/>
                <a:cs typeface="Calibri"/>
              </a:rPr>
              <a:t> </a:t>
            </a:r>
            <a:r>
              <a:rPr sz="2000" spc="-5" dirty="0">
                <a:latin typeface="Calibri"/>
                <a:cs typeface="Calibri"/>
              </a:rPr>
              <a:t>such</a:t>
            </a:r>
            <a:r>
              <a:rPr sz="2000" dirty="0">
                <a:latin typeface="Calibri"/>
                <a:cs typeface="Calibri"/>
              </a:rPr>
              <a:t> </a:t>
            </a:r>
            <a:r>
              <a:rPr sz="2000" spc="-5" dirty="0">
                <a:latin typeface="Calibri"/>
                <a:cs typeface="Calibri"/>
              </a:rPr>
              <a:t>as</a:t>
            </a:r>
            <a:r>
              <a:rPr sz="2000" dirty="0">
                <a:latin typeface="Calibri"/>
                <a:cs typeface="Calibri"/>
              </a:rPr>
              <a:t> </a:t>
            </a:r>
            <a:r>
              <a:rPr sz="2000" spc="-5" dirty="0">
                <a:latin typeface="Calibri"/>
                <a:cs typeface="Calibri"/>
              </a:rPr>
              <a:t>VoIP </a:t>
            </a:r>
            <a:r>
              <a:rPr sz="2000" dirty="0">
                <a:latin typeface="Calibri"/>
                <a:cs typeface="Calibri"/>
              </a:rPr>
              <a:t> </a:t>
            </a:r>
            <a:r>
              <a:rPr sz="2000" spc="-5" dirty="0">
                <a:latin typeface="Calibri"/>
                <a:cs typeface="Calibri"/>
              </a:rPr>
              <a:t>and IPTV.</a:t>
            </a:r>
            <a:endParaRPr sz="2000">
              <a:latin typeface="Calibri"/>
              <a:cs typeface="Calibri"/>
            </a:endParaRPr>
          </a:p>
        </p:txBody>
      </p:sp>
      <p:grpSp>
        <p:nvGrpSpPr>
          <p:cNvPr id="4" name="object 4"/>
          <p:cNvGrpSpPr/>
          <p:nvPr/>
        </p:nvGrpSpPr>
        <p:grpSpPr>
          <a:xfrm>
            <a:off x="0" y="0"/>
            <a:ext cx="10006965" cy="6858000"/>
            <a:chOff x="0" y="0"/>
            <a:chExt cx="10006965"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pic>
          <p:nvPicPr>
            <p:cNvPr id="6" name="object 6"/>
            <p:cNvPicPr/>
            <p:nvPr/>
          </p:nvPicPr>
          <p:blipFill>
            <a:blip r:embed="rId2" cstate="print"/>
            <a:stretch>
              <a:fillRect/>
            </a:stretch>
          </p:blipFill>
          <p:spPr>
            <a:xfrm>
              <a:off x="2280953" y="3352800"/>
              <a:ext cx="7725630" cy="3032760"/>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914400" y="609600"/>
            <a:ext cx="10363200" cy="553998"/>
          </a:xfrm>
          <a:solidFill>
            <a:schemeClr val="accent2"/>
          </a:solidFill>
          <a:ln/>
        </p:spPr>
        <p:txBody>
          <a:bodyPr/>
          <a:lstStyle/>
          <a:p>
            <a:r>
              <a:rPr lang="en-US" sz="3600" dirty="0"/>
              <a:t>Simple Network Management Protocol (SNMP)</a:t>
            </a:r>
          </a:p>
        </p:txBody>
      </p:sp>
      <p:sp>
        <p:nvSpPr>
          <p:cNvPr id="2051" name="Rectangle 3"/>
          <p:cNvSpPr>
            <a:spLocks noGrp="1" noChangeArrowheads="1"/>
          </p:cNvSpPr>
          <p:nvPr>
            <p:ph type="body" sz="half" idx="1"/>
          </p:nvPr>
        </p:nvSpPr>
        <p:spPr>
          <a:xfrm>
            <a:off x="914400" y="1981200"/>
            <a:ext cx="10464800" cy="4321183"/>
          </a:xfrm>
        </p:spPr>
        <p:txBody>
          <a:bodyPr/>
          <a:lstStyle/>
          <a:p>
            <a:pPr>
              <a:lnSpc>
                <a:spcPct val="90000"/>
              </a:lnSpc>
              <a:buFontTx/>
              <a:buNone/>
            </a:pPr>
            <a:r>
              <a:rPr lang="en-US" sz="2400" dirty="0"/>
              <a:t>What is it?</a:t>
            </a:r>
          </a:p>
          <a:p>
            <a:pPr lvl="1">
              <a:lnSpc>
                <a:spcPct val="90000"/>
              </a:lnSpc>
              <a:buFontTx/>
              <a:buNone/>
            </a:pPr>
            <a:r>
              <a:rPr lang="en-US" sz="1800" dirty="0"/>
              <a:t>A Protocol that Facilitates the exchange of management information</a:t>
            </a:r>
          </a:p>
          <a:p>
            <a:pPr lvl="1">
              <a:lnSpc>
                <a:spcPct val="90000"/>
              </a:lnSpc>
              <a:buFontTx/>
              <a:buNone/>
            </a:pPr>
            <a:r>
              <a:rPr lang="en-US" sz="1800" dirty="0"/>
              <a:t>between network devices. </a:t>
            </a:r>
          </a:p>
          <a:p>
            <a:pPr>
              <a:lnSpc>
                <a:spcPct val="90000"/>
              </a:lnSpc>
              <a:buFontTx/>
              <a:buNone/>
            </a:pPr>
            <a:endParaRPr lang="en-US" sz="1800" dirty="0"/>
          </a:p>
          <a:p>
            <a:pPr>
              <a:lnSpc>
                <a:spcPct val="90000"/>
              </a:lnSpc>
              <a:buFontTx/>
              <a:buNone/>
            </a:pPr>
            <a:r>
              <a:rPr lang="en-US" sz="2400" dirty="0"/>
              <a:t>Why was it developed?</a:t>
            </a:r>
          </a:p>
          <a:p>
            <a:pPr>
              <a:lnSpc>
                <a:spcPct val="90000"/>
              </a:lnSpc>
              <a:buFontTx/>
              <a:buNone/>
            </a:pPr>
            <a:r>
              <a:rPr lang="en-US" sz="1800" dirty="0"/>
              <a:t>	To </a:t>
            </a:r>
            <a:r>
              <a:rPr lang="en-US" sz="1800" b="1" dirty="0"/>
              <a:t>control and monitor status</a:t>
            </a:r>
            <a:r>
              <a:rPr lang="en-US" sz="1800" dirty="0"/>
              <a:t> of network devices</a:t>
            </a:r>
          </a:p>
          <a:p>
            <a:pPr>
              <a:lnSpc>
                <a:spcPct val="90000"/>
              </a:lnSpc>
              <a:buFontTx/>
              <a:buNone/>
            </a:pPr>
            <a:endParaRPr lang="en-US" sz="1800" dirty="0"/>
          </a:p>
          <a:p>
            <a:pPr>
              <a:lnSpc>
                <a:spcPct val="90000"/>
              </a:lnSpc>
              <a:buFontTx/>
              <a:buNone/>
            </a:pPr>
            <a:r>
              <a:rPr lang="en-US" sz="2400" dirty="0"/>
              <a:t>How is it beneficial?</a:t>
            </a:r>
          </a:p>
          <a:p>
            <a:pPr>
              <a:lnSpc>
                <a:spcPct val="90000"/>
              </a:lnSpc>
              <a:buFontTx/>
              <a:buNone/>
            </a:pPr>
            <a:r>
              <a:rPr lang="en-US" sz="1800" dirty="0"/>
              <a:t>	Enables network administrators to:</a:t>
            </a:r>
          </a:p>
          <a:p>
            <a:pPr>
              <a:lnSpc>
                <a:spcPct val="90000"/>
              </a:lnSpc>
              <a:buFontTx/>
              <a:buNone/>
            </a:pPr>
            <a:r>
              <a:rPr lang="en-US" sz="1800" dirty="0"/>
              <a:t>		Manage network performance</a:t>
            </a:r>
          </a:p>
          <a:p>
            <a:pPr>
              <a:lnSpc>
                <a:spcPct val="90000"/>
              </a:lnSpc>
              <a:buFontTx/>
              <a:buNone/>
            </a:pPr>
            <a:r>
              <a:rPr lang="en-US" sz="1800" dirty="0"/>
              <a:t>      	Find and solve network problems</a:t>
            </a:r>
          </a:p>
          <a:p>
            <a:pPr>
              <a:lnSpc>
                <a:spcPct val="90000"/>
              </a:lnSpc>
              <a:buFontTx/>
              <a:buNone/>
            </a:pPr>
            <a:r>
              <a:rPr lang="en-US" sz="1800" dirty="0"/>
              <a:t>     		Plan for network growth </a:t>
            </a:r>
          </a:p>
          <a:p>
            <a:pPr>
              <a:lnSpc>
                <a:spcPct val="90000"/>
              </a:lnSpc>
              <a:buFontTx/>
              <a:buNone/>
            </a:pPr>
            <a:endParaRPr lang="en-US" sz="1800" dirty="0"/>
          </a:p>
          <a:p>
            <a:pPr>
              <a:lnSpc>
                <a:spcPct val="90000"/>
              </a:lnSpc>
              <a:buFontTx/>
              <a:buNone/>
            </a:pPr>
            <a:endParaRPr lang="en-US" sz="1600" dirty="0"/>
          </a:p>
          <a:p>
            <a:pPr>
              <a:lnSpc>
                <a:spcPct val="90000"/>
              </a:lnSpc>
              <a:buFontTx/>
              <a:buNone/>
            </a:pPr>
            <a:r>
              <a:rPr lang="en-US" sz="2400" dirty="0"/>
              <a:t>	</a:t>
            </a:r>
          </a:p>
          <a:p>
            <a:pPr lvl="1">
              <a:lnSpc>
                <a:spcPct val="90000"/>
              </a:lnSpc>
            </a:pPr>
            <a:endParaRPr lang="en-US" sz="2000" dirty="0"/>
          </a:p>
        </p:txBody>
      </p:sp>
      <p:pic>
        <p:nvPicPr>
          <p:cNvPr id="2055" name="Picture 7" descr="app"/>
          <p:cNvPicPr>
            <a:picLocks noGrp="1" noChangeAspect="1" noChangeArrowheads="1"/>
          </p:cNvPicPr>
          <p:nvPr>
            <p:ph sz="half" idx="2"/>
          </p:nvPr>
        </p:nvPicPr>
        <p:blipFill>
          <a:blip r:embed="rId3" cstate="print"/>
          <a:srcRect/>
          <a:stretch>
            <a:fillRect/>
          </a:stretch>
        </p:blipFill>
        <p:spPr>
          <a:xfrm>
            <a:off x="8077200" y="3048000"/>
            <a:ext cx="3657600" cy="1865313"/>
          </a:xfrm>
          <a:noFill/>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16939" y="297179"/>
            <a:ext cx="10358120" cy="615553"/>
          </a:xfrm>
          <a:solidFill>
            <a:schemeClr val="accent2"/>
          </a:solidFill>
        </p:spPr>
        <p:txBody>
          <a:bodyPr/>
          <a:lstStyle/>
          <a:p>
            <a:r>
              <a:rPr lang="en-US" sz="4000"/>
              <a:t>SNMP Basic Components</a:t>
            </a:r>
          </a:p>
        </p:txBody>
      </p:sp>
      <p:sp>
        <p:nvSpPr>
          <p:cNvPr id="3077" name="Rectangle 5"/>
          <p:cNvSpPr>
            <a:spLocks noGrp="1" noChangeArrowheads="1"/>
          </p:cNvSpPr>
          <p:nvPr>
            <p:ph type="body" idx="1"/>
          </p:nvPr>
        </p:nvSpPr>
        <p:spPr>
          <a:xfrm>
            <a:off x="228600" y="1752600"/>
            <a:ext cx="10134600" cy="4339650"/>
          </a:xfrm>
        </p:spPr>
        <p:txBody>
          <a:bodyPr/>
          <a:lstStyle/>
          <a:p>
            <a:r>
              <a:rPr lang="en-US" sz="2400" dirty="0" smtClean="0"/>
              <a:t>SNMP is a well-known and widely used network management protocol that allows monitoring and configuration of network devices such as routers, switches, servers, printers, etc. </a:t>
            </a:r>
          </a:p>
          <a:p>
            <a:endParaRPr lang="en-US" sz="2400" dirty="0" smtClean="0"/>
          </a:p>
          <a:p>
            <a:r>
              <a:rPr lang="en-US" sz="2400" dirty="0" smtClean="0"/>
              <a:t>Network </a:t>
            </a:r>
            <a:r>
              <a:rPr lang="en-US" sz="2400" dirty="0"/>
              <a:t>Management station</a:t>
            </a:r>
          </a:p>
          <a:p>
            <a:pPr lvl="1"/>
            <a:r>
              <a:rPr lang="en-US" sz="1800" dirty="0"/>
              <a:t>Collects and stores management information, and makes this information available to NMS using SNMP</a:t>
            </a:r>
          </a:p>
          <a:p>
            <a:pPr lvl="1"/>
            <a:r>
              <a:rPr lang="en-US" sz="1800" dirty="0"/>
              <a:t>Could be a work station or PC</a:t>
            </a:r>
          </a:p>
          <a:p>
            <a:r>
              <a:rPr lang="en-US" sz="2400" dirty="0"/>
              <a:t>Network Management System (NMS)</a:t>
            </a:r>
            <a:endParaRPr lang="en-US" sz="2400" i="1" dirty="0"/>
          </a:p>
          <a:p>
            <a:pPr lvl="1"/>
            <a:r>
              <a:rPr lang="en-US" sz="1800" dirty="0"/>
              <a:t>Executes applications that monitor and control managed devices</a:t>
            </a:r>
          </a:p>
          <a:p>
            <a:r>
              <a:rPr lang="en-US" sz="2400" dirty="0"/>
              <a:t>Agent</a:t>
            </a:r>
            <a:r>
              <a:rPr lang="en-US" sz="2400" i="1" dirty="0"/>
              <a:t> </a:t>
            </a:r>
          </a:p>
          <a:p>
            <a:pPr lvl="1"/>
            <a:r>
              <a:rPr lang="en-US" sz="1800" dirty="0"/>
              <a:t>A network-management software module that resides in a managed device</a:t>
            </a:r>
          </a:p>
          <a:p>
            <a:r>
              <a:rPr lang="en-US" sz="2400" dirty="0"/>
              <a:t>Management Information Base (MIB)</a:t>
            </a:r>
          </a:p>
          <a:p>
            <a:pPr lvl="1"/>
            <a:r>
              <a:rPr lang="en-US" sz="1800" dirty="0"/>
              <a:t>Used by both the manager and the agent to store and exchange management information </a:t>
            </a:r>
          </a:p>
        </p:txBody>
      </p:sp>
      <p:pic>
        <p:nvPicPr>
          <p:cNvPr id="4" name="Picture 2"/>
          <p:cNvPicPr>
            <a:picLocks noChangeAspect="1" noChangeArrowheads="1"/>
          </p:cNvPicPr>
          <p:nvPr/>
        </p:nvPicPr>
        <p:blipFill>
          <a:blip r:embed="rId3" cstate="print"/>
          <a:srcRect/>
          <a:stretch>
            <a:fillRect/>
          </a:stretch>
        </p:blipFill>
        <p:spPr bwMode="auto">
          <a:xfrm>
            <a:off x="9753600" y="1447800"/>
            <a:ext cx="2438400" cy="518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4" name="AutoShape 62"/>
          <p:cNvSpPr>
            <a:spLocks noChangeArrowheads="1"/>
          </p:cNvSpPr>
          <p:nvPr/>
        </p:nvSpPr>
        <p:spPr bwMode="auto">
          <a:xfrm>
            <a:off x="8737600" y="4572000"/>
            <a:ext cx="1828800" cy="762000"/>
          </a:xfrm>
          <a:prstGeom prst="can">
            <a:avLst>
              <a:gd name="adj" fmla="val 25000"/>
            </a:avLst>
          </a:prstGeom>
          <a:solidFill>
            <a:srgbClr val="FF3300"/>
          </a:solidFill>
          <a:ln w="9525">
            <a:solidFill>
              <a:schemeClr val="tx1"/>
            </a:solidFill>
            <a:round/>
            <a:headEnd/>
            <a:tailEnd/>
          </a:ln>
          <a:effectLst/>
        </p:spPr>
        <p:txBody>
          <a:bodyPr wrap="none" anchor="ctr"/>
          <a:lstStyle/>
          <a:p>
            <a:endParaRPr lang="en-US"/>
          </a:p>
        </p:txBody>
      </p:sp>
      <p:sp>
        <p:nvSpPr>
          <p:cNvPr id="8253" name="AutoShape 61"/>
          <p:cNvSpPr>
            <a:spLocks noChangeArrowheads="1"/>
          </p:cNvSpPr>
          <p:nvPr/>
        </p:nvSpPr>
        <p:spPr bwMode="auto">
          <a:xfrm>
            <a:off x="5384800" y="4572000"/>
            <a:ext cx="1828800" cy="762000"/>
          </a:xfrm>
          <a:prstGeom prst="can">
            <a:avLst>
              <a:gd name="adj" fmla="val 25000"/>
            </a:avLst>
          </a:prstGeom>
          <a:solidFill>
            <a:srgbClr val="FF3300"/>
          </a:solidFill>
          <a:ln w="9525">
            <a:solidFill>
              <a:schemeClr val="tx1"/>
            </a:solidFill>
            <a:round/>
            <a:headEnd/>
            <a:tailEnd/>
          </a:ln>
          <a:effectLst/>
        </p:spPr>
        <p:txBody>
          <a:bodyPr wrap="none" anchor="ctr"/>
          <a:lstStyle/>
          <a:p>
            <a:endParaRPr lang="en-US"/>
          </a:p>
        </p:txBody>
      </p:sp>
      <p:sp>
        <p:nvSpPr>
          <p:cNvPr id="8252" name="AutoShape 60"/>
          <p:cNvSpPr>
            <a:spLocks noChangeArrowheads="1"/>
          </p:cNvSpPr>
          <p:nvPr/>
        </p:nvSpPr>
        <p:spPr bwMode="auto">
          <a:xfrm>
            <a:off x="1828800" y="4572000"/>
            <a:ext cx="1828800" cy="762000"/>
          </a:xfrm>
          <a:prstGeom prst="can">
            <a:avLst>
              <a:gd name="adj" fmla="val 25000"/>
            </a:avLst>
          </a:prstGeom>
          <a:solidFill>
            <a:srgbClr val="FF3300"/>
          </a:solidFill>
          <a:ln w="9525">
            <a:solidFill>
              <a:schemeClr val="tx1"/>
            </a:solidFill>
            <a:round/>
            <a:headEnd/>
            <a:tailEnd/>
          </a:ln>
          <a:effectLst/>
        </p:spPr>
        <p:txBody>
          <a:bodyPr wrap="none" anchor="ctr"/>
          <a:lstStyle/>
          <a:p>
            <a:endParaRPr lang="en-US"/>
          </a:p>
        </p:txBody>
      </p:sp>
      <p:sp>
        <p:nvSpPr>
          <p:cNvPr id="8237" name="Rectangle 45"/>
          <p:cNvSpPr>
            <a:spLocks noChangeArrowheads="1"/>
          </p:cNvSpPr>
          <p:nvPr/>
        </p:nvSpPr>
        <p:spPr bwMode="auto">
          <a:xfrm>
            <a:off x="4775200" y="0"/>
            <a:ext cx="2540000" cy="2209800"/>
          </a:xfrm>
          <a:prstGeom prst="rect">
            <a:avLst/>
          </a:prstGeom>
          <a:solidFill>
            <a:srgbClr val="FF3300"/>
          </a:solidFill>
          <a:ln w="9525">
            <a:solidFill>
              <a:schemeClr val="accent2"/>
            </a:solidFill>
            <a:miter lim="800000"/>
            <a:headEnd/>
            <a:tailEnd/>
          </a:ln>
          <a:effectLst/>
        </p:spPr>
        <p:txBody>
          <a:bodyPr wrap="none" anchor="ctr"/>
          <a:lstStyle/>
          <a:p>
            <a:endParaRPr lang="en-US"/>
          </a:p>
        </p:txBody>
      </p:sp>
      <p:grpSp>
        <p:nvGrpSpPr>
          <p:cNvPr id="2" name="Group 64"/>
          <p:cNvGrpSpPr>
            <a:grpSpLocks/>
          </p:cNvGrpSpPr>
          <p:nvPr/>
        </p:nvGrpSpPr>
        <p:grpSpPr bwMode="auto">
          <a:xfrm>
            <a:off x="1625600" y="3657600"/>
            <a:ext cx="9347200" cy="533400"/>
            <a:chOff x="768" y="2304"/>
            <a:chExt cx="4416" cy="336"/>
          </a:xfrm>
        </p:grpSpPr>
        <p:sp>
          <p:nvSpPr>
            <p:cNvPr id="8234" name="AutoShape 42"/>
            <p:cNvSpPr>
              <a:spLocks noChangeArrowheads="1"/>
            </p:cNvSpPr>
            <p:nvPr/>
          </p:nvSpPr>
          <p:spPr bwMode="auto">
            <a:xfrm>
              <a:off x="4032" y="2304"/>
              <a:ext cx="1152" cy="336"/>
            </a:xfrm>
            <a:prstGeom prst="flowChartTerminator">
              <a:avLst/>
            </a:prstGeom>
            <a:solidFill>
              <a:srgbClr val="FF3300"/>
            </a:solidFill>
            <a:ln w="9525">
              <a:solidFill>
                <a:srgbClr val="6666FF"/>
              </a:solidFill>
              <a:miter lim="800000"/>
              <a:headEnd/>
              <a:tailEnd/>
            </a:ln>
            <a:effectLst/>
          </p:spPr>
          <p:txBody>
            <a:bodyPr wrap="none" anchor="ctr"/>
            <a:lstStyle/>
            <a:p>
              <a:endParaRPr lang="en-US"/>
            </a:p>
          </p:txBody>
        </p:sp>
        <p:sp>
          <p:nvSpPr>
            <p:cNvPr id="8233" name="AutoShape 41"/>
            <p:cNvSpPr>
              <a:spLocks noChangeArrowheads="1"/>
            </p:cNvSpPr>
            <p:nvPr/>
          </p:nvSpPr>
          <p:spPr bwMode="auto">
            <a:xfrm>
              <a:off x="2448" y="2304"/>
              <a:ext cx="1104" cy="336"/>
            </a:xfrm>
            <a:prstGeom prst="flowChartTerminator">
              <a:avLst/>
            </a:prstGeom>
            <a:solidFill>
              <a:srgbClr val="FF3300"/>
            </a:solidFill>
            <a:ln w="9525">
              <a:solidFill>
                <a:srgbClr val="6666FF"/>
              </a:solidFill>
              <a:miter lim="800000"/>
              <a:headEnd/>
              <a:tailEnd/>
            </a:ln>
            <a:effectLst/>
          </p:spPr>
          <p:txBody>
            <a:bodyPr wrap="none" anchor="ctr"/>
            <a:lstStyle/>
            <a:p>
              <a:endParaRPr lang="en-US"/>
            </a:p>
          </p:txBody>
        </p:sp>
        <p:sp>
          <p:nvSpPr>
            <p:cNvPr id="8232" name="AutoShape 40"/>
            <p:cNvSpPr>
              <a:spLocks noChangeArrowheads="1"/>
            </p:cNvSpPr>
            <p:nvPr/>
          </p:nvSpPr>
          <p:spPr bwMode="auto">
            <a:xfrm>
              <a:off x="768" y="2304"/>
              <a:ext cx="1134" cy="336"/>
            </a:xfrm>
            <a:prstGeom prst="flowChartTerminator">
              <a:avLst/>
            </a:prstGeom>
            <a:solidFill>
              <a:srgbClr val="FF3300"/>
            </a:solidFill>
            <a:ln w="9525">
              <a:solidFill>
                <a:srgbClr val="6666FF"/>
              </a:solidFill>
              <a:miter lim="800000"/>
              <a:headEnd/>
              <a:tailEnd/>
            </a:ln>
            <a:effectLst/>
          </p:spPr>
          <p:txBody>
            <a:bodyPr wrap="none" anchor="ctr"/>
            <a:lstStyle/>
            <a:p>
              <a:endParaRPr lang="en-US"/>
            </a:p>
          </p:txBody>
        </p:sp>
      </p:grpSp>
      <p:sp>
        <p:nvSpPr>
          <p:cNvPr id="8204" name="Oval 12"/>
          <p:cNvSpPr>
            <a:spLocks noChangeArrowheads="1"/>
          </p:cNvSpPr>
          <p:nvPr/>
        </p:nvSpPr>
        <p:spPr bwMode="auto">
          <a:xfrm>
            <a:off x="4876800" y="1066800"/>
            <a:ext cx="2336800" cy="990600"/>
          </a:xfrm>
          <a:prstGeom prst="ellipse">
            <a:avLst/>
          </a:prstGeom>
          <a:solidFill>
            <a:srgbClr val="6666FF"/>
          </a:solidFill>
          <a:ln w="9525">
            <a:solidFill>
              <a:schemeClr val="tx1"/>
            </a:solidFill>
            <a:round/>
            <a:headEnd/>
            <a:tailEnd/>
          </a:ln>
          <a:effectLst/>
        </p:spPr>
        <p:txBody>
          <a:bodyPr wrap="none" anchor="ctr"/>
          <a:lstStyle/>
          <a:p>
            <a:endParaRPr lang="en-US"/>
          </a:p>
        </p:txBody>
      </p:sp>
      <p:sp>
        <p:nvSpPr>
          <p:cNvPr id="8199" name="Rectangle 7"/>
          <p:cNvSpPr>
            <a:spLocks noGrp="1" noChangeArrowheads="1"/>
          </p:cNvSpPr>
          <p:nvPr>
            <p:ph idx="1"/>
          </p:nvPr>
        </p:nvSpPr>
        <p:spPr>
          <a:xfrm>
            <a:off x="609600" y="685800"/>
            <a:ext cx="3454400" cy="307777"/>
          </a:xfrm>
        </p:spPr>
        <p:txBody>
          <a:bodyPr/>
          <a:lstStyle/>
          <a:p>
            <a:pPr>
              <a:buFontTx/>
              <a:buNone/>
            </a:pPr>
            <a:r>
              <a:rPr lang="en-US" sz="2000" b="1">
                <a:solidFill>
                  <a:schemeClr val="tx2"/>
                </a:solidFill>
              </a:rPr>
              <a:t>Management Station</a:t>
            </a:r>
          </a:p>
        </p:txBody>
      </p:sp>
      <p:sp>
        <p:nvSpPr>
          <p:cNvPr id="8200" name="Rectangle 8"/>
          <p:cNvSpPr>
            <a:spLocks noChangeArrowheads="1"/>
          </p:cNvSpPr>
          <p:nvPr/>
        </p:nvSpPr>
        <p:spPr bwMode="auto">
          <a:xfrm>
            <a:off x="4978400" y="457200"/>
            <a:ext cx="2235200" cy="60960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endParaRPr lang="en-US"/>
          </a:p>
        </p:txBody>
      </p:sp>
      <p:sp>
        <p:nvSpPr>
          <p:cNvPr id="8201" name="Rectangle 9"/>
          <p:cNvSpPr>
            <a:spLocks noChangeArrowheads="1"/>
          </p:cNvSpPr>
          <p:nvPr/>
        </p:nvSpPr>
        <p:spPr bwMode="auto">
          <a:xfrm>
            <a:off x="5588000" y="0"/>
            <a:ext cx="1128184" cy="369332"/>
          </a:xfrm>
          <a:prstGeom prst="rect">
            <a:avLst/>
          </a:prstGeom>
          <a:noFill/>
          <a:ln w="9525">
            <a:noFill/>
            <a:miter lim="800000"/>
            <a:headEnd/>
            <a:tailEnd/>
          </a:ln>
          <a:effectLst/>
        </p:spPr>
        <p:txBody>
          <a:bodyPr>
            <a:spAutoFit/>
          </a:bodyPr>
          <a:lstStyle/>
          <a:p>
            <a:r>
              <a:rPr lang="en-US">
                <a:solidFill>
                  <a:schemeClr val="tx2"/>
                </a:solidFill>
              </a:rPr>
              <a:t>NMS</a:t>
            </a:r>
          </a:p>
        </p:txBody>
      </p:sp>
      <p:sp>
        <p:nvSpPr>
          <p:cNvPr id="8202" name="Rectangle 10"/>
          <p:cNvSpPr>
            <a:spLocks noChangeArrowheads="1"/>
          </p:cNvSpPr>
          <p:nvPr/>
        </p:nvSpPr>
        <p:spPr bwMode="auto">
          <a:xfrm>
            <a:off x="4876800" y="533401"/>
            <a:ext cx="2336800" cy="396875"/>
          </a:xfrm>
          <a:prstGeom prst="rect">
            <a:avLst/>
          </a:prstGeom>
          <a:noFill/>
          <a:ln w="9525">
            <a:noFill/>
            <a:miter lim="800000"/>
            <a:headEnd/>
            <a:tailEnd/>
          </a:ln>
          <a:effectLst/>
        </p:spPr>
        <p:txBody>
          <a:bodyPr>
            <a:spAutoFit/>
          </a:bodyPr>
          <a:lstStyle/>
          <a:p>
            <a:r>
              <a:rPr lang="en-US" sz="2000">
                <a:solidFill>
                  <a:srgbClr val="FFFFFF"/>
                </a:solidFill>
              </a:rPr>
              <a:t>User Interface</a:t>
            </a:r>
          </a:p>
        </p:txBody>
      </p:sp>
      <p:sp>
        <p:nvSpPr>
          <p:cNvPr id="8203" name="Rectangle 11"/>
          <p:cNvSpPr>
            <a:spLocks noChangeArrowheads="1"/>
          </p:cNvSpPr>
          <p:nvPr/>
        </p:nvSpPr>
        <p:spPr bwMode="auto">
          <a:xfrm>
            <a:off x="4978400" y="1066800"/>
            <a:ext cx="2133600" cy="915988"/>
          </a:xfrm>
          <a:prstGeom prst="rect">
            <a:avLst/>
          </a:prstGeom>
          <a:noFill/>
          <a:ln w="9525">
            <a:noFill/>
            <a:miter lim="800000"/>
            <a:headEnd/>
            <a:tailEnd/>
          </a:ln>
          <a:effectLst/>
        </p:spPr>
        <p:txBody>
          <a:bodyPr>
            <a:spAutoFit/>
          </a:bodyPr>
          <a:lstStyle/>
          <a:p>
            <a:pPr algn="ctr"/>
            <a:r>
              <a:rPr lang="en-US" sz="1800" b="1">
                <a:solidFill>
                  <a:srgbClr val="FFFFFF"/>
                </a:solidFill>
              </a:rPr>
              <a:t>Network Management Application</a:t>
            </a:r>
          </a:p>
        </p:txBody>
      </p:sp>
      <p:sp>
        <p:nvSpPr>
          <p:cNvPr id="8205" name="Rectangle 13"/>
          <p:cNvSpPr>
            <a:spLocks noGrp="1" noChangeArrowheads="1"/>
          </p:cNvSpPr>
          <p:nvPr>
            <p:ph type="title"/>
          </p:nvPr>
        </p:nvSpPr>
        <p:spPr>
          <a:xfrm>
            <a:off x="914400" y="609600"/>
            <a:ext cx="203200" cy="609600"/>
          </a:xfrm>
        </p:spPr>
        <p:txBody>
          <a:bodyPr/>
          <a:lstStyle/>
          <a:p>
            <a:r>
              <a:rPr lang="en-US" sz="4000"/>
              <a:t> </a:t>
            </a:r>
          </a:p>
        </p:txBody>
      </p:sp>
      <p:sp>
        <p:nvSpPr>
          <p:cNvPr id="8206" name="Rectangle 14"/>
          <p:cNvSpPr>
            <a:spLocks noChangeArrowheads="1"/>
          </p:cNvSpPr>
          <p:nvPr/>
        </p:nvSpPr>
        <p:spPr bwMode="auto">
          <a:xfrm>
            <a:off x="4775200" y="0"/>
            <a:ext cx="2540000" cy="2209800"/>
          </a:xfrm>
          <a:prstGeom prst="rect">
            <a:avLst/>
          </a:prstGeom>
          <a:noFill/>
          <a:ln w="9525">
            <a:solidFill>
              <a:schemeClr val="tx1"/>
            </a:solidFill>
            <a:miter lim="800000"/>
            <a:headEnd/>
            <a:tailEnd/>
          </a:ln>
          <a:effectLst/>
        </p:spPr>
        <p:txBody>
          <a:bodyPr wrap="none" anchor="ctr"/>
          <a:lstStyle/>
          <a:p>
            <a:endParaRPr lang="en-US"/>
          </a:p>
        </p:txBody>
      </p:sp>
      <p:sp>
        <p:nvSpPr>
          <p:cNvPr id="8207" name="AutoShape 15"/>
          <p:cNvSpPr>
            <a:spLocks noChangeArrowheads="1"/>
          </p:cNvSpPr>
          <p:nvPr/>
        </p:nvSpPr>
        <p:spPr bwMode="auto">
          <a:xfrm>
            <a:off x="1930400" y="4648200"/>
            <a:ext cx="1625600" cy="609600"/>
          </a:xfrm>
          <a:prstGeom prst="can">
            <a:avLst>
              <a:gd name="adj" fmla="val 25000"/>
            </a:avLst>
          </a:prstGeom>
          <a:solidFill>
            <a:schemeClr val="accent1"/>
          </a:solidFill>
          <a:ln w="9525">
            <a:solidFill>
              <a:schemeClr val="tx1"/>
            </a:solidFill>
            <a:round/>
            <a:headEnd/>
            <a:tailEnd/>
          </a:ln>
          <a:effectLst/>
        </p:spPr>
        <p:txBody>
          <a:bodyPr wrap="none" anchor="ctr"/>
          <a:lstStyle/>
          <a:p>
            <a:endParaRPr lang="en-US"/>
          </a:p>
        </p:txBody>
      </p:sp>
      <p:sp>
        <p:nvSpPr>
          <p:cNvPr id="8208" name="AutoShape 16"/>
          <p:cNvSpPr>
            <a:spLocks noChangeArrowheads="1"/>
          </p:cNvSpPr>
          <p:nvPr/>
        </p:nvSpPr>
        <p:spPr bwMode="auto">
          <a:xfrm>
            <a:off x="5486400" y="4648200"/>
            <a:ext cx="1625600" cy="609600"/>
          </a:xfrm>
          <a:prstGeom prst="can">
            <a:avLst>
              <a:gd name="adj" fmla="val 25000"/>
            </a:avLst>
          </a:prstGeom>
          <a:solidFill>
            <a:schemeClr val="accent1"/>
          </a:solidFill>
          <a:ln w="9525">
            <a:solidFill>
              <a:schemeClr val="tx1"/>
            </a:solidFill>
            <a:round/>
            <a:headEnd/>
            <a:tailEnd/>
          </a:ln>
          <a:effectLst/>
        </p:spPr>
        <p:txBody>
          <a:bodyPr wrap="none" anchor="ctr"/>
          <a:lstStyle/>
          <a:p>
            <a:endParaRPr lang="en-US"/>
          </a:p>
        </p:txBody>
      </p:sp>
      <p:sp>
        <p:nvSpPr>
          <p:cNvPr id="8209" name="AutoShape 17"/>
          <p:cNvSpPr>
            <a:spLocks noChangeArrowheads="1"/>
          </p:cNvSpPr>
          <p:nvPr/>
        </p:nvSpPr>
        <p:spPr bwMode="auto">
          <a:xfrm>
            <a:off x="8839200" y="4648200"/>
            <a:ext cx="1625600" cy="609600"/>
          </a:xfrm>
          <a:prstGeom prst="can">
            <a:avLst>
              <a:gd name="adj" fmla="val 25000"/>
            </a:avLst>
          </a:prstGeom>
          <a:solidFill>
            <a:schemeClr val="accent1"/>
          </a:solidFill>
          <a:ln w="9525">
            <a:solidFill>
              <a:schemeClr val="tx1"/>
            </a:solidFill>
            <a:round/>
            <a:headEnd/>
            <a:tailEnd/>
          </a:ln>
          <a:effectLst/>
        </p:spPr>
        <p:txBody>
          <a:bodyPr wrap="none" anchor="ctr"/>
          <a:lstStyle/>
          <a:p>
            <a:endParaRPr lang="en-US"/>
          </a:p>
        </p:txBody>
      </p:sp>
      <p:sp>
        <p:nvSpPr>
          <p:cNvPr id="8210" name="Text Box 18"/>
          <p:cNvSpPr txBox="1">
            <a:spLocks noChangeArrowheads="1"/>
          </p:cNvSpPr>
          <p:nvPr/>
        </p:nvSpPr>
        <p:spPr bwMode="auto">
          <a:xfrm>
            <a:off x="2235200" y="4800600"/>
            <a:ext cx="1524000" cy="369332"/>
          </a:xfrm>
          <a:prstGeom prst="rect">
            <a:avLst/>
          </a:prstGeom>
          <a:noFill/>
          <a:ln w="9525">
            <a:noFill/>
            <a:miter lim="800000"/>
            <a:headEnd/>
            <a:tailEnd/>
          </a:ln>
          <a:effectLst/>
        </p:spPr>
        <p:txBody>
          <a:bodyPr>
            <a:spAutoFit/>
          </a:bodyPr>
          <a:lstStyle/>
          <a:p>
            <a:pPr>
              <a:spcBef>
                <a:spcPct val="50000"/>
              </a:spcBef>
            </a:pPr>
            <a:r>
              <a:rPr lang="en-US">
                <a:solidFill>
                  <a:srgbClr val="FFFFFF"/>
                </a:solidFill>
              </a:rPr>
              <a:t>MIB</a:t>
            </a:r>
          </a:p>
        </p:txBody>
      </p:sp>
      <p:sp>
        <p:nvSpPr>
          <p:cNvPr id="8212" name="Rectangle 20"/>
          <p:cNvSpPr>
            <a:spLocks noChangeArrowheads="1"/>
          </p:cNvSpPr>
          <p:nvPr/>
        </p:nvSpPr>
        <p:spPr bwMode="auto">
          <a:xfrm>
            <a:off x="9144001" y="4800600"/>
            <a:ext cx="564578" cy="369332"/>
          </a:xfrm>
          <a:prstGeom prst="rect">
            <a:avLst/>
          </a:prstGeom>
          <a:noFill/>
          <a:ln w="9525">
            <a:noFill/>
            <a:miter lim="800000"/>
            <a:headEnd/>
            <a:tailEnd/>
          </a:ln>
          <a:effectLst/>
        </p:spPr>
        <p:txBody>
          <a:bodyPr wrap="none">
            <a:spAutoFit/>
          </a:bodyPr>
          <a:lstStyle/>
          <a:p>
            <a:r>
              <a:rPr lang="en-US">
                <a:solidFill>
                  <a:srgbClr val="FFFFFF"/>
                </a:solidFill>
              </a:rPr>
              <a:t>MIB</a:t>
            </a:r>
          </a:p>
        </p:txBody>
      </p:sp>
      <p:sp>
        <p:nvSpPr>
          <p:cNvPr id="8213" name="Rectangle 21"/>
          <p:cNvSpPr>
            <a:spLocks noChangeArrowheads="1"/>
          </p:cNvSpPr>
          <p:nvPr/>
        </p:nvSpPr>
        <p:spPr bwMode="auto">
          <a:xfrm>
            <a:off x="5791201" y="4800600"/>
            <a:ext cx="564578" cy="369332"/>
          </a:xfrm>
          <a:prstGeom prst="rect">
            <a:avLst/>
          </a:prstGeom>
          <a:noFill/>
          <a:ln w="9525">
            <a:noFill/>
            <a:miter lim="800000"/>
            <a:headEnd/>
            <a:tailEnd/>
          </a:ln>
          <a:effectLst/>
        </p:spPr>
        <p:txBody>
          <a:bodyPr wrap="none">
            <a:spAutoFit/>
          </a:bodyPr>
          <a:lstStyle/>
          <a:p>
            <a:r>
              <a:rPr lang="en-US">
                <a:solidFill>
                  <a:srgbClr val="FFFFFF"/>
                </a:solidFill>
              </a:rPr>
              <a:t>MIB</a:t>
            </a:r>
          </a:p>
        </p:txBody>
      </p:sp>
      <p:sp>
        <p:nvSpPr>
          <p:cNvPr id="8214" name="AutoShape 22"/>
          <p:cNvSpPr>
            <a:spLocks noChangeArrowheads="1"/>
          </p:cNvSpPr>
          <p:nvPr/>
        </p:nvSpPr>
        <p:spPr bwMode="auto">
          <a:xfrm>
            <a:off x="1727200" y="3733800"/>
            <a:ext cx="2133600" cy="381000"/>
          </a:xfrm>
          <a:prstGeom prst="flowChartTerminator">
            <a:avLst/>
          </a:prstGeom>
          <a:solidFill>
            <a:srgbClr val="99CCFF"/>
          </a:solidFill>
          <a:ln w="9525">
            <a:solidFill>
              <a:srgbClr val="6666FF"/>
            </a:solidFill>
            <a:miter lim="800000"/>
            <a:headEnd/>
            <a:tailEnd/>
          </a:ln>
          <a:effectLst/>
        </p:spPr>
        <p:txBody>
          <a:bodyPr wrap="none" anchor="ctr"/>
          <a:lstStyle/>
          <a:p>
            <a:endParaRPr lang="en-US"/>
          </a:p>
        </p:txBody>
      </p:sp>
      <p:sp>
        <p:nvSpPr>
          <p:cNvPr id="8215" name="AutoShape 23"/>
          <p:cNvSpPr>
            <a:spLocks noChangeArrowheads="1"/>
          </p:cNvSpPr>
          <p:nvPr/>
        </p:nvSpPr>
        <p:spPr bwMode="auto">
          <a:xfrm>
            <a:off x="8636000" y="3733800"/>
            <a:ext cx="2133600" cy="381000"/>
          </a:xfrm>
          <a:prstGeom prst="flowChartTerminator">
            <a:avLst/>
          </a:prstGeom>
          <a:solidFill>
            <a:srgbClr val="99CCFF"/>
          </a:solidFill>
          <a:ln w="9525">
            <a:solidFill>
              <a:srgbClr val="6666FF"/>
            </a:solidFill>
            <a:miter lim="800000"/>
            <a:headEnd/>
            <a:tailEnd/>
          </a:ln>
          <a:effectLst/>
        </p:spPr>
        <p:txBody>
          <a:bodyPr wrap="none" anchor="ctr"/>
          <a:lstStyle/>
          <a:p>
            <a:endParaRPr lang="en-US"/>
          </a:p>
        </p:txBody>
      </p:sp>
      <p:sp>
        <p:nvSpPr>
          <p:cNvPr id="8216" name="AutoShape 24"/>
          <p:cNvSpPr>
            <a:spLocks noChangeArrowheads="1"/>
          </p:cNvSpPr>
          <p:nvPr/>
        </p:nvSpPr>
        <p:spPr bwMode="auto">
          <a:xfrm>
            <a:off x="5283200" y="3733800"/>
            <a:ext cx="2133600" cy="381000"/>
          </a:xfrm>
          <a:prstGeom prst="flowChartTerminator">
            <a:avLst/>
          </a:prstGeom>
          <a:solidFill>
            <a:srgbClr val="99CCFF"/>
          </a:solidFill>
          <a:ln w="9525">
            <a:solidFill>
              <a:srgbClr val="6666FF"/>
            </a:solidFill>
            <a:miter lim="800000"/>
            <a:headEnd/>
            <a:tailEnd/>
          </a:ln>
          <a:effectLst/>
        </p:spPr>
        <p:txBody>
          <a:bodyPr wrap="none" anchor="ctr"/>
          <a:lstStyle/>
          <a:p>
            <a:endParaRPr lang="en-US"/>
          </a:p>
        </p:txBody>
      </p:sp>
      <p:sp>
        <p:nvSpPr>
          <p:cNvPr id="8220" name="Text Box 28"/>
          <p:cNvSpPr txBox="1">
            <a:spLocks noChangeArrowheads="1"/>
          </p:cNvSpPr>
          <p:nvPr/>
        </p:nvSpPr>
        <p:spPr bwMode="auto">
          <a:xfrm>
            <a:off x="2133600" y="3733800"/>
            <a:ext cx="1524000" cy="366713"/>
          </a:xfrm>
          <a:prstGeom prst="rect">
            <a:avLst/>
          </a:prstGeom>
          <a:noFill/>
          <a:ln w="9525">
            <a:noFill/>
            <a:miter lim="800000"/>
            <a:headEnd/>
            <a:tailEnd/>
          </a:ln>
          <a:effectLst/>
        </p:spPr>
        <p:txBody>
          <a:bodyPr>
            <a:spAutoFit/>
          </a:bodyPr>
          <a:lstStyle/>
          <a:p>
            <a:pPr>
              <a:spcBef>
                <a:spcPct val="50000"/>
              </a:spcBef>
            </a:pPr>
            <a:r>
              <a:rPr lang="en-US" sz="1800" b="1"/>
              <a:t>AGENT</a:t>
            </a:r>
          </a:p>
        </p:txBody>
      </p:sp>
      <p:sp>
        <p:nvSpPr>
          <p:cNvPr id="8221" name="Rectangle 29"/>
          <p:cNvSpPr>
            <a:spLocks noChangeArrowheads="1"/>
          </p:cNvSpPr>
          <p:nvPr/>
        </p:nvSpPr>
        <p:spPr bwMode="auto">
          <a:xfrm>
            <a:off x="5689600" y="3733800"/>
            <a:ext cx="847091" cy="369332"/>
          </a:xfrm>
          <a:prstGeom prst="rect">
            <a:avLst/>
          </a:prstGeom>
          <a:noFill/>
          <a:ln w="9525">
            <a:noFill/>
            <a:miter lim="800000"/>
            <a:headEnd/>
            <a:tailEnd/>
          </a:ln>
          <a:effectLst/>
        </p:spPr>
        <p:txBody>
          <a:bodyPr wrap="none">
            <a:spAutoFit/>
          </a:bodyPr>
          <a:lstStyle/>
          <a:p>
            <a:r>
              <a:rPr lang="en-US" sz="1800" b="1"/>
              <a:t>AGENT</a:t>
            </a:r>
          </a:p>
        </p:txBody>
      </p:sp>
      <p:sp>
        <p:nvSpPr>
          <p:cNvPr id="8222" name="Rectangle 30"/>
          <p:cNvSpPr>
            <a:spLocks noChangeArrowheads="1"/>
          </p:cNvSpPr>
          <p:nvPr/>
        </p:nvSpPr>
        <p:spPr bwMode="auto">
          <a:xfrm>
            <a:off x="9042400" y="3733800"/>
            <a:ext cx="847091" cy="369332"/>
          </a:xfrm>
          <a:prstGeom prst="rect">
            <a:avLst/>
          </a:prstGeom>
          <a:noFill/>
          <a:ln w="9525">
            <a:noFill/>
            <a:miter lim="800000"/>
            <a:headEnd/>
            <a:tailEnd/>
          </a:ln>
          <a:effectLst/>
        </p:spPr>
        <p:txBody>
          <a:bodyPr wrap="none">
            <a:spAutoFit/>
          </a:bodyPr>
          <a:lstStyle/>
          <a:p>
            <a:r>
              <a:rPr lang="en-US" sz="1800" b="1"/>
              <a:t>AGENT</a:t>
            </a:r>
          </a:p>
        </p:txBody>
      </p:sp>
      <p:grpSp>
        <p:nvGrpSpPr>
          <p:cNvPr id="3" name="Group 65"/>
          <p:cNvGrpSpPr>
            <a:grpSpLocks/>
          </p:cNvGrpSpPr>
          <p:nvPr/>
        </p:nvGrpSpPr>
        <p:grpSpPr bwMode="auto">
          <a:xfrm>
            <a:off x="3312585" y="1970088"/>
            <a:ext cx="5346701" cy="1916112"/>
            <a:chOff x="1565" y="1241"/>
            <a:chExt cx="2526" cy="1207"/>
          </a:xfrm>
        </p:grpSpPr>
        <p:sp>
          <p:nvSpPr>
            <p:cNvPr id="8218" name="AutoShape 26"/>
            <p:cNvSpPr>
              <a:spLocks noChangeArrowheads="1"/>
            </p:cNvSpPr>
            <p:nvPr/>
          </p:nvSpPr>
          <p:spPr bwMode="auto">
            <a:xfrm rot="5249465" flipH="1">
              <a:off x="2544" y="1824"/>
              <a:ext cx="864" cy="96"/>
            </a:xfrm>
            <a:prstGeom prst="rightArrow">
              <a:avLst>
                <a:gd name="adj1" fmla="val 50000"/>
                <a:gd name="adj2" fmla="val 225000"/>
              </a:avLst>
            </a:prstGeom>
            <a:solidFill>
              <a:schemeClr val="accent1"/>
            </a:solidFill>
            <a:ln w="9525">
              <a:solidFill>
                <a:schemeClr val="tx1"/>
              </a:solidFill>
              <a:miter lim="800000"/>
              <a:headEnd/>
              <a:tailEnd/>
            </a:ln>
            <a:effectLst/>
          </p:spPr>
          <p:txBody>
            <a:bodyPr wrap="none" anchor="ctr"/>
            <a:lstStyle/>
            <a:p>
              <a:endParaRPr lang="en-US"/>
            </a:p>
          </p:txBody>
        </p:sp>
        <p:sp>
          <p:nvSpPr>
            <p:cNvPr id="8219" name="AutoShape 27"/>
            <p:cNvSpPr>
              <a:spLocks noChangeArrowheads="1"/>
            </p:cNvSpPr>
            <p:nvPr/>
          </p:nvSpPr>
          <p:spPr bwMode="auto">
            <a:xfrm rot="-8040523">
              <a:off x="3356" y="1789"/>
              <a:ext cx="1200" cy="103"/>
            </a:xfrm>
            <a:prstGeom prst="rightArrow">
              <a:avLst>
                <a:gd name="adj1" fmla="val 50000"/>
                <a:gd name="adj2" fmla="val 291262"/>
              </a:avLst>
            </a:prstGeom>
            <a:solidFill>
              <a:schemeClr val="accent1"/>
            </a:solidFill>
            <a:ln w="9525">
              <a:solidFill>
                <a:schemeClr val="tx1"/>
              </a:solidFill>
              <a:miter lim="800000"/>
              <a:headEnd/>
              <a:tailEnd/>
            </a:ln>
            <a:effectLst/>
          </p:spPr>
          <p:txBody>
            <a:bodyPr wrap="none" anchor="ctr"/>
            <a:lstStyle/>
            <a:p>
              <a:endParaRPr lang="en-US"/>
            </a:p>
          </p:txBody>
        </p:sp>
        <p:sp>
          <p:nvSpPr>
            <p:cNvPr id="8224" name="Rectangle 32"/>
            <p:cNvSpPr>
              <a:spLocks noChangeArrowheads="1"/>
            </p:cNvSpPr>
            <p:nvPr/>
          </p:nvSpPr>
          <p:spPr bwMode="auto">
            <a:xfrm rot="2786331">
              <a:off x="3761" y="1470"/>
              <a:ext cx="486" cy="174"/>
            </a:xfrm>
            <a:prstGeom prst="rect">
              <a:avLst/>
            </a:prstGeom>
            <a:noFill/>
            <a:ln w="9525">
              <a:noFill/>
              <a:miter lim="800000"/>
              <a:headEnd/>
              <a:tailEnd/>
            </a:ln>
            <a:effectLst/>
          </p:spPr>
          <p:txBody>
            <a:bodyPr wrap="none">
              <a:spAutoFit/>
            </a:bodyPr>
            <a:lstStyle/>
            <a:p>
              <a:r>
                <a:rPr lang="en-US" sz="1800" b="1">
                  <a:solidFill>
                    <a:schemeClr val="tx2"/>
                  </a:solidFill>
                </a:rPr>
                <a:t>SNMP</a:t>
              </a:r>
            </a:p>
          </p:txBody>
        </p:sp>
        <p:sp>
          <p:nvSpPr>
            <p:cNvPr id="8226" name="Rectangle 34"/>
            <p:cNvSpPr>
              <a:spLocks noChangeArrowheads="1"/>
            </p:cNvSpPr>
            <p:nvPr/>
          </p:nvSpPr>
          <p:spPr bwMode="auto">
            <a:xfrm rot="5400000">
              <a:off x="2945" y="1662"/>
              <a:ext cx="486" cy="174"/>
            </a:xfrm>
            <a:prstGeom prst="rect">
              <a:avLst/>
            </a:prstGeom>
            <a:noFill/>
            <a:ln w="9525">
              <a:noFill/>
              <a:miter lim="800000"/>
              <a:headEnd/>
              <a:tailEnd/>
            </a:ln>
            <a:effectLst/>
          </p:spPr>
          <p:txBody>
            <a:bodyPr wrap="none">
              <a:spAutoFit/>
            </a:bodyPr>
            <a:lstStyle/>
            <a:p>
              <a:r>
                <a:rPr lang="en-US" sz="1800" b="1">
                  <a:solidFill>
                    <a:schemeClr val="tx2"/>
                  </a:solidFill>
                </a:rPr>
                <a:t>SNMP</a:t>
              </a:r>
            </a:p>
          </p:txBody>
        </p:sp>
        <p:grpSp>
          <p:nvGrpSpPr>
            <p:cNvPr id="4" name="Group 48"/>
            <p:cNvGrpSpPr>
              <a:grpSpLocks/>
            </p:cNvGrpSpPr>
            <p:nvPr/>
          </p:nvGrpSpPr>
          <p:grpSpPr bwMode="auto">
            <a:xfrm>
              <a:off x="1565" y="1296"/>
              <a:ext cx="251" cy="1152"/>
              <a:chOff x="1471" y="1632"/>
              <a:chExt cx="251" cy="1152"/>
            </a:xfrm>
          </p:grpSpPr>
          <p:sp>
            <p:nvSpPr>
              <p:cNvPr id="8217" name="AutoShape 25"/>
              <p:cNvSpPr>
                <a:spLocks noChangeArrowheads="1"/>
              </p:cNvSpPr>
              <p:nvPr/>
            </p:nvSpPr>
            <p:spPr bwMode="auto">
              <a:xfrm rot="-2775267">
                <a:off x="1101" y="2163"/>
                <a:ext cx="1152" cy="90"/>
              </a:xfrm>
              <a:prstGeom prst="rightArrow">
                <a:avLst>
                  <a:gd name="adj1" fmla="val 50000"/>
                  <a:gd name="adj2" fmla="val 320000"/>
                </a:avLst>
              </a:prstGeom>
              <a:solidFill>
                <a:schemeClr val="accent1"/>
              </a:solidFill>
              <a:ln w="9525">
                <a:solidFill>
                  <a:schemeClr val="tx1"/>
                </a:solidFill>
                <a:miter lim="800000"/>
                <a:headEnd/>
                <a:tailEnd/>
              </a:ln>
              <a:effectLst/>
            </p:spPr>
            <p:txBody>
              <a:bodyPr wrap="none" anchor="ctr"/>
              <a:lstStyle/>
              <a:p>
                <a:endParaRPr lang="en-US"/>
              </a:p>
            </p:txBody>
          </p:sp>
          <p:sp>
            <p:nvSpPr>
              <p:cNvPr id="8229" name="Rectangle 37"/>
              <p:cNvSpPr>
                <a:spLocks noChangeArrowheads="1"/>
              </p:cNvSpPr>
              <p:nvPr/>
            </p:nvSpPr>
            <p:spPr bwMode="auto">
              <a:xfrm rot="18729375">
                <a:off x="1315" y="1948"/>
                <a:ext cx="486" cy="174"/>
              </a:xfrm>
              <a:prstGeom prst="rect">
                <a:avLst/>
              </a:prstGeom>
              <a:noFill/>
              <a:ln w="9525">
                <a:noFill/>
                <a:miter lim="800000"/>
                <a:headEnd/>
                <a:tailEnd/>
              </a:ln>
              <a:effectLst/>
            </p:spPr>
            <p:txBody>
              <a:bodyPr wrap="none">
                <a:spAutoFit/>
              </a:bodyPr>
              <a:lstStyle/>
              <a:p>
                <a:r>
                  <a:rPr lang="en-US" sz="1800" b="1">
                    <a:solidFill>
                      <a:schemeClr val="tx2"/>
                    </a:solidFill>
                  </a:rPr>
                  <a:t>SNMP</a:t>
                </a:r>
              </a:p>
            </p:txBody>
          </p:sp>
        </p:grpSp>
      </p:grpSp>
      <p:sp>
        <p:nvSpPr>
          <p:cNvPr id="8231" name="Text Box 39"/>
          <p:cNvSpPr txBox="1">
            <a:spLocks noChangeArrowheads="1"/>
          </p:cNvSpPr>
          <p:nvPr/>
        </p:nvSpPr>
        <p:spPr bwMode="auto">
          <a:xfrm>
            <a:off x="304800" y="5715001"/>
            <a:ext cx="1625600" cy="701675"/>
          </a:xfrm>
          <a:prstGeom prst="rect">
            <a:avLst/>
          </a:prstGeom>
          <a:noFill/>
          <a:ln w="9525">
            <a:noFill/>
            <a:miter lim="800000"/>
            <a:headEnd/>
            <a:tailEnd/>
          </a:ln>
          <a:effectLst/>
        </p:spPr>
        <p:txBody>
          <a:bodyPr>
            <a:spAutoFit/>
          </a:bodyPr>
          <a:lstStyle/>
          <a:p>
            <a:pPr>
              <a:spcBef>
                <a:spcPct val="50000"/>
              </a:spcBef>
            </a:pPr>
            <a:r>
              <a:rPr lang="en-US" sz="2000" b="1">
                <a:solidFill>
                  <a:schemeClr val="tx2"/>
                </a:solidFill>
              </a:rPr>
              <a:t>Managed</a:t>
            </a:r>
            <a:r>
              <a:rPr lang="en-US" sz="2000">
                <a:solidFill>
                  <a:schemeClr val="tx2"/>
                </a:solidFill>
              </a:rPr>
              <a:t> </a:t>
            </a:r>
            <a:r>
              <a:rPr lang="en-US" sz="2000" b="1">
                <a:solidFill>
                  <a:schemeClr val="tx2"/>
                </a:solidFill>
              </a:rPr>
              <a:t>Devices</a:t>
            </a:r>
          </a:p>
        </p:txBody>
      </p:sp>
      <p:sp>
        <p:nvSpPr>
          <p:cNvPr id="8241" name="computr1"/>
          <p:cNvSpPr>
            <a:spLocks noEditPoints="1" noChangeArrowheads="1"/>
          </p:cNvSpPr>
          <p:nvPr/>
        </p:nvSpPr>
        <p:spPr bwMode="auto">
          <a:xfrm>
            <a:off x="2032000" y="5715000"/>
            <a:ext cx="1117600" cy="762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C0C0C0"/>
          </a:solidFill>
          <a:ln w="9525">
            <a:solidFill>
              <a:srgbClr val="000000"/>
            </a:solidFill>
            <a:miter lim="800000"/>
            <a:headEnd/>
            <a:tailEnd/>
          </a:ln>
          <a:effectLst/>
        </p:spPr>
        <p:txBody>
          <a:bodyPr/>
          <a:lstStyle/>
          <a:p>
            <a:endParaRPr lang="en-US"/>
          </a:p>
        </p:txBody>
      </p:sp>
      <p:grpSp>
        <p:nvGrpSpPr>
          <p:cNvPr id="5" name="Group 63"/>
          <p:cNvGrpSpPr>
            <a:grpSpLocks/>
          </p:cNvGrpSpPr>
          <p:nvPr/>
        </p:nvGrpSpPr>
        <p:grpSpPr bwMode="auto">
          <a:xfrm>
            <a:off x="2641600" y="4191000"/>
            <a:ext cx="7112000" cy="457200"/>
            <a:chOff x="1248" y="2640"/>
            <a:chExt cx="3360" cy="288"/>
          </a:xfrm>
        </p:grpSpPr>
        <p:sp>
          <p:nvSpPr>
            <p:cNvPr id="8239" name="AutoShape 47"/>
            <p:cNvSpPr>
              <a:spLocks noChangeArrowheads="1"/>
            </p:cNvSpPr>
            <p:nvPr/>
          </p:nvSpPr>
          <p:spPr bwMode="auto">
            <a:xfrm rot="16200000">
              <a:off x="1176" y="2712"/>
              <a:ext cx="288" cy="144"/>
            </a:xfrm>
            <a:prstGeom prst="right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en-US"/>
            </a:p>
          </p:txBody>
        </p:sp>
        <p:sp>
          <p:nvSpPr>
            <p:cNvPr id="8242" name="AutoShape 50"/>
            <p:cNvSpPr>
              <a:spLocks noChangeArrowheads="1"/>
            </p:cNvSpPr>
            <p:nvPr/>
          </p:nvSpPr>
          <p:spPr bwMode="auto">
            <a:xfrm rot="16200000">
              <a:off x="2856" y="2712"/>
              <a:ext cx="288" cy="144"/>
            </a:xfrm>
            <a:prstGeom prst="right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en-US"/>
            </a:p>
          </p:txBody>
        </p:sp>
        <p:sp>
          <p:nvSpPr>
            <p:cNvPr id="8243" name="AutoShape 51"/>
            <p:cNvSpPr>
              <a:spLocks noChangeArrowheads="1"/>
            </p:cNvSpPr>
            <p:nvPr/>
          </p:nvSpPr>
          <p:spPr bwMode="auto">
            <a:xfrm rot="16200000">
              <a:off x="4392" y="2712"/>
              <a:ext cx="288" cy="144"/>
            </a:xfrm>
            <a:prstGeom prst="right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8244" name="printer2"/>
          <p:cNvSpPr>
            <a:spLocks noEditPoints="1" noChangeArrowheads="1"/>
          </p:cNvSpPr>
          <p:nvPr/>
        </p:nvSpPr>
        <p:spPr bwMode="auto">
          <a:xfrm>
            <a:off x="5283201" y="5791200"/>
            <a:ext cx="2154767" cy="706438"/>
          </a:xfrm>
          <a:custGeom>
            <a:avLst/>
            <a:gdLst>
              <a:gd name="T0" fmla="*/ 10673 w 21600"/>
              <a:gd name="T1" fmla="*/ 0 h 21600"/>
              <a:gd name="T2" fmla="*/ 19186 w 21600"/>
              <a:gd name="T3" fmla="*/ 0 h 21600"/>
              <a:gd name="T4" fmla="*/ 21600 w 21600"/>
              <a:gd name="T5" fmla="*/ 4703 h 21600"/>
              <a:gd name="T6" fmla="*/ 21600 w 21600"/>
              <a:gd name="T7" fmla="*/ 10800 h 21600"/>
              <a:gd name="T8" fmla="*/ 21600 w 21600"/>
              <a:gd name="T9" fmla="*/ 16548 h 21600"/>
              <a:gd name="T10" fmla="*/ 18042 w 21600"/>
              <a:gd name="T11" fmla="*/ 21600 h 21600"/>
              <a:gd name="T12" fmla="*/ 10673 w 21600"/>
              <a:gd name="T13" fmla="*/ 21600 h 21600"/>
              <a:gd name="T14" fmla="*/ 3176 w 21600"/>
              <a:gd name="T15" fmla="*/ 21600 h 21600"/>
              <a:gd name="T16" fmla="*/ 0 w 21600"/>
              <a:gd name="T17" fmla="*/ 16548 h 21600"/>
              <a:gd name="T18" fmla="*/ 0 w 21600"/>
              <a:gd name="T19" fmla="*/ 10800 h 21600"/>
              <a:gd name="T20" fmla="*/ 0 w 21600"/>
              <a:gd name="T21" fmla="*/ 4703 h 21600"/>
              <a:gd name="T22" fmla="*/ 2414 w 21600"/>
              <a:gd name="T23" fmla="*/ 0 h 21600"/>
              <a:gd name="T24" fmla="*/ 1397 w 21600"/>
              <a:gd name="T25" fmla="*/ 23298 h 21600"/>
              <a:gd name="T26" fmla="*/ 20266 w 21600"/>
              <a:gd name="T27" fmla="*/ 311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C0C0C0"/>
          </a:solidFill>
          <a:ln w="9525">
            <a:solidFill>
              <a:srgbClr val="000000"/>
            </a:solidFill>
            <a:miter lim="800000"/>
            <a:headEnd/>
            <a:tailEnd/>
          </a:ln>
        </p:spPr>
        <p:txBody>
          <a:bodyPr/>
          <a:lstStyle/>
          <a:p>
            <a:endParaRPr lang="en-US"/>
          </a:p>
        </p:txBody>
      </p:sp>
      <p:sp>
        <p:nvSpPr>
          <p:cNvPr id="8245" name="modem"/>
          <p:cNvSpPr>
            <a:spLocks noEditPoints="1" noChangeArrowheads="1"/>
          </p:cNvSpPr>
          <p:nvPr/>
        </p:nvSpPr>
        <p:spPr bwMode="auto">
          <a:xfrm>
            <a:off x="9144000" y="5791200"/>
            <a:ext cx="1322917" cy="56673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8246" name="AutoShape 54"/>
          <p:cNvSpPr>
            <a:spLocks noChangeArrowheads="1"/>
          </p:cNvSpPr>
          <p:nvPr/>
        </p:nvSpPr>
        <p:spPr bwMode="auto">
          <a:xfrm rot="16200000">
            <a:off x="2501900" y="5372100"/>
            <a:ext cx="381000" cy="304800"/>
          </a:xfrm>
          <a:prstGeom prst="righ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en-US"/>
          </a:p>
        </p:txBody>
      </p:sp>
      <p:sp>
        <p:nvSpPr>
          <p:cNvPr id="8247" name="AutoShape 55"/>
          <p:cNvSpPr>
            <a:spLocks noChangeArrowheads="1"/>
          </p:cNvSpPr>
          <p:nvPr/>
        </p:nvSpPr>
        <p:spPr bwMode="auto">
          <a:xfrm rot="16200000">
            <a:off x="6121400" y="5410200"/>
            <a:ext cx="457200" cy="304800"/>
          </a:xfrm>
          <a:prstGeom prst="right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en-US"/>
          </a:p>
        </p:txBody>
      </p:sp>
      <p:sp>
        <p:nvSpPr>
          <p:cNvPr id="8248" name="AutoShape 56"/>
          <p:cNvSpPr>
            <a:spLocks noChangeArrowheads="1"/>
          </p:cNvSpPr>
          <p:nvPr/>
        </p:nvSpPr>
        <p:spPr bwMode="auto">
          <a:xfrm rot="16200000">
            <a:off x="9474200" y="5410200"/>
            <a:ext cx="457200" cy="304800"/>
          </a:xfrm>
          <a:prstGeom prst="right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en-US"/>
          </a:p>
        </p:txBody>
      </p:sp>
      <p:sp>
        <p:nvSpPr>
          <p:cNvPr id="8249" name="computr1"/>
          <p:cNvSpPr>
            <a:spLocks noEditPoints="1" noChangeArrowheads="1"/>
          </p:cNvSpPr>
          <p:nvPr/>
        </p:nvSpPr>
        <p:spPr bwMode="auto">
          <a:xfrm>
            <a:off x="2032000" y="5715000"/>
            <a:ext cx="1219200" cy="762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3300"/>
          </a:solidFill>
          <a:ln w="9525">
            <a:solidFill>
              <a:srgbClr val="000000"/>
            </a:solidFill>
            <a:miter lim="800000"/>
            <a:headEnd/>
            <a:tailEnd/>
          </a:ln>
          <a:effectLst/>
        </p:spPr>
        <p:txBody>
          <a:bodyPr/>
          <a:lstStyle/>
          <a:p>
            <a:endParaRPr lang="en-US"/>
          </a:p>
        </p:txBody>
      </p:sp>
      <p:sp>
        <p:nvSpPr>
          <p:cNvPr id="8250" name="printer2"/>
          <p:cNvSpPr>
            <a:spLocks noEditPoints="1" noChangeArrowheads="1"/>
          </p:cNvSpPr>
          <p:nvPr/>
        </p:nvSpPr>
        <p:spPr bwMode="auto">
          <a:xfrm>
            <a:off x="5283201" y="5791200"/>
            <a:ext cx="2154767" cy="706438"/>
          </a:xfrm>
          <a:custGeom>
            <a:avLst/>
            <a:gdLst>
              <a:gd name="T0" fmla="*/ 10673 w 21600"/>
              <a:gd name="T1" fmla="*/ 0 h 21600"/>
              <a:gd name="T2" fmla="*/ 19186 w 21600"/>
              <a:gd name="T3" fmla="*/ 0 h 21600"/>
              <a:gd name="T4" fmla="*/ 21600 w 21600"/>
              <a:gd name="T5" fmla="*/ 4703 h 21600"/>
              <a:gd name="T6" fmla="*/ 21600 w 21600"/>
              <a:gd name="T7" fmla="*/ 10800 h 21600"/>
              <a:gd name="T8" fmla="*/ 21600 w 21600"/>
              <a:gd name="T9" fmla="*/ 16548 h 21600"/>
              <a:gd name="T10" fmla="*/ 18042 w 21600"/>
              <a:gd name="T11" fmla="*/ 21600 h 21600"/>
              <a:gd name="T12" fmla="*/ 10673 w 21600"/>
              <a:gd name="T13" fmla="*/ 21600 h 21600"/>
              <a:gd name="T14" fmla="*/ 3176 w 21600"/>
              <a:gd name="T15" fmla="*/ 21600 h 21600"/>
              <a:gd name="T16" fmla="*/ 0 w 21600"/>
              <a:gd name="T17" fmla="*/ 16548 h 21600"/>
              <a:gd name="T18" fmla="*/ 0 w 21600"/>
              <a:gd name="T19" fmla="*/ 10800 h 21600"/>
              <a:gd name="T20" fmla="*/ 0 w 21600"/>
              <a:gd name="T21" fmla="*/ 4703 h 21600"/>
              <a:gd name="T22" fmla="*/ 2414 w 21600"/>
              <a:gd name="T23" fmla="*/ 0 h 21600"/>
              <a:gd name="T24" fmla="*/ 1397 w 21600"/>
              <a:gd name="T25" fmla="*/ 23298 h 21600"/>
              <a:gd name="T26" fmla="*/ 20266 w 21600"/>
              <a:gd name="T27" fmla="*/ 311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3300"/>
          </a:solidFill>
          <a:ln w="9525">
            <a:solidFill>
              <a:srgbClr val="000000"/>
            </a:solidFill>
            <a:miter lim="800000"/>
            <a:headEnd/>
            <a:tailEnd/>
          </a:ln>
        </p:spPr>
        <p:txBody>
          <a:bodyPr/>
          <a:lstStyle/>
          <a:p>
            <a:endParaRPr lang="en-US"/>
          </a:p>
        </p:txBody>
      </p:sp>
      <p:sp>
        <p:nvSpPr>
          <p:cNvPr id="8251" name="modem"/>
          <p:cNvSpPr>
            <a:spLocks noEditPoints="1" noChangeArrowheads="1"/>
          </p:cNvSpPr>
          <p:nvPr/>
        </p:nvSpPr>
        <p:spPr bwMode="auto">
          <a:xfrm>
            <a:off x="9144000" y="5791200"/>
            <a:ext cx="1322917" cy="56673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3300"/>
          </a:solidFill>
          <a:ln w="9525">
            <a:solidFill>
              <a:srgbClr val="000000"/>
            </a:solidFill>
            <a:miter lim="800000"/>
            <a:headEnd/>
            <a:tailEnd/>
          </a:ln>
        </p:spPr>
        <p:txBody>
          <a:bodyPr/>
          <a:lstStyle/>
          <a:p>
            <a:endParaRPr lang="en-US"/>
          </a:p>
        </p:txBody>
      </p:sp>
      <p:sp>
        <p:nvSpPr>
          <p:cNvPr id="8258" name="Text Box 66"/>
          <p:cNvSpPr txBox="1">
            <a:spLocks noChangeArrowheads="1"/>
          </p:cNvSpPr>
          <p:nvPr/>
        </p:nvSpPr>
        <p:spPr bwMode="auto">
          <a:xfrm>
            <a:off x="8331200" y="228601"/>
            <a:ext cx="3454400" cy="1569660"/>
          </a:xfrm>
          <a:prstGeom prst="rect">
            <a:avLst/>
          </a:prstGeom>
          <a:noFill/>
          <a:ln w="9525">
            <a:noFill/>
            <a:miter lim="800000"/>
            <a:headEnd/>
            <a:tailEnd/>
          </a:ln>
          <a:effectLst/>
        </p:spPr>
        <p:txBody>
          <a:bodyPr>
            <a:spAutoFit/>
          </a:bodyPr>
          <a:lstStyle/>
          <a:p>
            <a:pPr>
              <a:spcBef>
                <a:spcPct val="50000"/>
              </a:spcBef>
            </a:pPr>
            <a:r>
              <a:rPr lang="en-US" sz="3200" b="1">
                <a:solidFill>
                  <a:schemeClr val="tx2"/>
                </a:solidFill>
              </a:rPr>
              <a:t>Network Management Architecture</a:t>
            </a:r>
          </a:p>
        </p:txBody>
      </p:sp>
      <p:sp>
        <p:nvSpPr>
          <p:cNvPr id="8259" name="Text Box 67"/>
          <p:cNvSpPr txBox="1">
            <a:spLocks noChangeArrowheads="1"/>
          </p:cNvSpPr>
          <p:nvPr/>
        </p:nvSpPr>
        <p:spPr bwMode="auto">
          <a:xfrm>
            <a:off x="9245600" y="6324600"/>
            <a:ext cx="1828800" cy="336550"/>
          </a:xfrm>
          <a:prstGeom prst="rect">
            <a:avLst/>
          </a:prstGeom>
          <a:noFill/>
          <a:ln w="9525">
            <a:noFill/>
            <a:miter lim="800000"/>
            <a:headEnd/>
            <a:tailEnd/>
          </a:ln>
          <a:effectLst/>
        </p:spPr>
        <p:txBody>
          <a:bodyPr>
            <a:spAutoFit/>
          </a:bodyPr>
          <a:lstStyle/>
          <a:p>
            <a:pPr>
              <a:spcBef>
                <a:spcPct val="50000"/>
              </a:spcBef>
            </a:pPr>
            <a:r>
              <a:rPr lang="en-US" sz="1600" b="1">
                <a:solidFill>
                  <a:schemeClr val="tx2"/>
                </a:solidFill>
              </a:rPr>
              <a:t>Router</a:t>
            </a:r>
          </a:p>
        </p:txBody>
      </p:sp>
      <p:sp>
        <p:nvSpPr>
          <p:cNvPr id="8260" name="Text Box 68"/>
          <p:cNvSpPr txBox="1">
            <a:spLocks noChangeArrowheads="1"/>
          </p:cNvSpPr>
          <p:nvPr/>
        </p:nvSpPr>
        <p:spPr bwMode="auto">
          <a:xfrm>
            <a:off x="5791200" y="6521450"/>
            <a:ext cx="1117600" cy="336550"/>
          </a:xfrm>
          <a:prstGeom prst="rect">
            <a:avLst/>
          </a:prstGeom>
          <a:noFill/>
          <a:ln w="9525">
            <a:noFill/>
            <a:miter lim="800000"/>
            <a:headEnd/>
            <a:tailEnd/>
          </a:ln>
          <a:effectLst/>
        </p:spPr>
        <p:txBody>
          <a:bodyPr>
            <a:spAutoFit/>
          </a:bodyPr>
          <a:lstStyle/>
          <a:p>
            <a:pPr>
              <a:spcBef>
                <a:spcPct val="50000"/>
              </a:spcBef>
            </a:pPr>
            <a:r>
              <a:rPr lang="en-US" sz="1600" b="1">
                <a:solidFill>
                  <a:schemeClr val="tx2"/>
                </a:solidFill>
              </a:rPr>
              <a:t>Printer</a:t>
            </a:r>
          </a:p>
        </p:txBody>
      </p:sp>
      <p:sp>
        <p:nvSpPr>
          <p:cNvPr id="8261" name="Text Box 69"/>
          <p:cNvSpPr txBox="1">
            <a:spLocks noChangeArrowheads="1"/>
          </p:cNvSpPr>
          <p:nvPr/>
        </p:nvSpPr>
        <p:spPr bwMode="auto">
          <a:xfrm>
            <a:off x="2133600" y="6521450"/>
            <a:ext cx="1016000" cy="336550"/>
          </a:xfrm>
          <a:prstGeom prst="rect">
            <a:avLst/>
          </a:prstGeom>
          <a:noFill/>
          <a:ln w="9525">
            <a:noFill/>
            <a:miter lim="800000"/>
            <a:headEnd/>
            <a:tailEnd/>
          </a:ln>
          <a:effectLst/>
        </p:spPr>
        <p:txBody>
          <a:bodyPr>
            <a:spAutoFit/>
          </a:bodyPr>
          <a:lstStyle/>
          <a:p>
            <a:pPr>
              <a:spcBef>
                <a:spcPct val="50000"/>
              </a:spcBef>
            </a:pPr>
            <a:r>
              <a:rPr lang="en-US" sz="1600" b="1">
                <a:solidFill>
                  <a:schemeClr val="tx2"/>
                </a:solidFill>
              </a:rPr>
              <a:t>Host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51"/>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1500"/>
                                  </p:stCondLst>
                                  <p:childTnLst>
                                    <p:set>
                                      <p:cBhvr>
                                        <p:cTn id="13" dur="1" fill="hold">
                                          <p:stCondLst>
                                            <p:cond delay="0"/>
                                          </p:stCondLst>
                                        </p:cTn>
                                        <p:tgtEl>
                                          <p:spTgt spid="8249"/>
                                        </p:tgtEl>
                                        <p:attrNameLst>
                                          <p:attrName>style.visibility</p:attrName>
                                        </p:attrNameLst>
                                      </p:cBhvr>
                                      <p:to>
                                        <p:strVal val="hidden"/>
                                      </p:to>
                                    </p:set>
                                  </p:childTnLst>
                                </p:cTn>
                              </p:par>
                              <p:par>
                                <p:cTn id="14" presetID="1" presetClass="exit" presetSubtype="0" fill="hold" grpId="1" nodeType="withEffect">
                                  <p:stCondLst>
                                    <p:cond delay="1500"/>
                                  </p:stCondLst>
                                  <p:childTnLst>
                                    <p:set>
                                      <p:cBhvr>
                                        <p:cTn id="15" dur="1" fill="hold">
                                          <p:stCondLst>
                                            <p:cond delay="0"/>
                                          </p:stCondLst>
                                        </p:cTn>
                                        <p:tgtEl>
                                          <p:spTgt spid="8250"/>
                                        </p:tgtEl>
                                        <p:attrNameLst>
                                          <p:attrName>style.visibility</p:attrName>
                                        </p:attrNameLst>
                                      </p:cBhvr>
                                      <p:to>
                                        <p:strVal val="hidden"/>
                                      </p:to>
                                    </p:set>
                                  </p:childTnLst>
                                </p:cTn>
                              </p:par>
                              <p:par>
                                <p:cTn id="16" presetID="1" presetClass="exit" presetSubtype="0" fill="hold" grpId="1" nodeType="withEffect">
                                  <p:stCondLst>
                                    <p:cond delay="1500"/>
                                  </p:stCondLst>
                                  <p:childTnLst>
                                    <p:set>
                                      <p:cBhvr>
                                        <p:cTn id="17" dur="1" fill="hold">
                                          <p:stCondLst>
                                            <p:cond delay="0"/>
                                          </p:stCondLst>
                                        </p:cTn>
                                        <p:tgtEl>
                                          <p:spTgt spid="8251"/>
                                        </p:tgtEl>
                                        <p:attrNameLst>
                                          <p:attrName>style.visibility</p:attrName>
                                        </p:attrNameLst>
                                      </p:cBhvr>
                                      <p:to>
                                        <p:strVal val="hidden"/>
                                      </p:to>
                                    </p:set>
                                  </p:childTnLst>
                                </p:cTn>
                              </p:par>
                            </p:childTnLst>
                          </p:cTn>
                        </p:par>
                        <p:par>
                          <p:cTn id="18" fill="hold">
                            <p:stCondLst>
                              <p:cond delay="1500"/>
                            </p:stCondLst>
                            <p:childTnLst>
                              <p:par>
                                <p:cTn id="19" presetID="12" presetClass="entr" presetSubtype="4" fill="hold" grpId="0" nodeType="afterEffect">
                                  <p:stCondLst>
                                    <p:cond delay="500"/>
                                  </p:stCondLst>
                                  <p:childTnLst>
                                    <p:set>
                                      <p:cBhvr>
                                        <p:cTn id="20" dur="1" fill="hold">
                                          <p:stCondLst>
                                            <p:cond delay="0"/>
                                          </p:stCondLst>
                                        </p:cTn>
                                        <p:tgtEl>
                                          <p:spTgt spid="8246"/>
                                        </p:tgtEl>
                                        <p:attrNameLst>
                                          <p:attrName>style.visibility</p:attrName>
                                        </p:attrNameLst>
                                      </p:cBhvr>
                                      <p:to>
                                        <p:strVal val="visible"/>
                                      </p:to>
                                    </p:set>
                                    <p:animEffect transition="in" filter="slide(fromBottom)">
                                      <p:cBhvr>
                                        <p:cTn id="21" dur="2000"/>
                                        <p:tgtEl>
                                          <p:spTgt spid="8246"/>
                                        </p:tgtEl>
                                      </p:cBhvr>
                                    </p:animEffect>
                                  </p:childTnLst>
                                </p:cTn>
                              </p:par>
                              <p:par>
                                <p:cTn id="22" presetID="12" presetClass="entr" presetSubtype="4" fill="hold" grpId="0" nodeType="withEffect">
                                  <p:stCondLst>
                                    <p:cond delay="500"/>
                                  </p:stCondLst>
                                  <p:childTnLst>
                                    <p:set>
                                      <p:cBhvr>
                                        <p:cTn id="23" dur="1" fill="hold">
                                          <p:stCondLst>
                                            <p:cond delay="0"/>
                                          </p:stCondLst>
                                        </p:cTn>
                                        <p:tgtEl>
                                          <p:spTgt spid="8247"/>
                                        </p:tgtEl>
                                        <p:attrNameLst>
                                          <p:attrName>style.visibility</p:attrName>
                                        </p:attrNameLst>
                                      </p:cBhvr>
                                      <p:to>
                                        <p:strVal val="visible"/>
                                      </p:to>
                                    </p:set>
                                    <p:animEffect transition="in" filter="slide(fromBottom)">
                                      <p:cBhvr>
                                        <p:cTn id="24" dur="2000"/>
                                        <p:tgtEl>
                                          <p:spTgt spid="8247"/>
                                        </p:tgtEl>
                                      </p:cBhvr>
                                    </p:animEffect>
                                  </p:childTnLst>
                                </p:cTn>
                              </p:par>
                              <p:par>
                                <p:cTn id="25" presetID="12" presetClass="entr" presetSubtype="4" fill="hold" grpId="0" nodeType="withEffect">
                                  <p:stCondLst>
                                    <p:cond delay="500"/>
                                  </p:stCondLst>
                                  <p:childTnLst>
                                    <p:set>
                                      <p:cBhvr>
                                        <p:cTn id="26" dur="1" fill="hold">
                                          <p:stCondLst>
                                            <p:cond delay="0"/>
                                          </p:stCondLst>
                                        </p:cTn>
                                        <p:tgtEl>
                                          <p:spTgt spid="8248"/>
                                        </p:tgtEl>
                                        <p:attrNameLst>
                                          <p:attrName>style.visibility</p:attrName>
                                        </p:attrNameLst>
                                      </p:cBhvr>
                                      <p:to>
                                        <p:strVal val="visible"/>
                                      </p:to>
                                    </p:set>
                                    <p:animEffect transition="in" filter="slide(fromBottom)">
                                      <p:cBhvr>
                                        <p:cTn id="27" dur="2000"/>
                                        <p:tgtEl>
                                          <p:spTgt spid="8248"/>
                                        </p:tgtEl>
                                      </p:cBhvr>
                                    </p:animEffect>
                                  </p:childTnLst>
                                </p:cTn>
                              </p:par>
                            </p:childTnLst>
                          </p:cTn>
                        </p:par>
                        <p:par>
                          <p:cTn id="28" fill="hold">
                            <p:stCondLst>
                              <p:cond delay="4000"/>
                            </p:stCondLst>
                            <p:childTnLst>
                              <p:par>
                                <p:cTn id="29" presetID="1" presetClass="entr" presetSubtype="0" fill="hold" grpId="0" nodeType="afterEffect">
                                  <p:stCondLst>
                                    <p:cond delay="500"/>
                                  </p:stCondLst>
                                  <p:childTnLst>
                                    <p:set>
                                      <p:cBhvr>
                                        <p:cTn id="30" dur="1" fill="hold">
                                          <p:stCondLst>
                                            <p:cond delay="0"/>
                                          </p:stCondLst>
                                        </p:cTn>
                                        <p:tgtEl>
                                          <p:spTgt spid="8252"/>
                                        </p:tgtEl>
                                        <p:attrNameLst>
                                          <p:attrName>style.visibility</p:attrName>
                                        </p:attrNameLst>
                                      </p:cBhvr>
                                      <p:to>
                                        <p:strVal val="visible"/>
                                      </p:to>
                                    </p:set>
                                  </p:childTnLst>
                                </p:cTn>
                              </p:par>
                              <p:par>
                                <p:cTn id="31" presetID="1" presetClass="entr" presetSubtype="0" fill="hold" grpId="0" nodeType="withEffect">
                                  <p:stCondLst>
                                    <p:cond delay="500"/>
                                  </p:stCondLst>
                                  <p:childTnLst>
                                    <p:set>
                                      <p:cBhvr>
                                        <p:cTn id="32" dur="1" fill="hold">
                                          <p:stCondLst>
                                            <p:cond delay="0"/>
                                          </p:stCondLst>
                                        </p:cTn>
                                        <p:tgtEl>
                                          <p:spTgt spid="8253"/>
                                        </p:tgtEl>
                                        <p:attrNameLst>
                                          <p:attrName>style.visibility</p:attrName>
                                        </p:attrNameLst>
                                      </p:cBhvr>
                                      <p:to>
                                        <p:strVal val="visible"/>
                                      </p:to>
                                    </p:set>
                                  </p:childTnLst>
                                </p:cTn>
                              </p:par>
                              <p:par>
                                <p:cTn id="33" presetID="1" presetClass="entr" presetSubtype="0" fill="hold" grpId="0" nodeType="withEffect">
                                  <p:stCondLst>
                                    <p:cond delay="500"/>
                                  </p:stCondLst>
                                  <p:childTnLst>
                                    <p:set>
                                      <p:cBhvr>
                                        <p:cTn id="34" dur="1" fill="hold">
                                          <p:stCondLst>
                                            <p:cond delay="0"/>
                                          </p:stCondLst>
                                        </p:cTn>
                                        <p:tgtEl>
                                          <p:spTgt spid="8254"/>
                                        </p:tgtEl>
                                        <p:attrNameLst>
                                          <p:attrName>style.visibility</p:attrName>
                                        </p:attrNameLst>
                                      </p:cBhvr>
                                      <p:to>
                                        <p:strVal val="visible"/>
                                      </p:to>
                                    </p:set>
                                  </p:childTnLst>
                                </p:cTn>
                              </p:par>
                            </p:childTnLst>
                          </p:cTn>
                        </p:par>
                        <p:par>
                          <p:cTn id="35" fill="hold">
                            <p:stCondLst>
                              <p:cond delay="4500"/>
                            </p:stCondLst>
                            <p:childTnLst>
                              <p:par>
                                <p:cTn id="36" presetID="1" presetClass="exit" presetSubtype="0" fill="hold" grpId="1" nodeType="afterEffect">
                                  <p:stCondLst>
                                    <p:cond delay="2000"/>
                                  </p:stCondLst>
                                  <p:childTnLst>
                                    <p:set>
                                      <p:cBhvr>
                                        <p:cTn id="37" dur="1" fill="hold">
                                          <p:stCondLst>
                                            <p:cond delay="0"/>
                                          </p:stCondLst>
                                        </p:cTn>
                                        <p:tgtEl>
                                          <p:spTgt spid="8252"/>
                                        </p:tgtEl>
                                        <p:attrNameLst>
                                          <p:attrName>style.visibility</p:attrName>
                                        </p:attrNameLst>
                                      </p:cBhvr>
                                      <p:to>
                                        <p:strVal val="hidden"/>
                                      </p:to>
                                    </p:set>
                                  </p:childTnLst>
                                </p:cTn>
                              </p:par>
                              <p:par>
                                <p:cTn id="38" presetID="1" presetClass="exit" presetSubtype="0" fill="hold" grpId="1" nodeType="withEffect">
                                  <p:stCondLst>
                                    <p:cond delay="2000"/>
                                  </p:stCondLst>
                                  <p:childTnLst>
                                    <p:set>
                                      <p:cBhvr>
                                        <p:cTn id="39" dur="1" fill="hold">
                                          <p:stCondLst>
                                            <p:cond delay="0"/>
                                          </p:stCondLst>
                                        </p:cTn>
                                        <p:tgtEl>
                                          <p:spTgt spid="8253"/>
                                        </p:tgtEl>
                                        <p:attrNameLst>
                                          <p:attrName>style.visibility</p:attrName>
                                        </p:attrNameLst>
                                      </p:cBhvr>
                                      <p:to>
                                        <p:strVal val="hidden"/>
                                      </p:to>
                                    </p:set>
                                  </p:childTnLst>
                                </p:cTn>
                              </p:par>
                              <p:par>
                                <p:cTn id="40" presetID="1" presetClass="exit" presetSubtype="0" fill="hold" grpId="1" nodeType="withEffect">
                                  <p:stCondLst>
                                    <p:cond delay="2000"/>
                                  </p:stCondLst>
                                  <p:childTnLst>
                                    <p:set>
                                      <p:cBhvr>
                                        <p:cTn id="41" dur="1" fill="hold">
                                          <p:stCondLst>
                                            <p:cond delay="0"/>
                                          </p:stCondLst>
                                        </p:cTn>
                                        <p:tgtEl>
                                          <p:spTgt spid="8254"/>
                                        </p:tgtEl>
                                        <p:attrNameLst>
                                          <p:attrName>style.visibility</p:attrName>
                                        </p:attrNameLst>
                                      </p:cBhvr>
                                      <p:to>
                                        <p:strVal val="hidden"/>
                                      </p:to>
                                    </p:set>
                                  </p:childTnLst>
                                </p:cTn>
                              </p:par>
                            </p:childTnLst>
                          </p:cTn>
                        </p:par>
                        <p:par>
                          <p:cTn id="42" fill="hold">
                            <p:stCondLst>
                              <p:cond delay="6500"/>
                            </p:stCondLst>
                            <p:childTnLst>
                              <p:par>
                                <p:cTn id="43" presetID="12" presetClass="entr" presetSubtype="4" fill="hold" nodeType="afterEffect">
                                  <p:stCondLst>
                                    <p:cond delay="1000"/>
                                  </p:stCondLst>
                                  <p:childTnLst>
                                    <p:set>
                                      <p:cBhvr>
                                        <p:cTn id="44" dur="1" fill="hold">
                                          <p:stCondLst>
                                            <p:cond delay="0"/>
                                          </p:stCondLst>
                                        </p:cTn>
                                        <p:tgtEl>
                                          <p:spTgt spid="5"/>
                                        </p:tgtEl>
                                        <p:attrNameLst>
                                          <p:attrName>style.visibility</p:attrName>
                                        </p:attrNameLst>
                                      </p:cBhvr>
                                      <p:to>
                                        <p:strVal val="visible"/>
                                      </p:to>
                                    </p:set>
                                    <p:animEffect transition="in" filter="slide(fromBottom)">
                                      <p:cBhvr>
                                        <p:cTn id="45" dur="2000"/>
                                        <p:tgtEl>
                                          <p:spTgt spid="5"/>
                                        </p:tgtEl>
                                      </p:cBhvr>
                                    </p:animEffect>
                                  </p:childTnLst>
                                </p:cTn>
                              </p:par>
                            </p:childTnLst>
                          </p:cTn>
                        </p:par>
                        <p:par>
                          <p:cTn id="46" fill="hold">
                            <p:stCondLst>
                              <p:cond delay="9500"/>
                            </p:stCondLst>
                            <p:childTnLst>
                              <p:par>
                                <p:cTn id="47" presetID="1" presetClass="entr" presetSubtype="0" fill="hold" nodeType="afterEffect">
                                  <p:stCondLst>
                                    <p:cond delay="500"/>
                                  </p:stCondLst>
                                  <p:childTnLst>
                                    <p:set>
                                      <p:cBhvr>
                                        <p:cTn id="48" dur="1" fill="hold">
                                          <p:stCondLst>
                                            <p:cond delay="0"/>
                                          </p:stCondLst>
                                        </p:cTn>
                                        <p:tgtEl>
                                          <p:spTgt spid="2"/>
                                        </p:tgtEl>
                                        <p:attrNameLst>
                                          <p:attrName>style.visibility</p:attrName>
                                        </p:attrNameLst>
                                      </p:cBhvr>
                                      <p:to>
                                        <p:strVal val="visible"/>
                                      </p:to>
                                    </p:set>
                                  </p:childTnLst>
                                </p:cTn>
                              </p:par>
                            </p:childTnLst>
                          </p:cTn>
                        </p:par>
                        <p:par>
                          <p:cTn id="49" fill="hold">
                            <p:stCondLst>
                              <p:cond delay="10000"/>
                            </p:stCondLst>
                            <p:childTnLst>
                              <p:par>
                                <p:cTn id="50" presetID="1" presetClass="exit" presetSubtype="0" fill="hold" nodeType="afterEffect">
                                  <p:stCondLst>
                                    <p:cond delay="2000"/>
                                  </p:stCondLst>
                                  <p:childTnLst>
                                    <p:set>
                                      <p:cBhvr>
                                        <p:cTn id="51" dur="1" fill="hold">
                                          <p:stCondLst>
                                            <p:cond delay="0"/>
                                          </p:stCondLst>
                                        </p:cTn>
                                        <p:tgtEl>
                                          <p:spTgt spid="2"/>
                                        </p:tgtEl>
                                        <p:attrNameLst>
                                          <p:attrName>style.visibility</p:attrName>
                                        </p:attrNameLst>
                                      </p:cBhvr>
                                      <p:to>
                                        <p:strVal val="hidden"/>
                                      </p:to>
                                    </p:set>
                                  </p:childTnLst>
                                </p:cTn>
                              </p:par>
                            </p:childTnLst>
                          </p:cTn>
                        </p:par>
                        <p:par>
                          <p:cTn id="52" fill="hold">
                            <p:stCondLst>
                              <p:cond delay="12000"/>
                            </p:stCondLst>
                            <p:childTnLst>
                              <p:par>
                                <p:cTn id="53" presetID="22" presetClass="entr" presetSubtype="4" fill="hold" nodeType="afterEffect">
                                  <p:stCondLst>
                                    <p:cond delay="500"/>
                                  </p:stCondLst>
                                  <p:childTnLst>
                                    <p:set>
                                      <p:cBhvr>
                                        <p:cTn id="54" dur="1" fill="hold">
                                          <p:stCondLst>
                                            <p:cond delay="0"/>
                                          </p:stCondLst>
                                        </p:cTn>
                                        <p:tgtEl>
                                          <p:spTgt spid="3"/>
                                        </p:tgtEl>
                                        <p:attrNameLst>
                                          <p:attrName>style.visibility</p:attrName>
                                        </p:attrNameLst>
                                      </p:cBhvr>
                                      <p:to>
                                        <p:strVal val="visible"/>
                                      </p:to>
                                    </p:set>
                                    <p:animEffect transition="in" filter="wipe(down)">
                                      <p:cBhvr>
                                        <p:cTn id="55" dur="3000"/>
                                        <p:tgtEl>
                                          <p:spTgt spid="3"/>
                                        </p:tgtEl>
                                      </p:cBhvr>
                                    </p:animEffect>
                                  </p:childTnLst>
                                </p:cTn>
                              </p:par>
                            </p:childTnLst>
                          </p:cTn>
                        </p:par>
                        <p:par>
                          <p:cTn id="56" fill="hold">
                            <p:stCondLst>
                              <p:cond delay="15500"/>
                            </p:stCondLst>
                            <p:childTnLst>
                              <p:par>
                                <p:cTn id="57" presetID="1" presetClass="entr" presetSubtype="0" fill="hold" grpId="0" nodeType="afterEffect">
                                  <p:stCondLst>
                                    <p:cond delay="500"/>
                                  </p:stCondLst>
                                  <p:childTnLst>
                                    <p:set>
                                      <p:cBhvr>
                                        <p:cTn id="58" dur="1" fill="hold">
                                          <p:stCondLst>
                                            <p:cond delay="0"/>
                                          </p:stCondLst>
                                        </p:cTn>
                                        <p:tgtEl>
                                          <p:spTgt spid="8237"/>
                                        </p:tgtEl>
                                        <p:attrNameLst>
                                          <p:attrName>style.visibility</p:attrName>
                                        </p:attrNameLst>
                                      </p:cBhvr>
                                      <p:to>
                                        <p:strVal val="visible"/>
                                      </p:to>
                                    </p:set>
                                  </p:childTnLst>
                                </p:cTn>
                              </p:par>
                            </p:childTnLst>
                          </p:cTn>
                        </p:par>
                        <p:par>
                          <p:cTn id="59" fill="hold">
                            <p:stCondLst>
                              <p:cond delay="16000"/>
                            </p:stCondLst>
                            <p:childTnLst>
                              <p:par>
                                <p:cTn id="60" presetID="1" presetClass="exit" presetSubtype="0" fill="hold" grpId="1" nodeType="afterEffect">
                                  <p:stCondLst>
                                    <p:cond delay="2000"/>
                                  </p:stCondLst>
                                  <p:childTnLst>
                                    <p:set>
                                      <p:cBhvr>
                                        <p:cTn id="61" dur="1" fill="hold">
                                          <p:stCondLst>
                                            <p:cond delay="0"/>
                                          </p:stCondLst>
                                        </p:cTn>
                                        <p:tgtEl>
                                          <p:spTgt spid="82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4" grpId="0" animBg="1"/>
      <p:bldP spid="8254" grpId="1" animBg="1"/>
      <p:bldP spid="8253" grpId="0" animBg="1"/>
      <p:bldP spid="8253" grpId="1" animBg="1"/>
      <p:bldP spid="8252" grpId="0" animBg="1"/>
      <p:bldP spid="8252" grpId="1" animBg="1"/>
      <p:bldP spid="8237" grpId="0" animBg="1"/>
      <p:bldP spid="8237" grpId="1" animBg="1"/>
      <p:bldP spid="8246" grpId="0" animBg="1"/>
      <p:bldP spid="8247" grpId="0" animBg="1"/>
      <p:bldP spid="8248" grpId="0" animBg="1"/>
      <p:bldP spid="8249" grpId="0" animBg="1"/>
      <p:bldP spid="8249" grpId="1" animBg="1"/>
      <p:bldP spid="8250" grpId="0" animBg="1"/>
      <p:bldP spid="8250" grpId="1" animBg="1"/>
      <p:bldP spid="8251" grpId="0" animBg="1"/>
      <p:bldP spid="825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16939" y="297179"/>
            <a:ext cx="10358120" cy="615553"/>
          </a:xfrm>
          <a:solidFill>
            <a:schemeClr val="accent2"/>
          </a:solidFill>
        </p:spPr>
        <p:txBody>
          <a:bodyPr/>
          <a:lstStyle/>
          <a:p>
            <a:r>
              <a:rPr lang="en-US" sz="4000"/>
              <a:t>How SNMP Works</a:t>
            </a:r>
          </a:p>
        </p:txBody>
      </p:sp>
      <p:sp>
        <p:nvSpPr>
          <p:cNvPr id="10246" name="AutoShape 6"/>
          <p:cNvSpPr>
            <a:spLocks noChangeArrowheads="1"/>
          </p:cNvSpPr>
          <p:nvPr/>
        </p:nvSpPr>
        <p:spPr bwMode="auto">
          <a:xfrm>
            <a:off x="8026400" y="2590800"/>
            <a:ext cx="2235200" cy="1295400"/>
          </a:xfrm>
          <a:prstGeom prst="cube">
            <a:avLst>
              <a:gd name="adj" fmla="val 38847"/>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1600">
                <a:solidFill>
                  <a:srgbClr val="FFFFFF"/>
                </a:solidFill>
              </a:rPr>
              <a:t>MIB</a:t>
            </a:r>
          </a:p>
          <a:p>
            <a:pPr algn="ctr" eaLnBrk="0" hangingPunct="0"/>
            <a:r>
              <a:rPr lang="en-US" sz="1600">
                <a:solidFill>
                  <a:srgbClr val="FFFFFF"/>
                </a:solidFill>
              </a:rPr>
              <a:t>SNMP Agent</a:t>
            </a:r>
          </a:p>
        </p:txBody>
      </p:sp>
      <p:sp>
        <p:nvSpPr>
          <p:cNvPr id="10256" name="Text Box 16"/>
          <p:cNvSpPr txBox="1">
            <a:spLocks noChangeArrowheads="1"/>
          </p:cNvSpPr>
          <p:nvPr/>
        </p:nvSpPr>
        <p:spPr bwMode="auto">
          <a:xfrm>
            <a:off x="914400" y="4343400"/>
            <a:ext cx="9347200" cy="369332"/>
          </a:xfrm>
          <a:prstGeom prst="rect">
            <a:avLst/>
          </a:prstGeom>
          <a:noFill/>
          <a:ln w="9525">
            <a:noFill/>
            <a:miter lim="800000"/>
            <a:headEnd/>
            <a:tailEnd/>
          </a:ln>
          <a:effectLst/>
        </p:spPr>
        <p:txBody>
          <a:bodyPr>
            <a:spAutoFit/>
          </a:bodyPr>
          <a:lstStyle/>
          <a:p>
            <a:pPr>
              <a:spcBef>
                <a:spcPct val="50000"/>
              </a:spcBef>
            </a:pPr>
            <a:endParaRPr lang="en-US"/>
          </a:p>
        </p:txBody>
      </p:sp>
      <p:sp>
        <p:nvSpPr>
          <p:cNvPr id="10257" name="Rectangle 17"/>
          <p:cNvSpPr>
            <a:spLocks noChangeArrowheads="1"/>
          </p:cNvSpPr>
          <p:nvPr/>
        </p:nvSpPr>
        <p:spPr bwMode="auto">
          <a:xfrm>
            <a:off x="2235200" y="4343401"/>
            <a:ext cx="5080000" cy="366713"/>
          </a:xfrm>
          <a:prstGeom prst="rect">
            <a:avLst/>
          </a:prstGeom>
          <a:noFill/>
          <a:ln w="9525">
            <a:noFill/>
            <a:miter lim="800000"/>
            <a:headEnd/>
            <a:tailEnd/>
          </a:ln>
          <a:effectLst/>
        </p:spPr>
        <p:txBody>
          <a:bodyPr>
            <a:spAutoFit/>
          </a:bodyPr>
          <a:lstStyle/>
          <a:p>
            <a:r>
              <a:rPr lang="en-US" sz="1800" i="1"/>
              <a:t>Get-request</a:t>
            </a:r>
            <a:r>
              <a:rPr lang="en-US" sz="1800"/>
              <a:t>: Request value of variable.</a:t>
            </a:r>
          </a:p>
        </p:txBody>
      </p:sp>
      <p:sp>
        <p:nvSpPr>
          <p:cNvPr id="10260" name="Text Box 20"/>
          <p:cNvSpPr txBox="1">
            <a:spLocks noChangeArrowheads="1"/>
          </p:cNvSpPr>
          <p:nvPr/>
        </p:nvSpPr>
        <p:spPr bwMode="auto">
          <a:xfrm>
            <a:off x="8331200" y="4267200"/>
            <a:ext cx="2946400" cy="369332"/>
          </a:xfrm>
          <a:prstGeom prst="rect">
            <a:avLst/>
          </a:prstGeom>
          <a:noFill/>
          <a:ln w="9525">
            <a:noFill/>
            <a:miter lim="800000"/>
            <a:headEnd/>
            <a:tailEnd/>
          </a:ln>
          <a:effectLst/>
        </p:spPr>
        <p:txBody>
          <a:bodyPr>
            <a:spAutoFit/>
          </a:bodyPr>
          <a:lstStyle/>
          <a:p>
            <a:pPr>
              <a:spcBef>
                <a:spcPct val="50000"/>
              </a:spcBef>
            </a:pPr>
            <a:endParaRPr lang="en-US"/>
          </a:p>
        </p:txBody>
      </p:sp>
      <p:sp>
        <p:nvSpPr>
          <p:cNvPr id="10263" name="Text Box 23"/>
          <p:cNvSpPr txBox="1">
            <a:spLocks noChangeArrowheads="1"/>
          </p:cNvSpPr>
          <p:nvPr/>
        </p:nvSpPr>
        <p:spPr bwMode="auto">
          <a:xfrm>
            <a:off x="2235200" y="5257801"/>
            <a:ext cx="6908800" cy="366713"/>
          </a:xfrm>
          <a:prstGeom prst="rect">
            <a:avLst/>
          </a:prstGeom>
          <a:noFill/>
          <a:ln w="9525">
            <a:noFill/>
            <a:miter lim="800000"/>
            <a:headEnd/>
            <a:tailEnd/>
          </a:ln>
          <a:effectLst/>
        </p:spPr>
        <p:txBody>
          <a:bodyPr>
            <a:spAutoFit/>
          </a:bodyPr>
          <a:lstStyle/>
          <a:p>
            <a:pPr>
              <a:spcBef>
                <a:spcPct val="50000"/>
              </a:spcBef>
            </a:pPr>
            <a:r>
              <a:rPr lang="en-US" sz="1800" i="1"/>
              <a:t>Get-response</a:t>
            </a:r>
            <a:r>
              <a:rPr lang="en-US" sz="1800"/>
              <a:t>: agents sends a reply to manager.</a:t>
            </a:r>
          </a:p>
        </p:txBody>
      </p:sp>
      <p:sp>
        <p:nvSpPr>
          <p:cNvPr id="10264" name="Text Box 24"/>
          <p:cNvSpPr txBox="1">
            <a:spLocks noChangeArrowheads="1"/>
          </p:cNvSpPr>
          <p:nvPr/>
        </p:nvSpPr>
        <p:spPr bwMode="auto">
          <a:xfrm>
            <a:off x="2235200" y="5562601"/>
            <a:ext cx="8229600" cy="366713"/>
          </a:xfrm>
          <a:prstGeom prst="rect">
            <a:avLst/>
          </a:prstGeom>
          <a:noFill/>
          <a:ln w="9525">
            <a:noFill/>
            <a:miter lim="800000"/>
            <a:headEnd/>
            <a:tailEnd/>
          </a:ln>
          <a:effectLst/>
        </p:spPr>
        <p:txBody>
          <a:bodyPr>
            <a:spAutoFit/>
          </a:bodyPr>
          <a:lstStyle/>
          <a:p>
            <a:pPr>
              <a:spcBef>
                <a:spcPct val="50000"/>
              </a:spcBef>
            </a:pPr>
            <a:r>
              <a:rPr lang="en-US" sz="1800" i="1"/>
              <a:t>Traps</a:t>
            </a:r>
            <a:r>
              <a:rPr lang="en-US" sz="1800"/>
              <a:t>: agent notifies manager about an abnormal situation.</a:t>
            </a:r>
          </a:p>
        </p:txBody>
      </p:sp>
      <p:grpSp>
        <p:nvGrpSpPr>
          <p:cNvPr id="2" name="Group 43"/>
          <p:cNvGrpSpPr>
            <a:grpSpLocks/>
          </p:cNvGrpSpPr>
          <p:nvPr/>
        </p:nvGrpSpPr>
        <p:grpSpPr bwMode="auto">
          <a:xfrm>
            <a:off x="3581400" y="2362200"/>
            <a:ext cx="4241800" cy="381000"/>
            <a:chOff x="1692" y="2362200"/>
            <a:chExt cx="2004" cy="381000"/>
          </a:xfrm>
        </p:grpSpPr>
        <p:sp>
          <p:nvSpPr>
            <p:cNvPr id="10249" name="Text Box 9"/>
            <p:cNvSpPr txBox="1">
              <a:spLocks noChangeArrowheads="1"/>
            </p:cNvSpPr>
            <p:nvPr/>
          </p:nvSpPr>
          <p:spPr bwMode="auto">
            <a:xfrm>
              <a:off x="1692" y="2362200"/>
              <a:ext cx="864" cy="231"/>
            </a:xfrm>
            <a:prstGeom prst="rect">
              <a:avLst/>
            </a:prstGeom>
            <a:noFill/>
            <a:ln w="9525">
              <a:noFill/>
              <a:miter lim="800000"/>
              <a:headEnd/>
              <a:tailEnd/>
            </a:ln>
            <a:effectLst/>
          </p:spPr>
          <p:txBody>
            <a:bodyPr>
              <a:spAutoFit/>
            </a:bodyPr>
            <a:lstStyle/>
            <a:p>
              <a:pPr>
                <a:spcBef>
                  <a:spcPct val="50000"/>
                </a:spcBef>
              </a:pPr>
              <a:r>
                <a:rPr lang="en-US" sz="1800" b="1" dirty="0"/>
                <a:t>Get-request</a:t>
              </a:r>
            </a:p>
          </p:txBody>
        </p:sp>
        <p:sp>
          <p:nvSpPr>
            <p:cNvPr id="10250" name="Line 10"/>
            <p:cNvSpPr>
              <a:spLocks noChangeShapeType="1"/>
            </p:cNvSpPr>
            <p:nvPr/>
          </p:nvSpPr>
          <p:spPr bwMode="auto">
            <a:xfrm flipV="1">
              <a:off x="1728" y="2743200"/>
              <a:ext cx="1968" cy="0"/>
            </a:xfrm>
            <a:prstGeom prst="line">
              <a:avLst/>
            </a:prstGeom>
            <a:noFill/>
            <a:ln w="57150">
              <a:solidFill>
                <a:schemeClr val="tx1"/>
              </a:solidFill>
              <a:round/>
              <a:headEnd/>
              <a:tailEnd type="triangle" w="med" len="med"/>
            </a:ln>
            <a:effectLst/>
          </p:spPr>
          <p:txBody>
            <a:bodyPr/>
            <a:lstStyle/>
            <a:p>
              <a:endParaRPr lang="en-US"/>
            </a:p>
          </p:txBody>
        </p:sp>
      </p:grpSp>
      <p:sp>
        <p:nvSpPr>
          <p:cNvPr id="10261" name="Text Box 21"/>
          <p:cNvSpPr txBox="1">
            <a:spLocks noChangeArrowheads="1"/>
          </p:cNvSpPr>
          <p:nvPr/>
        </p:nvSpPr>
        <p:spPr bwMode="auto">
          <a:xfrm>
            <a:off x="2235200" y="4648201"/>
            <a:ext cx="8432800" cy="366713"/>
          </a:xfrm>
          <a:prstGeom prst="rect">
            <a:avLst/>
          </a:prstGeom>
          <a:noFill/>
          <a:ln w="9525">
            <a:noFill/>
            <a:miter lim="800000"/>
            <a:headEnd/>
            <a:tailEnd/>
          </a:ln>
          <a:effectLst/>
        </p:spPr>
        <p:txBody>
          <a:bodyPr>
            <a:spAutoFit/>
          </a:bodyPr>
          <a:lstStyle/>
          <a:p>
            <a:r>
              <a:rPr lang="en-US" sz="1800" i="1"/>
              <a:t>Get-next-request</a:t>
            </a:r>
            <a:r>
              <a:rPr lang="en-US" sz="1800"/>
              <a:t>: Request the value of next variable (like a table).</a:t>
            </a:r>
          </a:p>
        </p:txBody>
      </p:sp>
      <p:grpSp>
        <p:nvGrpSpPr>
          <p:cNvPr id="3" name="Group 45"/>
          <p:cNvGrpSpPr>
            <a:grpSpLocks/>
          </p:cNvGrpSpPr>
          <p:nvPr/>
        </p:nvGrpSpPr>
        <p:grpSpPr bwMode="auto">
          <a:xfrm>
            <a:off x="3657600" y="2286000"/>
            <a:ext cx="4064000" cy="457200"/>
            <a:chOff x="1728" y="2286000"/>
            <a:chExt cx="1920" cy="457200"/>
          </a:xfrm>
        </p:grpSpPr>
        <p:sp>
          <p:nvSpPr>
            <p:cNvPr id="10251" name="Text Box 11"/>
            <p:cNvSpPr txBox="1">
              <a:spLocks noChangeArrowheads="1"/>
            </p:cNvSpPr>
            <p:nvPr/>
          </p:nvSpPr>
          <p:spPr bwMode="auto">
            <a:xfrm>
              <a:off x="2400" y="2286000"/>
              <a:ext cx="1200" cy="366713"/>
            </a:xfrm>
            <a:prstGeom prst="rect">
              <a:avLst/>
            </a:prstGeom>
            <a:noFill/>
            <a:ln w="9525">
              <a:noFill/>
              <a:miter lim="800000"/>
              <a:headEnd/>
              <a:tailEnd/>
            </a:ln>
            <a:effectLst/>
          </p:spPr>
          <p:txBody>
            <a:bodyPr>
              <a:spAutoFit/>
            </a:bodyPr>
            <a:lstStyle/>
            <a:p>
              <a:pPr>
                <a:spcBef>
                  <a:spcPct val="50000"/>
                </a:spcBef>
              </a:pPr>
              <a:r>
                <a:rPr lang="en-US" sz="1800" b="1" dirty="0"/>
                <a:t>Get-next-request</a:t>
              </a:r>
            </a:p>
          </p:txBody>
        </p:sp>
        <p:sp>
          <p:nvSpPr>
            <p:cNvPr id="10267" name="Line 27"/>
            <p:cNvSpPr>
              <a:spLocks noChangeShapeType="1"/>
            </p:cNvSpPr>
            <p:nvPr/>
          </p:nvSpPr>
          <p:spPr bwMode="auto">
            <a:xfrm>
              <a:off x="1728" y="2743200"/>
              <a:ext cx="1920" cy="0"/>
            </a:xfrm>
            <a:prstGeom prst="line">
              <a:avLst/>
            </a:prstGeom>
            <a:noFill/>
            <a:ln w="57150">
              <a:solidFill>
                <a:schemeClr val="tx1"/>
              </a:solidFill>
              <a:round/>
              <a:headEnd/>
              <a:tailEnd type="triangle" w="med" len="med"/>
            </a:ln>
            <a:effectLst/>
          </p:spPr>
          <p:txBody>
            <a:bodyPr/>
            <a:lstStyle/>
            <a:p>
              <a:endParaRPr lang="en-US"/>
            </a:p>
          </p:txBody>
        </p:sp>
      </p:grpSp>
      <p:sp>
        <p:nvSpPr>
          <p:cNvPr id="10262" name="Text Box 22"/>
          <p:cNvSpPr txBox="1">
            <a:spLocks noChangeArrowheads="1"/>
          </p:cNvSpPr>
          <p:nvPr/>
        </p:nvSpPr>
        <p:spPr bwMode="auto">
          <a:xfrm>
            <a:off x="2235200" y="4953001"/>
            <a:ext cx="8636000" cy="366713"/>
          </a:xfrm>
          <a:prstGeom prst="rect">
            <a:avLst/>
          </a:prstGeom>
          <a:noFill/>
          <a:ln w="9525">
            <a:noFill/>
            <a:miter lim="800000"/>
            <a:headEnd/>
            <a:tailEnd/>
          </a:ln>
          <a:effectLst/>
        </p:spPr>
        <p:txBody>
          <a:bodyPr>
            <a:spAutoFit/>
          </a:bodyPr>
          <a:lstStyle/>
          <a:p>
            <a:pPr>
              <a:spcBef>
                <a:spcPct val="50000"/>
              </a:spcBef>
            </a:pPr>
            <a:r>
              <a:rPr lang="en-US" sz="1800" i="1"/>
              <a:t>Set-request</a:t>
            </a:r>
            <a:r>
              <a:rPr lang="en-US" sz="1800"/>
              <a:t>: update one or more variables (for reconfiguration).</a:t>
            </a:r>
          </a:p>
        </p:txBody>
      </p:sp>
      <p:grpSp>
        <p:nvGrpSpPr>
          <p:cNvPr id="4" name="Group 42"/>
          <p:cNvGrpSpPr>
            <a:grpSpLocks/>
          </p:cNvGrpSpPr>
          <p:nvPr/>
        </p:nvGrpSpPr>
        <p:grpSpPr bwMode="auto">
          <a:xfrm>
            <a:off x="3657600" y="2362200"/>
            <a:ext cx="4927600" cy="784225"/>
            <a:chOff x="1728" y="1488"/>
            <a:chExt cx="2328" cy="494"/>
          </a:xfrm>
        </p:grpSpPr>
        <p:sp>
          <p:nvSpPr>
            <p:cNvPr id="10280" name="Line 40"/>
            <p:cNvSpPr>
              <a:spLocks noChangeShapeType="1"/>
            </p:cNvSpPr>
            <p:nvPr/>
          </p:nvSpPr>
          <p:spPr bwMode="auto">
            <a:xfrm>
              <a:off x="1728" y="1728"/>
              <a:ext cx="1920" cy="0"/>
            </a:xfrm>
            <a:prstGeom prst="line">
              <a:avLst/>
            </a:prstGeom>
            <a:noFill/>
            <a:ln w="57150">
              <a:solidFill>
                <a:schemeClr val="tx1"/>
              </a:solidFill>
              <a:round/>
              <a:headEnd/>
              <a:tailEnd type="triangle" w="med" len="med"/>
            </a:ln>
            <a:effectLst/>
          </p:spPr>
          <p:txBody>
            <a:bodyPr/>
            <a:lstStyle/>
            <a:p>
              <a:endParaRPr lang="en-US"/>
            </a:p>
          </p:txBody>
        </p:sp>
        <p:sp>
          <p:nvSpPr>
            <p:cNvPr id="10281" name="Text Box 41"/>
            <p:cNvSpPr txBox="1">
              <a:spLocks noChangeArrowheads="1"/>
            </p:cNvSpPr>
            <p:nvPr/>
          </p:nvSpPr>
          <p:spPr bwMode="auto">
            <a:xfrm>
              <a:off x="3240" y="1488"/>
              <a:ext cx="816" cy="494"/>
            </a:xfrm>
            <a:prstGeom prst="rect">
              <a:avLst/>
            </a:prstGeom>
            <a:noFill/>
            <a:ln w="9525">
              <a:noFill/>
              <a:miter lim="800000"/>
              <a:headEnd/>
              <a:tailEnd/>
            </a:ln>
            <a:effectLst/>
          </p:spPr>
          <p:txBody>
            <a:bodyPr>
              <a:spAutoFit/>
            </a:bodyPr>
            <a:lstStyle/>
            <a:p>
              <a:pPr>
                <a:spcBef>
                  <a:spcPct val="50000"/>
                </a:spcBef>
              </a:pPr>
              <a:r>
                <a:rPr lang="en-US" sz="1800" b="1" dirty="0"/>
                <a:t>Set-request</a:t>
              </a:r>
            </a:p>
            <a:p>
              <a:pPr>
                <a:spcBef>
                  <a:spcPct val="50000"/>
                </a:spcBef>
              </a:pPr>
              <a:endParaRPr lang="en-US" dirty="0"/>
            </a:p>
          </p:txBody>
        </p:sp>
      </p:grpSp>
      <p:grpSp>
        <p:nvGrpSpPr>
          <p:cNvPr id="5" name="Group 48"/>
          <p:cNvGrpSpPr>
            <a:grpSpLocks/>
          </p:cNvGrpSpPr>
          <p:nvPr/>
        </p:nvGrpSpPr>
        <p:grpSpPr bwMode="auto">
          <a:xfrm>
            <a:off x="3860800" y="2971801"/>
            <a:ext cx="3860800" cy="366713"/>
            <a:chOff x="1776" y="1872"/>
            <a:chExt cx="1824" cy="231"/>
          </a:xfrm>
        </p:grpSpPr>
        <p:sp>
          <p:nvSpPr>
            <p:cNvPr id="10254" name="Text Box 14"/>
            <p:cNvSpPr txBox="1">
              <a:spLocks noChangeArrowheads="1"/>
            </p:cNvSpPr>
            <p:nvPr/>
          </p:nvSpPr>
          <p:spPr bwMode="auto">
            <a:xfrm>
              <a:off x="2328" y="1872"/>
              <a:ext cx="1008" cy="231"/>
            </a:xfrm>
            <a:prstGeom prst="rect">
              <a:avLst/>
            </a:prstGeom>
            <a:noFill/>
            <a:ln w="9525">
              <a:noFill/>
              <a:miter lim="800000"/>
              <a:headEnd/>
              <a:tailEnd/>
            </a:ln>
            <a:effectLst/>
          </p:spPr>
          <p:txBody>
            <a:bodyPr>
              <a:spAutoFit/>
            </a:bodyPr>
            <a:lstStyle/>
            <a:p>
              <a:pPr>
                <a:spcBef>
                  <a:spcPct val="50000"/>
                </a:spcBef>
              </a:pPr>
              <a:r>
                <a:rPr lang="en-US" sz="1800" b="1" dirty="0"/>
                <a:t>Get-response</a:t>
              </a:r>
            </a:p>
          </p:txBody>
        </p:sp>
        <p:sp>
          <p:nvSpPr>
            <p:cNvPr id="10286" name="Line 46"/>
            <p:cNvSpPr>
              <a:spLocks noChangeShapeType="1"/>
            </p:cNvSpPr>
            <p:nvPr/>
          </p:nvSpPr>
          <p:spPr bwMode="auto">
            <a:xfrm flipH="1">
              <a:off x="1776" y="1872"/>
              <a:ext cx="1824" cy="0"/>
            </a:xfrm>
            <a:prstGeom prst="line">
              <a:avLst/>
            </a:prstGeom>
            <a:noFill/>
            <a:ln w="57150">
              <a:solidFill>
                <a:schemeClr val="tx1"/>
              </a:solidFill>
              <a:round/>
              <a:headEnd/>
              <a:tailEnd type="triangle" w="med" len="med"/>
            </a:ln>
            <a:effectLst/>
          </p:spPr>
          <p:txBody>
            <a:bodyPr/>
            <a:lstStyle/>
            <a:p>
              <a:endParaRPr lang="en-US"/>
            </a:p>
          </p:txBody>
        </p:sp>
      </p:grpSp>
      <p:grpSp>
        <p:nvGrpSpPr>
          <p:cNvPr id="6" name="Group 49"/>
          <p:cNvGrpSpPr>
            <a:grpSpLocks/>
          </p:cNvGrpSpPr>
          <p:nvPr/>
        </p:nvGrpSpPr>
        <p:grpSpPr bwMode="auto">
          <a:xfrm>
            <a:off x="3860800" y="2971801"/>
            <a:ext cx="3860800" cy="305030"/>
            <a:chOff x="1824" y="2971804"/>
            <a:chExt cx="1824" cy="305030"/>
          </a:xfrm>
        </p:grpSpPr>
        <p:sp>
          <p:nvSpPr>
            <p:cNvPr id="10255" name="Text Box 15"/>
            <p:cNvSpPr txBox="1">
              <a:spLocks noChangeArrowheads="1"/>
            </p:cNvSpPr>
            <p:nvPr/>
          </p:nvSpPr>
          <p:spPr bwMode="auto">
            <a:xfrm>
              <a:off x="2412" y="3276603"/>
              <a:ext cx="1104" cy="231"/>
            </a:xfrm>
            <a:prstGeom prst="rect">
              <a:avLst/>
            </a:prstGeom>
            <a:noFill/>
            <a:ln w="9525">
              <a:noFill/>
              <a:miter lim="800000"/>
              <a:headEnd/>
              <a:tailEnd/>
            </a:ln>
            <a:effectLst/>
          </p:spPr>
          <p:txBody>
            <a:bodyPr>
              <a:spAutoFit/>
            </a:bodyPr>
            <a:lstStyle/>
            <a:p>
              <a:pPr>
                <a:spcBef>
                  <a:spcPct val="50000"/>
                </a:spcBef>
              </a:pPr>
              <a:r>
                <a:rPr lang="en-US" sz="1800" b="1" dirty="0"/>
                <a:t>traps</a:t>
              </a:r>
            </a:p>
          </p:txBody>
        </p:sp>
        <p:sp>
          <p:nvSpPr>
            <p:cNvPr id="10287" name="Line 47"/>
            <p:cNvSpPr>
              <a:spLocks noChangeShapeType="1"/>
            </p:cNvSpPr>
            <p:nvPr/>
          </p:nvSpPr>
          <p:spPr bwMode="auto">
            <a:xfrm flipH="1">
              <a:off x="1824" y="2971804"/>
              <a:ext cx="1824" cy="0"/>
            </a:xfrm>
            <a:prstGeom prst="line">
              <a:avLst/>
            </a:prstGeom>
            <a:noFill/>
            <a:ln w="57150">
              <a:solidFill>
                <a:schemeClr val="tx1"/>
              </a:solidFill>
              <a:round/>
              <a:headEnd/>
              <a:tailEnd type="triangle" w="med" len="med"/>
            </a:ln>
            <a:effectLst/>
          </p:spPr>
          <p:txBody>
            <a:bodyPr/>
            <a:lstStyle/>
            <a:p>
              <a:endParaRPr lang="en-US"/>
            </a:p>
          </p:txBody>
        </p:sp>
      </p:grpSp>
      <p:sp>
        <p:nvSpPr>
          <p:cNvPr id="10290" name="Rectangle 50"/>
          <p:cNvSpPr>
            <a:spLocks noChangeArrowheads="1"/>
          </p:cNvSpPr>
          <p:nvPr/>
        </p:nvSpPr>
        <p:spPr bwMode="auto">
          <a:xfrm>
            <a:off x="406400" y="3200400"/>
            <a:ext cx="3251200" cy="369332"/>
          </a:xfrm>
          <a:prstGeom prst="rect">
            <a:avLst/>
          </a:prstGeom>
          <a:noFill/>
          <a:ln w="9525">
            <a:noFill/>
            <a:miter lim="800000"/>
            <a:headEnd/>
            <a:tailEnd/>
          </a:ln>
          <a:effectLst/>
        </p:spPr>
        <p:txBody>
          <a:bodyPr>
            <a:spAutoFit/>
          </a:bodyPr>
          <a:lstStyle/>
          <a:p>
            <a:pPr algn="ctr"/>
            <a:r>
              <a:rPr lang="en-US" sz="1800" b="1">
                <a:solidFill>
                  <a:schemeClr val="tx2"/>
                </a:solidFill>
              </a:rPr>
              <a:t>Network Management Station</a:t>
            </a:r>
          </a:p>
        </p:txBody>
      </p:sp>
      <p:grpSp>
        <p:nvGrpSpPr>
          <p:cNvPr id="7" name="Group 52"/>
          <p:cNvGrpSpPr>
            <a:grpSpLocks/>
          </p:cNvGrpSpPr>
          <p:nvPr/>
        </p:nvGrpSpPr>
        <p:grpSpPr bwMode="auto">
          <a:xfrm>
            <a:off x="1422400" y="2362200"/>
            <a:ext cx="1625600" cy="914400"/>
            <a:chOff x="728" y="2784"/>
            <a:chExt cx="1048" cy="721"/>
          </a:xfrm>
        </p:grpSpPr>
        <p:sp>
          <p:nvSpPr>
            <p:cNvPr id="10293" name="server"/>
            <p:cNvSpPr>
              <a:spLocks noEditPoints="1" noChangeArrowheads="1"/>
            </p:cNvSpPr>
            <p:nvPr/>
          </p:nvSpPr>
          <p:spPr bwMode="auto">
            <a:xfrm>
              <a:off x="1392" y="2784"/>
              <a:ext cx="384" cy="70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C0C0C0"/>
            </a:solidFill>
            <a:ln w="9525">
              <a:solidFill>
                <a:srgbClr val="000000"/>
              </a:solidFill>
              <a:miter lim="800000"/>
              <a:headEnd/>
              <a:tailEnd/>
            </a:ln>
          </p:spPr>
          <p:txBody>
            <a:bodyPr/>
            <a:lstStyle/>
            <a:p>
              <a:endParaRPr lang="en-US"/>
            </a:p>
          </p:txBody>
        </p:sp>
        <p:sp>
          <p:nvSpPr>
            <p:cNvPr id="10294" name="computr1"/>
            <p:cNvSpPr>
              <a:spLocks noEditPoints="1" noChangeArrowheads="1"/>
            </p:cNvSpPr>
            <p:nvPr/>
          </p:nvSpPr>
          <p:spPr bwMode="auto">
            <a:xfrm>
              <a:off x="728" y="2784"/>
              <a:ext cx="664" cy="721"/>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C0C0C0"/>
            </a:solidFill>
            <a:ln w="9525">
              <a:solidFill>
                <a:srgbClr val="000000"/>
              </a:solidFill>
              <a:miter lim="800000"/>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257"/>
                                        </p:tgtEl>
                                        <p:attrNameLst>
                                          <p:attrName>style.visibility</p:attrName>
                                        </p:attrNameLst>
                                      </p:cBhvr>
                                      <p:to>
                                        <p:strVal val="visible"/>
                                      </p:to>
                                    </p:set>
                                    <p:animEffect transition="in" filter="wipe(left)">
                                      <p:cBhvr>
                                        <p:cTn id="10" dur="5000"/>
                                        <p:tgtEl>
                                          <p:spTgt spid="10257"/>
                                        </p:tgtEl>
                                      </p:cBhvr>
                                    </p:animEffect>
                                  </p:childTnLst>
                                </p:cTn>
                              </p:par>
                            </p:childTnLst>
                          </p:cTn>
                        </p:par>
                        <p:par>
                          <p:cTn id="11" fill="hold">
                            <p:stCondLst>
                              <p:cond delay="5000"/>
                            </p:stCondLst>
                            <p:childTnLst>
                              <p:par>
                                <p:cTn id="12" presetID="22" presetClass="exit" presetSubtype="8" fill="hold" nodeType="afterEffect">
                                  <p:stCondLst>
                                    <p:cond delay="4500"/>
                                  </p:stCondLst>
                                  <p:childTnLst>
                                    <p:animEffect transition="out" filter="wipe(left)">
                                      <p:cBhvr>
                                        <p:cTn id="13" dur="2000"/>
                                        <p:tgtEl>
                                          <p:spTgt spid="2"/>
                                        </p:tgtEl>
                                      </p:cBhvr>
                                    </p:animEffect>
                                    <p:set>
                                      <p:cBhvr>
                                        <p:cTn id="14" dur="1" fill="hold">
                                          <p:stCondLst>
                                            <p:cond delay="1999"/>
                                          </p:stCondLst>
                                        </p:cTn>
                                        <p:tgtEl>
                                          <p:spTgt spid="2"/>
                                        </p:tgtEl>
                                        <p:attrNameLst>
                                          <p:attrName>style.visibility</p:attrName>
                                        </p:attrNameLst>
                                      </p:cBhvr>
                                      <p:to>
                                        <p:strVal val="hidden"/>
                                      </p:to>
                                    </p:set>
                                  </p:childTnLst>
                                </p:cTn>
                              </p:par>
                            </p:childTnLst>
                          </p:cTn>
                        </p:par>
                        <p:par>
                          <p:cTn id="15" fill="hold">
                            <p:stCondLst>
                              <p:cond delay="115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0"/>
                                        <p:tgtEl>
                                          <p:spTgt spid="3"/>
                                        </p:tgtEl>
                                      </p:cBhvr>
                                    </p:animEffect>
                                  </p:childTnLst>
                                </p:cTn>
                              </p:par>
                              <p:par>
                                <p:cTn id="19" presetID="22" presetClass="entr" presetSubtype="8" fill="hold" nodeType="withEffect">
                                  <p:stCondLst>
                                    <p:cond delay="0"/>
                                  </p:stCondLst>
                                  <p:childTnLst>
                                    <p:set>
                                      <p:cBhvr>
                                        <p:cTn id="20" dur="1" fill="hold">
                                          <p:stCondLst>
                                            <p:cond delay="0"/>
                                          </p:stCondLst>
                                        </p:cTn>
                                        <p:tgtEl>
                                          <p:spTgt spid="10261"/>
                                        </p:tgtEl>
                                        <p:attrNameLst>
                                          <p:attrName>style.visibility</p:attrName>
                                        </p:attrNameLst>
                                      </p:cBhvr>
                                      <p:to>
                                        <p:strVal val="visible"/>
                                      </p:to>
                                    </p:set>
                                    <p:animEffect transition="in" filter="wipe(left)">
                                      <p:cBhvr>
                                        <p:cTn id="21" dur="5000"/>
                                        <p:tgtEl>
                                          <p:spTgt spid="10261"/>
                                        </p:tgtEl>
                                      </p:cBhvr>
                                    </p:animEffect>
                                  </p:childTnLst>
                                </p:cTn>
                              </p:par>
                            </p:childTnLst>
                          </p:cTn>
                        </p:par>
                        <p:par>
                          <p:cTn id="22" fill="hold">
                            <p:stCondLst>
                              <p:cond delay="16500"/>
                            </p:stCondLst>
                            <p:childTnLst>
                              <p:par>
                                <p:cTn id="23" presetID="22" presetClass="exit" presetSubtype="8" fill="hold" nodeType="afterEffect">
                                  <p:stCondLst>
                                    <p:cond delay="0"/>
                                  </p:stCondLst>
                                  <p:childTnLst>
                                    <p:animEffect transition="out" filter="wipe(left)">
                                      <p:cBhvr>
                                        <p:cTn id="24" dur="2000"/>
                                        <p:tgtEl>
                                          <p:spTgt spid="3"/>
                                        </p:tgtEl>
                                      </p:cBhvr>
                                    </p:animEffect>
                                    <p:set>
                                      <p:cBhvr>
                                        <p:cTn id="25" dur="1" fill="hold">
                                          <p:stCondLst>
                                            <p:cond delay="1999"/>
                                          </p:stCondLst>
                                        </p:cTn>
                                        <p:tgtEl>
                                          <p:spTgt spid="3"/>
                                        </p:tgtEl>
                                        <p:attrNameLst>
                                          <p:attrName>style.visibility</p:attrName>
                                        </p:attrNameLst>
                                      </p:cBhvr>
                                      <p:to>
                                        <p:strVal val="hidden"/>
                                      </p:to>
                                    </p:set>
                                  </p:childTnLst>
                                </p:cTn>
                              </p:par>
                            </p:childTnLst>
                          </p:cTn>
                        </p:par>
                        <p:par>
                          <p:cTn id="26" fill="hold">
                            <p:stCondLst>
                              <p:cond delay="185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0"/>
                                        <p:tgtEl>
                                          <p:spTgt spid="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262"/>
                                        </p:tgtEl>
                                        <p:attrNameLst>
                                          <p:attrName>style.visibility</p:attrName>
                                        </p:attrNameLst>
                                      </p:cBhvr>
                                      <p:to>
                                        <p:strVal val="visible"/>
                                      </p:to>
                                    </p:set>
                                    <p:animEffect transition="in" filter="wipe(left)">
                                      <p:cBhvr>
                                        <p:cTn id="32" dur="5000"/>
                                        <p:tgtEl>
                                          <p:spTgt spid="10262"/>
                                        </p:tgtEl>
                                      </p:cBhvr>
                                    </p:animEffect>
                                  </p:childTnLst>
                                </p:cTn>
                              </p:par>
                            </p:childTnLst>
                          </p:cTn>
                        </p:par>
                        <p:par>
                          <p:cTn id="33" fill="hold">
                            <p:stCondLst>
                              <p:cond delay="23500"/>
                            </p:stCondLst>
                            <p:childTnLst>
                              <p:par>
                                <p:cTn id="34" presetID="22" presetClass="exit" presetSubtype="8" fill="hold" nodeType="afterEffect">
                                  <p:stCondLst>
                                    <p:cond delay="0"/>
                                  </p:stCondLst>
                                  <p:childTnLst>
                                    <p:animEffect transition="out" filter="wipe(left)">
                                      <p:cBhvr>
                                        <p:cTn id="35" dur="2000"/>
                                        <p:tgtEl>
                                          <p:spTgt spid="4"/>
                                        </p:tgtEl>
                                      </p:cBhvr>
                                    </p:animEffect>
                                    <p:set>
                                      <p:cBhvr>
                                        <p:cTn id="36" dur="1" fill="hold">
                                          <p:stCondLst>
                                            <p:cond delay="1999"/>
                                          </p:stCondLst>
                                        </p:cTn>
                                        <p:tgtEl>
                                          <p:spTgt spid="4"/>
                                        </p:tgtEl>
                                        <p:attrNameLst>
                                          <p:attrName>style.visibility</p:attrName>
                                        </p:attrNameLst>
                                      </p:cBhvr>
                                      <p:to>
                                        <p:strVal val="hidden"/>
                                      </p:to>
                                    </p:set>
                                  </p:childTnLst>
                                </p:cTn>
                              </p:par>
                            </p:childTnLst>
                          </p:cTn>
                        </p:par>
                        <p:par>
                          <p:cTn id="37" fill="hold">
                            <p:stCondLst>
                              <p:cond delay="25500"/>
                            </p:stCondLst>
                            <p:childTnLst>
                              <p:par>
                                <p:cTn id="38" presetID="22" presetClass="entr" presetSubtype="2" fill="hold" nodeType="afterEffect">
                                  <p:stCondLst>
                                    <p:cond delay="1000"/>
                                  </p:stCondLst>
                                  <p:childTnLst>
                                    <p:set>
                                      <p:cBhvr>
                                        <p:cTn id="39" dur="1" fill="hold">
                                          <p:stCondLst>
                                            <p:cond delay="0"/>
                                          </p:stCondLst>
                                        </p:cTn>
                                        <p:tgtEl>
                                          <p:spTgt spid="5"/>
                                        </p:tgtEl>
                                        <p:attrNameLst>
                                          <p:attrName>style.visibility</p:attrName>
                                        </p:attrNameLst>
                                      </p:cBhvr>
                                      <p:to>
                                        <p:strVal val="visible"/>
                                      </p:to>
                                    </p:set>
                                    <p:animEffect transition="in" filter="wipe(right)">
                                      <p:cBhvr>
                                        <p:cTn id="40" dur="5000"/>
                                        <p:tgtEl>
                                          <p:spTgt spid="5"/>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0263"/>
                                        </p:tgtEl>
                                        <p:attrNameLst>
                                          <p:attrName>style.visibility</p:attrName>
                                        </p:attrNameLst>
                                      </p:cBhvr>
                                      <p:to>
                                        <p:strVal val="visible"/>
                                      </p:to>
                                    </p:set>
                                    <p:animEffect transition="in" filter="wipe(right)">
                                      <p:cBhvr>
                                        <p:cTn id="43" dur="5000"/>
                                        <p:tgtEl>
                                          <p:spTgt spid="10263"/>
                                        </p:tgtEl>
                                      </p:cBhvr>
                                    </p:animEffect>
                                  </p:childTnLst>
                                </p:cTn>
                              </p:par>
                            </p:childTnLst>
                          </p:cTn>
                        </p:par>
                        <p:par>
                          <p:cTn id="44" fill="hold">
                            <p:stCondLst>
                              <p:cond delay="31500"/>
                            </p:stCondLst>
                            <p:childTnLst>
                              <p:par>
                                <p:cTn id="45" presetID="22" presetClass="exit" presetSubtype="2" fill="hold" nodeType="afterEffect">
                                  <p:stCondLst>
                                    <p:cond delay="4500"/>
                                  </p:stCondLst>
                                  <p:childTnLst>
                                    <p:animEffect transition="out" filter="wipe(right)">
                                      <p:cBhvr>
                                        <p:cTn id="46" dur="2000"/>
                                        <p:tgtEl>
                                          <p:spTgt spid="5"/>
                                        </p:tgtEl>
                                      </p:cBhvr>
                                    </p:animEffect>
                                    <p:set>
                                      <p:cBhvr>
                                        <p:cTn id="47" dur="1" fill="hold">
                                          <p:stCondLst>
                                            <p:cond delay="1999"/>
                                          </p:stCondLst>
                                        </p:cTn>
                                        <p:tgtEl>
                                          <p:spTgt spid="5"/>
                                        </p:tgtEl>
                                        <p:attrNameLst>
                                          <p:attrName>style.visibility</p:attrName>
                                        </p:attrNameLst>
                                      </p:cBhvr>
                                      <p:to>
                                        <p:strVal val="hidden"/>
                                      </p:to>
                                    </p:set>
                                  </p:childTnLst>
                                </p:cTn>
                              </p:par>
                            </p:childTnLst>
                          </p:cTn>
                        </p:par>
                        <p:par>
                          <p:cTn id="48" fill="hold">
                            <p:stCondLst>
                              <p:cond delay="38000"/>
                            </p:stCondLst>
                            <p:childTnLst>
                              <p:par>
                                <p:cTn id="49" presetID="22" presetClass="entr" presetSubtype="2" fill="hold" nodeType="afterEffect">
                                  <p:stCondLst>
                                    <p:cond delay="500"/>
                                  </p:stCondLst>
                                  <p:childTnLst>
                                    <p:set>
                                      <p:cBhvr>
                                        <p:cTn id="50" dur="1" fill="hold">
                                          <p:stCondLst>
                                            <p:cond delay="0"/>
                                          </p:stCondLst>
                                        </p:cTn>
                                        <p:tgtEl>
                                          <p:spTgt spid="6"/>
                                        </p:tgtEl>
                                        <p:attrNameLst>
                                          <p:attrName>style.visibility</p:attrName>
                                        </p:attrNameLst>
                                      </p:cBhvr>
                                      <p:to>
                                        <p:strVal val="visible"/>
                                      </p:to>
                                    </p:set>
                                    <p:animEffect transition="in" filter="wipe(right)">
                                      <p:cBhvr>
                                        <p:cTn id="51" dur="5000"/>
                                        <p:tgtEl>
                                          <p:spTgt spid="6"/>
                                        </p:tgtEl>
                                      </p:cBhvr>
                                    </p:animEffect>
                                  </p:childTnLst>
                                </p:cTn>
                              </p:par>
                              <p:par>
                                <p:cTn id="52" presetID="22" presetClass="entr" presetSubtype="2" fill="hold" nodeType="withEffect">
                                  <p:stCondLst>
                                    <p:cond delay="0"/>
                                  </p:stCondLst>
                                  <p:childTnLst>
                                    <p:set>
                                      <p:cBhvr>
                                        <p:cTn id="53" dur="1" fill="hold">
                                          <p:stCondLst>
                                            <p:cond delay="0"/>
                                          </p:stCondLst>
                                        </p:cTn>
                                        <p:tgtEl>
                                          <p:spTgt spid="10264"/>
                                        </p:tgtEl>
                                        <p:attrNameLst>
                                          <p:attrName>style.visibility</p:attrName>
                                        </p:attrNameLst>
                                      </p:cBhvr>
                                      <p:to>
                                        <p:strVal val="visible"/>
                                      </p:to>
                                    </p:set>
                                    <p:animEffect transition="in" filter="wipe(right)">
                                      <p:cBhvr>
                                        <p:cTn id="54" dur="5000"/>
                                        <p:tgtEl>
                                          <p:spTgt spid="10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p:bldP spid="10263" grpId="0"/>
      <p:bldP spid="102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106st3b2"/>
          <p:cNvPicPr>
            <a:picLocks noChangeAspect="1" noChangeArrowheads="1"/>
          </p:cNvPicPr>
          <p:nvPr/>
        </p:nvPicPr>
        <p:blipFill>
          <a:blip r:embed="rId3" cstate="print"/>
          <a:srcRect/>
          <a:stretch>
            <a:fillRect/>
          </a:stretch>
        </p:blipFill>
        <p:spPr bwMode="auto">
          <a:xfrm>
            <a:off x="3149600" y="228601"/>
            <a:ext cx="6197600" cy="4957763"/>
          </a:xfrm>
          <a:prstGeom prst="rect">
            <a:avLst/>
          </a:prstGeom>
          <a:noFill/>
        </p:spPr>
      </p:pic>
      <p:sp>
        <p:nvSpPr>
          <p:cNvPr id="18437" name="Rectangle 5"/>
          <p:cNvSpPr>
            <a:spLocks noChangeArrowheads="1"/>
          </p:cNvSpPr>
          <p:nvPr/>
        </p:nvSpPr>
        <p:spPr bwMode="auto">
          <a:xfrm>
            <a:off x="1219201" y="5638800"/>
            <a:ext cx="10181167" cy="369332"/>
          </a:xfrm>
          <a:prstGeom prst="rect">
            <a:avLst/>
          </a:prstGeom>
          <a:noFill/>
          <a:ln w="9525">
            <a:noFill/>
            <a:miter lim="800000"/>
            <a:headEnd/>
            <a:tailEnd/>
          </a:ln>
          <a:effectLst/>
        </p:spPr>
        <p:txBody>
          <a:bodyPr>
            <a:spAutoFit/>
          </a:bodyPr>
          <a:lstStyle/>
          <a:p>
            <a:pPr eaLnBrk="0" hangingPunct="0"/>
            <a:r>
              <a:rPr lang="en-US" sz="1800"/>
              <a:t>With a</a:t>
            </a:r>
            <a:r>
              <a:rPr lang="en-US"/>
              <a:t> </a:t>
            </a:r>
            <a:r>
              <a:rPr lang="en-US" sz="1800"/>
              <a:t>Network Management System, you can monitor a large network from a central console.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1000"/>
                                  </p:stCondLst>
                                  <p:childTnLst>
                                    <p:set>
                                      <p:cBhvr>
                                        <p:cTn id="6" dur="1" fill="hold">
                                          <p:stCondLst>
                                            <p:cond delay="0"/>
                                          </p:stCondLst>
                                        </p:cTn>
                                        <p:tgtEl>
                                          <p:spTgt spid="18437"/>
                                        </p:tgtEl>
                                        <p:attrNameLst>
                                          <p:attrName>style.visibility</p:attrName>
                                        </p:attrNameLst>
                                      </p:cBhvr>
                                      <p:to>
                                        <p:strVal val="visible"/>
                                      </p:to>
                                    </p:set>
                                    <p:animEffect transition="in" filter="box(in)">
                                      <p:cBhvr>
                                        <p:cTn id="7"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6502400" cy="694690"/>
          </a:xfrm>
          <a:prstGeom prst="rect">
            <a:avLst/>
          </a:prstGeom>
        </p:spPr>
        <p:txBody>
          <a:bodyPr vert="horz" wrap="square" lIns="0" tIns="11430" rIns="0" bIns="0" rtlCol="0">
            <a:spAutoFit/>
          </a:bodyPr>
          <a:lstStyle/>
          <a:p>
            <a:pPr marL="12700">
              <a:lnSpc>
                <a:spcPct val="100000"/>
              </a:lnSpc>
              <a:spcBef>
                <a:spcPts val="90"/>
              </a:spcBef>
            </a:pPr>
            <a:r>
              <a:rPr spc="-5" dirty="0"/>
              <a:t>Machine-to-Machine</a:t>
            </a:r>
            <a:r>
              <a:rPr spc="-45" dirty="0"/>
              <a:t> </a:t>
            </a:r>
            <a:r>
              <a:rPr spc="-5" dirty="0"/>
              <a:t>(M2M)</a:t>
            </a:r>
          </a:p>
        </p:txBody>
      </p:sp>
      <p:sp>
        <p:nvSpPr>
          <p:cNvPr id="3" name="object 3"/>
          <p:cNvSpPr txBox="1"/>
          <p:nvPr/>
        </p:nvSpPr>
        <p:spPr>
          <a:xfrm>
            <a:off x="916939" y="1801495"/>
            <a:ext cx="10074910" cy="1221105"/>
          </a:xfrm>
          <a:prstGeom prst="rect">
            <a:avLst/>
          </a:prstGeom>
        </p:spPr>
        <p:txBody>
          <a:bodyPr vert="horz" wrap="square" lIns="0" tIns="62230" rIns="0" bIns="0" rtlCol="0">
            <a:spAutoFit/>
          </a:bodyPr>
          <a:lstStyle/>
          <a:p>
            <a:pPr marL="241300" marR="5080" indent="-228600" algn="just">
              <a:lnSpc>
                <a:spcPts val="3020"/>
              </a:lnSpc>
              <a:spcBef>
                <a:spcPts val="490"/>
              </a:spcBef>
              <a:buFont typeface="Arial MT"/>
              <a:buChar char="•"/>
              <a:tabLst>
                <a:tab pos="241300" algn="l"/>
              </a:tabLst>
            </a:pPr>
            <a:r>
              <a:rPr sz="2800" spc="-5" dirty="0">
                <a:latin typeface="Times New Roman" pitchFamily="18" charset="0"/>
                <a:cs typeface="Times New Roman" pitchFamily="18" charset="0"/>
              </a:rPr>
              <a:t>Machine-to-Machine</a:t>
            </a:r>
            <a:r>
              <a:rPr sz="2800" dirty="0">
                <a:latin typeface="Times New Roman" pitchFamily="18" charset="0"/>
                <a:cs typeface="Times New Roman" pitchFamily="18" charset="0"/>
              </a:rPr>
              <a:t> </a:t>
            </a:r>
            <a:r>
              <a:rPr sz="2800" spc="-5" dirty="0">
                <a:latin typeface="Times New Roman" pitchFamily="18" charset="0"/>
                <a:cs typeface="Times New Roman" pitchFamily="18" charset="0"/>
              </a:rPr>
              <a:t>(M2M)</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refers</a:t>
            </a:r>
            <a:r>
              <a:rPr sz="2800" dirty="0">
                <a:latin typeface="Times New Roman" pitchFamily="18" charset="0"/>
                <a:cs typeface="Times New Roman" pitchFamily="18" charset="0"/>
              </a:rPr>
              <a:t> to</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networking</a:t>
            </a:r>
            <a:r>
              <a:rPr sz="2800" dirty="0">
                <a:latin typeface="Times New Roman" pitchFamily="18" charset="0"/>
                <a:cs typeface="Times New Roman" pitchFamily="18" charset="0"/>
              </a:rPr>
              <a:t> </a:t>
            </a:r>
            <a:r>
              <a:rPr sz="2800" spc="-5" dirty="0">
                <a:latin typeface="Times New Roman" pitchFamily="18" charset="0"/>
                <a:cs typeface="Times New Roman" pitchFamily="18" charset="0"/>
              </a:rPr>
              <a:t>of</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machines</a:t>
            </a:r>
            <a:r>
              <a:rPr sz="2800" dirty="0">
                <a:latin typeface="Times New Roman" pitchFamily="18" charset="0"/>
                <a:cs typeface="Times New Roman" pitchFamily="18" charset="0"/>
              </a:rPr>
              <a:t> </a:t>
            </a:r>
            <a:r>
              <a:rPr sz="2800" spc="-5" dirty="0">
                <a:latin typeface="Times New Roman" pitchFamily="18" charset="0"/>
                <a:cs typeface="Times New Roman" pitchFamily="18" charset="0"/>
              </a:rPr>
              <a:t>(or </a:t>
            </a:r>
            <a:r>
              <a:rPr sz="2800" dirty="0">
                <a:latin typeface="Times New Roman" pitchFamily="18" charset="0"/>
                <a:cs typeface="Times New Roman" pitchFamily="18" charset="0"/>
              </a:rPr>
              <a:t> </a:t>
            </a:r>
            <a:r>
              <a:rPr sz="2800" spc="-5" dirty="0">
                <a:latin typeface="Times New Roman" pitchFamily="18" charset="0"/>
                <a:cs typeface="Times New Roman" pitchFamily="18" charset="0"/>
              </a:rPr>
              <a:t>devices)</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for</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the</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purpose</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of</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remote</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monitoring</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and</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control</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and</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data </a:t>
            </a:r>
            <a:r>
              <a:rPr sz="2800" spc="-620" dirty="0">
                <a:latin typeface="Times New Roman" pitchFamily="18" charset="0"/>
                <a:cs typeface="Times New Roman" pitchFamily="18" charset="0"/>
              </a:rPr>
              <a:t> </a:t>
            </a:r>
            <a:r>
              <a:rPr sz="2800" spc="-5" dirty="0">
                <a:latin typeface="Times New Roman" pitchFamily="18" charset="0"/>
                <a:cs typeface="Times New Roman" pitchFamily="18" charset="0"/>
              </a:rPr>
              <a:t>exchange.</a:t>
            </a:r>
            <a:endParaRPr sz="2800" dirty="0">
              <a:latin typeface="Times New Roman" pitchFamily="18" charset="0"/>
              <a:cs typeface="Times New Roman" pitchFamily="18" charset="0"/>
            </a:endParaRPr>
          </a:p>
        </p:txBody>
      </p:sp>
      <p:grpSp>
        <p:nvGrpSpPr>
          <p:cNvPr id="4" name="object 4"/>
          <p:cNvGrpSpPr/>
          <p:nvPr/>
        </p:nvGrpSpPr>
        <p:grpSpPr>
          <a:xfrm>
            <a:off x="0" y="0"/>
            <a:ext cx="9147810" cy="6858000"/>
            <a:chOff x="0" y="0"/>
            <a:chExt cx="9147810"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pic>
          <p:nvPicPr>
            <p:cNvPr id="6" name="object 6"/>
            <p:cNvPicPr/>
            <p:nvPr/>
          </p:nvPicPr>
          <p:blipFill>
            <a:blip r:embed="rId2" cstate="print"/>
            <a:stretch>
              <a:fillRect/>
            </a:stretch>
          </p:blipFill>
          <p:spPr>
            <a:xfrm>
              <a:off x="3165420" y="3070950"/>
              <a:ext cx="5982208" cy="3439577"/>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12192000" cy="6370975"/>
          </a:xfrm>
          <a:prstGeom prst="rect">
            <a:avLst/>
          </a:prstGeom>
        </p:spPr>
        <p:txBody>
          <a:bodyPr wrap="square">
            <a:spAutoFit/>
          </a:bodyPr>
          <a:lstStyle/>
          <a:p>
            <a:r>
              <a:rPr lang="en-US" sz="2400" b="1" dirty="0" smtClean="0"/>
              <a:t>LIMITATIONS </a:t>
            </a:r>
            <a:r>
              <a:rPr lang="en-US" sz="2400" dirty="0" smtClean="0"/>
              <a:t>:</a:t>
            </a:r>
          </a:p>
          <a:p>
            <a:pPr algn="just">
              <a:buFont typeface="Wingdings" pitchFamily="2" charset="2"/>
              <a:buChar char="Ø"/>
            </a:pPr>
            <a:r>
              <a:rPr lang="en-US" sz="2400" dirty="0" smtClean="0"/>
              <a:t>SNMP is stateless in nature and each SNMP request contains all the information required to process the request. The application needs to be intelligent to manage the device.</a:t>
            </a:r>
          </a:p>
          <a:p>
            <a:pPr algn="just">
              <a:buFont typeface="Wingdings" pitchFamily="2" charset="2"/>
              <a:buChar char="Ø"/>
            </a:pPr>
            <a:r>
              <a:rPr lang="en-US" sz="2400" dirty="0" smtClean="0"/>
              <a:t>SNMP is a connectionless protocol which uses UDP as the transport protocol, making it unreliable as there is no support for acknowledgement of requests. </a:t>
            </a:r>
          </a:p>
          <a:p>
            <a:pPr algn="just">
              <a:buFont typeface="Wingdings" pitchFamily="2" charset="2"/>
              <a:buChar char="Ø"/>
            </a:pPr>
            <a:r>
              <a:rPr lang="en-US" sz="2400" dirty="0" smtClean="0"/>
              <a:t>MIBs often lack writable objects without which device configuration is not possible using SNMP. </a:t>
            </a:r>
          </a:p>
          <a:p>
            <a:pPr algn="just">
              <a:buFont typeface="Wingdings" pitchFamily="2" charset="2"/>
              <a:buChar char="Ø"/>
            </a:pPr>
            <a:r>
              <a:rPr lang="en-US" sz="2400" dirty="0" smtClean="0"/>
              <a:t>It is difficult to differentiate between configuration and state data in MIBs.</a:t>
            </a:r>
          </a:p>
          <a:p>
            <a:pPr algn="just">
              <a:buFont typeface="Wingdings" pitchFamily="2" charset="2"/>
              <a:buChar char="Ø"/>
            </a:pPr>
            <a:r>
              <a:rPr lang="en-US" sz="2400" dirty="0" smtClean="0"/>
              <a:t>Retrieving the current configuration from a device can be difficult with SNMP.</a:t>
            </a:r>
          </a:p>
          <a:p>
            <a:pPr algn="just">
              <a:buFont typeface="Wingdings" pitchFamily="2" charset="2"/>
              <a:buChar char="Ø"/>
            </a:pPr>
            <a:r>
              <a:rPr lang="en-US" sz="2400" dirty="0" smtClean="0"/>
              <a:t>Earlier versions of SNMP did not have strong security features</a:t>
            </a:r>
          </a:p>
          <a:p>
            <a:endParaRPr lang="en-US" sz="2400" dirty="0" smtClean="0"/>
          </a:p>
          <a:p>
            <a:r>
              <a:rPr lang="en-US" sz="2400" b="1" dirty="0" smtClean="0"/>
              <a:t>SNMP SECURITY </a:t>
            </a:r>
            <a:r>
              <a:rPr lang="en-US" sz="2400" dirty="0" smtClean="0"/>
              <a:t>:</a:t>
            </a:r>
          </a:p>
          <a:p>
            <a:pPr>
              <a:buFont typeface="Wingdings" pitchFamily="2" charset="2"/>
              <a:buChar char="ü"/>
            </a:pPr>
            <a:r>
              <a:rPr lang="en-US" sz="2400" dirty="0" smtClean="0"/>
              <a:t> Lacks authentication</a:t>
            </a:r>
            <a:r>
              <a:rPr lang="en-US" sz="2400" smtClean="0"/>
              <a:t>. Vulnerable </a:t>
            </a:r>
            <a:r>
              <a:rPr lang="en-US" sz="2400" dirty="0" smtClean="0"/>
              <a:t>to the variety of security threats. </a:t>
            </a:r>
          </a:p>
          <a:p>
            <a:pPr>
              <a:buFont typeface="Wingdings" pitchFamily="2" charset="2"/>
              <a:buChar char="ü"/>
            </a:pPr>
            <a:r>
              <a:rPr lang="en-US" sz="2400" dirty="0" smtClean="0"/>
              <a:t> Vulnerable to masquerading, modification of information, time modifications, message sequencing and disclosures. </a:t>
            </a:r>
          </a:p>
          <a:p>
            <a:pPr>
              <a:buFont typeface="Wingdings" pitchFamily="2" charset="2"/>
              <a:buChar char="ü"/>
            </a:pPr>
            <a:r>
              <a:rPr lang="en-US" sz="2400" dirty="0" smtClean="0"/>
              <a:t>Message sequence and timing modifications occurs when an entity who is unauthorized reorders, delays, or copies and later replays a message generated by an authorized entity.</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82341"/>
            <a:ext cx="9601200" cy="4955203"/>
          </a:xfrm>
          <a:prstGeom prst="rect">
            <a:avLst/>
          </a:prstGeom>
        </p:spPr>
        <p:txBody>
          <a:bodyPr wrap="square">
            <a:spAutoFit/>
          </a:bodyPr>
          <a:lstStyle/>
          <a:p>
            <a:pPr>
              <a:buFont typeface="Wingdings" pitchFamily="2" charset="2"/>
              <a:buChar char="Ø"/>
            </a:pPr>
            <a:r>
              <a:rPr lang="en-US" sz="2800" dirty="0" smtClean="0"/>
              <a:t>Depending on the specific devices and applications involved, an IoT network may require:</a:t>
            </a:r>
          </a:p>
          <a:p>
            <a:pPr>
              <a:buFont typeface="Wingdings" pitchFamily="2" charset="2"/>
              <a:buChar char="Ø"/>
            </a:pPr>
            <a:r>
              <a:rPr lang="en-US" sz="2800" dirty="0" smtClean="0"/>
              <a:t>The ability to connect large numbers of heterogeneous IoT elements</a:t>
            </a:r>
          </a:p>
          <a:p>
            <a:pPr>
              <a:buFont typeface="Wingdings" pitchFamily="2" charset="2"/>
              <a:buChar char="Ø"/>
            </a:pPr>
            <a:r>
              <a:rPr lang="en-US" sz="2800" dirty="0" smtClean="0"/>
              <a:t>High reliability</a:t>
            </a:r>
          </a:p>
          <a:p>
            <a:pPr>
              <a:buFont typeface="Wingdings" pitchFamily="2" charset="2"/>
              <a:buChar char="Ø"/>
            </a:pPr>
            <a:r>
              <a:rPr lang="en-US" sz="2800" dirty="0" smtClean="0"/>
              <a:t>Real-time awareness with low latency</a:t>
            </a:r>
          </a:p>
          <a:p>
            <a:pPr>
              <a:buFont typeface="Wingdings" pitchFamily="2" charset="2"/>
              <a:buChar char="Ø"/>
            </a:pPr>
            <a:r>
              <a:rPr lang="en-US" sz="2800" dirty="0" smtClean="0"/>
              <a:t>The ability to Secure all traffic flows</a:t>
            </a:r>
            <a:endParaRPr lang="en-US" sz="2800" dirty="0" smtClean="0">
              <a:solidFill>
                <a:schemeClr val="tx1">
                  <a:lumMod val="95000"/>
                  <a:lumOff val="5000"/>
                </a:schemeClr>
              </a:solidFill>
            </a:endParaRPr>
          </a:p>
          <a:p>
            <a:pPr>
              <a:buFont typeface="Wingdings" pitchFamily="2" charset="2"/>
              <a:buChar char="Ø"/>
            </a:pPr>
            <a:r>
              <a:rPr lang="en-US" sz="2800" dirty="0" smtClean="0"/>
              <a:t>Programmability for application customization</a:t>
            </a:r>
          </a:p>
          <a:p>
            <a:pPr>
              <a:buFont typeface="Wingdings" pitchFamily="2" charset="2"/>
              <a:buChar char="Ø"/>
            </a:pPr>
            <a:r>
              <a:rPr lang="en-US" sz="2800" dirty="0" smtClean="0"/>
              <a:t>Traffic monitoring and management at the device level</a:t>
            </a:r>
          </a:p>
          <a:p>
            <a:pPr>
              <a:buFont typeface="Wingdings" pitchFamily="2" charset="2"/>
              <a:buChar char="Ø"/>
            </a:pPr>
            <a:r>
              <a:rPr lang="en-US" sz="2800" dirty="0" smtClean="0"/>
              <a:t>Low cost connectivity for large number of devices/sensors</a:t>
            </a:r>
          </a:p>
          <a:p>
            <a:r>
              <a:rPr lang="en-US" dirty="0" smtClean="0"/>
              <a:t/>
            </a:r>
            <a:br>
              <a:rPr lang="en-US" dirty="0" smtClean="0"/>
            </a:br>
            <a:endParaRPr lang="en-US" dirty="0"/>
          </a:p>
        </p:txBody>
      </p:sp>
      <p:sp>
        <p:nvSpPr>
          <p:cNvPr id="3" name="TextBox 2"/>
          <p:cNvSpPr txBox="1"/>
          <p:nvPr/>
        </p:nvSpPr>
        <p:spPr>
          <a:xfrm>
            <a:off x="762000" y="304800"/>
            <a:ext cx="5562600" cy="523220"/>
          </a:xfrm>
          <a:prstGeom prst="rect">
            <a:avLst/>
          </a:prstGeom>
          <a:noFill/>
        </p:spPr>
        <p:txBody>
          <a:bodyPr wrap="square" rtlCol="0">
            <a:spAutoFit/>
          </a:bodyPr>
          <a:lstStyle/>
          <a:p>
            <a:r>
              <a:rPr lang="en-US" sz="2800" b="1" dirty="0" smtClean="0"/>
              <a:t>Network </a:t>
            </a:r>
            <a:r>
              <a:rPr lang="en-US" sz="2800" b="1" smtClean="0"/>
              <a:t>Operator Requirements:</a:t>
            </a:r>
            <a:endParaRPr lang="en-US" sz="2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en-US">
                <a:ea typeface="ＭＳ Ｐゴシック" charset="-128"/>
              </a:rPr>
              <a:t>UART</a:t>
            </a:r>
          </a:p>
        </p:txBody>
      </p:sp>
      <p:sp>
        <p:nvSpPr>
          <p:cNvPr id="37890" name="Content Placeholder 2"/>
          <p:cNvSpPr>
            <a:spLocks noGrp="1"/>
          </p:cNvSpPr>
          <p:nvPr>
            <p:ph idx="1"/>
          </p:nvPr>
        </p:nvSpPr>
        <p:spPr>
          <a:xfrm>
            <a:off x="838199" y="1477434"/>
            <a:ext cx="11238471" cy="3657600"/>
          </a:xfrm>
        </p:spPr>
        <p:txBody>
          <a:bodyPr>
            <a:normAutofit/>
          </a:bodyPr>
          <a:lstStyle/>
          <a:p>
            <a:r>
              <a:rPr lang="en-US" altLang="en-US" dirty="0">
                <a:ea typeface="ＭＳ Ｐゴシック" charset="-128"/>
              </a:rPr>
              <a:t>Universal Asynchronous Receiver/Transmitter</a:t>
            </a:r>
          </a:p>
          <a:p>
            <a:r>
              <a:rPr lang="en-US" altLang="en-US" dirty="0">
                <a:ea typeface="ＭＳ Ｐゴシック" charset="-128"/>
              </a:rPr>
              <a:t>Hardware that translates between parallel and serial forms</a:t>
            </a:r>
          </a:p>
          <a:p>
            <a:r>
              <a:rPr lang="en-US" altLang="en-US" dirty="0">
                <a:ea typeface="ＭＳ Ｐゴシック" charset="-128"/>
              </a:rPr>
              <a:t>Commonly used in conjunction with communication standards such as EIA, RS-232, RS-422 or RS-485</a:t>
            </a:r>
          </a:p>
        </p:txBody>
      </p:sp>
      <p:sp>
        <p:nvSpPr>
          <p:cNvPr id="4" name="Slide Number Placeholder 3"/>
          <p:cNvSpPr>
            <a:spLocks noGrp="1"/>
          </p:cNvSpPr>
          <p:nvPr>
            <p:ph type="sldNum" sz="quarter" idx="4294967295"/>
          </p:nvPr>
        </p:nvSpPr>
        <p:spPr>
          <a:xfrm>
            <a:off x="8737600" y="6356351"/>
            <a:ext cx="2844800" cy="365125"/>
          </a:xfrm>
          <a:prstGeom prst="rect">
            <a:avLst/>
          </a:prstGeom>
        </p:spPr>
        <p:txBody>
          <a:bodyPr/>
          <a:lstStyle>
            <a:lvl1pPr eaLnBrk="0" hangingPunct="0">
              <a:defRPr sz="1800">
                <a:solidFill>
                  <a:schemeClr val="tx1"/>
                </a:solidFill>
                <a:latin typeface="Arial" charset="0"/>
                <a:ea typeface="ＭＳ Ｐゴシック" charset="-128"/>
              </a:defRPr>
            </a:lvl1pPr>
            <a:lvl2pPr marL="557213" indent="-214313" eaLnBrk="0" hangingPunct="0">
              <a:defRPr sz="1800">
                <a:solidFill>
                  <a:schemeClr val="tx1"/>
                </a:solidFill>
                <a:latin typeface="Arial" charset="0"/>
                <a:ea typeface="ＭＳ Ｐゴシック" charset="-128"/>
              </a:defRPr>
            </a:lvl2pPr>
            <a:lvl3pPr marL="857250" indent="-171450" eaLnBrk="0" hangingPunct="0">
              <a:defRPr sz="1800">
                <a:solidFill>
                  <a:schemeClr val="tx1"/>
                </a:solidFill>
                <a:latin typeface="Arial" charset="0"/>
                <a:ea typeface="ＭＳ Ｐゴシック" charset="-128"/>
              </a:defRPr>
            </a:lvl3pPr>
            <a:lvl4pPr marL="1200150" indent="-171450" eaLnBrk="0" hangingPunct="0">
              <a:defRPr sz="1800">
                <a:solidFill>
                  <a:schemeClr val="tx1"/>
                </a:solidFill>
                <a:latin typeface="Arial" charset="0"/>
                <a:ea typeface="ＭＳ Ｐゴシック" charset="-128"/>
              </a:defRPr>
            </a:lvl4pPr>
            <a:lvl5pPr marL="1543050" indent="-171450" eaLnBrk="0" hangingPunct="0">
              <a:defRPr sz="1800">
                <a:solidFill>
                  <a:schemeClr val="tx1"/>
                </a:solidFill>
                <a:latin typeface="Arial" charset="0"/>
                <a:ea typeface="ＭＳ Ｐゴシック" charset="-128"/>
              </a:defRPr>
            </a:lvl5pPr>
            <a:lvl6pPr marL="1885950" indent="-171450" eaLnBrk="0" fontAlgn="base" hangingPunct="0">
              <a:spcBef>
                <a:spcPct val="0"/>
              </a:spcBef>
              <a:spcAft>
                <a:spcPct val="0"/>
              </a:spcAft>
              <a:defRPr sz="1800">
                <a:solidFill>
                  <a:schemeClr val="tx1"/>
                </a:solidFill>
                <a:latin typeface="Arial" charset="0"/>
                <a:ea typeface="ＭＳ Ｐゴシック" charset="-128"/>
              </a:defRPr>
            </a:lvl6pPr>
            <a:lvl7pPr marL="2228850" indent="-171450" eaLnBrk="0" fontAlgn="base" hangingPunct="0">
              <a:spcBef>
                <a:spcPct val="0"/>
              </a:spcBef>
              <a:spcAft>
                <a:spcPct val="0"/>
              </a:spcAft>
              <a:defRPr sz="1800">
                <a:solidFill>
                  <a:schemeClr val="tx1"/>
                </a:solidFill>
                <a:latin typeface="Arial" charset="0"/>
                <a:ea typeface="ＭＳ Ｐゴシック" charset="-128"/>
              </a:defRPr>
            </a:lvl7pPr>
            <a:lvl8pPr marL="2571750" indent="-171450" eaLnBrk="0" fontAlgn="base" hangingPunct="0">
              <a:spcBef>
                <a:spcPct val="0"/>
              </a:spcBef>
              <a:spcAft>
                <a:spcPct val="0"/>
              </a:spcAft>
              <a:defRPr sz="1800">
                <a:solidFill>
                  <a:schemeClr val="tx1"/>
                </a:solidFill>
                <a:latin typeface="Arial" charset="0"/>
                <a:ea typeface="ＭＳ Ｐゴシック" charset="-128"/>
              </a:defRPr>
            </a:lvl8pPr>
            <a:lvl9pPr marL="2914650" indent="-171450" eaLnBrk="0" fontAlgn="base" hangingPunct="0">
              <a:spcBef>
                <a:spcPct val="0"/>
              </a:spcBef>
              <a:spcAft>
                <a:spcPct val="0"/>
              </a:spcAft>
              <a:defRPr sz="1800">
                <a:solidFill>
                  <a:schemeClr val="tx1"/>
                </a:solidFill>
                <a:latin typeface="Arial" charset="0"/>
                <a:ea typeface="ＭＳ Ｐゴシック" charset="-128"/>
              </a:defRPr>
            </a:lvl9pPr>
          </a:lstStyle>
          <a:p>
            <a:pPr eaLnBrk="1" hangingPunct="1"/>
            <a:fld id="{212F1E11-BAC7-7847-B2CC-0241301250A7}" type="slidenum">
              <a:rPr lang="en-US" altLang="en-US" sz="1200">
                <a:solidFill>
                  <a:srgbClr val="B2B2B2"/>
                </a:solidFill>
                <a:latin typeface="Trebuchet MS" charset="0"/>
              </a:rPr>
              <a:pPr eaLnBrk="1" hangingPunct="1"/>
              <a:t>22</a:t>
            </a:fld>
            <a:endParaRPr lang="en-US" altLang="en-US" sz="1200">
              <a:solidFill>
                <a:srgbClr val="B2B2B2"/>
              </a:solidFill>
              <a:latin typeface="Trebuchet MS" charset="0"/>
            </a:endParaRPr>
          </a:p>
        </p:txBody>
      </p:sp>
      <p:pic>
        <p:nvPicPr>
          <p:cNvPr id="2" name="Picture 1"/>
          <p:cNvPicPr>
            <a:picLocks noChangeAspect="1"/>
          </p:cNvPicPr>
          <p:nvPr/>
        </p:nvPicPr>
        <p:blipFill>
          <a:blip r:embed="rId3" cstate="print"/>
          <a:stretch>
            <a:fillRect/>
          </a:stretch>
        </p:blipFill>
        <p:spPr>
          <a:xfrm>
            <a:off x="5105400" y="3352800"/>
            <a:ext cx="3953897" cy="2253721"/>
          </a:xfrm>
          <a:prstGeom prst="rect">
            <a:avLst/>
          </a:prstGeom>
        </p:spPr>
      </p:pic>
    </p:spTree>
    <p:extLst>
      <p:ext uri="{BB962C8B-B14F-4D97-AF65-F5344CB8AC3E}">
        <p14:creationId xmlns:p14="http://schemas.microsoft.com/office/powerpoint/2010/main" xmlns="" val="3161224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en-US">
                <a:ea typeface="ＭＳ Ｐゴシック" charset="-128"/>
              </a:rPr>
              <a:t>Protocol</a:t>
            </a:r>
          </a:p>
        </p:txBody>
      </p:sp>
      <p:sp>
        <p:nvSpPr>
          <p:cNvPr id="39938" name="Content Placeholder 2"/>
          <p:cNvSpPr>
            <a:spLocks noGrp="1"/>
          </p:cNvSpPr>
          <p:nvPr>
            <p:ph idx="1"/>
          </p:nvPr>
        </p:nvSpPr>
        <p:spPr>
          <a:xfrm>
            <a:off x="988541" y="1600200"/>
            <a:ext cx="10365260" cy="3657600"/>
          </a:xfrm>
        </p:spPr>
        <p:txBody>
          <a:bodyPr>
            <a:normAutofit/>
          </a:bodyPr>
          <a:lstStyle/>
          <a:p>
            <a:r>
              <a:rPr lang="en-US" altLang="en-US" dirty="0">
                <a:ea typeface="ＭＳ Ｐゴシック" charset="-128"/>
              </a:rPr>
              <a:t>Each character is sent as </a:t>
            </a:r>
          </a:p>
          <a:p>
            <a:pPr lvl="1"/>
            <a:r>
              <a:rPr lang="en-US" altLang="en-US" dirty="0">
                <a:ea typeface="ＭＳ Ｐゴシック" charset="-128"/>
              </a:rPr>
              <a:t>a logic </a:t>
            </a:r>
            <a:r>
              <a:rPr lang="en-US" altLang="en-US" i="1" dirty="0">
                <a:ea typeface="ＭＳ Ｐゴシック" charset="-128"/>
              </a:rPr>
              <a:t>low</a:t>
            </a:r>
            <a:r>
              <a:rPr lang="en-US" altLang="en-US" dirty="0">
                <a:ea typeface="ＭＳ Ｐゴシック" charset="-128"/>
              </a:rPr>
              <a:t> </a:t>
            </a:r>
            <a:r>
              <a:rPr lang="en-US" altLang="en-US" b="1" u="sng" dirty="0">
                <a:ea typeface="ＭＳ Ｐゴシック" charset="-128"/>
              </a:rPr>
              <a:t>start</a:t>
            </a:r>
            <a:r>
              <a:rPr lang="en-US" altLang="en-US" dirty="0">
                <a:ea typeface="ＭＳ Ｐゴシック" charset="-128"/>
              </a:rPr>
              <a:t> bit</a:t>
            </a:r>
          </a:p>
          <a:p>
            <a:pPr lvl="1"/>
            <a:r>
              <a:rPr lang="en-US" altLang="en-US" dirty="0">
                <a:ea typeface="ＭＳ Ｐゴシック" charset="-128"/>
              </a:rPr>
              <a:t>a configurable number of data bits (usually 7 or 8, sometimes 5)</a:t>
            </a:r>
          </a:p>
          <a:p>
            <a:pPr lvl="1"/>
            <a:r>
              <a:rPr lang="en-US" altLang="en-US" dirty="0">
                <a:ea typeface="ＭＳ Ｐゴシック" charset="-128"/>
              </a:rPr>
              <a:t>an optional parity bit</a:t>
            </a:r>
          </a:p>
          <a:p>
            <a:pPr lvl="1"/>
            <a:r>
              <a:rPr lang="en-US" altLang="en-US" i="1" dirty="0">
                <a:ea typeface="ＭＳ Ｐゴシック" charset="-128"/>
              </a:rPr>
              <a:t>one or more logic high </a:t>
            </a:r>
            <a:r>
              <a:rPr lang="en-US" altLang="en-US" b="1" u="sng" dirty="0">
                <a:ea typeface="ＭＳ Ｐゴシック" charset="-128"/>
              </a:rPr>
              <a:t>stop</a:t>
            </a:r>
            <a:r>
              <a:rPr lang="en-US" altLang="en-US" dirty="0">
                <a:ea typeface="ＭＳ Ｐゴシック" charset="-128"/>
              </a:rPr>
              <a:t> bits</a:t>
            </a:r>
          </a:p>
          <a:p>
            <a:pPr lvl="1"/>
            <a:r>
              <a:rPr lang="en-US" altLang="en-US" dirty="0">
                <a:ea typeface="ＭＳ Ｐゴシック" charset="-128"/>
              </a:rPr>
              <a:t>with a particular bit timing (“baud”)</a:t>
            </a:r>
          </a:p>
        </p:txBody>
      </p:sp>
      <p:sp>
        <p:nvSpPr>
          <p:cNvPr id="4" name="Slide Number Placeholder 3"/>
          <p:cNvSpPr>
            <a:spLocks noGrp="1"/>
          </p:cNvSpPr>
          <p:nvPr>
            <p:ph type="sldNum" sz="quarter" idx="4294967295"/>
          </p:nvPr>
        </p:nvSpPr>
        <p:spPr>
          <a:xfrm>
            <a:off x="8737600" y="6356351"/>
            <a:ext cx="2844800" cy="365125"/>
          </a:xfrm>
          <a:prstGeom prst="rect">
            <a:avLst/>
          </a:prstGeom>
        </p:spPr>
        <p:txBody>
          <a:bodyPr/>
          <a:lstStyle>
            <a:lvl1pPr eaLnBrk="0" hangingPunct="0">
              <a:defRPr sz="1800">
                <a:solidFill>
                  <a:schemeClr val="tx1"/>
                </a:solidFill>
                <a:latin typeface="Arial" charset="0"/>
                <a:ea typeface="ＭＳ Ｐゴシック" charset="-128"/>
              </a:defRPr>
            </a:lvl1pPr>
            <a:lvl2pPr marL="557213" indent="-214313" eaLnBrk="0" hangingPunct="0">
              <a:defRPr sz="1800">
                <a:solidFill>
                  <a:schemeClr val="tx1"/>
                </a:solidFill>
                <a:latin typeface="Arial" charset="0"/>
                <a:ea typeface="ＭＳ Ｐゴシック" charset="-128"/>
              </a:defRPr>
            </a:lvl2pPr>
            <a:lvl3pPr marL="857250" indent="-171450" eaLnBrk="0" hangingPunct="0">
              <a:defRPr sz="1800">
                <a:solidFill>
                  <a:schemeClr val="tx1"/>
                </a:solidFill>
                <a:latin typeface="Arial" charset="0"/>
                <a:ea typeface="ＭＳ Ｐゴシック" charset="-128"/>
              </a:defRPr>
            </a:lvl3pPr>
            <a:lvl4pPr marL="1200150" indent="-171450" eaLnBrk="0" hangingPunct="0">
              <a:defRPr sz="1800">
                <a:solidFill>
                  <a:schemeClr val="tx1"/>
                </a:solidFill>
                <a:latin typeface="Arial" charset="0"/>
                <a:ea typeface="ＭＳ Ｐゴシック" charset="-128"/>
              </a:defRPr>
            </a:lvl4pPr>
            <a:lvl5pPr marL="1543050" indent="-171450" eaLnBrk="0" hangingPunct="0">
              <a:defRPr sz="1800">
                <a:solidFill>
                  <a:schemeClr val="tx1"/>
                </a:solidFill>
                <a:latin typeface="Arial" charset="0"/>
                <a:ea typeface="ＭＳ Ｐゴシック" charset="-128"/>
              </a:defRPr>
            </a:lvl5pPr>
            <a:lvl6pPr marL="1885950" indent="-171450" eaLnBrk="0" fontAlgn="base" hangingPunct="0">
              <a:spcBef>
                <a:spcPct val="0"/>
              </a:spcBef>
              <a:spcAft>
                <a:spcPct val="0"/>
              </a:spcAft>
              <a:defRPr sz="1800">
                <a:solidFill>
                  <a:schemeClr val="tx1"/>
                </a:solidFill>
                <a:latin typeface="Arial" charset="0"/>
                <a:ea typeface="ＭＳ Ｐゴシック" charset="-128"/>
              </a:defRPr>
            </a:lvl6pPr>
            <a:lvl7pPr marL="2228850" indent="-171450" eaLnBrk="0" fontAlgn="base" hangingPunct="0">
              <a:spcBef>
                <a:spcPct val="0"/>
              </a:spcBef>
              <a:spcAft>
                <a:spcPct val="0"/>
              </a:spcAft>
              <a:defRPr sz="1800">
                <a:solidFill>
                  <a:schemeClr val="tx1"/>
                </a:solidFill>
                <a:latin typeface="Arial" charset="0"/>
                <a:ea typeface="ＭＳ Ｐゴシック" charset="-128"/>
              </a:defRPr>
            </a:lvl7pPr>
            <a:lvl8pPr marL="2571750" indent="-171450" eaLnBrk="0" fontAlgn="base" hangingPunct="0">
              <a:spcBef>
                <a:spcPct val="0"/>
              </a:spcBef>
              <a:spcAft>
                <a:spcPct val="0"/>
              </a:spcAft>
              <a:defRPr sz="1800">
                <a:solidFill>
                  <a:schemeClr val="tx1"/>
                </a:solidFill>
                <a:latin typeface="Arial" charset="0"/>
                <a:ea typeface="ＭＳ Ｐゴシック" charset="-128"/>
              </a:defRPr>
            </a:lvl8pPr>
            <a:lvl9pPr marL="2914650" indent="-171450" eaLnBrk="0" fontAlgn="base" hangingPunct="0">
              <a:spcBef>
                <a:spcPct val="0"/>
              </a:spcBef>
              <a:spcAft>
                <a:spcPct val="0"/>
              </a:spcAft>
              <a:defRPr sz="1800">
                <a:solidFill>
                  <a:schemeClr val="tx1"/>
                </a:solidFill>
                <a:latin typeface="Arial" charset="0"/>
                <a:ea typeface="ＭＳ Ｐゴシック" charset="-128"/>
              </a:defRPr>
            </a:lvl9pPr>
          </a:lstStyle>
          <a:p>
            <a:pPr eaLnBrk="1" hangingPunct="1"/>
            <a:fld id="{E7E17824-417B-FF4A-A036-D142FE9FF053}" type="slidenum">
              <a:rPr lang="en-US" altLang="en-US" sz="1200">
                <a:solidFill>
                  <a:srgbClr val="B2B2B2"/>
                </a:solidFill>
                <a:latin typeface="Trebuchet MS" charset="0"/>
              </a:rPr>
              <a:pPr eaLnBrk="1" hangingPunct="1"/>
              <a:t>23</a:t>
            </a:fld>
            <a:endParaRPr lang="en-US" altLang="en-US" sz="1200">
              <a:solidFill>
                <a:srgbClr val="B2B2B2"/>
              </a:solidFill>
              <a:latin typeface="Trebuchet MS" charset="0"/>
            </a:endParaRPr>
          </a:p>
        </p:txBody>
      </p:sp>
      <p:pic>
        <p:nvPicPr>
          <p:cNvPr id="39940" name="Picture 2" descr="http://upload.wikimedia.org/wikipedia/commons/3/3d/Charactercod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38401" y="5171116"/>
            <a:ext cx="7589839" cy="950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48355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Hardware Connection</a:t>
            </a:r>
          </a:p>
        </p:txBody>
      </p:sp>
      <p:pic>
        <p:nvPicPr>
          <p:cNvPr id="3" name="Picture 2"/>
          <p:cNvPicPr>
            <a:picLocks noChangeAspect="1"/>
          </p:cNvPicPr>
          <p:nvPr/>
        </p:nvPicPr>
        <p:blipFill>
          <a:blip r:embed="rId2" cstate="print"/>
          <a:stretch>
            <a:fillRect/>
          </a:stretch>
        </p:blipFill>
        <p:spPr>
          <a:xfrm>
            <a:off x="2760134" y="1905000"/>
            <a:ext cx="6671733" cy="3035300"/>
          </a:xfrm>
          <a:prstGeom prst="rect">
            <a:avLst/>
          </a:prstGeom>
        </p:spPr>
      </p:pic>
    </p:spTree>
    <p:extLst>
      <p:ext uri="{BB962C8B-B14F-4D97-AF65-F5344CB8AC3E}">
        <p14:creationId xmlns:p14="http://schemas.microsoft.com/office/powerpoint/2010/main" xmlns="" val="375020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5257800" cy="584775"/>
          </a:xfrm>
          <a:prstGeom prst="rect">
            <a:avLst/>
          </a:prstGeom>
        </p:spPr>
        <p:txBody>
          <a:bodyPr wrap="square">
            <a:spAutoFit/>
          </a:bodyPr>
          <a:lstStyle/>
          <a:p>
            <a:pPr fontAlgn="base"/>
            <a:r>
              <a:rPr lang="en-US" sz="3200" b="1" dirty="0" smtClean="0"/>
              <a:t>Security Risks for using UART</a:t>
            </a:r>
            <a:endParaRPr lang="en-US" sz="3200" b="1" dirty="0"/>
          </a:p>
        </p:txBody>
      </p:sp>
      <p:sp>
        <p:nvSpPr>
          <p:cNvPr id="5" name="Rectangle 4"/>
          <p:cNvSpPr/>
          <p:nvPr/>
        </p:nvSpPr>
        <p:spPr>
          <a:xfrm>
            <a:off x="0" y="1166843"/>
            <a:ext cx="12192000" cy="5238357"/>
          </a:xfrm>
          <a:prstGeom prst="rect">
            <a:avLst/>
          </a:prstGeom>
        </p:spPr>
        <p:txBody>
          <a:bodyPr wrap="square">
            <a:spAutoFit/>
          </a:bodyPr>
          <a:lstStyle/>
          <a:p>
            <a:pPr fontAlgn="base"/>
            <a:r>
              <a:rPr lang="en-US" sz="2000" dirty="0" smtClean="0"/>
              <a:t>Internet of Things (IoT) devices may support UART to send and transmit signals wirelessly. Manufacturers install UART interfaces on IoT boards to review serial console logs and complete any debug activity required. Since UART interacts with IoT devices, it is possible for hackers to infiltrate the UART shell and root shell. Shells manage user interaction with a computing system through an input-output interface. Hence, we have to take UART Security into </a:t>
            </a:r>
            <a:r>
              <a:rPr lang="en-US" sz="2000" dirty="0" smtClean="0"/>
              <a:t>consideration</a:t>
            </a:r>
          </a:p>
          <a:p>
            <a:pPr fontAlgn="base"/>
            <a:endParaRPr lang="en-US" sz="2000" dirty="0" smtClean="0"/>
          </a:p>
          <a:p>
            <a:pPr fontAlgn="base"/>
            <a:r>
              <a:rPr lang="en-US" sz="2000" dirty="0" smtClean="0"/>
              <a:t>If a cybercriminal gains access to the root shell, they can cause detriment to an organization. For example, hackers may:</a:t>
            </a:r>
          </a:p>
          <a:p>
            <a:pPr fontAlgn="base"/>
            <a:endParaRPr lang="en-US" sz="2000" dirty="0" smtClean="0"/>
          </a:p>
          <a:p>
            <a:pPr fontAlgn="base">
              <a:lnSpc>
                <a:spcPct val="200000"/>
              </a:lnSpc>
              <a:buFont typeface="Wingdings" pitchFamily="2" charset="2"/>
              <a:buChar char="ü"/>
            </a:pPr>
            <a:r>
              <a:rPr lang="en-US" sz="2000" dirty="0" smtClean="0"/>
              <a:t>Infiltrate </a:t>
            </a:r>
            <a:r>
              <a:rPr lang="en-US" sz="2000" dirty="0" smtClean="0"/>
              <a:t>and reverse engineer firmware to see how to exploit it </a:t>
            </a:r>
            <a:r>
              <a:rPr lang="en-US" sz="2000" dirty="0" smtClean="0"/>
              <a:t>further</a:t>
            </a:r>
            <a:endParaRPr lang="en-US" sz="2000" dirty="0" smtClean="0"/>
          </a:p>
          <a:p>
            <a:pPr fontAlgn="base">
              <a:lnSpc>
                <a:spcPct val="200000"/>
              </a:lnSpc>
              <a:buFont typeface="Wingdings" pitchFamily="2" charset="2"/>
              <a:buChar char="ü"/>
            </a:pPr>
            <a:r>
              <a:rPr lang="en-US" sz="2000" dirty="0" smtClean="0"/>
              <a:t>Gain access to sensitive information such as certificates or API keys</a:t>
            </a:r>
          </a:p>
          <a:p>
            <a:pPr fontAlgn="base">
              <a:lnSpc>
                <a:spcPct val="200000"/>
              </a:lnSpc>
              <a:buFont typeface="Wingdings" pitchFamily="2" charset="2"/>
              <a:buChar char="ü"/>
            </a:pPr>
            <a:r>
              <a:rPr lang="en-US" sz="2000" dirty="0" smtClean="0"/>
              <a:t>Examine communication protocols for vulnerabilities</a:t>
            </a:r>
          </a:p>
          <a:p>
            <a:pPr fontAlgn="base">
              <a:lnSpc>
                <a:spcPct val="200000"/>
              </a:lnSpc>
              <a:buFont typeface="Wingdings" pitchFamily="2" charset="2"/>
              <a:buChar char="ü"/>
            </a:pPr>
            <a:r>
              <a:rPr lang="en-US" sz="2000" dirty="0" smtClean="0"/>
              <a:t>Target user devices, including company users and clients</a:t>
            </a: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ChangeArrowheads="1"/>
          </p:cNvSpPr>
          <p:nvPr>
            <p:ph type="title"/>
          </p:nvPr>
        </p:nvSpPr>
        <p:spPr/>
        <p:txBody>
          <a:bodyPr/>
          <a:lstStyle/>
          <a:p>
            <a:r>
              <a:rPr lang="en-US"/>
              <a:t>Serial Peripheral Interconnect (SPI)</a:t>
            </a:r>
          </a:p>
        </p:txBody>
      </p:sp>
      <p:sp>
        <p:nvSpPr>
          <p:cNvPr id="1371139" name="Rectangle 3"/>
          <p:cNvSpPr>
            <a:spLocks noGrp="1" noChangeArrowheads="1"/>
          </p:cNvSpPr>
          <p:nvPr>
            <p:ph type="body" idx="1"/>
          </p:nvPr>
        </p:nvSpPr>
        <p:spPr/>
        <p:txBody>
          <a:bodyPr>
            <a:noAutofit/>
          </a:bodyPr>
          <a:lstStyle/>
          <a:p>
            <a:r>
              <a:rPr lang="en-US" sz="2000" dirty="0"/>
              <a:t>Another kind of serial protocol in embedded systems (proposed by Motorola)</a:t>
            </a:r>
          </a:p>
          <a:p>
            <a:r>
              <a:rPr lang="en-US" sz="2000" dirty="0"/>
              <a:t>Four-wire protocol</a:t>
            </a:r>
          </a:p>
          <a:p>
            <a:pPr lvl="1"/>
            <a:r>
              <a:rPr lang="en-US" sz="2000" dirty="0"/>
              <a:t>SCLK — Serial Clock </a:t>
            </a:r>
          </a:p>
          <a:p>
            <a:pPr lvl="1"/>
            <a:r>
              <a:rPr lang="en-US" sz="2000" dirty="0"/>
              <a:t>MOSI/SIMO — Master Output, Slave Input</a:t>
            </a:r>
          </a:p>
          <a:p>
            <a:pPr lvl="1"/>
            <a:r>
              <a:rPr lang="en-US" sz="2000" dirty="0"/>
              <a:t>MISO/SOMI — Master Input, Slave Output </a:t>
            </a:r>
          </a:p>
          <a:p>
            <a:pPr lvl="1"/>
            <a:r>
              <a:rPr lang="en-US" sz="2000" dirty="0"/>
              <a:t>SS — Slave Select</a:t>
            </a:r>
          </a:p>
          <a:p>
            <a:r>
              <a:rPr lang="en-US" sz="2000" dirty="0"/>
              <a:t>Single master device and with one or more slave devices</a:t>
            </a:r>
          </a:p>
          <a:p>
            <a:r>
              <a:rPr lang="en-US" sz="2000" dirty="0"/>
              <a:t>Higher throughput than I2C and can do </a:t>
            </a:r>
            <a:r>
              <a:rPr lang="ja-JP" altLang="en-US" sz="2000">
                <a:latin typeface="Arial"/>
              </a:rPr>
              <a:t>“</a:t>
            </a:r>
            <a:r>
              <a:rPr lang="en-US" sz="2000" dirty="0"/>
              <a:t>stream transfers</a:t>
            </a:r>
            <a:r>
              <a:rPr lang="ja-JP" altLang="en-US" sz="2000">
                <a:latin typeface="Arial"/>
              </a:rPr>
              <a:t>”</a:t>
            </a:r>
            <a:endParaRPr lang="en-US" sz="2000" dirty="0"/>
          </a:p>
          <a:p>
            <a:r>
              <a:rPr lang="en-US" sz="2000" dirty="0"/>
              <a:t>No arbitration required</a:t>
            </a:r>
          </a:p>
          <a:p>
            <a:r>
              <a:rPr lang="en-US" sz="2000" dirty="0"/>
              <a:t>But</a:t>
            </a:r>
          </a:p>
          <a:p>
            <a:pPr lvl="1"/>
            <a:r>
              <a:rPr lang="en-US" sz="2000" dirty="0"/>
              <a:t>Requires more pins</a:t>
            </a:r>
          </a:p>
          <a:p>
            <a:pPr lvl="1"/>
            <a:r>
              <a:rPr lang="en-US" sz="2000" dirty="0"/>
              <a:t>Has no hardware flow control</a:t>
            </a:r>
          </a:p>
          <a:p>
            <a:pPr lvl="1"/>
            <a:r>
              <a:rPr lang="en-US" sz="2000" dirty="0"/>
              <a:t>No slave acknowledgment (master could be talking to thin air and not even know it)</a:t>
            </a:r>
          </a:p>
        </p:txBody>
      </p:sp>
    </p:spTree>
    <p:extLst>
      <p:ext uri="{BB962C8B-B14F-4D97-AF65-F5344CB8AC3E}">
        <p14:creationId xmlns:p14="http://schemas.microsoft.com/office/powerpoint/2010/main" xmlns="" val="3204009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614259" y="0"/>
            <a:ext cx="10390716" cy="677108"/>
          </a:xfrm>
        </p:spPr>
        <p:txBody>
          <a:bodyPr/>
          <a:lstStyle/>
          <a:p>
            <a:pPr eaLnBrk="1" hangingPunct="1"/>
            <a:r>
              <a:rPr lang="en-US" dirty="0">
                <a:latin typeface="Trebuchet MS" charset="0"/>
              </a:rPr>
              <a:t>What is SPI?</a:t>
            </a:r>
          </a:p>
        </p:txBody>
      </p:sp>
      <p:sp>
        <p:nvSpPr>
          <p:cNvPr id="54274" name="Rectangle 3"/>
          <p:cNvSpPr>
            <a:spLocks noGrp="1" noChangeArrowheads="1"/>
          </p:cNvSpPr>
          <p:nvPr>
            <p:ph type="body" sz="half" idx="1"/>
          </p:nvPr>
        </p:nvSpPr>
        <p:spPr>
          <a:xfrm>
            <a:off x="1098348" y="1479289"/>
            <a:ext cx="9906000" cy="1723549"/>
          </a:xfrm>
        </p:spPr>
        <p:txBody>
          <a:bodyPr/>
          <a:lstStyle/>
          <a:p>
            <a:pPr eaLnBrk="1" hangingPunct="1"/>
            <a:r>
              <a:rPr lang="en-US" sz="2800" dirty="0">
                <a:solidFill>
                  <a:srgbClr val="000000"/>
                </a:solidFill>
                <a:latin typeface="Trebuchet MS" charset="0"/>
              </a:rPr>
              <a:t>Serial Bus protocol</a:t>
            </a:r>
          </a:p>
          <a:p>
            <a:pPr eaLnBrk="1" hangingPunct="1"/>
            <a:r>
              <a:rPr lang="en-US" sz="2800" dirty="0">
                <a:solidFill>
                  <a:srgbClr val="000000"/>
                </a:solidFill>
                <a:latin typeface="Trebuchet MS" charset="0"/>
              </a:rPr>
              <a:t>Fast, Easy to use, Simple</a:t>
            </a:r>
          </a:p>
          <a:p>
            <a:pPr eaLnBrk="1" hangingPunct="1"/>
            <a:r>
              <a:rPr lang="en-US" sz="2800" dirty="0">
                <a:solidFill>
                  <a:srgbClr val="000000"/>
                </a:solidFill>
                <a:latin typeface="Trebuchet MS" charset="0"/>
              </a:rPr>
              <a:t>Everyone supports it</a:t>
            </a:r>
          </a:p>
          <a:p>
            <a:pPr eaLnBrk="1" hangingPunct="1"/>
            <a:endParaRPr lang="en-US" sz="2800" dirty="0">
              <a:solidFill>
                <a:srgbClr val="000000"/>
              </a:solidFill>
              <a:latin typeface="Trebuchet MS" charset="0"/>
            </a:endParaRPr>
          </a:p>
        </p:txBody>
      </p:sp>
      <p:pic>
        <p:nvPicPr>
          <p:cNvPr id="54275" name="Picture 4"/>
          <p:cNvPicPr>
            <a:picLocks noGrp="1" noChangeAspect="1" noChangeArrowheads="1"/>
          </p:cNvPicPr>
          <p:nvPr>
            <p:ph sz="quarter" idx="2"/>
          </p:nvPr>
        </p:nvPicPr>
        <p:blipFill>
          <a:blip r:embed="rId3" cstate="print">
            <a:extLst>
              <a:ext uri="{28A0092B-C50C-407E-A947-70E740481C1C}">
                <a14:useLocalDpi xmlns:a14="http://schemas.microsoft.com/office/drawing/2010/main" xmlns="" val="0"/>
              </a:ext>
            </a:extLst>
          </a:blip>
          <a:srcRect/>
          <a:stretch>
            <a:fillRect/>
          </a:stretch>
        </p:blipFill>
        <p:spPr>
          <a:xfrm>
            <a:off x="7776820" y="3956840"/>
            <a:ext cx="3520017" cy="1979613"/>
          </a:xfrm>
        </p:spPr>
      </p:pic>
      <p:pic>
        <p:nvPicPr>
          <p:cNvPr id="54276" name="Picture 9"/>
          <p:cNvPicPr>
            <a:picLocks noGrp="1" noChangeAspect="1" noChangeArrowheads="1"/>
          </p:cNvPicPr>
          <p:nvPr>
            <p:ph sz="quarter" idx="3"/>
          </p:nvPr>
        </p:nvPicPr>
        <p:blipFill>
          <a:blip r:embed="rId4" cstate="print">
            <a:extLst>
              <a:ext uri="{28A0092B-C50C-407E-A947-70E740481C1C}">
                <a14:useLocalDpi xmlns:a14="http://schemas.microsoft.com/office/drawing/2010/main" xmlns="" val="0"/>
              </a:ext>
            </a:extLst>
          </a:blip>
          <a:srcRect/>
          <a:stretch>
            <a:fillRect/>
          </a:stretch>
        </p:blipFill>
        <p:spPr>
          <a:xfrm>
            <a:off x="1274419" y="4033039"/>
            <a:ext cx="2686051" cy="1981200"/>
          </a:xfrm>
        </p:spPr>
      </p:pic>
      <p:sp>
        <p:nvSpPr>
          <p:cNvPr id="54277" name="Line 12"/>
          <p:cNvSpPr>
            <a:spLocks noChangeShapeType="1"/>
          </p:cNvSpPr>
          <p:nvPr/>
        </p:nvSpPr>
        <p:spPr bwMode="auto">
          <a:xfrm>
            <a:off x="4178273" y="4459253"/>
            <a:ext cx="3561732" cy="4479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278" name="Line 13"/>
          <p:cNvSpPr>
            <a:spLocks noChangeShapeType="1"/>
          </p:cNvSpPr>
          <p:nvPr/>
        </p:nvSpPr>
        <p:spPr bwMode="auto">
          <a:xfrm flipV="1">
            <a:off x="4104646" y="4718839"/>
            <a:ext cx="3635359" cy="1652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279" name="Line 14"/>
          <p:cNvSpPr>
            <a:spLocks noChangeShapeType="1"/>
          </p:cNvSpPr>
          <p:nvPr/>
        </p:nvSpPr>
        <p:spPr bwMode="auto">
          <a:xfrm>
            <a:off x="4017619" y="5016469"/>
            <a:ext cx="37592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280" name="Line 15"/>
          <p:cNvSpPr>
            <a:spLocks noChangeShapeType="1"/>
          </p:cNvSpPr>
          <p:nvPr/>
        </p:nvSpPr>
        <p:spPr bwMode="auto">
          <a:xfrm flipH="1">
            <a:off x="4031022" y="5328439"/>
            <a:ext cx="3745797" cy="1438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xmlns="" val="1023037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Basics</a:t>
            </a:r>
          </a:p>
        </p:txBody>
      </p:sp>
      <p:sp>
        <p:nvSpPr>
          <p:cNvPr id="3" name="Content Placeholder 2"/>
          <p:cNvSpPr>
            <a:spLocks noGrp="1"/>
          </p:cNvSpPr>
          <p:nvPr>
            <p:ph idx="1"/>
          </p:nvPr>
        </p:nvSpPr>
        <p:spPr/>
        <p:txBody>
          <a:bodyPr>
            <a:normAutofit fontScale="77500" lnSpcReduction="20000"/>
          </a:bodyPr>
          <a:lstStyle/>
          <a:p>
            <a:r>
              <a:rPr lang="en-US" dirty="0"/>
              <a:t>A communication protocol using 4 wires</a:t>
            </a:r>
          </a:p>
          <a:p>
            <a:pPr lvl="1"/>
            <a:r>
              <a:rPr lang="en-US" dirty="0"/>
              <a:t>Also known as a 4 wire bus</a:t>
            </a:r>
          </a:p>
          <a:p>
            <a:pPr lvl="1"/>
            <a:endParaRPr lang="en-US" dirty="0"/>
          </a:p>
          <a:p>
            <a:r>
              <a:rPr lang="en-US" dirty="0"/>
              <a:t>Used to communicate across small distances </a:t>
            </a:r>
          </a:p>
          <a:p>
            <a:endParaRPr lang="en-US" dirty="0"/>
          </a:p>
          <a:p>
            <a:r>
              <a:rPr lang="en-US" dirty="0"/>
              <a:t>Multiple Slaves, Single Master</a:t>
            </a:r>
          </a:p>
          <a:p>
            <a:endParaRPr lang="en-US" dirty="0"/>
          </a:p>
          <a:p>
            <a:r>
              <a:rPr lang="en-US" dirty="0"/>
              <a:t>Synchronized</a:t>
            </a:r>
          </a:p>
          <a:p>
            <a:endParaRPr lang="en-US" dirty="0"/>
          </a:p>
        </p:txBody>
      </p:sp>
      <p:sp>
        <p:nvSpPr>
          <p:cNvPr id="4" name="Slide Number Placeholder 3"/>
          <p:cNvSpPr>
            <a:spLocks noGrp="1"/>
          </p:cNvSpPr>
          <p:nvPr>
            <p:ph type="sldNum" sz="quarter" idx="4294967295"/>
          </p:nvPr>
        </p:nvSpPr>
        <p:spPr>
          <a:xfrm>
            <a:off x="609600" y="6356351"/>
            <a:ext cx="2844800" cy="365125"/>
          </a:xfrm>
          <a:prstGeom prst="rect">
            <a:avLst/>
          </a:prstGeom>
        </p:spPr>
        <p:txBody>
          <a:bodyPr/>
          <a:lstStyle/>
          <a:p>
            <a:fld id="{2674F618-CACE-4FD6-AC09-05B693CE5579}" type="slidenum">
              <a:rPr lang="en-US" smtClean="0"/>
              <a:pPr/>
              <a:t>28</a:t>
            </a:fld>
            <a:endParaRPr lang="en-US"/>
          </a:p>
        </p:txBody>
      </p:sp>
    </p:spTree>
    <p:extLst>
      <p:ext uri="{BB962C8B-B14F-4D97-AF65-F5344CB8AC3E}">
        <p14:creationId xmlns:p14="http://schemas.microsoft.com/office/powerpoint/2010/main" xmlns="" val="480224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Capabilities</a:t>
            </a:r>
          </a:p>
        </p:txBody>
      </p:sp>
      <p:sp>
        <p:nvSpPr>
          <p:cNvPr id="3" name="Content Placeholder 2"/>
          <p:cNvSpPr>
            <a:spLocks noGrp="1"/>
          </p:cNvSpPr>
          <p:nvPr>
            <p:ph idx="1"/>
          </p:nvPr>
        </p:nvSpPr>
        <p:spPr/>
        <p:txBody>
          <a:bodyPr>
            <a:normAutofit fontScale="25000" lnSpcReduction="20000"/>
          </a:bodyPr>
          <a:lstStyle/>
          <a:p>
            <a:r>
              <a:rPr lang="en-US" sz="7400" dirty="0"/>
              <a:t>Always Full Duplex </a:t>
            </a:r>
          </a:p>
          <a:p>
            <a:pPr lvl="1"/>
            <a:r>
              <a:rPr lang="en-US" sz="7400" dirty="0"/>
              <a:t>Communicating in two directions at the same time</a:t>
            </a:r>
          </a:p>
          <a:p>
            <a:pPr lvl="1"/>
            <a:r>
              <a:rPr lang="en-US" sz="7400" dirty="0"/>
              <a:t>Transmission need not be meaningful</a:t>
            </a:r>
          </a:p>
          <a:p>
            <a:pPr lvl="1"/>
            <a:endParaRPr lang="en-US" sz="7400" dirty="0"/>
          </a:p>
          <a:p>
            <a:r>
              <a:rPr lang="en-US" sz="7400" dirty="0"/>
              <a:t>Multiple Mbps transmission speed</a:t>
            </a:r>
          </a:p>
          <a:p>
            <a:endParaRPr lang="en-US" sz="7400" dirty="0"/>
          </a:p>
          <a:p>
            <a:r>
              <a:rPr lang="en-US" sz="7400" dirty="0"/>
              <a:t>Transfers data in 4 to 16 bit characters</a:t>
            </a:r>
          </a:p>
          <a:p>
            <a:endParaRPr lang="en-US" sz="7400" dirty="0"/>
          </a:p>
          <a:p>
            <a:r>
              <a:rPr lang="en-US" sz="7400" dirty="0"/>
              <a:t>Multiple slaves</a:t>
            </a:r>
          </a:p>
          <a:p>
            <a:pPr lvl="1"/>
            <a:r>
              <a:rPr lang="en-US" sz="7400" dirty="0"/>
              <a:t>Daisy-chaining possible</a:t>
            </a:r>
          </a:p>
          <a:p>
            <a:endParaRPr lang="en-US" dirty="0"/>
          </a:p>
        </p:txBody>
      </p:sp>
      <p:sp>
        <p:nvSpPr>
          <p:cNvPr id="4" name="Slide Number Placeholder 3"/>
          <p:cNvSpPr>
            <a:spLocks noGrp="1"/>
          </p:cNvSpPr>
          <p:nvPr>
            <p:ph type="sldNum" sz="quarter" idx="4294967295"/>
          </p:nvPr>
        </p:nvSpPr>
        <p:spPr>
          <a:xfrm>
            <a:off x="609600" y="6356351"/>
            <a:ext cx="2844800" cy="365125"/>
          </a:xfrm>
          <a:prstGeom prst="rect">
            <a:avLst/>
          </a:prstGeom>
        </p:spPr>
        <p:txBody>
          <a:bodyPr/>
          <a:lstStyle/>
          <a:p>
            <a:fld id="{2674F618-CACE-4FD6-AC09-05B693CE5579}" type="slidenum">
              <a:rPr lang="en-US" smtClean="0"/>
              <a:pPr/>
              <a:t>29</a:t>
            </a:fld>
            <a:endParaRPr lang="en-US"/>
          </a:p>
        </p:txBody>
      </p:sp>
    </p:spTree>
    <p:extLst>
      <p:ext uri="{BB962C8B-B14F-4D97-AF65-F5344CB8AC3E}">
        <p14:creationId xmlns:p14="http://schemas.microsoft.com/office/powerpoint/2010/main" xmlns="" val="131611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065" rIns="0" bIns="0" rtlCol="0">
            <a:spAutoFit/>
          </a:bodyPr>
          <a:lstStyle/>
          <a:p>
            <a:pPr marL="13335">
              <a:lnSpc>
                <a:spcPct val="100000"/>
              </a:lnSpc>
              <a:spcBef>
                <a:spcPts val="95"/>
              </a:spcBef>
            </a:pPr>
            <a:r>
              <a:rPr spc="-5" dirty="0"/>
              <a:t>M2M</a:t>
            </a:r>
            <a:r>
              <a:rPr spc="-65" dirty="0"/>
              <a:t> </a:t>
            </a:r>
            <a:r>
              <a:rPr dirty="0"/>
              <a:t>system</a:t>
            </a:r>
          </a:p>
        </p:txBody>
      </p:sp>
      <p:sp>
        <p:nvSpPr>
          <p:cNvPr id="7" name="object 7"/>
          <p:cNvSpPr txBox="1"/>
          <p:nvPr/>
        </p:nvSpPr>
        <p:spPr>
          <a:xfrm>
            <a:off x="10985330" y="6372159"/>
            <a:ext cx="220980" cy="205184"/>
          </a:xfrm>
          <a:prstGeom prst="rect">
            <a:avLst/>
          </a:prstGeom>
        </p:spPr>
        <p:txBody>
          <a:bodyPr vert="horz" wrap="square" lIns="0" tIns="0" rIns="0" bIns="0" rtlCol="0">
            <a:spAutoFit/>
          </a:bodyPr>
          <a:lstStyle/>
          <a:p>
            <a:pPr marL="38100">
              <a:lnSpc>
                <a:spcPts val="1630"/>
              </a:lnSpc>
            </a:pPr>
            <a:fld id="{81D60167-4931-47E6-BA6A-407CBD079E47}" type="slidenum">
              <a:rPr sz="1400" dirty="0">
                <a:solidFill>
                  <a:srgbClr val="FF9900"/>
                </a:solidFill>
                <a:latin typeface="Times New Roman"/>
                <a:cs typeface="Times New Roman"/>
              </a:rPr>
              <a:pPr marL="38100">
                <a:lnSpc>
                  <a:spcPts val="1630"/>
                </a:lnSpc>
              </a:pPr>
              <a:t>3</a:t>
            </a:fld>
            <a:endParaRPr sz="1400">
              <a:latin typeface="Times New Roman"/>
              <a:cs typeface="Times New Roman"/>
            </a:endParaRPr>
          </a:p>
        </p:txBody>
      </p:sp>
      <p:sp>
        <p:nvSpPr>
          <p:cNvPr id="4" name="object 4"/>
          <p:cNvSpPr txBox="1"/>
          <p:nvPr/>
        </p:nvSpPr>
        <p:spPr>
          <a:xfrm>
            <a:off x="1019387" y="1389635"/>
            <a:ext cx="9979660" cy="2403222"/>
          </a:xfrm>
          <a:prstGeom prst="rect">
            <a:avLst/>
          </a:prstGeom>
        </p:spPr>
        <p:txBody>
          <a:bodyPr vert="horz" wrap="square" lIns="0" tIns="12700" rIns="0" bIns="0" rtlCol="0">
            <a:spAutoFit/>
          </a:bodyPr>
          <a:lstStyle/>
          <a:p>
            <a:pPr marL="984885" marR="942975" lvl="1" indent="-515620">
              <a:spcBef>
                <a:spcPts val="100"/>
              </a:spcBef>
              <a:tabLst>
                <a:tab pos="527685" algn="l"/>
                <a:tab pos="528320" algn="l"/>
              </a:tabLst>
            </a:pPr>
            <a:r>
              <a:rPr sz="2400" dirty="0">
                <a:latin typeface="Times New Roman"/>
                <a:cs typeface="Times New Roman"/>
              </a:rPr>
              <a:t>Each</a:t>
            </a:r>
            <a:r>
              <a:rPr sz="2400" spc="-15" dirty="0">
                <a:latin typeface="Times New Roman"/>
                <a:cs typeface="Times New Roman"/>
              </a:rPr>
              <a:t> </a:t>
            </a:r>
            <a:r>
              <a:rPr sz="2400" spc="-5" dirty="0">
                <a:latin typeface="Times New Roman"/>
                <a:cs typeface="Times New Roman"/>
              </a:rPr>
              <a:t>machine </a:t>
            </a:r>
            <a:r>
              <a:rPr sz="2400" dirty="0">
                <a:latin typeface="Times New Roman"/>
                <a:cs typeface="Times New Roman"/>
              </a:rPr>
              <a:t>in</a:t>
            </a:r>
            <a:r>
              <a:rPr sz="2400" spc="-10" dirty="0">
                <a:latin typeface="Times New Roman"/>
                <a:cs typeface="Times New Roman"/>
              </a:rPr>
              <a:t> </a:t>
            </a:r>
            <a:r>
              <a:rPr sz="2400" spc="-5" dirty="0">
                <a:latin typeface="Times New Roman"/>
                <a:cs typeface="Times New Roman"/>
              </a:rPr>
              <a:t>embeds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smart </a:t>
            </a:r>
            <a:r>
              <a:rPr sz="2400" spc="-885" dirty="0">
                <a:latin typeface="Times New Roman"/>
                <a:cs typeface="Times New Roman"/>
              </a:rPr>
              <a:t> </a:t>
            </a:r>
            <a:r>
              <a:rPr sz="2400" spc="-5" dirty="0">
                <a:latin typeface="Times New Roman"/>
                <a:cs typeface="Times New Roman"/>
              </a:rPr>
              <a:t>device</a:t>
            </a:r>
            <a:endParaRPr sz="2400" dirty="0">
              <a:latin typeface="Times New Roman"/>
              <a:cs typeface="Times New Roman"/>
            </a:endParaRPr>
          </a:p>
          <a:p>
            <a:pPr marL="527685" marR="5080" indent="-515620">
              <a:lnSpc>
                <a:spcPct val="100000"/>
              </a:lnSpc>
              <a:spcBef>
                <a:spcPts val="865"/>
              </a:spcBef>
              <a:buFont typeface="Wingdings" pitchFamily="2" charset="2"/>
              <a:buChar char="Ø"/>
              <a:tabLst>
                <a:tab pos="527685" algn="l"/>
                <a:tab pos="528320" algn="l"/>
              </a:tabLst>
            </a:pPr>
            <a:r>
              <a:rPr sz="2400" dirty="0">
                <a:latin typeface="Times New Roman"/>
                <a:cs typeface="Times New Roman"/>
              </a:rPr>
              <a:t>Device</a:t>
            </a:r>
            <a:r>
              <a:rPr sz="2400" spc="-10" dirty="0">
                <a:latin typeface="Times New Roman"/>
                <a:cs typeface="Times New Roman"/>
              </a:rPr>
              <a:t> </a:t>
            </a:r>
            <a:r>
              <a:rPr sz="2400" spc="-5" dirty="0">
                <a:latin typeface="Times New Roman"/>
                <a:cs typeface="Times New Roman"/>
              </a:rPr>
              <a:t>senses </a:t>
            </a:r>
            <a:r>
              <a:rPr sz="2400" dirty="0">
                <a:latin typeface="Times New Roman"/>
                <a:cs typeface="Times New Roman"/>
              </a:rPr>
              <a:t>the</a:t>
            </a:r>
            <a:r>
              <a:rPr sz="2400" spc="-5" dirty="0">
                <a:latin typeface="Times New Roman"/>
                <a:cs typeface="Times New Roman"/>
              </a:rPr>
              <a:t> data </a:t>
            </a:r>
            <a:r>
              <a:rPr sz="2400" dirty="0">
                <a:latin typeface="Times New Roman"/>
                <a:cs typeface="Times New Roman"/>
              </a:rPr>
              <a:t>or </a:t>
            </a:r>
            <a:r>
              <a:rPr sz="2400" spc="-5" dirty="0">
                <a:latin typeface="Times New Roman"/>
                <a:cs typeface="Times New Roman"/>
              </a:rPr>
              <a:t>status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the </a:t>
            </a:r>
            <a:r>
              <a:rPr sz="2400" spc="-885" dirty="0">
                <a:latin typeface="Times New Roman"/>
                <a:cs typeface="Times New Roman"/>
              </a:rPr>
              <a:t> </a:t>
            </a:r>
            <a:r>
              <a:rPr sz="2400" spc="-5" dirty="0">
                <a:latin typeface="Times New Roman"/>
                <a:cs typeface="Times New Roman"/>
              </a:rPr>
              <a:t>machine</a:t>
            </a:r>
            <a:endParaRPr sz="2400" dirty="0">
              <a:latin typeface="Times New Roman"/>
              <a:cs typeface="Times New Roman"/>
            </a:endParaRPr>
          </a:p>
          <a:p>
            <a:pPr marL="527685" marR="1424940" indent="-515620">
              <a:lnSpc>
                <a:spcPct val="100000"/>
              </a:lnSpc>
              <a:spcBef>
                <a:spcPts val="865"/>
              </a:spcBef>
              <a:buFont typeface="Wingdings" pitchFamily="2" charset="2"/>
              <a:buChar char="Ø"/>
              <a:tabLst>
                <a:tab pos="527685" algn="l"/>
                <a:tab pos="528320" algn="l"/>
              </a:tabLst>
            </a:pPr>
            <a:r>
              <a:rPr sz="2400" dirty="0">
                <a:latin typeface="Times New Roman"/>
                <a:cs typeface="Times New Roman"/>
              </a:rPr>
              <a:t>Performs</a:t>
            </a:r>
            <a:r>
              <a:rPr sz="2400" spc="-4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spc="-5" dirty="0">
                <a:latin typeface="Times New Roman"/>
                <a:cs typeface="Times New Roman"/>
              </a:rPr>
              <a:t>computation</a:t>
            </a:r>
            <a:r>
              <a:rPr sz="2400" dirty="0">
                <a:latin typeface="Times New Roman"/>
                <a:cs typeface="Times New Roman"/>
              </a:rPr>
              <a:t> and </a:t>
            </a:r>
            <a:r>
              <a:rPr sz="2400" spc="-885" dirty="0">
                <a:latin typeface="Times New Roman"/>
                <a:cs typeface="Times New Roman"/>
              </a:rPr>
              <a:t> </a:t>
            </a:r>
            <a:r>
              <a:rPr sz="2400" spc="-5" dirty="0">
                <a:latin typeface="Times New Roman"/>
                <a:cs typeface="Times New Roman"/>
              </a:rPr>
              <a:t>communication</a:t>
            </a:r>
            <a:r>
              <a:rPr sz="2400" spc="10" dirty="0">
                <a:latin typeface="Times New Roman"/>
                <a:cs typeface="Times New Roman"/>
              </a:rPr>
              <a:t> </a:t>
            </a:r>
            <a:r>
              <a:rPr sz="2400" dirty="0" smtClean="0">
                <a:latin typeface="Times New Roman"/>
                <a:cs typeface="Times New Roman"/>
              </a:rPr>
              <a:t>functions</a:t>
            </a:r>
            <a:endParaRPr lang="en-US" sz="2400" dirty="0" smtClean="0">
              <a:latin typeface="Times New Roman"/>
              <a:cs typeface="Times New Roman"/>
            </a:endParaRPr>
          </a:p>
          <a:p>
            <a:pPr marL="527685" marR="5080" indent="-515620">
              <a:lnSpc>
                <a:spcPct val="100000"/>
              </a:lnSpc>
              <a:spcBef>
                <a:spcPts val="100"/>
              </a:spcBef>
              <a:buFont typeface="Wingdings" pitchFamily="2" charset="2"/>
              <a:buChar char="Ø"/>
              <a:tabLst>
                <a:tab pos="527685" algn="l"/>
                <a:tab pos="528320" algn="l"/>
              </a:tabLst>
            </a:pPr>
            <a:r>
              <a:rPr lang="en-US" sz="2400" spc="-5" dirty="0" smtClean="0">
                <a:latin typeface="Times New Roman"/>
                <a:cs typeface="Times New Roman"/>
              </a:rPr>
              <a:t>A</a:t>
            </a:r>
            <a:r>
              <a:rPr lang="en-US" sz="2400" spc="-10" dirty="0" smtClean="0">
                <a:latin typeface="Times New Roman"/>
                <a:cs typeface="Times New Roman"/>
              </a:rPr>
              <a:t> </a:t>
            </a:r>
            <a:r>
              <a:rPr lang="en-US" sz="2400" spc="-5" dirty="0" smtClean="0">
                <a:latin typeface="Times New Roman"/>
                <a:cs typeface="Times New Roman"/>
              </a:rPr>
              <a:t>device communicates</a:t>
            </a:r>
            <a:r>
              <a:rPr lang="en-US" sz="2400" spc="15" dirty="0" smtClean="0">
                <a:latin typeface="Times New Roman"/>
                <a:cs typeface="Times New Roman"/>
              </a:rPr>
              <a:t> </a:t>
            </a:r>
            <a:r>
              <a:rPr lang="en-US" sz="2400" dirty="0" smtClean="0">
                <a:latin typeface="Times New Roman"/>
                <a:cs typeface="Times New Roman"/>
              </a:rPr>
              <a:t>via</a:t>
            </a:r>
            <a:r>
              <a:rPr lang="en-US" sz="2400" spc="-10" dirty="0" smtClean="0">
                <a:latin typeface="Times New Roman"/>
                <a:cs typeface="Times New Roman"/>
              </a:rPr>
              <a:t> </a:t>
            </a:r>
            <a:r>
              <a:rPr lang="en-US" sz="2400" dirty="0" smtClean="0">
                <a:latin typeface="Times New Roman"/>
                <a:cs typeface="Times New Roman"/>
              </a:rPr>
              <a:t>wired</a:t>
            </a:r>
            <a:r>
              <a:rPr lang="en-US" sz="2400" spc="-5" dirty="0" smtClean="0">
                <a:latin typeface="Times New Roman"/>
                <a:cs typeface="Times New Roman"/>
              </a:rPr>
              <a:t> </a:t>
            </a:r>
            <a:r>
              <a:rPr lang="en-US" sz="2400" dirty="0" smtClean="0">
                <a:latin typeface="Times New Roman"/>
                <a:cs typeface="Times New Roman"/>
              </a:rPr>
              <a:t>or </a:t>
            </a:r>
            <a:r>
              <a:rPr lang="en-US" sz="2400" spc="-885" dirty="0" smtClean="0">
                <a:latin typeface="Times New Roman"/>
                <a:cs typeface="Times New Roman"/>
              </a:rPr>
              <a:t> </a:t>
            </a:r>
            <a:r>
              <a:rPr lang="en-US" sz="2400" spc="-5" dirty="0" smtClean="0">
                <a:latin typeface="Times New Roman"/>
                <a:cs typeface="Times New Roman"/>
              </a:rPr>
              <a:t>wireless systems</a:t>
            </a:r>
            <a:endParaRPr lang="en-US" sz="2400" dirty="0" smtClean="0">
              <a:latin typeface="Times New Roman"/>
              <a:cs typeface="Times New Roman"/>
            </a:endParaRPr>
          </a:p>
          <a:p>
            <a:pPr marL="527685" marR="1424940" indent="-515620">
              <a:lnSpc>
                <a:spcPct val="100000"/>
              </a:lnSpc>
              <a:spcBef>
                <a:spcPts val="865"/>
              </a:spcBef>
              <a:tabLst>
                <a:tab pos="527685" algn="l"/>
                <a:tab pos="528320" algn="l"/>
              </a:tabLst>
            </a:pPr>
            <a:endParaRPr sz="3600"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Protocol</a:t>
            </a:r>
          </a:p>
        </p:txBody>
      </p:sp>
      <p:sp>
        <p:nvSpPr>
          <p:cNvPr id="3" name="Content Placeholder 2"/>
          <p:cNvSpPr>
            <a:spLocks noGrp="1"/>
          </p:cNvSpPr>
          <p:nvPr>
            <p:ph idx="1"/>
          </p:nvPr>
        </p:nvSpPr>
        <p:spPr/>
        <p:txBody>
          <a:bodyPr>
            <a:normAutofit fontScale="62500" lnSpcReduction="20000"/>
          </a:bodyPr>
          <a:lstStyle/>
          <a:p>
            <a:r>
              <a:rPr lang="en-US" dirty="0"/>
              <a:t>Wires:</a:t>
            </a:r>
          </a:p>
          <a:p>
            <a:pPr lvl="1"/>
            <a:r>
              <a:rPr lang="en-US" dirty="0"/>
              <a:t>Master Out Slave In (MOSI)</a:t>
            </a:r>
          </a:p>
          <a:p>
            <a:pPr lvl="1"/>
            <a:r>
              <a:rPr lang="en-US" dirty="0"/>
              <a:t>Master In Slave Out (MISO)</a:t>
            </a:r>
          </a:p>
          <a:p>
            <a:pPr lvl="1"/>
            <a:r>
              <a:rPr lang="en-US" dirty="0"/>
              <a:t>System Clock (SCLK)</a:t>
            </a:r>
          </a:p>
          <a:p>
            <a:pPr lvl="1"/>
            <a:r>
              <a:rPr lang="en-US" dirty="0"/>
              <a:t>Slave Select 1…N</a:t>
            </a:r>
          </a:p>
          <a:p>
            <a:pPr lvl="1"/>
            <a:endParaRPr lang="en-US" dirty="0"/>
          </a:p>
          <a:p>
            <a:r>
              <a:rPr lang="en-US" dirty="0"/>
              <a:t>Master Set Slave Select low</a:t>
            </a:r>
          </a:p>
          <a:p>
            <a:endParaRPr lang="en-US" dirty="0"/>
          </a:p>
          <a:p>
            <a:r>
              <a:rPr lang="en-US" dirty="0"/>
              <a:t>Master Generates Clock</a:t>
            </a:r>
          </a:p>
          <a:p>
            <a:endParaRPr lang="en-US" dirty="0"/>
          </a:p>
          <a:p>
            <a:r>
              <a:rPr lang="en-US" dirty="0"/>
              <a:t>Shift registers shift in and out data</a:t>
            </a:r>
          </a:p>
          <a:p>
            <a:endParaRPr lang="en-US" dirty="0"/>
          </a:p>
        </p:txBody>
      </p:sp>
      <p:sp>
        <p:nvSpPr>
          <p:cNvPr id="4" name="Slide Number Placeholder 3"/>
          <p:cNvSpPr>
            <a:spLocks noGrp="1"/>
          </p:cNvSpPr>
          <p:nvPr>
            <p:ph type="sldNum" sz="quarter" idx="4294967295"/>
          </p:nvPr>
        </p:nvSpPr>
        <p:spPr>
          <a:xfrm>
            <a:off x="609600" y="6356351"/>
            <a:ext cx="2844800" cy="365125"/>
          </a:xfrm>
          <a:prstGeom prst="rect">
            <a:avLst/>
          </a:prstGeom>
        </p:spPr>
        <p:txBody>
          <a:bodyPr/>
          <a:lstStyle/>
          <a:p>
            <a:fld id="{2674F618-CACE-4FD6-AC09-05B693CE5579}" type="slidenum">
              <a:rPr lang="en-US" smtClean="0"/>
              <a:pPr/>
              <a:t>30</a:t>
            </a:fld>
            <a:endParaRPr lang="en-US"/>
          </a:p>
        </p:txBody>
      </p:sp>
      <p:pic>
        <p:nvPicPr>
          <p:cNvPr id="5" name="Picture 4"/>
          <p:cNvPicPr>
            <a:picLocks noChangeAspect="1"/>
          </p:cNvPicPr>
          <p:nvPr/>
        </p:nvPicPr>
        <p:blipFill>
          <a:blip r:embed="rId2" cstate="print"/>
          <a:stretch>
            <a:fillRect/>
          </a:stretch>
        </p:blipFill>
        <p:spPr>
          <a:xfrm>
            <a:off x="7146462" y="1946609"/>
            <a:ext cx="4824660" cy="2871276"/>
          </a:xfrm>
          <a:prstGeom prst="rect">
            <a:avLst/>
          </a:prstGeom>
        </p:spPr>
      </p:pic>
    </p:spTree>
    <p:extLst>
      <p:ext uri="{BB962C8B-B14F-4D97-AF65-F5344CB8AC3E}">
        <p14:creationId xmlns:p14="http://schemas.microsoft.com/office/powerpoint/2010/main" xmlns="" val="1503130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 Wires in Detail</a:t>
            </a:r>
          </a:p>
        </p:txBody>
      </p:sp>
      <p:sp>
        <p:nvSpPr>
          <p:cNvPr id="3" name="Content Placeholder 2"/>
          <p:cNvSpPr>
            <a:spLocks noGrp="1"/>
          </p:cNvSpPr>
          <p:nvPr>
            <p:ph idx="1"/>
          </p:nvPr>
        </p:nvSpPr>
        <p:spPr/>
        <p:txBody>
          <a:bodyPr>
            <a:normAutofit fontScale="77500" lnSpcReduction="20000"/>
          </a:bodyPr>
          <a:lstStyle/>
          <a:p>
            <a:r>
              <a:rPr lang="en-US" dirty="0"/>
              <a:t>MOSI – Carries data out of Master to Slave</a:t>
            </a:r>
          </a:p>
          <a:p>
            <a:endParaRPr lang="en-US" dirty="0"/>
          </a:p>
          <a:p>
            <a:r>
              <a:rPr lang="en-US" dirty="0"/>
              <a:t>MISO – Carries data from Slave to Master</a:t>
            </a:r>
          </a:p>
          <a:p>
            <a:pPr lvl="1"/>
            <a:r>
              <a:rPr lang="en-US" dirty="0"/>
              <a:t>Both signals happen for every transmission</a:t>
            </a:r>
          </a:p>
          <a:p>
            <a:pPr lvl="1"/>
            <a:endParaRPr lang="en-US" dirty="0"/>
          </a:p>
          <a:p>
            <a:r>
              <a:rPr lang="en-US" dirty="0"/>
              <a:t>SS_BAR – Unique line to select a slave</a:t>
            </a:r>
          </a:p>
          <a:p>
            <a:endParaRPr lang="en-US" dirty="0"/>
          </a:p>
          <a:p>
            <a:r>
              <a:rPr lang="en-US" dirty="0"/>
              <a:t>SCLK – Master produced clock to synchronize data transfer</a:t>
            </a:r>
          </a:p>
          <a:p>
            <a:endParaRPr lang="en-US" dirty="0"/>
          </a:p>
        </p:txBody>
      </p:sp>
      <p:sp>
        <p:nvSpPr>
          <p:cNvPr id="4" name="Slide Number Placeholder 3"/>
          <p:cNvSpPr>
            <a:spLocks noGrp="1"/>
          </p:cNvSpPr>
          <p:nvPr>
            <p:ph type="sldNum" sz="quarter" idx="4294967295"/>
          </p:nvPr>
        </p:nvSpPr>
        <p:spPr>
          <a:xfrm>
            <a:off x="609600" y="6356351"/>
            <a:ext cx="2844800" cy="365125"/>
          </a:xfrm>
          <a:prstGeom prst="rect">
            <a:avLst/>
          </a:prstGeom>
        </p:spPr>
        <p:txBody>
          <a:bodyPr/>
          <a:lstStyle/>
          <a:p>
            <a:fld id="{2674F618-CACE-4FD6-AC09-05B693CE5579}" type="slidenum">
              <a:rPr lang="en-US" smtClean="0"/>
              <a:pPr/>
              <a:t>31</a:t>
            </a:fld>
            <a:endParaRPr lang="en-US"/>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24400" y="4038600"/>
            <a:ext cx="4654649" cy="1045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extLst>
      <p:ext uri="{BB962C8B-B14F-4D97-AF65-F5344CB8AC3E}">
        <p14:creationId xmlns:p14="http://schemas.microsoft.com/office/powerpoint/2010/main" xmlns="" val="1487350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4294967295"/>
          </p:nvPr>
        </p:nvSpPr>
        <p:spPr>
          <a:xfrm>
            <a:off x="8737600" y="6356351"/>
            <a:ext cx="28448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600">
                <a:solidFill>
                  <a:schemeClr val="tx1"/>
                </a:solidFill>
                <a:latin typeface="Times New Roman" charset="0"/>
                <a:ea typeface="ＭＳ Ｐゴシック" charset="0"/>
                <a:cs typeface="ＭＳ Ｐゴシック" charset="0"/>
              </a:defRPr>
            </a:lvl1pPr>
            <a:lvl2pPr marL="37931725" indent="-37474525">
              <a:defRPr sz="3600">
                <a:solidFill>
                  <a:schemeClr val="tx1"/>
                </a:solidFill>
                <a:latin typeface="Times New Roman" charset="0"/>
                <a:ea typeface="ＭＳ Ｐゴシック" charset="0"/>
              </a:defRPr>
            </a:lvl2pPr>
            <a:lvl3pPr>
              <a:defRPr sz="3600">
                <a:solidFill>
                  <a:schemeClr val="tx1"/>
                </a:solidFill>
                <a:latin typeface="Times New Roman" charset="0"/>
                <a:ea typeface="ＭＳ Ｐゴシック" charset="0"/>
              </a:defRPr>
            </a:lvl3pPr>
            <a:lvl4pPr>
              <a:defRPr sz="3600">
                <a:solidFill>
                  <a:schemeClr val="tx1"/>
                </a:solidFill>
                <a:latin typeface="Times New Roman" charset="0"/>
                <a:ea typeface="ＭＳ Ｐゴシック" charset="0"/>
              </a:defRPr>
            </a:lvl4pPr>
            <a:lvl5pPr>
              <a:defRPr sz="3600">
                <a:solidFill>
                  <a:schemeClr val="tx1"/>
                </a:solidFill>
                <a:latin typeface="Times New Roman" charset="0"/>
                <a:ea typeface="ＭＳ Ｐゴシック" charset="0"/>
              </a:defRPr>
            </a:lvl5pPr>
            <a:lvl6pPr marL="457200" eaLnBrk="0" fontAlgn="base" hangingPunct="0">
              <a:spcBef>
                <a:spcPct val="0"/>
              </a:spcBef>
              <a:spcAft>
                <a:spcPct val="0"/>
              </a:spcAft>
              <a:defRPr sz="3600">
                <a:solidFill>
                  <a:schemeClr val="tx1"/>
                </a:solidFill>
                <a:latin typeface="Times New Roman" charset="0"/>
                <a:ea typeface="ＭＳ Ｐゴシック" charset="0"/>
              </a:defRPr>
            </a:lvl6pPr>
            <a:lvl7pPr marL="914400" eaLnBrk="0" fontAlgn="base" hangingPunct="0">
              <a:spcBef>
                <a:spcPct val="0"/>
              </a:spcBef>
              <a:spcAft>
                <a:spcPct val="0"/>
              </a:spcAft>
              <a:defRPr sz="3600">
                <a:solidFill>
                  <a:schemeClr val="tx1"/>
                </a:solidFill>
                <a:latin typeface="Times New Roman" charset="0"/>
                <a:ea typeface="ＭＳ Ｐゴシック" charset="0"/>
              </a:defRPr>
            </a:lvl7pPr>
            <a:lvl8pPr marL="1371600" eaLnBrk="0" fontAlgn="base" hangingPunct="0">
              <a:spcBef>
                <a:spcPct val="0"/>
              </a:spcBef>
              <a:spcAft>
                <a:spcPct val="0"/>
              </a:spcAft>
              <a:defRPr sz="3600">
                <a:solidFill>
                  <a:schemeClr val="tx1"/>
                </a:solidFill>
                <a:latin typeface="Times New Roman" charset="0"/>
                <a:ea typeface="ＭＳ Ｐゴシック" charset="0"/>
              </a:defRPr>
            </a:lvl8pPr>
            <a:lvl9pPr marL="1828800" eaLnBrk="0" fontAlgn="base" hangingPunct="0">
              <a:spcBef>
                <a:spcPct val="0"/>
              </a:spcBef>
              <a:spcAft>
                <a:spcPct val="0"/>
              </a:spcAft>
              <a:defRPr sz="3600">
                <a:solidFill>
                  <a:schemeClr val="tx1"/>
                </a:solidFill>
                <a:latin typeface="Times New Roman" charset="0"/>
                <a:ea typeface="ＭＳ Ｐゴシック" charset="0"/>
              </a:defRPr>
            </a:lvl9pPr>
          </a:lstStyle>
          <a:p>
            <a:fld id="{D5ACFCA8-76B1-AD4B-AE1C-112FB76D90C9}" type="slidenum">
              <a:rPr lang="en-US" sz="1600">
                <a:solidFill>
                  <a:schemeClr val="folHlink"/>
                </a:solidFill>
                <a:latin typeface="Trebuchet MS" charset="0"/>
              </a:rPr>
              <a:pPr/>
              <a:t>32</a:t>
            </a:fld>
            <a:endParaRPr lang="en-US" sz="1600">
              <a:solidFill>
                <a:schemeClr val="folHlink"/>
              </a:solidFill>
              <a:latin typeface="Trebuchet MS" charset="0"/>
            </a:endParaRPr>
          </a:p>
        </p:txBody>
      </p:sp>
      <p:sp>
        <p:nvSpPr>
          <p:cNvPr id="31747" name="Rectangle 2"/>
          <p:cNvSpPr>
            <a:spLocks noGrp="1" noChangeArrowheads="1"/>
          </p:cNvSpPr>
          <p:nvPr>
            <p:ph type="title"/>
          </p:nvPr>
        </p:nvSpPr>
        <p:spPr/>
        <p:txBody>
          <a:bodyPr>
            <a:normAutofit fontScale="90000"/>
          </a:bodyPr>
          <a:lstStyle/>
          <a:p>
            <a:r>
              <a:rPr lang="en-US">
                <a:latin typeface="Trebuchet MS" charset="0"/>
                <a:ea typeface="ＭＳ Ｐゴシック" charset="0"/>
                <a:cs typeface="ＭＳ Ｐゴシック" charset="0"/>
              </a:rPr>
              <a:t>SPI uses a </a:t>
            </a:r>
            <a:r>
              <a:rPr lang="ja-JP" altLang="en-US">
                <a:latin typeface="Trebuchet MS" charset="0"/>
                <a:ea typeface="ＭＳ Ｐゴシック" charset="0"/>
                <a:cs typeface="ＭＳ Ｐゴシック" charset="0"/>
              </a:rPr>
              <a:t>“</a:t>
            </a:r>
            <a:r>
              <a:rPr lang="en-US">
                <a:latin typeface="Trebuchet MS" charset="0"/>
                <a:ea typeface="ＭＳ Ｐゴシック" charset="0"/>
                <a:cs typeface="ＭＳ Ｐゴシック" charset="0"/>
              </a:rPr>
              <a:t>shift register</a:t>
            </a:r>
            <a:r>
              <a:rPr lang="ja-JP" altLang="en-US">
                <a:latin typeface="Trebuchet MS" charset="0"/>
                <a:ea typeface="ＭＳ Ｐゴシック" charset="0"/>
                <a:cs typeface="ＭＳ Ｐゴシック" charset="0"/>
              </a:rPr>
              <a:t>”</a:t>
            </a:r>
            <a:r>
              <a:rPr lang="en-US">
                <a:latin typeface="Trebuchet MS" charset="0"/>
                <a:ea typeface="ＭＳ Ｐゴシック" charset="0"/>
                <a:cs typeface="ＭＳ Ｐゴシック" charset="0"/>
              </a:rPr>
              <a:t> model of communications </a:t>
            </a:r>
          </a:p>
        </p:txBody>
      </p:sp>
      <p:grpSp>
        <p:nvGrpSpPr>
          <p:cNvPr id="2" name="Group 2"/>
          <p:cNvGrpSpPr>
            <a:grpSpLocks/>
          </p:cNvGrpSpPr>
          <p:nvPr/>
        </p:nvGrpSpPr>
        <p:grpSpPr bwMode="auto">
          <a:xfrm>
            <a:off x="1625601" y="2133600"/>
            <a:ext cx="8532284" cy="2559050"/>
            <a:chOff x="768" y="1344"/>
            <a:chExt cx="4031" cy="1612"/>
          </a:xfrm>
        </p:grpSpPr>
        <p:pic>
          <p:nvPicPr>
            <p:cNvPr id="31750"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8" y="1344"/>
              <a:ext cx="4032" cy="1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31751" name="Text Box 4"/>
            <p:cNvSpPr txBox="1">
              <a:spLocks noChangeArrowheads="1"/>
            </p:cNvSpPr>
            <p:nvPr/>
          </p:nvSpPr>
          <p:spPr bwMode="auto">
            <a:xfrm>
              <a:off x="768" y="1344"/>
              <a:ext cx="4032" cy="1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lvl1pPr defTabSz="457200">
                <a:defRPr sz="3600">
                  <a:solidFill>
                    <a:schemeClr val="tx1"/>
                  </a:solidFill>
                  <a:latin typeface="Times New Roman" charset="0"/>
                  <a:ea typeface="ＭＳ Ｐゴシック" charset="0"/>
                  <a:cs typeface="ＭＳ Ｐゴシック" charset="0"/>
                </a:defRPr>
              </a:lvl1pPr>
              <a:lvl2pPr marL="37931725" indent="-37474525" defTabSz="457200">
                <a:defRPr sz="3600">
                  <a:solidFill>
                    <a:schemeClr val="tx1"/>
                  </a:solidFill>
                  <a:latin typeface="Times New Roman" charset="0"/>
                  <a:ea typeface="ＭＳ Ｐゴシック" charset="0"/>
                </a:defRPr>
              </a:lvl2pPr>
              <a:lvl3pPr>
                <a:defRPr sz="3600">
                  <a:solidFill>
                    <a:schemeClr val="tx1"/>
                  </a:solidFill>
                  <a:latin typeface="Times New Roman" charset="0"/>
                  <a:ea typeface="ＭＳ Ｐゴシック" charset="0"/>
                </a:defRPr>
              </a:lvl3pPr>
              <a:lvl4pPr>
                <a:defRPr sz="3600">
                  <a:solidFill>
                    <a:schemeClr val="tx1"/>
                  </a:solidFill>
                  <a:latin typeface="Times New Roman" charset="0"/>
                  <a:ea typeface="ＭＳ Ｐゴシック" charset="0"/>
                </a:defRPr>
              </a:lvl4pPr>
              <a:lvl5pPr>
                <a:defRPr sz="3600">
                  <a:solidFill>
                    <a:schemeClr val="tx1"/>
                  </a:solidFill>
                  <a:latin typeface="Times New Roman" charset="0"/>
                  <a:ea typeface="ＭＳ Ｐゴシック" charset="0"/>
                </a:defRPr>
              </a:lvl5pPr>
              <a:lvl6pPr marL="457200" eaLnBrk="0" fontAlgn="base" hangingPunct="0">
                <a:spcBef>
                  <a:spcPct val="0"/>
                </a:spcBef>
                <a:spcAft>
                  <a:spcPct val="0"/>
                </a:spcAft>
                <a:defRPr sz="3600">
                  <a:solidFill>
                    <a:schemeClr val="tx1"/>
                  </a:solidFill>
                  <a:latin typeface="Times New Roman" charset="0"/>
                  <a:ea typeface="ＭＳ Ｐゴシック" charset="0"/>
                </a:defRPr>
              </a:lvl6pPr>
              <a:lvl7pPr marL="914400" eaLnBrk="0" fontAlgn="base" hangingPunct="0">
                <a:spcBef>
                  <a:spcPct val="0"/>
                </a:spcBef>
                <a:spcAft>
                  <a:spcPct val="0"/>
                </a:spcAft>
                <a:defRPr sz="3600">
                  <a:solidFill>
                    <a:schemeClr val="tx1"/>
                  </a:solidFill>
                  <a:latin typeface="Times New Roman" charset="0"/>
                  <a:ea typeface="ＭＳ Ｐゴシック" charset="0"/>
                </a:defRPr>
              </a:lvl7pPr>
              <a:lvl8pPr marL="1371600" eaLnBrk="0" fontAlgn="base" hangingPunct="0">
                <a:spcBef>
                  <a:spcPct val="0"/>
                </a:spcBef>
                <a:spcAft>
                  <a:spcPct val="0"/>
                </a:spcAft>
                <a:defRPr sz="3600">
                  <a:solidFill>
                    <a:schemeClr val="tx1"/>
                  </a:solidFill>
                  <a:latin typeface="Times New Roman" charset="0"/>
                  <a:ea typeface="ＭＳ Ｐゴシック" charset="0"/>
                </a:defRPr>
              </a:lvl8pPr>
              <a:lvl9pPr marL="1828800" eaLnBrk="0" fontAlgn="base" hangingPunct="0">
                <a:spcBef>
                  <a:spcPct val="0"/>
                </a:spcBef>
                <a:spcAft>
                  <a:spcPct val="0"/>
                </a:spcAft>
                <a:defRPr sz="3600">
                  <a:solidFill>
                    <a:schemeClr val="tx1"/>
                  </a:solidFill>
                  <a:latin typeface="Times New Roman" charset="0"/>
                  <a:ea typeface="ＭＳ Ｐゴシック" charset="0"/>
                </a:defRPr>
              </a:lvl9pPr>
            </a:lstStyle>
            <a:p>
              <a:endParaRPr lang="en-US" sz="1800">
                <a:solidFill>
                  <a:srgbClr val="000000"/>
                </a:solidFill>
                <a:latin typeface="Tahoma" charset="0"/>
                <a:cs typeface="Arial" charset="0"/>
              </a:endParaRPr>
            </a:p>
          </p:txBody>
        </p:sp>
      </p:grpSp>
      <p:sp>
        <p:nvSpPr>
          <p:cNvPr id="31749" name="Text Box 5"/>
          <p:cNvSpPr txBox="1">
            <a:spLocks noChangeArrowheads="1"/>
          </p:cNvSpPr>
          <p:nvPr/>
        </p:nvSpPr>
        <p:spPr bwMode="auto">
          <a:xfrm>
            <a:off x="1722968" y="4876800"/>
            <a:ext cx="6324465" cy="494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charset="0"/>
                <a:ea typeface="ＭＳ Ｐゴシック" charset="0"/>
                <a:cs typeface="ＭＳ Ｐゴシック" charset="0"/>
              </a:defRPr>
            </a:lvl1pPr>
            <a:lvl2pPr marL="37931725" indent="-37474525"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charset="0"/>
                <a:ea typeface="ＭＳ Ｐゴシック"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charset="0"/>
                <a:ea typeface="ＭＳ Ｐゴシック"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charset="0"/>
                <a:ea typeface="ＭＳ Ｐゴシック"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charset="0"/>
                <a:ea typeface="ＭＳ Ｐゴシック"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600">
                <a:solidFill>
                  <a:schemeClr val="tx1"/>
                </a:solidFill>
                <a:latin typeface="Times New Roman" charset="0"/>
                <a:ea typeface="ＭＳ Ｐゴシック" charset="0"/>
              </a:defRPr>
            </a:lvl9pPr>
          </a:lstStyle>
          <a:p>
            <a:pPr eaLnBrk="1" hangingPunct="1">
              <a:buClr>
                <a:srgbClr val="000000"/>
              </a:buClr>
              <a:buSzPct val="100000"/>
              <a:buFont typeface="Arial" charset="0"/>
              <a:buNone/>
            </a:pPr>
            <a:r>
              <a:rPr lang="en-US" sz="1800">
                <a:solidFill>
                  <a:srgbClr val="000000"/>
                </a:solidFill>
                <a:latin typeface="Arial" charset="0"/>
                <a:cs typeface="Arial" charset="0"/>
              </a:rPr>
              <a:t>Master shifts out data to Slave, and shifts in data from Slave</a:t>
            </a:r>
          </a:p>
          <a:p>
            <a:pPr eaLnBrk="1" hangingPunct="1">
              <a:buClr>
                <a:srgbClr val="000000"/>
              </a:buClr>
              <a:buSzPct val="100000"/>
              <a:buFont typeface="Arial" charset="0"/>
              <a:buNone/>
            </a:pPr>
            <a:r>
              <a:rPr lang="en-US" sz="800">
                <a:solidFill>
                  <a:srgbClr val="000000"/>
                </a:solidFill>
                <a:latin typeface="Arial" charset="0"/>
                <a:cs typeface="Arial" charset="0"/>
              </a:rPr>
              <a:t>http://upload.wikimedia.org/wikipedia/commons/thumb/b/bb/SPI_8-bit_circular_transfer.svg/400px-SPI_8-bit_circular_transfer.svg.png</a:t>
            </a:r>
          </a:p>
        </p:txBody>
      </p:sp>
    </p:spTree>
    <p:extLst>
      <p:ext uri="{BB962C8B-B14F-4D97-AF65-F5344CB8AC3E}">
        <p14:creationId xmlns:p14="http://schemas.microsoft.com/office/powerpoint/2010/main" xmlns="" val="2360230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268200" cy="6555641"/>
          </a:xfrm>
          <a:prstGeom prst="rect">
            <a:avLst/>
          </a:prstGeom>
        </p:spPr>
        <p:txBody>
          <a:bodyPr wrap="square">
            <a:spAutoFit/>
          </a:bodyPr>
          <a:lstStyle/>
          <a:p>
            <a:r>
              <a:rPr lang="en-US" sz="2400" b="1" dirty="0" smtClean="0"/>
              <a:t>Possible Attack Scenarios</a:t>
            </a:r>
          </a:p>
          <a:p>
            <a:pPr algn="just"/>
            <a:r>
              <a:rPr lang="en-US" sz="2400" dirty="0" smtClean="0"/>
              <a:t>In an embedded device, the SPI protocol is used to communicate with various peripherals on the device. It could be sensors, control devices, LCD, SD Card, EEPROM, Flash memory, etc. If an attacker gets access to the device hardware, there are possibilities that he may find the SPI device as an attack surface on the hardware</a:t>
            </a:r>
            <a:r>
              <a:rPr lang="en-US" sz="2400" dirty="0" smtClean="0"/>
              <a:t>.</a:t>
            </a:r>
            <a:endParaRPr lang="en-US" sz="2400" dirty="0" smtClean="0"/>
          </a:p>
          <a:p>
            <a:pPr>
              <a:lnSpc>
                <a:spcPct val="150000"/>
              </a:lnSpc>
              <a:buFont typeface="Wingdings" pitchFamily="2" charset="2"/>
              <a:buChar char="ü"/>
            </a:pPr>
            <a:r>
              <a:rPr lang="en-US" sz="2400" dirty="0" smtClean="0"/>
              <a:t>Sniffing the communication between an SPI device like sensors, controlling device, memory chip, etc. and the controller/processor. </a:t>
            </a:r>
            <a:endParaRPr lang="en-US" sz="2400" dirty="0" smtClean="0"/>
          </a:p>
          <a:p>
            <a:pPr>
              <a:lnSpc>
                <a:spcPct val="150000"/>
              </a:lnSpc>
              <a:buFont typeface="Wingdings" pitchFamily="2" charset="2"/>
              <a:buChar char="ü"/>
            </a:pPr>
            <a:r>
              <a:rPr lang="en-US" sz="2400" dirty="0" smtClean="0"/>
              <a:t>Extracting the firmware/sensitive info from SPI memory chips</a:t>
            </a:r>
            <a:r>
              <a:rPr lang="en-US" sz="2400" dirty="0" smtClean="0"/>
              <a:t>.</a:t>
            </a:r>
          </a:p>
          <a:p>
            <a:pPr>
              <a:lnSpc>
                <a:spcPct val="150000"/>
              </a:lnSpc>
              <a:buFont typeface="Wingdings" pitchFamily="2" charset="2"/>
              <a:buChar char="ü"/>
            </a:pPr>
            <a:r>
              <a:rPr lang="en-US" sz="2400" dirty="0" smtClean="0"/>
              <a:t>Patching the firmware in the SPI flash memory chip.</a:t>
            </a:r>
            <a:endParaRPr lang="en-US" sz="2400" dirty="0" smtClean="0"/>
          </a:p>
          <a:p>
            <a:pPr>
              <a:lnSpc>
                <a:spcPct val="150000"/>
              </a:lnSpc>
            </a:pPr>
            <a:r>
              <a:rPr lang="en-US" sz="2400" b="1" dirty="0" smtClean="0"/>
              <a:t>Measures </a:t>
            </a:r>
            <a:r>
              <a:rPr lang="en-US" sz="2400" b="1" dirty="0" smtClean="0"/>
              <a:t>that can mitigate the attacks</a:t>
            </a:r>
          </a:p>
          <a:p>
            <a:pPr>
              <a:lnSpc>
                <a:spcPct val="150000"/>
              </a:lnSpc>
              <a:buFont typeface="Wingdings" pitchFamily="2" charset="2"/>
              <a:buChar char="Ø"/>
            </a:pPr>
            <a:r>
              <a:rPr lang="en-US" sz="2000" dirty="0" smtClean="0"/>
              <a:t>Encrypt data on the memory chip to prevent leakage of sensitive info.</a:t>
            </a:r>
          </a:p>
          <a:p>
            <a:pPr>
              <a:lnSpc>
                <a:spcPct val="150000"/>
              </a:lnSpc>
              <a:buFont typeface="Wingdings" pitchFamily="2" charset="2"/>
              <a:buChar char="Ø"/>
            </a:pPr>
            <a:r>
              <a:rPr lang="en-US" sz="2000" dirty="0" smtClean="0"/>
              <a:t>Do not hardcode sensitive data on the memory chips.</a:t>
            </a:r>
          </a:p>
          <a:p>
            <a:pPr>
              <a:lnSpc>
                <a:spcPct val="150000"/>
              </a:lnSpc>
              <a:buFont typeface="Wingdings" pitchFamily="2" charset="2"/>
              <a:buChar char="Ø"/>
            </a:pPr>
            <a:r>
              <a:rPr lang="en-US" sz="2000" dirty="0" smtClean="0"/>
              <a:t>Store encrypted firmware/data</a:t>
            </a:r>
          </a:p>
          <a:p>
            <a:pPr>
              <a:lnSpc>
                <a:spcPct val="150000"/>
              </a:lnSpc>
              <a:buFont typeface="Wingdings" pitchFamily="2" charset="2"/>
              <a:buChar char="Ø"/>
            </a:pPr>
            <a:r>
              <a:rPr lang="en-US" sz="2000" dirty="0" smtClean="0"/>
              <a:t>Physical hardening and protection of chips </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737600" y="6248400"/>
            <a:ext cx="2844800" cy="457200"/>
          </a:xfrm>
          <a:prstGeom prst="rect">
            <a:avLst/>
          </a:prstGeom>
        </p:spPr>
        <p:txBody>
          <a:bodyPr/>
          <a:lstStyle/>
          <a:p>
            <a:fld id="{19148060-3CCC-45A8-B860-131009BC4405}" type="slidenum">
              <a:rPr lang="en-GB"/>
              <a:pPr/>
              <a:t>34</a:t>
            </a:fld>
            <a:r>
              <a:rPr lang="en-GB"/>
              <a:t> of 40</a:t>
            </a:r>
          </a:p>
        </p:txBody>
      </p:sp>
      <p:sp>
        <p:nvSpPr>
          <p:cNvPr id="2053" name="Rectangle 5"/>
          <p:cNvSpPr>
            <a:spLocks noGrp="1" noChangeArrowheads="1"/>
          </p:cNvSpPr>
          <p:nvPr>
            <p:ph type="title"/>
          </p:nvPr>
        </p:nvSpPr>
        <p:spPr/>
        <p:txBody>
          <a:bodyPr/>
          <a:lstStyle/>
          <a:p>
            <a:r>
              <a:rPr lang="en-GB"/>
              <a:t>What is I</a:t>
            </a:r>
            <a:r>
              <a:rPr lang="en-GB" baseline="30000"/>
              <a:t>2</a:t>
            </a:r>
            <a:r>
              <a:rPr lang="en-GB"/>
              <a:t>C</a:t>
            </a:r>
          </a:p>
        </p:txBody>
      </p:sp>
      <p:sp>
        <p:nvSpPr>
          <p:cNvPr id="2054" name="Rectangle 6"/>
          <p:cNvSpPr>
            <a:spLocks noGrp="1" noChangeArrowheads="1"/>
          </p:cNvSpPr>
          <p:nvPr>
            <p:ph type="body" idx="1"/>
          </p:nvPr>
        </p:nvSpPr>
        <p:spPr>
          <a:xfrm>
            <a:off x="752475" y="1801495"/>
            <a:ext cx="10687049" cy="2954655"/>
          </a:xfrm>
        </p:spPr>
        <p:txBody>
          <a:bodyPr/>
          <a:lstStyle/>
          <a:p>
            <a:pPr>
              <a:lnSpc>
                <a:spcPct val="80000"/>
              </a:lnSpc>
            </a:pPr>
            <a:r>
              <a:rPr lang="en-GB" sz="2400" b="1"/>
              <a:t>The name stands for “Inter - Integrated Circuit Bus” </a:t>
            </a:r>
          </a:p>
          <a:p>
            <a:pPr>
              <a:lnSpc>
                <a:spcPct val="80000"/>
              </a:lnSpc>
            </a:pPr>
            <a:r>
              <a:rPr lang="en-GB" sz="2400" b="1"/>
              <a:t>A Small Area Network connecting ICs and other electronic systems </a:t>
            </a:r>
          </a:p>
          <a:p>
            <a:pPr>
              <a:lnSpc>
                <a:spcPct val="80000"/>
              </a:lnSpc>
            </a:pPr>
            <a:r>
              <a:rPr lang="en-GB" sz="2400" b="1"/>
              <a:t>Originally intended for operation on one </a:t>
            </a:r>
            <a:br>
              <a:rPr lang="en-GB" sz="2400" b="1"/>
            </a:br>
            <a:r>
              <a:rPr lang="en-GB" sz="2400" b="1"/>
              <a:t>single board / PCB</a:t>
            </a:r>
            <a:r>
              <a:rPr lang="en-GB" sz="2400"/>
              <a:t> </a:t>
            </a:r>
          </a:p>
          <a:p>
            <a:pPr lvl="1">
              <a:lnSpc>
                <a:spcPct val="80000"/>
              </a:lnSpc>
            </a:pPr>
            <a:r>
              <a:rPr lang="en-GB" sz="2000"/>
              <a:t>Synchronous Serial Signal </a:t>
            </a:r>
          </a:p>
          <a:p>
            <a:pPr lvl="1">
              <a:lnSpc>
                <a:spcPct val="80000"/>
              </a:lnSpc>
            </a:pPr>
            <a:r>
              <a:rPr lang="en-GB" sz="2000"/>
              <a:t>Two wires carry information between </a:t>
            </a:r>
            <a:br>
              <a:rPr lang="en-GB" sz="2000"/>
            </a:br>
            <a:r>
              <a:rPr lang="en-GB" sz="2000"/>
              <a:t>a number of devices </a:t>
            </a:r>
          </a:p>
          <a:p>
            <a:pPr lvl="1">
              <a:lnSpc>
                <a:spcPct val="80000"/>
              </a:lnSpc>
            </a:pPr>
            <a:r>
              <a:rPr lang="en-GB" sz="2000"/>
              <a:t>One wire use for the data </a:t>
            </a:r>
          </a:p>
          <a:p>
            <a:pPr lvl="1">
              <a:lnSpc>
                <a:spcPct val="80000"/>
              </a:lnSpc>
            </a:pPr>
            <a:r>
              <a:rPr lang="en-GB" sz="2000"/>
              <a:t>One wire used for the clock 	</a:t>
            </a:r>
          </a:p>
          <a:p>
            <a:pPr>
              <a:lnSpc>
                <a:spcPct val="80000"/>
              </a:lnSpc>
            </a:pPr>
            <a:r>
              <a:rPr lang="en-GB" sz="2400" b="1"/>
              <a:t>Today, a variety of devices are available with I</a:t>
            </a:r>
            <a:r>
              <a:rPr lang="en-GB" sz="2400" b="1" baseline="30000"/>
              <a:t>2</a:t>
            </a:r>
            <a:r>
              <a:rPr lang="en-GB" sz="2400" b="1"/>
              <a:t>C Interfaces </a:t>
            </a:r>
          </a:p>
          <a:p>
            <a:pPr lvl="1">
              <a:lnSpc>
                <a:spcPct val="80000"/>
              </a:lnSpc>
            </a:pPr>
            <a:r>
              <a:rPr lang="en-GB" sz="2000"/>
              <a:t>Microcontroller, EEPROM, Real-Timer, interface chips, LCD driver, A/D converter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737600" y="6248400"/>
            <a:ext cx="2844800" cy="457200"/>
          </a:xfrm>
          <a:prstGeom prst="rect">
            <a:avLst/>
          </a:prstGeom>
        </p:spPr>
        <p:txBody>
          <a:bodyPr/>
          <a:lstStyle/>
          <a:p>
            <a:fld id="{A8762FF5-F6F7-46EB-9440-49EDC3BF0906}" type="slidenum">
              <a:rPr lang="en-GB"/>
              <a:pPr/>
              <a:t>35</a:t>
            </a:fld>
            <a:r>
              <a:rPr lang="en-GB"/>
              <a:t> of 40</a:t>
            </a:r>
          </a:p>
        </p:txBody>
      </p:sp>
      <p:sp>
        <p:nvSpPr>
          <p:cNvPr id="132098" name="Rectangle 2"/>
          <p:cNvSpPr>
            <a:spLocks noGrp="1" noChangeArrowheads="1"/>
          </p:cNvSpPr>
          <p:nvPr>
            <p:ph type="title"/>
          </p:nvPr>
        </p:nvSpPr>
        <p:spPr/>
        <p:txBody>
          <a:bodyPr/>
          <a:lstStyle/>
          <a:p>
            <a:r>
              <a:rPr lang="en-GB"/>
              <a:t>What is I</a:t>
            </a:r>
            <a:r>
              <a:rPr lang="en-GB" baseline="30000"/>
              <a:t>2</a:t>
            </a:r>
            <a:r>
              <a:rPr lang="en-GB"/>
              <a:t>C used for?</a:t>
            </a:r>
          </a:p>
        </p:txBody>
      </p:sp>
      <p:sp>
        <p:nvSpPr>
          <p:cNvPr id="132099" name="Rectangle 3"/>
          <p:cNvSpPr>
            <a:spLocks noGrp="1" noChangeArrowheads="1"/>
          </p:cNvSpPr>
          <p:nvPr>
            <p:ph type="body" idx="1"/>
          </p:nvPr>
        </p:nvSpPr>
        <p:spPr>
          <a:xfrm>
            <a:off x="752475" y="1801495"/>
            <a:ext cx="10687049" cy="2523768"/>
          </a:xfrm>
        </p:spPr>
        <p:txBody>
          <a:bodyPr/>
          <a:lstStyle/>
          <a:p>
            <a:r>
              <a:rPr lang="en-GB" b="1"/>
              <a:t>Data transfer between ICs and systems at relatively low rates </a:t>
            </a:r>
          </a:p>
          <a:p>
            <a:pPr lvl="1"/>
            <a:r>
              <a:rPr lang="en-GB"/>
              <a:t>“Classic” I</a:t>
            </a:r>
            <a:r>
              <a:rPr lang="en-GB" baseline="30000"/>
              <a:t>2</a:t>
            </a:r>
            <a:r>
              <a:rPr lang="en-GB"/>
              <a:t>C is rated to 100K bits/second </a:t>
            </a:r>
          </a:p>
          <a:p>
            <a:pPr lvl="1"/>
            <a:r>
              <a:rPr lang="en-GB"/>
              <a:t>“Fast Mode” devices support up to 400K bits/second </a:t>
            </a:r>
          </a:p>
          <a:p>
            <a:pPr lvl="1"/>
            <a:r>
              <a:rPr lang="en-GB"/>
              <a:t>A “High Speed Mode” is defined for operation up to 3.4M bits/second</a:t>
            </a:r>
          </a:p>
          <a:p>
            <a:r>
              <a:rPr lang="en-GB" b="1"/>
              <a:t>Reduces Board Space and Cost By: </a:t>
            </a:r>
            <a:endParaRPr lang="en-GB"/>
          </a:p>
          <a:p>
            <a:pPr lvl="1"/>
            <a:r>
              <a:rPr lang="en-GB"/>
              <a:t>Allowing use of ICs with fewer pins and smaller packages </a:t>
            </a:r>
          </a:p>
          <a:p>
            <a:pPr lvl="1"/>
            <a:r>
              <a:rPr lang="en-GB"/>
              <a:t>Greatly reducing interconnect complexity </a:t>
            </a:r>
          </a:p>
          <a:p>
            <a:pPr lvl="1"/>
            <a:r>
              <a:rPr lang="en-GB"/>
              <a:t>Allowing digitally controlled components to be located close to their point of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737600" y="6248400"/>
            <a:ext cx="2844800" cy="457200"/>
          </a:xfrm>
          <a:prstGeom prst="rect">
            <a:avLst/>
          </a:prstGeom>
        </p:spPr>
        <p:txBody>
          <a:bodyPr/>
          <a:lstStyle/>
          <a:p>
            <a:fld id="{C135B91B-143A-40A1-AC63-161E4954F928}" type="slidenum">
              <a:rPr lang="en-GB"/>
              <a:pPr/>
              <a:t>36</a:t>
            </a:fld>
            <a:r>
              <a:rPr lang="en-GB"/>
              <a:t> of 40</a:t>
            </a:r>
          </a:p>
        </p:txBody>
      </p:sp>
      <p:sp>
        <p:nvSpPr>
          <p:cNvPr id="133122" name="Rectangle 2"/>
          <p:cNvSpPr>
            <a:spLocks noGrp="1" noChangeArrowheads="1"/>
          </p:cNvSpPr>
          <p:nvPr>
            <p:ph type="title"/>
          </p:nvPr>
        </p:nvSpPr>
        <p:spPr/>
        <p:txBody>
          <a:bodyPr/>
          <a:lstStyle/>
          <a:p>
            <a:r>
              <a:rPr lang="en-GB"/>
              <a:t>I</a:t>
            </a:r>
            <a:r>
              <a:rPr lang="en-GB" baseline="30000"/>
              <a:t>2</a:t>
            </a:r>
            <a:r>
              <a:rPr lang="en-GB"/>
              <a:t>C Bus Characteristics</a:t>
            </a:r>
          </a:p>
        </p:txBody>
      </p:sp>
      <p:sp>
        <p:nvSpPr>
          <p:cNvPr id="133123" name="Rectangle 3"/>
          <p:cNvSpPr>
            <a:spLocks noGrp="1" noChangeArrowheads="1"/>
          </p:cNvSpPr>
          <p:nvPr>
            <p:ph type="body" idx="1"/>
          </p:nvPr>
        </p:nvSpPr>
        <p:spPr>
          <a:xfrm>
            <a:off x="752475" y="1801495"/>
            <a:ext cx="10687049" cy="3822585"/>
          </a:xfrm>
        </p:spPr>
        <p:txBody>
          <a:bodyPr/>
          <a:lstStyle/>
          <a:p>
            <a:pPr>
              <a:lnSpc>
                <a:spcPct val="90000"/>
              </a:lnSpc>
            </a:pPr>
            <a:r>
              <a:rPr lang="en-GB" sz="2400" b="1"/>
              <a:t>Includes electrical and timing specifications, </a:t>
            </a:r>
            <a:br>
              <a:rPr lang="en-GB" sz="2400" b="1"/>
            </a:br>
            <a:r>
              <a:rPr lang="en-GB" sz="2400" b="1"/>
              <a:t>and an associated bus protocol </a:t>
            </a:r>
            <a:endParaRPr lang="en-GB" sz="2400"/>
          </a:p>
          <a:p>
            <a:pPr>
              <a:lnSpc>
                <a:spcPct val="90000"/>
              </a:lnSpc>
            </a:pPr>
            <a:r>
              <a:rPr lang="en-GB" sz="2400" b="1"/>
              <a:t>Two wire serial data &amp; control bus implemented with the serial data (SDA) and clock (SCL) lines </a:t>
            </a:r>
            <a:endParaRPr lang="en-GB" sz="2400"/>
          </a:p>
          <a:p>
            <a:pPr lvl="1">
              <a:lnSpc>
                <a:spcPct val="90000"/>
              </a:lnSpc>
            </a:pPr>
            <a:r>
              <a:rPr lang="en-GB" sz="2000"/>
              <a:t>For reliable operation, a third line is required:</a:t>
            </a:r>
            <a:br>
              <a:rPr lang="en-GB" sz="2000"/>
            </a:br>
            <a:r>
              <a:rPr lang="en-GB" sz="2000"/>
              <a:t>Common ground </a:t>
            </a:r>
          </a:p>
          <a:p>
            <a:pPr>
              <a:lnSpc>
                <a:spcPct val="90000"/>
              </a:lnSpc>
            </a:pPr>
            <a:r>
              <a:rPr lang="en-GB" sz="2400" b="1"/>
              <a:t>Unique start and stop condition </a:t>
            </a:r>
            <a:endParaRPr lang="en-GB" sz="2400"/>
          </a:p>
          <a:p>
            <a:pPr>
              <a:lnSpc>
                <a:spcPct val="90000"/>
              </a:lnSpc>
            </a:pPr>
            <a:r>
              <a:rPr lang="en-GB" sz="2400" b="1"/>
              <a:t>Slave selection protocol uses a 7-Bit slave address </a:t>
            </a:r>
            <a:endParaRPr lang="en-GB" sz="2400"/>
          </a:p>
          <a:p>
            <a:pPr lvl="1">
              <a:lnSpc>
                <a:spcPct val="90000"/>
              </a:lnSpc>
            </a:pPr>
            <a:r>
              <a:rPr lang="en-GB" sz="2000"/>
              <a:t>The bus specification allows an extension to 10 bits </a:t>
            </a:r>
          </a:p>
          <a:p>
            <a:pPr>
              <a:lnSpc>
                <a:spcPct val="90000"/>
              </a:lnSpc>
            </a:pPr>
            <a:r>
              <a:rPr lang="en-GB" sz="2400" b="1"/>
              <a:t>Bi-directional data transfer </a:t>
            </a:r>
            <a:endParaRPr lang="en-GB" sz="2400"/>
          </a:p>
          <a:p>
            <a:pPr>
              <a:lnSpc>
                <a:spcPct val="90000"/>
              </a:lnSpc>
            </a:pPr>
            <a:r>
              <a:rPr lang="en-GB" sz="2400" b="1"/>
              <a:t>Acknowledgement after each transferred byte </a:t>
            </a:r>
            <a:endParaRPr lang="en-GB" sz="2400"/>
          </a:p>
          <a:p>
            <a:pPr>
              <a:lnSpc>
                <a:spcPct val="90000"/>
              </a:lnSpc>
            </a:pPr>
            <a:r>
              <a:rPr lang="en-GB" sz="2400" b="1"/>
              <a:t>No fixed length of transfer</a:t>
            </a:r>
            <a:r>
              <a:rPr lang="en-GB" sz="240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737600" y="6248400"/>
            <a:ext cx="2844800" cy="457200"/>
          </a:xfrm>
          <a:prstGeom prst="rect">
            <a:avLst/>
          </a:prstGeom>
        </p:spPr>
        <p:txBody>
          <a:bodyPr/>
          <a:lstStyle/>
          <a:p>
            <a:fld id="{5F7464FC-1FD9-43BE-88F2-AD427DECE69E}" type="slidenum">
              <a:rPr lang="en-GB"/>
              <a:pPr/>
              <a:t>37</a:t>
            </a:fld>
            <a:r>
              <a:rPr lang="en-GB"/>
              <a:t> of 40</a:t>
            </a:r>
          </a:p>
        </p:txBody>
      </p:sp>
      <p:sp>
        <p:nvSpPr>
          <p:cNvPr id="134146" name="Rectangle 2"/>
          <p:cNvSpPr>
            <a:spLocks noGrp="1" noChangeArrowheads="1"/>
          </p:cNvSpPr>
          <p:nvPr>
            <p:ph type="title"/>
          </p:nvPr>
        </p:nvSpPr>
        <p:spPr/>
        <p:txBody>
          <a:bodyPr/>
          <a:lstStyle/>
          <a:p>
            <a:r>
              <a:rPr lang="en-GB"/>
              <a:t>I</a:t>
            </a:r>
            <a:r>
              <a:rPr lang="en-GB" baseline="30000"/>
              <a:t>2</a:t>
            </a:r>
            <a:r>
              <a:rPr lang="en-GB"/>
              <a:t>C Bus Characteristics (cont’d)</a:t>
            </a:r>
          </a:p>
        </p:txBody>
      </p:sp>
      <p:sp>
        <p:nvSpPr>
          <p:cNvPr id="134147" name="Rectangle 3"/>
          <p:cNvSpPr>
            <a:spLocks noGrp="1" noChangeArrowheads="1"/>
          </p:cNvSpPr>
          <p:nvPr>
            <p:ph type="body" idx="1"/>
          </p:nvPr>
        </p:nvSpPr>
        <p:spPr>
          <a:xfrm>
            <a:off x="609601" y="1341438"/>
            <a:ext cx="10736385" cy="3570208"/>
          </a:xfrm>
        </p:spPr>
        <p:txBody>
          <a:bodyPr/>
          <a:lstStyle/>
          <a:p>
            <a:r>
              <a:rPr lang="en-GB" b="1"/>
              <a:t>True multi-master capability </a:t>
            </a:r>
            <a:endParaRPr lang="en-GB"/>
          </a:p>
          <a:p>
            <a:pPr lvl="1"/>
            <a:r>
              <a:rPr lang="en-GB"/>
              <a:t>Clock synchronization </a:t>
            </a:r>
          </a:p>
          <a:p>
            <a:pPr lvl="1"/>
            <a:r>
              <a:rPr lang="en-GB"/>
              <a:t>Arbitration procedure </a:t>
            </a:r>
          </a:p>
          <a:p>
            <a:r>
              <a:rPr lang="en-GB" b="1"/>
              <a:t>Transmission speeds up to 100Khz </a:t>
            </a:r>
            <a:br>
              <a:rPr lang="en-GB" b="1"/>
            </a:br>
            <a:r>
              <a:rPr lang="en-GB" b="1"/>
              <a:t>(classic I2C) </a:t>
            </a:r>
            <a:endParaRPr lang="en-GB"/>
          </a:p>
          <a:p>
            <a:r>
              <a:rPr lang="en-GB" b="1"/>
              <a:t>Max. line capacitance of 400pF,</a:t>
            </a:r>
            <a:br>
              <a:rPr lang="en-GB" b="1"/>
            </a:br>
            <a:r>
              <a:rPr lang="en-GB" b="1"/>
              <a:t>approximately 4 meters (12 feet) </a:t>
            </a:r>
            <a:endParaRPr lang="en-GB"/>
          </a:p>
          <a:p>
            <a:r>
              <a:rPr lang="en-GB" b="1"/>
              <a:t>Allows series resistor for IC protection </a:t>
            </a:r>
            <a:endParaRPr lang="en-GB"/>
          </a:p>
          <a:p>
            <a:r>
              <a:rPr lang="en-GB" b="1"/>
              <a:t>Compatible with different IC technologies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737600" y="6248400"/>
            <a:ext cx="2844800" cy="457200"/>
          </a:xfrm>
          <a:prstGeom prst="rect">
            <a:avLst/>
          </a:prstGeom>
        </p:spPr>
        <p:txBody>
          <a:bodyPr/>
          <a:lstStyle/>
          <a:p>
            <a:fld id="{309D2DF3-8D15-4FB8-9529-ACE20AAAB19D}" type="slidenum">
              <a:rPr lang="en-GB"/>
              <a:pPr/>
              <a:t>38</a:t>
            </a:fld>
            <a:r>
              <a:rPr lang="en-GB"/>
              <a:t> of 40</a:t>
            </a:r>
          </a:p>
        </p:txBody>
      </p:sp>
      <p:sp>
        <p:nvSpPr>
          <p:cNvPr id="136194" name="Rectangle 2"/>
          <p:cNvSpPr>
            <a:spLocks noGrp="1" noChangeArrowheads="1"/>
          </p:cNvSpPr>
          <p:nvPr>
            <p:ph type="title"/>
          </p:nvPr>
        </p:nvSpPr>
        <p:spPr/>
        <p:txBody>
          <a:bodyPr/>
          <a:lstStyle/>
          <a:p>
            <a:r>
              <a:rPr lang="en-GB"/>
              <a:t>I</a:t>
            </a:r>
            <a:r>
              <a:rPr lang="en-GB" baseline="30000"/>
              <a:t>2</a:t>
            </a:r>
            <a:r>
              <a:rPr lang="en-GB"/>
              <a:t>C Bus Configuration Example </a:t>
            </a:r>
          </a:p>
        </p:txBody>
      </p:sp>
      <p:pic>
        <p:nvPicPr>
          <p:cNvPr id="136199" name="Picture 7"/>
          <p:cNvPicPr>
            <a:picLocks noGrp="1" noChangeAspect="1" noChangeArrowheads="1"/>
          </p:cNvPicPr>
          <p:nvPr>
            <p:ph sz="half" idx="4294967295"/>
          </p:nvPr>
        </p:nvPicPr>
        <p:blipFill>
          <a:blip r:embed="rId2" cstate="print"/>
          <a:srcRect l="38129" t="28407" r="3380" b="16090"/>
          <a:stretch>
            <a:fillRect/>
          </a:stretch>
        </p:blipFill>
        <p:spPr>
          <a:xfrm>
            <a:off x="1533770" y="1582739"/>
            <a:ext cx="7893538" cy="4211637"/>
          </a:xfrm>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8600"/>
            <a:ext cx="9677400" cy="4154984"/>
          </a:xfrm>
          <a:prstGeom prst="rect">
            <a:avLst/>
          </a:prstGeom>
        </p:spPr>
        <p:txBody>
          <a:bodyPr wrap="square">
            <a:spAutoFit/>
          </a:bodyPr>
          <a:lstStyle/>
          <a:p>
            <a:r>
              <a:rPr lang="en-US" sz="2400" b="1" dirty="0" smtClean="0"/>
              <a:t>What measures can make it difficult for an attacker to </a:t>
            </a:r>
            <a:r>
              <a:rPr lang="en-US" sz="2400" b="1" dirty="0" smtClean="0"/>
              <a:t>attack:</a:t>
            </a:r>
            <a:endParaRPr lang="en-US" sz="2400" b="1" dirty="0" smtClean="0"/>
          </a:p>
          <a:p>
            <a:pPr>
              <a:lnSpc>
                <a:spcPct val="200000"/>
              </a:lnSpc>
              <a:buFont typeface="Wingdings" pitchFamily="2" charset="2"/>
              <a:buChar char="ü"/>
            </a:pPr>
            <a:r>
              <a:rPr lang="en-US" sz="2400" dirty="0" smtClean="0"/>
              <a:t>Encrypt data on the memory chip to prevent leakage of sensitive info.</a:t>
            </a:r>
          </a:p>
          <a:p>
            <a:pPr>
              <a:lnSpc>
                <a:spcPct val="200000"/>
              </a:lnSpc>
              <a:buFont typeface="Wingdings" pitchFamily="2" charset="2"/>
              <a:buChar char="ü"/>
            </a:pPr>
            <a:r>
              <a:rPr lang="en-US" sz="2400" dirty="0" smtClean="0"/>
              <a:t>Do not hardcode sensitive data on the memory chips.</a:t>
            </a:r>
          </a:p>
          <a:p>
            <a:pPr>
              <a:lnSpc>
                <a:spcPct val="200000"/>
              </a:lnSpc>
              <a:buFont typeface="Wingdings" pitchFamily="2" charset="2"/>
              <a:buChar char="ü"/>
            </a:pPr>
            <a:r>
              <a:rPr lang="en-US" sz="2400" dirty="0" smtClean="0"/>
              <a:t>Store encrypted data</a:t>
            </a:r>
          </a:p>
          <a:p>
            <a:pPr>
              <a:lnSpc>
                <a:spcPct val="200000"/>
              </a:lnSpc>
              <a:buFont typeface="Wingdings" pitchFamily="2" charset="2"/>
              <a:buChar char="ü"/>
            </a:pPr>
            <a:r>
              <a:rPr lang="en-US" sz="2400" dirty="0" smtClean="0"/>
              <a:t>Physical hardening and protection of chips</a:t>
            </a:r>
          </a:p>
          <a:p>
            <a:pPr>
              <a:lnSpc>
                <a:spcPct val="200000"/>
              </a:lnSpc>
              <a:buFont typeface="Wingdings" pitchFamily="2" charset="2"/>
              <a:buChar char="ü"/>
            </a:pPr>
            <a:r>
              <a:rPr lang="en-US" sz="2400" dirty="0" smtClean="0"/>
              <a:t>Protection against clock </a:t>
            </a:r>
            <a:r>
              <a:rPr lang="en-US" sz="2400" dirty="0" err="1" smtClean="0"/>
              <a:t>glitching</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0769" y="333757"/>
            <a:ext cx="10619740" cy="820419"/>
            <a:chOff x="608076" y="333756"/>
            <a:chExt cx="7964805" cy="820419"/>
          </a:xfrm>
        </p:grpSpPr>
        <p:pic>
          <p:nvPicPr>
            <p:cNvPr id="3" name="object 3"/>
            <p:cNvPicPr/>
            <p:nvPr/>
          </p:nvPicPr>
          <p:blipFill>
            <a:blip r:embed="rId2" cstate="print"/>
            <a:stretch>
              <a:fillRect/>
            </a:stretch>
          </p:blipFill>
          <p:spPr>
            <a:xfrm>
              <a:off x="608076" y="333756"/>
              <a:ext cx="2446020" cy="819912"/>
            </a:xfrm>
            <a:prstGeom prst="rect">
              <a:avLst/>
            </a:prstGeom>
          </p:spPr>
        </p:pic>
        <p:pic>
          <p:nvPicPr>
            <p:cNvPr id="4" name="object 4"/>
            <p:cNvPicPr/>
            <p:nvPr/>
          </p:nvPicPr>
          <p:blipFill>
            <a:blip r:embed="rId3" cstate="print"/>
            <a:stretch>
              <a:fillRect/>
            </a:stretch>
          </p:blipFill>
          <p:spPr>
            <a:xfrm>
              <a:off x="2386583" y="333756"/>
              <a:ext cx="836676" cy="819912"/>
            </a:xfrm>
            <a:prstGeom prst="rect">
              <a:avLst/>
            </a:prstGeom>
          </p:spPr>
        </p:pic>
        <p:pic>
          <p:nvPicPr>
            <p:cNvPr id="5" name="object 5"/>
            <p:cNvPicPr/>
            <p:nvPr/>
          </p:nvPicPr>
          <p:blipFill>
            <a:blip r:embed="rId4" cstate="print"/>
            <a:stretch>
              <a:fillRect/>
            </a:stretch>
          </p:blipFill>
          <p:spPr>
            <a:xfrm>
              <a:off x="2555748" y="333756"/>
              <a:ext cx="1063752" cy="819912"/>
            </a:xfrm>
            <a:prstGeom prst="rect">
              <a:avLst/>
            </a:prstGeom>
          </p:spPr>
        </p:pic>
        <p:pic>
          <p:nvPicPr>
            <p:cNvPr id="6" name="object 6"/>
            <p:cNvPicPr/>
            <p:nvPr/>
          </p:nvPicPr>
          <p:blipFill>
            <a:blip r:embed="rId3" cstate="print"/>
            <a:stretch>
              <a:fillRect/>
            </a:stretch>
          </p:blipFill>
          <p:spPr>
            <a:xfrm>
              <a:off x="2951987" y="333756"/>
              <a:ext cx="836676" cy="819912"/>
            </a:xfrm>
            <a:prstGeom prst="rect">
              <a:avLst/>
            </a:prstGeom>
          </p:spPr>
        </p:pic>
        <p:pic>
          <p:nvPicPr>
            <p:cNvPr id="7" name="object 7"/>
            <p:cNvPicPr/>
            <p:nvPr/>
          </p:nvPicPr>
          <p:blipFill>
            <a:blip r:embed="rId5" cstate="print"/>
            <a:stretch>
              <a:fillRect/>
            </a:stretch>
          </p:blipFill>
          <p:spPr>
            <a:xfrm>
              <a:off x="3121152" y="333756"/>
              <a:ext cx="5451348" cy="819912"/>
            </a:xfrm>
            <a:prstGeom prst="rect">
              <a:avLst/>
            </a:prstGeom>
          </p:spPr>
        </p:pic>
      </p:grpSp>
      <p:sp>
        <p:nvSpPr>
          <p:cNvPr id="12" name="object 12"/>
          <p:cNvSpPr txBox="1"/>
          <p:nvPr/>
        </p:nvSpPr>
        <p:spPr>
          <a:xfrm>
            <a:off x="10985330" y="6372159"/>
            <a:ext cx="220980" cy="205184"/>
          </a:xfrm>
          <a:prstGeom prst="rect">
            <a:avLst/>
          </a:prstGeom>
        </p:spPr>
        <p:txBody>
          <a:bodyPr vert="horz" wrap="square" lIns="0" tIns="0" rIns="0" bIns="0" rtlCol="0">
            <a:spAutoFit/>
          </a:bodyPr>
          <a:lstStyle/>
          <a:p>
            <a:pPr marL="38100">
              <a:lnSpc>
                <a:spcPts val="1630"/>
              </a:lnSpc>
            </a:pPr>
            <a:fld id="{81D60167-4931-47E6-BA6A-407CBD079E47}" type="slidenum">
              <a:rPr sz="1400" dirty="0">
                <a:solidFill>
                  <a:srgbClr val="FF9900"/>
                </a:solidFill>
                <a:latin typeface="Times New Roman"/>
                <a:cs typeface="Times New Roman"/>
              </a:rPr>
              <a:pPr marL="38100">
                <a:lnSpc>
                  <a:spcPts val="1630"/>
                </a:lnSpc>
              </a:pPr>
              <a:t>4</a:t>
            </a:fld>
            <a:endParaRPr sz="1400">
              <a:latin typeface="Times New Roman"/>
              <a:cs typeface="Times New Roman"/>
            </a:endParaRPr>
          </a:p>
        </p:txBody>
      </p:sp>
      <p:sp>
        <p:nvSpPr>
          <p:cNvPr id="9" name="object 9"/>
          <p:cNvSpPr txBox="1"/>
          <p:nvPr/>
        </p:nvSpPr>
        <p:spPr>
          <a:xfrm>
            <a:off x="612987" y="1542035"/>
            <a:ext cx="10969413" cy="2316019"/>
          </a:xfrm>
          <a:prstGeom prst="rect">
            <a:avLst/>
          </a:prstGeom>
        </p:spPr>
        <p:txBody>
          <a:bodyPr vert="horz" wrap="square" lIns="0" tIns="12700" rIns="0" bIns="0" rtlCol="0">
            <a:spAutoFit/>
          </a:bodyPr>
          <a:lstStyle/>
          <a:p>
            <a:pPr marL="527685" marR="5080" indent="-515620">
              <a:lnSpc>
                <a:spcPct val="100000"/>
              </a:lnSpc>
              <a:spcBef>
                <a:spcPts val="100"/>
              </a:spcBef>
              <a:buChar char="•"/>
              <a:tabLst>
                <a:tab pos="527685" algn="l"/>
                <a:tab pos="528320" algn="l"/>
              </a:tabLst>
            </a:pPr>
            <a:r>
              <a:rPr sz="2800" spc="-5" dirty="0">
                <a:latin typeface="Times New Roman"/>
                <a:cs typeface="Times New Roman"/>
              </a:rPr>
              <a:t>Technology </a:t>
            </a:r>
            <a:r>
              <a:rPr sz="2800" dirty="0">
                <a:latin typeface="Times New Roman"/>
                <a:cs typeface="Times New Roman"/>
              </a:rPr>
              <a:t>closely </a:t>
            </a:r>
            <a:r>
              <a:rPr sz="2800" spc="-5" dirty="0">
                <a:latin typeface="Times New Roman"/>
                <a:cs typeface="Times New Roman"/>
              </a:rPr>
              <a:t>relates </a:t>
            </a:r>
            <a:r>
              <a:rPr sz="2800" dirty="0">
                <a:latin typeface="Times New Roman"/>
                <a:cs typeface="Times New Roman"/>
              </a:rPr>
              <a:t>to IoT which </a:t>
            </a:r>
            <a:r>
              <a:rPr sz="2800" spc="-890" dirty="0">
                <a:latin typeface="Times New Roman"/>
                <a:cs typeface="Times New Roman"/>
              </a:rPr>
              <a:t> </a:t>
            </a:r>
            <a:r>
              <a:rPr sz="2800" dirty="0">
                <a:latin typeface="Times New Roman"/>
                <a:cs typeface="Times New Roman"/>
              </a:rPr>
              <a:t>use smart </a:t>
            </a:r>
            <a:r>
              <a:rPr sz="2800" spc="-5" dirty="0">
                <a:latin typeface="Times New Roman"/>
                <a:cs typeface="Times New Roman"/>
              </a:rPr>
              <a:t>devices </a:t>
            </a:r>
            <a:r>
              <a:rPr sz="2800" dirty="0">
                <a:latin typeface="Times New Roman"/>
                <a:cs typeface="Times New Roman"/>
              </a:rPr>
              <a:t>to </a:t>
            </a:r>
            <a:r>
              <a:rPr sz="2800" spc="-5" dirty="0">
                <a:latin typeface="Times New Roman"/>
                <a:cs typeface="Times New Roman"/>
              </a:rPr>
              <a:t>collect </a:t>
            </a:r>
            <a:r>
              <a:rPr sz="2800" dirty="0">
                <a:latin typeface="Times New Roman"/>
                <a:cs typeface="Times New Roman"/>
              </a:rPr>
              <a:t>data that is </a:t>
            </a:r>
            <a:r>
              <a:rPr sz="2800" spc="5" dirty="0">
                <a:latin typeface="Times New Roman"/>
                <a:cs typeface="Times New Roman"/>
              </a:rPr>
              <a:t> </a:t>
            </a:r>
            <a:r>
              <a:rPr sz="2800" spc="-5" dirty="0">
                <a:latin typeface="Times New Roman"/>
                <a:cs typeface="Times New Roman"/>
              </a:rPr>
              <a:t>transmitted</a:t>
            </a:r>
            <a:r>
              <a:rPr sz="2800" spc="5" dirty="0">
                <a:latin typeface="Times New Roman"/>
                <a:cs typeface="Times New Roman"/>
              </a:rPr>
              <a:t> </a:t>
            </a:r>
            <a:r>
              <a:rPr sz="2800" spc="-5" dirty="0">
                <a:latin typeface="Times New Roman"/>
                <a:cs typeface="Times New Roman"/>
              </a:rPr>
              <a:t>via</a:t>
            </a:r>
            <a:r>
              <a:rPr sz="2800" dirty="0">
                <a:latin typeface="Times New Roman"/>
                <a:cs typeface="Times New Roman"/>
              </a:rPr>
              <a:t> </a:t>
            </a:r>
            <a:r>
              <a:rPr sz="2800" spc="-5" dirty="0">
                <a:latin typeface="Times New Roman"/>
                <a:cs typeface="Times New Roman"/>
              </a:rPr>
              <a:t>the</a:t>
            </a:r>
            <a:r>
              <a:rPr sz="2800" dirty="0">
                <a:latin typeface="Times New Roman"/>
                <a:cs typeface="Times New Roman"/>
              </a:rPr>
              <a:t> </a:t>
            </a:r>
            <a:r>
              <a:rPr sz="2800" spc="-5" dirty="0">
                <a:latin typeface="Times New Roman"/>
                <a:cs typeface="Times New Roman"/>
              </a:rPr>
              <a:t>Internet</a:t>
            </a:r>
            <a:r>
              <a:rPr sz="2800" spc="5" dirty="0">
                <a:latin typeface="Times New Roman"/>
                <a:cs typeface="Times New Roman"/>
              </a:rPr>
              <a:t> </a:t>
            </a:r>
            <a:r>
              <a:rPr sz="2800" spc="-5" dirty="0">
                <a:latin typeface="Times New Roman"/>
                <a:cs typeface="Times New Roman"/>
              </a:rPr>
              <a:t>to</a:t>
            </a:r>
            <a:r>
              <a:rPr sz="2800" dirty="0">
                <a:latin typeface="Times New Roman"/>
                <a:cs typeface="Times New Roman"/>
              </a:rPr>
              <a:t> </a:t>
            </a:r>
            <a:r>
              <a:rPr sz="2800" spc="-5" dirty="0">
                <a:latin typeface="Times New Roman"/>
                <a:cs typeface="Times New Roman"/>
              </a:rPr>
              <a:t>other </a:t>
            </a:r>
            <a:r>
              <a:rPr sz="2800" dirty="0">
                <a:latin typeface="Times New Roman"/>
                <a:cs typeface="Times New Roman"/>
              </a:rPr>
              <a:t> </a:t>
            </a:r>
            <a:r>
              <a:rPr sz="2800" spc="-5" dirty="0">
                <a:latin typeface="Times New Roman"/>
                <a:cs typeface="Times New Roman"/>
              </a:rPr>
              <a:t>devices</a:t>
            </a:r>
            <a:r>
              <a:rPr sz="2800" spc="-5" dirty="0" smtClean="0">
                <a:latin typeface="Times New Roman"/>
                <a:cs typeface="Times New Roman"/>
              </a:rPr>
              <a:t>.</a:t>
            </a:r>
            <a:endParaRPr lang="en-US" sz="2800" spc="-5" dirty="0" smtClean="0">
              <a:latin typeface="Times New Roman"/>
              <a:cs typeface="Times New Roman"/>
            </a:endParaRPr>
          </a:p>
          <a:p>
            <a:pPr marL="527685" marR="5080" indent="-515620">
              <a:spcBef>
                <a:spcPts val="100"/>
              </a:spcBef>
              <a:buFontTx/>
              <a:buChar char="•"/>
              <a:tabLst>
                <a:tab pos="527685" algn="l"/>
                <a:tab pos="528320" algn="l"/>
              </a:tabLst>
            </a:pPr>
            <a:r>
              <a:rPr lang="en-US" sz="2800" dirty="0" smtClean="0">
                <a:latin typeface="Times New Roman"/>
                <a:cs typeface="Times New Roman"/>
              </a:rPr>
              <a:t>Close </a:t>
            </a:r>
            <a:r>
              <a:rPr lang="en-US" sz="2800" spc="-5" dirty="0" smtClean="0">
                <a:latin typeface="Times New Roman"/>
                <a:cs typeface="Times New Roman"/>
              </a:rPr>
              <a:t>differences </a:t>
            </a:r>
            <a:r>
              <a:rPr lang="en-US" sz="2800" dirty="0" smtClean="0">
                <a:latin typeface="Times New Roman"/>
                <a:cs typeface="Times New Roman"/>
              </a:rPr>
              <a:t>lies </a:t>
            </a:r>
            <a:r>
              <a:rPr lang="en-US" sz="2800" spc="-5" dirty="0" smtClean="0">
                <a:latin typeface="Times New Roman"/>
                <a:cs typeface="Times New Roman"/>
              </a:rPr>
              <a:t>in M2M uses </a:t>
            </a:r>
            <a:r>
              <a:rPr lang="en-US" sz="2800" dirty="0" smtClean="0">
                <a:latin typeface="Times New Roman"/>
                <a:cs typeface="Times New Roman"/>
              </a:rPr>
              <a:t> </a:t>
            </a:r>
            <a:r>
              <a:rPr lang="en-US" sz="2800" spc="-5" dirty="0" smtClean="0">
                <a:latin typeface="Times New Roman"/>
                <a:cs typeface="Times New Roman"/>
              </a:rPr>
              <a:t>for</a:t>
            </a:r>
            <a:r>
              <a:rPr lang="en-US" sz="2800" spc="-20" dirty="0" smtClean="0">
                <a:latin typeface="Times New Roman"/>
                <a:cs typeface="Times New Roman"/>
              </a:rPr>
              <a:t> </a:t>
            </a:r>
            <a:r>
              <a:rPr lang="en-US" sz="2800" dirty="0" smtClean="0">
                <a:latin typeface="Times New Roman"/>
                <a:cs typeface="Times New Roman"/>
              </a:rPr>
              <a:t>device</a:t>
            </a:r>
            <a:r>
              <a:rPr lang="en-US" sz="2800" spc="-10" dirty="0" smtClean="0">
                <a:latin typeface="Times New Roman"/>
                <a:cs typeface="Times New Roman"/>
              </a:rPr>
              <a:t> </a:t>
            </a:r>
            <a:r>
              <a:rPr lang="en-US" sz="2800" spc="-5" dirty="0" smtClean="0">
                <a:latin typeface="Times New Roman"/>
                <a:cs typeface="Times New Roman"/>
              </a:rPr>
              <a:t>to</a:t>
            </a:r>
            <a:r>
              <a:rPr lang="en-US" sz="2800" spc="-10" dirty="0" smtClean="0">
                <a:latin typeface="Times New Roman"/>
                <a:cs typeface="Times New Roman"/>
              </a:rPr>
              <a:t> </a:t>
            </a:r>
            <a:r>
              <a:rPr lang="en-US" sz="2800" spc="-5" dirty="0" smtClean="0">
                <a:latin typeface="Times New Roman"/>
                <a:cs typeface="Times New Roman"/>
              </a:rPr>
              <a:t>device</a:t>
            </a:r>
            <a:r>
              <a:rPr lang="en-US" sz="2800" spc="-20" dirty="0" smtClean="0">
                <a:latin typeface="Times New Roman"/>
                <a:cs typeface="Times New Roman"/>
              </a:rPr>
              <a:t> </a:t>
            </a:r>
            <a:r>
              <a:rPr lang="en-US" sz="2800" dirty="0" smtClean="0">
                <a:latin typeface="Times New Roman"/>
                <a:cs typeface="Times New Roman"/>
              </a:rPr>
              <a:t>communication </a:t>
            </a:r>
            <a:r>
              <a:rPr lang="en-US" sz="2800" spc="-985" dirty="0" smtClean="0">
                <a:latin typeface="Times New Roman"/>
                <a:cs typeface="Times New Roman"/>
              </a:rPr>
              <a:t> </a:t>
            </a:r>
            <a:r>
              <a:rPr lang="en-US" sz="2800" spc="-5" dirty="0" smtClean="0">
                <a:latin typeface="Times New Roman"/>
                <a:cs typeface="Times New Roman"/>
              </a:rPr>
              <a:t>also for </a:t>
            </a:r>
            <a:r>
              <a:rPr lang="en-US" sz="2800" dirty="0" smtClean="0">
                <a:latin typeface="Times New Roman"/>
                <a:cs typeface="Times New Roman"/>
              </a:rPr>
              <a:t>coordinated </a:t>
            </a:r>
            <a:r>
              <a:rPr lang="en-US" sz="2800" spc="-5" dirty="0" smtClean="0">
                <a:latin typeface="Times New Roman"/>
                <a:cs typeface="Times New Roman"/>
              </a:rPr>
              <a:t>monitoring and </a:t>
            </a:r>
            <a:r>
              <a:rPr lang="en-US" sz="2800" spc="-985" dirty="0" smtClean="0">
                <a:latin typeface="Times New Roman"/>
                <a:cs typeface="Times New Roman"/>
              </a:rPr>
              <a:t> </a:t>
            </a:r>
            <a:r>
              <a:rPr lang="en-US" sz="2800" dirty="0" smtClean="0">
                <a:latin typeface="Times New Roman"/>
                <a:cs typeface="Times New Roman"/>
              </a:rPr>
              <a:t>control</a:t>
            </a:r>
            <a:r>
              <a:rPr lang="en-US" sz="2800" spc="-25" dirty="0" smtClean="0">
                <a:latin typeface="Times New Roman"/>
                <a:cs typeface="Times New Roman"/>
              </a:rPr>
              <a:t> </a:t>
            </a:r>
            <a:r>
              <a:rPr lang="en-US" sz="2800" dirty="0" smtClean="0">
                <a:latin typeface="Times New Roman"/>
                <a:cs typeface="Times New Roman"/>
              </a:rPr>
              <a:t>purposes</a:t>
            </a:r>
          </a:p>
          <a:p>
            <a:pPr marL="527685" marR="5080" indent="-515620">
              <a:lnSpc>
                <a:spcPct val="100000"/>
              </a:lnSpc>
              <a:spcBef>
                <a:spcPts val="100"/>
              </a:spcBef>
              <a:buChar char="•"/>
              <a:tabLst>
                <a:tab pos="527685" algn="l"/>
                <a:tab pos="528320" algn="l"/>
              </a:tabLst>
            </a:pPr>
            <a:endParaRPr sz="3600" dirty="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8847"/>
            <a:ext cx="12192000" cy="5078313"/>
          </a:xfrm>
          <a:prstGeom prst="rect">
            <a:avLst/>
          </a:prstGeom>
        </p:spPr>
        <p:txBody>
          <a:bodyPr wrap="square">
            <a:spAutoFit/>
          </a:bodyPr>
          <a:lstStyle/>
          <a:p>
            <a:endParaRPr lang="en-US" dirty="0" smtClean="0"/>
          </a:p>
          <a:p>
            <a:endParaRPr lang="en-US" dirty="0" smtClean="0"/>
          </a:p>
          <a:p>
            <a:endParaRPr lang="en-US" dirty="0" smtClean="0"/>
          </a:p>
          <a:p>
            <a:endParaRPr lang="en-US" dirty="0" smtClean="0"/>
          </a:p>
          <a:p>
            <a:endParaRPr lang="en-US" dirty="0" smtClean="0"/>
          </a:p>
          <a:p>
            <a:r>
              <a:rPr lang="en-US" b="1" dirty="0" smtClean="0"/>
              <a:t>What is JTAG? </a:t>
            </a:r>
          </a:p>
          <a:p>
            <a:r>
              <a:rPr lang="en-US" dirty="0" smtClean="0"/>
              <a:t>JTAG, commonly referred to as boundary-scan and defined by the Institute of Electrical and Electronic Engineers (IEEE) 1149.1, originally began as an integrated method for testing interconnects on printed circuit boards (PCBs) implemented at the integrated circuit (IC) level. </a:t>
            </a:r>
          </a:p>
          <a:p>
            <a:endParaRPr lang="en-US" dirty="0" smtClean="0"/>
          </a:p>
          <a:p>
            <a:r>
              <a:rPr lang="en-US" dirty="0" smtClean="0"/>
              <a:t>JTAG/boundary-scan presented an elegant solution to this problem: build functionality into the IC to assist in testing assembled electronic systems. </a:t>
            </a:r>
          </a:p>
          <a:p>
            <a:endParaRPr lang="en-US" dirty="0" smtClean="0"/>
          </a:p>
          <a:p>
            <a:r>
              <a:rPr lang="en-US" dirty="0" smtClean="0"/>
              <a:t>Today, JTAG is used for everything from testing interconnects and functionality on ICs to programming flash memory of systems deployed in the field and everything in-between. </a:t>
            </a:r>
          </a:p>
          <a:p>
            <a:endParaRPr lang="en-US" dirty="0" smtClean="0"/>
          </a:p>
          <a:p>
            <a:r>
              <a:rPr lang="en-US" dirty="0" smtClean="0"/>
              <a:t>JTAG and its related standards have been and will continue to be extended to address additional challenges in electronic test and manufacturing, including test of 3D ICs and complex, hierarchical systems.</a:t>
            </a:r>
            <a:endParaRPr lang="en-US" dirty="0"/>
          </a:p>
        </p:txBody>
      </p:sp>
      <p:sp>
        <p:nvSpPr>
          <p:cNvPr id="5" name="Rectangle 4"/>
          <p:cNvSpPr/>
          <p:nvPr/>
        </p:nvSpPr>
        <p:spPr>
          <a:xfrm>
            <a:off x="228600" y="457200"/>
            <a:ext cx="7772400" cy="769441"/>
          </a:xfrm>
          <a:prstGeom prst="rect">
            <a:avLst/>
          </a:prstGeom>
        </p:spPr>
        <p:txBody>
          <a:bodyPr wrap="square">
            <a:spAutoFit/>
          </a:bodyPr>
          <a:lstStyle/>
          <a:p>
            <a:r>
              <a:rPr lang="en-US" sz="4400" b="1" dirty="0" smtClean="0"/>
              <a:t>JTAG(Joint Test Action Group)</a:t>
            </a:r>
            <a:endParaRPr lang="en-US" sz="4400" b="1" dirty="0"/>
          </a:p>
        </p:txBody>
      </p:sp>
      <p:pic>
        <p:nvPicPr>
          <p:cNvPr id="1026" name="Picture 2"/>
          <p:cNvPicPr>
            <a:picLocks noChangeAspect="1" noChangeArrowheads="1"/>
          </p:cNvPicPr>
          <p:nvPr/>
        </p:nvPicPr>
        <p:blipFill>
          <a:blip r:embed="rId2" cstate="print"/>
          <a:srcRect l="32353" t="16667" r="32941" b="26042"/>
          <a:stretch>
            <a:fillRect/>
          </a:stretch>
        </p:blipFill>
        <p:spPr bwMode="auto">
          <a:xfrm>
            <a:off x="5638800" y="5105400"/>
            <a:ext cx="4495800" cy="17526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11506200" cy="5324535"/>
          </a:xfrm>
          <a:prstGeom prst="rect">
            <a:avLst/>
          </a:prstGeom>
        </p:spPr>
        <p:txBody>
          <a:bodyPr wrap="square">
            <a:spAutoFit/>
          </a:bodyPr>
          <a:lstStyle/>
          <a:p>
            <a:r>
              <a:rPr lang="en-US" sz="2800" b="1" dirty="0" smtClean="0"/>
              <a:t>Possible Attack Scenarios</a:t>
            </a:r>
          </a:p>
          <a:p>
            <a:r>
              <a:rPr lang="en-US" sz="2400" dirty="0" smtClean="0"/>
              <a:t>Getting access to the JTAG/SWD interface on the hardware opens many possibilities for an attacker to break into the device. The following are the possible attack scenarios </a:t>
            </a:r>
            <a:r>
              <a:rPr lang="en-US" sz="2400" dirty="0" smtClean="0"/>
              <a:t>:</a:t>
            </a:r>
          </a:p>
          <a:p>
            <a:endParaRPr lang="en-US" sz="2400" dirty="0" smtClean="0"/>
          </a:p>
          <a:p>
            <a:pPr>
              <a:buFont typeface="Wingdings" pitchFamily="2" charset="2"/>
              <a:buChar char="ü"/>
            </a:pPr>
            <a:r>
              <a:rPr lang="en-US" sz="2400" dirty="0" smtClean="0"/>
              <a:t>Attackers get access to the controller's internal memory leading to the manipulation of the register values</a:t>
            </a:r>
            <a:r>
              <a:rPr lang="en-US" sz="2400" dirty="0" smtClean="0"/>
              <a:t>.</a:t>
            </a:r>
          </a:p>
          <a:p>
            <a:pPr>
              <a:buFont typeface="Wingdings" pitchFamily="2" charset="2"/>
              <a:buChar char="ü"/>
            </a:pPr>
            <a:endParaRPr lang="en-US" sz="2400" dirty="0" smtClean="0"/>
          </a:p>
          <a:p>
            <a:pPr>
              <a:buFont typeface="Wingdings" pitchFamily="2" charset="2"/>
              <a:buChar char="ü"/>
            </a:pPr>
            <a:r>
              <a:rPr lang="en-US" sz="2400" dirty="0" smtClean="0"/>
              <a:t>Having access to the hardware with the JTAG/SWD interface gives the attacker the possibility of debugging the system</a:t>
            </a:r>
            <a:r>
              <a:rPr lang="en-US" sz="2400" dirty="0" smtClean="0"/>
              <a:t>.</a:t>
            </a:r>
          </a:p>
          <a:p>
            <a:pPr>
              <a:buFont typeface="Wingdings" pitchFamily="2" charset="2"/>
              <a:buChar char="ü"/>
            </a:pPr>
            <a:endParaRPr lang="en-US" sz="2400" dirty="0" smtClean="0"/>
          </a:p>
          <a:p>
            <a:pPr>
              <a:buFont typeface="Wingdings" pitchFamily="2" charset="2"/>
              <a:buChar char="ü"/>
            </a:pPr>
            <a:r>
              <a:rPr lang="en-US" sz="2400" dirty="0" smtClean="0"/>
              <a:t>Another most significant advantage from the attackers' perspective is that the access to </a:t>
            </a:r>
            <a:r>
              <a:rPr lang="en-US" sz="2400" dirty="0" smtClean="0"/>
              <a:t>JTAG </a:t>
            </a:r>
            <a:r>
              <a:rPr lang="en-US" sz="2400" dirty="0" smtClean="0"/>
              <a:t>debug interface opens up the possibilities to extract the firmware from the device, patch the firmware, and re-flash the modified vulnerable/malicious firmware back into the device.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95600" y="304800"/>
            <a:ext cx="6693747" cy="689291"/>
          </a:xfrm>
          <a:prstGeom prst="rect">
            <a:avLst/>
          </a:prstGeom>
        </p:spPr>
        <p:txBody>
          <a:bodyPr vert="horz" wrap="square" lIns="0" tIns="12065" rIns="0" bIns="0" rtlCol="0">
            <a:spAutoFit/>
          </a:bodyPr>
          <a:lstStyle/>
          <a:p>
            <a:pPr marL="12700">
              <a:lnSpc>
                <a:spcPct val="100000"/>
              </a:lnSpc>
              <a:spcBef>
                <a:spcPts val="95"/>
              </a:spcBef>
            </a:pPr>
            <a:r>
              <a:rPr spc="-5" dirty="0"/>
              <a:t>M2M</a:t>
            </a:r>
            <a:r>
              <a:rPr spc="-25" dirty="0"/>
              <a:t> </a:t>
            </a:r>
            <a:r>
              <a:rPr dirty="0"/>
              <a:t>Application</a:t>
            </a:r>
            <a:r>
              <a:rPr spc="-50" dirty="0"/>
              <a:t> </a:t>
            </a:r>
            <a:r>
              <a:rPr spc="-5" dirty="0"/>
              <a:t>Areas</a:t>
            </a:r>
          </a:p>
        </p:txBody>
      </p:sp>
      <p:sp>
        <p:nvSpPr>
          <p:cNvPr id="7" name="object 7"/>
          <p:cNvSpPr txBox="1"/>
          <p:nvPr/>
        </p:nvSpPr>
        <p:spPr>
          <a:xfrm>
            <a:off x="10985330" y="6372159"/>
            <a:ext cx="220980" cy="205184"/>
          </a:xfrm>
          <a:prstGeom prst="rect">
            <a:avLst/>
          </a:prstGeom>
        </p:spPr>
        <p:txBody>
          <a:bodyPr vert="horz" wrap="square" lIns="0" tIns="0" rIns="0" bIns="0" rtlCol="0">
            <a:spAutoFit/>
          </a:bodyPr>
          <a:lstStyle/>
          <a:p>
            <a:pPr marL="38100">
              <a:lnSpc>
                <a:spcPts val="1630"/>
              </a:lnSpc>
            </a:pPr>
            <a:fld id="{81D60167-4931-47E6-BA6A-407CBD079E47}" type="slidenum">
              <a:rPr sz="1400" dirty="0">
                <a:solidFill>
                  <a:srgbClr val="FF9900"/>
                </a:solidFill>
                <a:latin typeface="Times New Roman"/>
                <a:cs typeface="Times New Roman"/>
              </a:rPr>
              <a:pPr marL="38100">
                <a:lnSpc>
                  <a:spcPts val="1630"/>
                </a:lnSpc>
              </a:pPr>
              <a:t>5</a:t>
            </a:fld>
            <a:endParaRPr sz="1400">
              <a:latin typeface="Times New Roman"/>
              <a:cs typeface="Times New Roman"/>
            </a:endParaRPr>
          </a:p>
        </p:txBody>
      </p:sp>
      <p:sp>
        <p:nvSpPr>
          <p:cNvPr id="4" name="object 4"/>
          <p:cNvSpPr txBox="1"/>
          <p:nvPr/>
        </p:nvSpPr>
        <p:spPr>
          <a:xfrm>
            <a:off x="1019387" y="1694435"/>
            <a:ext cx="10029613" cy="2459648"/>
          </a:xfrm>
          <a:prstGeom prst="rect">
            <a:avLst/>
          </a:prstGeom>
        </p:spPr>
        <p:txBody>
          <a:bodyPr vert="horz" wrap="square" lIns="0" tIns="12700" rIns="0" bIns="0" rtlCol="0">
            <a:spAutoFit/>
          </a:bodyPr>
          <a:lstStyle/>
          <a:p>
            <a:pPr marL="527685" marR="753745" indent="-515620">
              <a:lnSpc>
                <a:spcPct val="100000"/>
              </a:lnSpc>
              <a:spcBef>
                <a:spcPts val="100"/>
              </a:spcBef>
              <a:buChar char="•"/>
              <a:tabLst>
                <a:tab pos="527685" algn="l"/>
                <a:tab pos="528320" algn="l"/>
              </a:tabLst>
            </a:pPr>
            <a:r>
              <a:rPr sz="3600" spc="-5" dirty="0">
                <a:latin typeface="Times New Roman"/>
                <a:cs typeface="Times New Roman"/>
              </a:rPr>
              <a:t>Connected</a:t>
            </a:r>
            <a:r>
              <a:rPr sz="3600" spc="-20" dirty="0">
                <a:latin typeface="Times New Roman"/>
                <a:cs typeface="Times New Roman"/>
              </a:rPr>
              <a:t> </a:t>
            </a:r>
            <a:r>
              <a:rPr sz="3600" dirty="0">
                <a:latin typeface="Times New Roman"/>
                <a:cs typeface="Times New Roman"/>
              </a:rPr>
              <a:t>Cars</a:t>
            </a:r>
            <a:r>
              <a:rPr sz="3600" spc="-15" dirty="0">
                <a:latin typeface="Times New Roman"/>
                <a:cs typeface="Times New Roman"/>
              </a:rPr>
              <a:t> </a:t>
            </a:r>
            <a:r>
              <a:rPr sz="3600" dirty="0">
                <a:latin typeface="Times New Roman"/>
                <a:cs typeface="Times New Roman"/>
              </a:rPr>
              <a:t>for</a:t>
            </a:r>
            <a:r>
              <a:rPr sz="3600" spc="-20" dirty="0">
                <a:latin typeface="Times New Roman"/>
                <a:cs typeface="Times New Roman"/>
              </a:rPr>
              <a:t> </a:t>
            </a:r>
            <a:r>
              <a:rPr sz="3600" dirty="0" smtClean="0">
                <a:latin typeface="Times New Roman"/>
                <a:cs typeface="Times New Roman"/>
              </a:rPr>
              <a:t>Safety</a:t>
            </a:r>
            <a:endParaRPr sz="3600" dirty="0">
              <a:latin typeface="Times New Roman"/>
              <a:cs typeface="Times New Roman"/>
            </a:endParaRPr>
          </a:p>
          <a:p>
            <a:pPr marL="527685" indent="-515620">
              <a:lnSpc>
                <a:spcPct val="100000"/>
              </a:lnSpc>
              <a:spcBef>
                <a:spcPts val="865"/>
              </a:spcBef>
              <a:buChar char="•"/>
              <a:tabLst>
                <a:tab pos="527685" algn="l"/>
                <a:tab pos="528320" algn="l"/>
              </a:tabLst>
            </a:pPr>
            <a:r>
              <a:rPr sz="3600" dirty="0">
                <a:latin typeface="Times New Roman"/>
                <a:cs typeface="Times New Roman"/>
              </a:rPr>
              <a:t>Remote</a:t>
            </a:r>
            <a:r>
              <a:rPr sz="3600" spc="-30" dirty="0">
                <a:latin typeface="Times New Roman"/>
                <a:cs typeface="Times New Roman"/>
              </a:rPr>
              <a:t> </a:t>
            </a:r>
            <a:r>
              <a:rPr sz="3600" spc="-5" dirty="0">
                <a:latin typeface="Times New Roman"/>
                <a:cs typeface="Times New Roman"/>
              </a:rPr>
              <a:t>Monitoring</a:t>
            </a:r>
            <a:endParaRPr sz="3600" dirty="0">
              <a:latin typeface="Times New Roman"/>
              <a:cs typeface="Times New Roman"/>
            </a:endParaRPr>
          </a:p>
          <a:p>
            <a:pPr marL="527685" marR="5080" indent="-515620">
              <a:lnSpc>
                <a:spcPct val="100000"/>
              </a:lnSpc>
              <a:spcBef>
                <a:spcPts val="865"/>
              </a:spcBef>
              <a:buChar char="•"/>
              <a:tabLst>
                <a:tab pos="527685" algn="l"/>
                <a:tab pos="528320" algn="l"/>
              </a:tabLst>
            </a:pPr>
            <a:r>
              <a:rPr sz="3600" dirty="0">
                <a:latin typeface="Times New Roman"/>
                <a:cs typeface="Times New Roman"/>
              </a:rPr>
              <a:t>ATMs/Point of </a:t>
            </a:r>
            <a:r>
              <a:rPr sz="3600" spc="-5" dirty="0">
                <a:latin typeface="Times New Roman"/>
                <a:cs typeface="Times New Roman"/>
              </a:rPr>
              <a:t>Sales Terminal </a:t>
            </a:r>
            <a:r>
              <a:rPr sz="3600" dirty="0">
                <a:latin typeface="Times New Roman"/>
                <a:cs typeface="Times New Roman"/>
              </a:rPr>
              <a:t> </a:t>
            </a:r>
            <a:r>
              <a:rPr sz="3600" spc="-5" dirty="0">
                <a:latin typeface="Times New Roman"/>
                <a:cs typeface="Times New Roman"/>
              </a:rPr>
              <a:t>Connected</a:t>
            </a:r>
            <a:r>
              <a:rPr sz="3600" spc="-10" dirty="0">
                <a:latin typeface="Times New Roman"/>
                <a:cs typeface="Times New Roman"/>
              </a:rPr>
              <a:t> </a:t>
            </a:r>
            <a:r>
              <a:rPr sz="3600" dirty="0">
                <a:latin typeface="Times New Roman"/>
                <a:cs typeface="Times New Roman"/>
              </a:rPr>
              <a:t>for</a:t>
            </a:r>
            <a:r>
              <a:rPr sz="3600" spc="-10" dirty="0">
                <a:latin typeface="Times New Roman"/>
                <a:cs typeface="Times New Roman"/>
              </a:rPr>
              <a:t> </a:t>
            </a:r>
            <a:r>
              <a:rPr sz="3600" spc="-5" dirty="0">
                <a:latin typeface="Times New Roman"/>
                <a:cs typeface="Times New Roman"/>
              </a:rPr>
              <a:t>centralized</a:t>
            </a:r>
            <a:r>
              <a:rPr sz="3600" spc="10" dirty="0">
                <a:latin typeface="Times New Roman"/>
                <a:cs typeface="Times New Roman"/>
              </a:rPr>
              <a:t> </a:t>
            </a:r>
            <a:r>
              <a:rPr sz="3600" dirty="0" smtClean="0">
                <a:latin typeface="Times New Roman"/>
                <a:cs typeface="Times New Roman"/>
              </a:rPr>
              <a:t>Security</a:t>
            </a:r>
            <a:endParaRPr sz="36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3306445" cy="694690"/>
          </a:xfrm>
          <a:prstGeom prst="rect">
            <a:avLst/>
          </a:prstGeom>
        </p:spPr>
        <p:txBody>
          <a:bodyPr vert="horz" wrap="square" lIns="0" tIns="11430" rIns="0" bIns="0" rtlCol="0">
            <a:spAutoFit/>
          </a:bodyPr>
          <a:lstStyle/>
          <a:p>
            <a:pPr marL="12700">
              <a:lnSpc>
                <a:spcPct val="100000"/>
              </a:lnSpc>
              <a:spcBef>
                <a:spcPts val="90"/>
              </a:spcBef>
            </a:pPr>
            <a:r>
              <a:rPr spc="-5" dirty="0"/>
              <a:t>M2M</a:t>
            </a:r>
            <a:r>
              <a:rPr spc="-65" dirty="0"/>
              <a:t> </a:t>
            </a:r>
            <a:r>
              <a:rPr spc="-5" dirty="0"/>
              <a:t>gateway</a:t>
            </a:r>
          </a:p>
        </p:txBody>
      </p:sp>
      <p:sp>
        <p:nvSpPr>
          <p:cNvPr id="3" name="object 3"/>
          <p:cNvSpPr txBox="1">
            <a:spLocks noGrp="1"/>
          </p:cNvSpPr>
          <p:nvPr>
            <p:ph type="body" idx="1"/>
          </p:nvPr>
        </p:nvSpPr>
        <p:spPr>
          <a:prstGeom prst="rect">
            <a:avLst/>
          </a:prstGeom>
        </p:spPr>
        <p:txBody>
          <a:bodyPr vert="horz" wrap="square" lIns="0" tIns="62230" rIns="0" bIns="0" rtlCol="0">
            <a:spAutoFit/>
          </a:bodyPr>
          <a:lstStyle/>
          <a:p>
            <a:pPr marL="405130" marR="5080" indent="-228600" algn="just">
              <a:lnSpc>
                <a:spcPts val="3020"/>
              </a:lnSpc>
              <a:spcBef>
                <a:spcPts val="490"/>
              </a:spcBef>
              <a:buFont typeface="Arial MT"/>
              <a:buChar char="•"/>
              <a:tabLst>
                <a:tab pos="405765" algn="l"/>
              </a:tabLst>
            </a:pPr>
            <a:r>
              <a:rPr spc="-5" dirty="0">
                <a:latin typeface="Times New Roman" pitchFamily="18" charset="0"/>
                <a:cs typeface="Times New Roman" pitchFamily="18" charset="0"/>
              </a:rPr>
              <a:t>Since</a:t>
            </a:r>
            <a:r>
              <a:rPr dirty="0">
                <a:latin typeface="Times New Roman" pitchFamily="18" charset="0"/>
                <a:cs typeface="Times New Roman" pitchFamily="18" charset="0"/>
              </a:rPr>
              <a:t> </a:t>
            </a:r>
            <a:r>
              <a:rPr spc="-5" dirty="0">
                <a:latin typeface="Times New Roman" pitchFamily="18" charset="0"/>
                <a:cs typeface="Times New Roman" pitchFamily="18" charset="0"/>
              </a:rPr>
              <a:t>non-IP</a:t>
            </a:r>
            <a:r>
              <a:rPr dirty="0">
                <a:latin typeface="Times New Roman" pitchFamily="18" charset="0"/>
                <a:cs typeface="Times New Roman" pitchFamily="18" charset="0"/>
              </a:rPr>
              <a:t> </a:t>
            </a:r>
            <a:r>
              <a:rPr spc="-5" dirty="0">
                <a:latin typeface="Times New Roman" pitchFamily="18" charset="0"/>
                <a:cs typeface="Times New Roman" pitchFamily="18" charset="0"/>
              </a:rPr>
              <a:t>based</a:t>
            </a:r>
            <a:r>
              <a:rPr spc="5" dirty="0">
                <a:latin typeface="Times New Roman" pitchFamily="18" charset="0"/>
                <a:cs typeface="Times New Roman" pitchFamily="18" charset="0"/>
              </a:rPr>
              <a:t> </a:t>
            </a:r>
            <a:r>
              <a:rPr spc="-5" dirty="0">
                <a:latin typeface="Times New Roman" pitchFamily="18" charset="0"/>
                <a:cs typeface="Times New Roman" pitchFamily="18" charset="0"/>
              </a:rPr>
              <a:t>protocols</a:t>
            </a:r>
            <a:r>
              <a:rPr dirty="0">
                <a:latin typeface="Times New Roman" pitchFamily="18" charset="0"/>
                <a:cs typeface="Times New Roman" pitchFamily="18" charset="0"/>
              </a:rPr>
              <a:t> </a:t>
            </a:r>
            <a:r>
              <a:rPr spc="-5" dirty="0">
                <a:latin typeface="Times New Roman" pitchFamily="18" charset="0"/>
                <a:cs typeface="Times New Roman" pitchFamily="18" charset="0"/>
              </a:rPr>
              <a:t>are</a:t>
            </a:r>
            <a:r>
              <a:rPr spc="5" dirty="0">
                <a:latin typeface="Times New Roman" pitchFamily="18" charset="0"/>
                <a:cs typeface="Times New Roman" pitchFamily="18" charset="0"/>
              </a:rPr>
              <a:t> </a:t>
            </a:r>
            <a:r>
              <a:rPr spc="-5" dirty="0">
                <a:latin typeface="Times New Roman" pitchFamily="18" charset="0"/>
                <a:cs typeface="Times New Roman" pitchFamily="18" charset="0"/>
              </a:rPr>
              <a:t>used</a:t>
            </a:r>
            <a:r>
              <a:rPr dirty="0">
                <a:latin typeface="Times New Roman" pitchFamily="18" charset="0"/>
                <a:cs typeface="Times New Roman" pitchFamily="18" charset="0"/>
              </a:rPr>
              <a:t> within M2M </a:t>
            </a:r>
            <a:r>
              <a:rPr spc="-5" dirty="0">
                <a:latin typeface="Times New Roman" pitchFamily="18" charset="0"/>
                <a:cs typeface="Times New Roman" pitchFamily="18" charset="0"/>
              </a:rPr>
              <a:t>area</a:t>
            </a:r>
            <a:r>
              <a:rPr dirty="0">
                <a:latin typeface="Times New Roman" pitchFamily="18" charset="0"/>
                <a:cs typeface="Times New Roman" pitchFamily="18" charset="0"/>
              </a:rPr>
              <a:t> </a:t>
            </a:r>
            <a:r>
              <a:rPr spc="-5" dirty="0">
                <a:latin typeface="Times New Roman" pitchFamily="18" charset="0"/>
                <a:cs typeface="Times New Roman" pitchFamily="18" charset="0"/>
              </a:rPr>
              <a:t>networks,</a:t>
            </a:r>
            <a:r>
              <a:rPr spc="10" dirty="0">
                <a:latin typeface="Times New Roman" pitchFamily="18" charset="0"/>
                <a:cs typeface="Times New Roman" pitchFamily="18" charset="0"/>
              </a:rPr>
              <a:t> </a:t>
            </a:r>
            <a:r>
              <a:rPr spc="-5" dirty="0">
                <a:latin typeface="Times New Roman" pitchFamily="18" charset="0"/>
                <a:cs typeface="Times New Roman" pitchFamily="18" charset="0"/>
              </a:rPr>
              <a:t>the </a:t>
            </a:r>
            <a:r>
              <a:rPr dirty="0">
                <a:latin typeface="Times New Roman" pitchFamily="18" charset="0"/>
                <a:cs typeface="Times New Roman" pitchFamily="18" charset="0"/>
              </a:rPr>
              <a:t> M2M</a:t>
            </a:r>
            <a:r>
              <a:rPr spc="-10" dirty="0">
                <a:latin typeface="Times New Roman" pitchFamily="18" charset="0"/>
                <a:cs typeface="Times New Roman" pitchFamily="18" charset="0"/>
              </a:rPr>
              <a:t> </a:t>
            </a:r>
            <a:r>
              <a:rPr spc="-5" dirty="0">
                <a:latin typeface="Times New Roman" pitchFamily="18" charset="0"/>
                <a:cs typeface="Times New Roman" pitchFamily="18" charset="0"/>
              </a:rPr>
              <a:t>nodes</a:t>
            </a:r>
            <a:r>
              <a:rPr dirty="0">
                <a:latin typeface="Times New Roman" pitchFamily="18" charset="0"/>
                <a:cs typeface="Times New Roman" pitchFamily="18" charset="0"/>
              </a:rPr>
              <a:t> within</a:t>
            </a:r>
            <a:r>
              <a:rPr spc="-5" dirty="0">
                <a:latin typeface="Times New Roman" pitchFamily="18" charset="0"/>
                <a:cs typeface="Times New Roman" pitchFamily="18" charset="0"/>
              </a:rPr>
              <a:t> one</a:t>
            </a:r>
            <a:r>
              <a:rPr dirty="0">
                <a:latin typeface="Times New Roman" pitchFamily="18" charset="0"/>
                <a:cs typeface="Times New Roman" pitchFamily="18" charset="0"/>
              </a:rPr>
              <a:t> </a:t>
            </a:r>
            <a:r>
              <a:rPr spc="-5" dirty="0">
                <a:latin typeface="Times New Roman" pitchFamily="18" charset="0"/>
                <a:cs typeface="Times New Roman" pitchFamily="18" charset="0"/>
              </a:rPr>
              <a:t>network</a:t>
            </a:r>
            <a:r>
              <a:rPr dirty="0">
                <a:latin typeface="Times New Roman" pitchFamily="18" charset="0"/>
                <a:cs typeface="Times New Roman" pitchFamily="18" charset="0"/>
              </a:rPr>
              <a:t> </a:t>
            </a:r>
            <a:r>
              <a:rPr spc="-5" dirty="0">
                <a:latin typeface="Times New Roman" pitchFamily="18" charset="0"/>
                <a:cs typeface="Times New Roman" pitchFamily="18" charset="0"/>
              </a:rPr>
              <a:t>cannot</a:t>
            </a:r>
            <a:r>
              <a:rPr dirty="0">
                <a:latin typeface="Times New Roman" pitchFamily="18" charset="0"/>
                <a:cs typeface="Times New Roman" pitchFamily="18" charset="0"/>
              </a:rPr>
              <a:t> </a:t>
            </a:r>
            <a:r>
              <a:rPr spc="-5" dirty="0">
                <a:latin typeface="Times New Roman" pitchFamily="18" charset="0"/>
                <a:cs typeface="Times New Roman" pitchFamily="18" charset="0"/>
              </a:rPr>
              <a:t>communicate</a:t>
            </a:r>
            <a:r>
              <a:rPr dirty="0">
                <a:latin typeface="Times New Roman" pitchFamily="18" charset="0"/>
                <a:cs typeface="Times New Roman" pitchFamily="18" charset="0"/>
              </a:rPr>
              <a:t> with</a:t>
            </a:r>
            <a:r>
              <a:rPr spc="-5" dirty="0">
                <a:latin typeface="Times New Roman" pitchFamily="18" charset="0"/>
                <a:cs typeface="Times New Roman" pitchFamily="18" charset="0"/>
              </a:rPr>
              <a:t> nodes</a:t>
            </a:r>
            <a:r>
              <a:rPr dirty="0">
                <a:latin typeface="Times New Roman" pitchFamily="18" charset="0"/>
                <a:cs typeface="Times New Roman" pitchFamily="18" charset="0"/>
              </a:rPr>
              <a:t> in an </a:t>
            </a:r>
            <a:r>
              <a:rPr spc="-620" dirty="0">
                <a:latin typeface="Times New Roman" pitchFamily="18" charset="0"/>
                <a:cs typeface="Times New Roman" pitchFamily="18" charset="0"/>
              </a:rPr>
              <a:t> </a:t>
            </a:r>
            <a:r>
              <a:rPr spc="-5" dirty="0">
                <a:latin typeface="Times New Roman" pitchFamily="18" charset="0"/>
                <a:cs typeface="Times New Roman" pitchFamily="18" charset="0"/>
              </a:rPr>
              <a:t>external network.</a:t>
            </a:r>
          </a:p>
          <a:p>
            <a:pPr marL="405130" marR="332105" indent="-228600" algn="just">
              <a:lnSpc>
                <a:spcPts val="3020"/>
              </a:lnSpc>
              <a:spcBef>
                <a:spcPts val="1000"/>
              </a:spcBef>
              <a:buFont typeface="Arial MT"/>
              <a:buChar char="•"/>
              <a:tabLst>
                <a:tab pos="405765" algn="l"/>
              </a:tabLst>
            </a:pPr>
            <a:r>
              <a:rPr dirty="0">
                <a:latin typeface="Times New Roman" pitchFamily="18" charset="0"/>
                <a:cs typeface="Times New Roman" pitchFamily="18" charset="0"/>
              </a:rPr>
              <a:t>To</a:t>
            </a:r>
            <a:r>
              <a:rPr spc="5" dirty="0">
                <a:latin typeface="Times New Roman" pitchFamily="18" charset="0"/>
                <a:cs typeface="Times New Roman" pitchFamily="18" charset="0"/>
              </a:rPr>
              <a:t> </a:t>
            </a:r>
            <a:r>
              <a:rPr spc="-5" dirty="0">
                <a:latin typeface="Times New Roman" pitchFamily="18" charset="0"/>
                <a:cs typeface="Times New Roman" pitchFamily="18" charset="0"/>
              </a:rPr>
              <a:t>enable</a:t>
            </a:r>
            <a:r>
              <a:rPr spc="5" dirty="0">
                <a:latin typeface="Times New Roman" pitchFamily="18" charset="0"/>
                <a:cs typeface="Times New Roman" pitchFamily="18" charset="0"/>
              </a:rPr>
              <a:t> </a:t>
            </a:r>
            <a:r>
              <a:rPr spc="-5" dirty="0">
                <a:latin typeface="Times New Roman" pitchFamily="18" charset="0"/>
                <a:cs typeface="Times New Roman" pitchFamily="18" charset="0"/>
              </a:rPr>
              <a:t>the</a:t>
            </a:r>
            <a:r>
              <a:rPr spc="10" dirty="0">
                <a:latin typeface="Times New Roman" pitchFamily="18" charset="0"/>
                <a:cs typeface="Times New Roman" pitchFamily="18" charset="0"/>
              </a:rPr>
              <a:t> </a:t>
            </a:r>
            <a:r>
              <a:rPr spc="-5" dirty="0">
                <a:latin typeface="Times New Roman" pitchFamily="18" charset="0"/>
                <a:cs typeface="Times New Roman" pitchFamily="18" charset="0"/>
              </a:rPr>
              <a:t>communication</a:t>
            </a:r>
            <a:r>
              <a:rPr spc="5" dirty="0">
                <a:latin typeface="Times New Roman" pitchFamily="18" charset="0"/>
                <a:cs typeface="Times New Roman" pitchFamily="18" charset="0"/>
              </a:rPr>
              <a:t> </a:t>
            </a:r>
            <a:r>
              <a:rPr spc="-5" dirty="0">
                <a:latin typeface="Times New Roman" pitchFamily="18" charset="0"/>
                <a:cs typeface="Times New Roman" pitchFamily="18" charset="0"/>
              </a:rPr>
              <a:t>between</a:t>
            </a:r>
            <a:r>
              <a:rPr spc="5" dirty="0">
                <a:latin typeface="Times New Roman" pitchFamily="18" charset="0"/>
                <a:cs typeface="Times New Roman" pitchFamily="18" charset="0"/>
              </a:rPr>
              <a:t> </a:t>
            </a:r>
            <a:r>
              <a:rPr spc="-5" dirty="0">
                <a:latin typeface="Times New Roman" pitchFamily="18" charset="0"/>
                <a:cs typeface="Times New Roman" pitchFamily="18" charset="0"/>
              </a:rPr>
              <a:t>remote</a:t>
            </a:r>
            <a:r>
              <a:rPr spc="10" dirty="0">
                <a:latin typeface="Times New Roman" pitchFamily="18" charset="0"/>
                <a:cs typeface="Times New Roman" pitchFamily="18" charset="0"/>
              </a:rPr>
              <a:t> </a:t>
            </a:r>
            <a:r>
              <a:rPr dirty="0">
                <a:latin typeface="Times New Roman" pitchFamily="18" charset="0"/>
                <a:cs typeface="Times New Roman" pitchFamily="18" charset="0"/>
              </a:rPr>
              <a:t>M2M </a:t>
            </a:r>
            <a:r>
              <a:rPr spc="-5" dirty="0">
                <a:latin typeface="Times New Roman" pitchFamily="18" charset="0"/>
                <a:cs typeface="Times New Roman" pitchFamily="18" charset="0"/>
              </a:rPr>
              <a:t>area</a:t>
            </a:r>
            <a:r>
              <a:rPr spc="5" dirty="0">
                <a:latin typeface="Times New Roman" pitchFamily="18" charset="0"/>
                <a:cs typeface="Times New Roman" pitchFamily="18" charset="0"/>
              </a:rPr>
              <a:t> </a:t>
            </a:r>
            <a:r>
              <a:rPr spc="-5" dirty="0">
                <a:latin typeface="Times New Roman" pitchFamily="18" charset="0"/>
                <a:cs typeface="Times New Roman" pitchFamily="18" charset="0"/>
              </a:rPr>
              <a:t>networks, </a:t>
            </a:r>
            <a:r>
              <a:rPr spc="-615" dirty="0">
                <a:latin typeface="Times New Roman" pitchFamily="18" charset="0"/>
                <a:cs typeface="Times New Roman" pitchFamily="18" charset="0"/>
              </a:rPr>
              <a:t> </a:t>
            </a:r>
            <a:r>
              <a:rPr dirty="0">
                <a:latin typeface="Times New Roman" pitchFamily="18" charset="0"/>
                <a:cs typeface="Times New Roman" pitchFamily="18" charset="0"/>
              </a:rPr>
              <a:t>M2M</a:t>
            </a:r>
            <a:r>
              <a:rPr spc="-15" dirty="0">
                <a:latin typeface="Times New Roman" pitchFamily="18" charset="0"/>
                <a:cs typeface="Times New Roman" pitchFamily="18" charset="0"/>
              </a:rPr>
              <a:t> </a:t>
            </a:r>
            <a:r>
              <a:rPr spc="-5" dirty="0">
                <a:latin typeface="Times New Roman" pitchFamily="18" charset="0"/>
                <a:cs typeface="Times New Roman" pitchFamily="18" charset="0"/>
              </a:rPr>
              <a:t>gateways are used.</a:t>
            </a:r>
          </a:p>
        </p:txBody>
      </p:sp>
      <p:grpSp>
        <p:nvGrpSpPr>
          <p:cNvPr id="4" name="object 4"/>
          <p:cNvGrpSpPr/>
          <p:nvPr/>
        </p:nvGrpSpPr>
        <p:grpSpPr>
          <a:xfrm>
            <a:off x="0" y="0"/>
            <a:ext cx="9080500" cy="6858000"/>
            <a:chOff x="0" y="0"/>
            <a:chExt cx="9080500"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pic>
          <p:nvPicPr>
            <p:cNvPr id="6" name="object 6"/>
            <p:cNvPicPr/>
            <p:nvPr/>
          </p:nvPicPr>
          <p:blipFill>
            <a:blip r:embed="rId2" cstate="print"/>
            <a:stretch>
              <a:fillRect/>
            </a:stretch>
          </p:blipFill>
          <p:spPr>
            <a:xfrm>
              <a:off x="2999041" y="4157607"/>
              <a:ext cx="6080848" cy="2344301"/>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7711440" cy="694690"/>
          </a:xfrm>
          <a:prstGeom prst="rect">
            <a:avLst/>
          </a:prstGeom>
        </p:spPr>
        <p:txBody>
          <a:bodyPr vert="horz" wrap="square" lIns="0" tIns="11430" rIns="0" bIns="0" rtlCol="0">
            <a:spAutoFit/>
          </a:bodyPr>
          <a:lstStyle/>
          <a:p>
            <a:pPr marL="12700">
              <a:lnSpc>
                <a:spcPct val="100000"/>
              </a:lnSpc>
              <a:spcBef>
                <a:spcPts val="90"/>
              </a:spcBef>
            </a:pPr>
            <a:r>
              <a:rPr spc="-5" dirty="0"/>
              <a:t>Difference between</a:t>
            </a:r>
            <a:r>
              <a:rPr spc="-10" dirty="0"/>
              <a:t> </a:t>
            </a:r>
            <a:r>
              <a:rPr spc="-5" dirty="0"/>
              <a:t>IoT and</a:t>
            </a:r>
            <a:r>
              <a:rPr spc="-10" dirty="0"/>
              <a:t> </a:t>
            </a:r>
            <a:r>
              <a:rPr spc="-5" dirty="0"/>
              <a:t>M2M</a:t>
            </a:r>
          </a:p>
        </p:txBody>
      </p:sp>
      <p:sp>
        <p:nvSpPr>
          <p:cNvPr id="3" name="object 3"/>
          <p:cNvSpPr txBox="1"/>
          <p:nvPr/>
        </p:nvSpPr>
        <p:spPr>
          <a:xfrm>
            <a:off x="916939" y="1768336"/>
            <a:ext cx="10248900" cy="4213860"/>
          </a:xfrm>
          <a:prstGeom prst="rect">
            <a:avLst/>
          </a:prstGeom>
        </p:spPr>
        <p:txBody>
          <a:bodyPr vert="horz" wrap="square" lIns="0" tIns="46990" rIns="0" bIns="0" rtlCol="0">
            <a:spAutoFit/>
          </a:bodyPr>
          <a:lstStyle/>
          <a:p>
            <a:pPr marL="241300" indent="-228600">
              <a:lnSpc>
                <a:spcPct val="100000"/>
              </a:lnSpc>
              <a:spcBef>
                <a:spcPts val="370"/>
              </a:spcBef>
              <a:buFont typeface="Arial MT"/>
              <a:buChar char="•"/>
              <a:tabLst>
                <a:tab pos="241300" algn="l"/>
              </a:tabLst>
            </a:pPr>
            <a:r>
              <a:rPr sz="2800" spc="-5" dirty="0">
                <a:latin typeface="Calibri"/>
                <a:cs typeface="Calibri"/>
              </a:rPr>
              <a:t>Communication</a:t>
            </a:r>
            <a:r>
              <a:rPr sz="2800" spc="-20" dirty="0">
                <a:latin typeface="Calibri"/>
                <a:cs typeface="Calibri"/>
              </a:rPr>
              <a:t> </a:t>
            </a:r>
            <a:r>
              <a:rPr sz="2800" spc="-5" dirty="0">
                <a:latin typeface="Calibri"/>
                <a:cs typeface="Calibri"/>
              </a:rPr>
              <a:t>Protocols</a:t>
            </a:r>
            <a:endParaRPr sz="2800" dirty="0">
              <a:latin typeface="Calibri"/>
              <a:cs typeface="Calibri"/>
            </a:endParaRPr>
          </a:p>
          <a:p>
            <a:pPr marL="698500" marR="5080" lvl="1" indent="-228600">
              <a:lnSpc>
                <a:spcPts val="2590"/>
              </a:lnSpc>
              <a:spcBef>
                <a:spcPts val="555"/>
              </a:spcBef>
              <a:buFont typeface="Arial MT"/>
              <a:buChar char="•"/>
              <a:tabLst>
                <a:tab pos="698500" algn="l"/>
              </a:tabLst>
            </a:pPr>
            <a:r>
              <a:rPr sz="2400" spc="-5" dirty="0">
                <a:latin typeface="Calibri"/>
                <a:cs typeface="Calibri"/>
              </a:rPr>
              <a:t>M2M</a:t>
            </a:r>
            <a:r>
              <a:rPr sz="2400" dirty="0">
                <a:latin typeface="Calibri"/>
                <a:cs typeface="Calibri"/>
              </a:rPr>
              <a:t> </a:t>
            </a:r>
            <a:r>
              <a:rPr sz="2400" spc="-5" dirty="0">
                <a:latin typeface="Calibri"/>
                <a:cs typeface="Calibri"/>
              </a:rPr>
              <a:t>and</a:t>
            </a:r>
            <a:r>
              <a:rPr sz="2400" spc="5" dirty="0">
                <a:latin typeface="Calibri"/>
                <a:cs typeface="Calibri"/>
              </a:rPr>
              <a:t> </a:t>
            </a:r>
            <a:r>
              <a:rPr sz="2400" spc="-5" dirty="0">
                <a:latin typeface="Calibri"/>
                <a:cs typeface="Calibri"/>
              </a:rPr>
              <a:t>IoT</a:t>
            </a:r>
            <a:r>
              <a:rPr sz="2400" dirty="0">
                <a:latin typeface="Calibri"/>
                <a:cs typeface="Calibri"/>
              </a:rPr>
              <a:t> can</a:t>
            </a:r>
            <a:r>
              <a:rPr sz="2400" spc="5" dirty="0">
                <a:latin typeface="Calibri"/>
                <a:cs typeface="Calibri"/>
              </a:rPr>
              <a:t> </a:t>
            </a:r>
            <a:r>
              <a:rPr sz="2400" spc="-5" dirty="0">
                <a:latin typeface="Calibri"/>
                <a:cs typeface="Calibri"/>
              </a:rPr>
              <a:t>differ</a:t>
            </a:r>
            <a:r>
              <a:rPr sz="2400" spc="5" dirty="0">
                <a:latin typeface="Calibri"/>
                <a:cs typeface="Calibri"/>
              </a:rPr>
              <a:t> </a:t>
            </a:r>
            <a:r>
              <a:rPr sz="2400" spc="-5" dirty="0">
                <a:latin typeface="Calibri"/>
                <a:cs typeface="Calibri"/>
              </a:rPr>
              <a:t>in</a:t>
            </a:r>
            <a:r>
              <a:rPr sz="2400" dirty="0">
                <a:latin typeface="Calibri"/>
                <a:cs typeface="Calibri"/>
              </a:rPr>
              <a:t> </a:t>
            </a:r>
            <a:r>
              <a:rPr sz="2400" spc="-5" dirty="0">
                <a:latin typeface="Calibri"/>
                <a:cs typeface="Calibri"/>
              </a:rPr>
              <a:t>how</a:t>
            </a:r>
            <a:r>
              <a:rPr sz="2400" spc="5" dirty="0">
                <a:latin typeface="Calibri"/>
                <a:cs typeface="Calibri"/>
              </a:rPr>
              <a:t> </a:t>
            </a:r>
            <a:r>
              <a:rPr sz="2400" spc="-5" dirty="0">
                <a:latin typeface="Calibri"/>
                <a:cs typeface="Calibri"/>
              </a:rPr>
              <a:t>the</a:t>
            </a:r>
            <a:r>
              <a:rPr sz="2400" spc="5" dirty="0">
                <a:latin typeface="Calibri"/>
                <a:cs typeface="Calibri"/>
              </a:rPr>
              <a:t> </a:t>
            </a:r>
            <a:r>
              <a:rPr sz="2400" spc="-5" dirty="0">
                <a:latin typeface="Calibri"/>
                <a:cs typeface="Calibri"/>
              </a:rPr>
              <a:t>communication</a:t>
            </a:r>
            <a:r>
              <a:rPr sz="2400" dirty="0">
                <a:latin typeface="Calibri"/>
                <a:cs typeface="Calibri"/>
              </a:rPr>
              <a:t> </a:t>
            </a:r>
            <a:r>
              <a:rPr sz="2400" spc="-5" dirty="0">
                <a:latin typeface="Calibri"/>
                <a:cs typeface="Calibri"/>
              </a:rPr>
              <a:t>between</a:t>
            </a:r>
            <a:r>
              <a:rPr sz="2400" spc="5" dirty="0">
                <a:latin typeface="Calibri"/>
                <a:cs typeface="Calibri"/>
              </a:rPr>
              <a:t> </a:t>
            </a:r>
            <a:r>
              <a:rPr sz="2400" spc="-5" dirty="0">
                <a:latin typeface="Calibri"/>
                <a:cs typeface="Calibri"/>
              </a:rPr>
              <a:t>the</a:t>
            </a:r>
            <a:r>
              <a:rPr sz="2400" spc="5" dirty="0">
                <a:latin typeface="Calibri"/>
                <a:cs typeface="Calibri"/>
              </a:rPr>
              <a:t> </a:t>
            </a:r>
            <a:r>
              <a:rPr sz="2400" spc="-5" dirty="0">
                <a:latin typeface="Calibri"/>
                <a:cs typeface="Calibri"/>
              </a:rPr>
              <a:t>machines</a:t>
            </a:r>
            <a:r>
              <a:rPr sz="2400" dirty="0">
                <a:latin typeface="Calibri"/>
                <a:cs typeface="Calibri"/>
              </a:rPr>
              <a:t> </a:t>
            </a:r>
            <a:r>
              <a:rPr sz="2400" spc="-5" dirty="0">
                <a:latin typeface="Calibri"/>
                <a:cs typeface="Calibri"/>
              </a:rPr>
              <a:t>or </a:t>
            </a:r>
            <a:r>
              <a:rPr sz="2400" spc="-525" dirty="0">
                <a:latin typeface="Calibri"/>
                <a:cs typeface="Calibri"/>
              </a:rPr>
              <a:t> </a:t>
            </a:r>
            <a:r>
              <a:rPr sz="2400" spc="-5" dirty="0">
                <a:latin typeface="Calibri"/>
                <a:cs typeface="Calibri"/>
              </a:rPr>
              <a:t>devices happens.</a:t>
            </a:r>
            <a:endParaRPr sz="2400" dirty="0">
              <a:latin typeface="Calibri"/>
              <a:cs typeface="Calibri"/>
            </a:endParaRPr>
          </a:p>
          <a:p>
            <a:pPr marL="698500" marR="271780" lvl="1" indent="-228600">
              <a:lnSpc>
                <a:spcPts val="2590"/>
              </a:lnSpc>
              <a:spcBef>
                <a:spcPts val="500"/>
              </a:spcBef>
              <a:buFont typeface="Arial MT"/>
              <a:buChar char="•"/>
              <a:tabLst>
                <a:tab pos="698500" algn="l"/>
              </a:tabLst>
            </a:pPr>
            <a:r>
              <a:rPr sz="2400" spc="-5" dirty="0">
                <a:latin typeface="Calibri"/>
                <a:cs typeface="Calibri"/>
              </a:rPr>
              <a:t>M2M</a:t>
            </a:r>
            <a:r>
              <a:rPr sz="2400" dirty="0">
                <a:latin typeface="Calibri"/>
                <a:cs typeface="Calibri"/>
              </a:rPr>
              <a:t> </a:t>
            </a:r>
            <a:r>
              <a:rPr sz="2400" spc="-5" dirty="0">
                <a:latin typeface="Calibri"/>
                <a:cs typeface="Calibri"/>
              </a:rPr>
              <a:t>uses</a:t>
            </a:r>
            <a:r>
              <a:rPr sz="2400" spc="5" dirty="0">
                <a:latin typeface="Calibri"/>
                <a:cs typeface="Calibri"/>
              </a:rPr>
              <a:t> </a:t>
            </a:r>
            <a:r>
              <a:rPr sz="2400" spc="-5" dirty="0">
                <a:latin typeface="Calibri"/>
                <a:cs typeface="Calibri"/>
              </a:rPr>
              <a:t>either</a:t>
            </a:r>
            <a:r>
              <a:rPr sz="2400" spc="5" dirty="0">
                <a:latin typeface="Calibri"/>
                <a:cs typeface="Calibri"/>
              </a:rPr>
              <a:t> </a:t>
            </a:r>
            <a:r>
              <a:rPr sz="2400" spc="-5" dirty="0">
                <a:latin typeface="Calibri"/>
                <a:cs typeface="Calibri"/>
              </a:rPr>
              <a:t>proprietary</a:t>
            </a:r>
            <a:r>
              <a:rPr sz="2400" spc="5" dirty="0">
                <a:latin typeface="Calibri"/>
                <a:cs typeface="Calibri"/>
              </a:rPr>
              <a:t> </a:t>
            </a:r>
            <a:r>
              <a:rPr sz="2400" spc="-5" dirty="0">
                <a:latin typeface="Calibri"/>
                <a:cs typeface="Calibri"/>
              </a:rPr>
              <a:t>or</a:t>
            </a:r>
            <a:r>
              <a:rPr sz="2400" spc="5" dirty="0">
                <a:latin typeface="Calibri"/>
                <a:cs typeface="Calibri"/>
              </a:rPr>
              <a:t> </a:t>
            </a:r>
            <a:r>
              <a:rPr sz="2400" spc="-5" dirty="0">
                <a:latin typeface="Calibri"/>
                <a:cs typeface="Calibri"/>
              </a:rPr>
              <a:t>non-IP</a:t>
            </a:r>
            <a:r>
              <a:rPr sz="2400" spc="5" dirty="0">
                <a:latin typeface="Calibri"/>
                <a:cs typeface="Calibri"/>
              </a:rPr>
              <a:t> </a:t>
            </a:r>
            <a:r>
              <a:rPr sz="2400" spc="-5" dirty="0">
                <a:latin typeface="Calibri"/>
                <a:cs typeface="Calibri"/>
              </a:rPr>
              <a:t>based</a:t>
            </a:r>
            <a:r>
              <a:rPr sz="2400" spc="5" dirty="0">
                <a:latin typeface="Calibri"/>
                <a:cs typeface="Calibri"/>
              </a:rPr>
              <a:t> </a:t>
            </a:r>
            <a:r>
              <a:rPr sz="2400" spc="-5" dirty="0">
                <a:latin typeface="Calibri"/>
                <a:cs typeface="Calibri"/>
              </a:rPr>
              <a:t>communication</a:t>
            </a:r>
            <a:r>
              <a:rPr sz="2400" spc="5" dirty="0">
                <a:latin typeface="Calibri"/>
                <a:cs typeface="Calibri"/>
              </a:rPr>
              <a:t> </a:t>
            </a:r>
            <a:r>
              <a:rPr sz="2400" spc="-5" dirty="0">
                <a:latin typeface="Calibri"/>
                <a:cs typeface="Calibri"/>
              </a:rPr>
              <a:t>protocols</a:t>
            </a:r>
            <a:r>
              <a:rPr sz="2400" spc="5" dirty="0">
                <a:latin typeface="Calibri"/>
                <a:cs typeface="Calibri"/>
              </a:rPr>
              <a:t> </a:t>
            </a:r>
            <a:r>
              <a:rPr sz="2400" spc="-5" dirty="0">
                <a:latin typeface="Calibri"/>
                <a:cs typeface="Calibri"/>
              </a:rPr>
              <a:t>for </a:t>
            </a:r>
            <a:r>
              <a:rPr sz="2400" spc="-525" dirty="0">
                <a:latin typeface="Calibri"/>
                <a:cs typeface="Calibri"/>
              </a:rPr>
              <a:t> </a:t>
            </a:r>
            <a:r>
              <a:rPr sz="2400" spc="-5" dirty="0">
                <a:latin typeface="Calibri"/>
                <a:cs typeface="Calibri"/>
              </a:rPr>
              <a:t>communication within</a:t>
            </a:r>
            <a:r>
              <a:rPr sz="2400"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M2M</a:t>
            </a:r>
            <a:r>
              <a:rPr sz="2400" dirty="0">
                <a:latin typeface="Calibri"/>
                <a:cs typeface="Calibri"/>
              </a:rPr>
              <a:t> </a:t>
            </a:r>
            <a:r>
              <a:rPr sz="2400" spc="-5" dirty="0">
                <a:latin typeface="Calibri"/>
                <a:cs typeface="Calibri"/>
              </a:rPr>
              <a:t>area</a:t>
            </a:r>
            <a:r>
              <a:rPr sz="2400" dirty="0">
                <a:latin typeface="Calibri"/>
                <a:cs typeface="Calibri"/>
              </a:rPr>
              <a:t> </a:t>
            </a:r>
            <a:r>
              <a:rPr sz="2400" spc="-5" dirty="0">
                <a:latin typeface="Calibri"/>
                <a:cs typeface="Calibri"/>
              </a:rPr>
              <a:t>networks.</a:t>
            </a:r>
            <a:endParaRPr sz="2400" dirty="0">
              <a:latin typeface="Calibri"/>
              <a:cs typeface="Calibri"/>
            </a:endParaRPr>
          </a:p>
          <a:p>
            <a:pPr marL="321945" indent="-309245">
              <a:lnSpc>
                <a:spcPct val="100000"/>
              </a:lnSpc>
              <a:spcBef>
                <a:spcPts val="605"/>
              </a:spcBef>
              <a:buFont typeface="Arial MT"/>
              <a:buChar char="•"/>
              <a:tabLst>
                <a:tab pos="321310" algn="l"/>
                <a:tab pos="321945" algn="l"/>
              </a:tabLst>
            </a:pPr>
            <a:r>
              <a:rPr sz="2800" spc="-5" dirty="0">
                <a:latin typeface="Calibri"/>
                <a:cs typeface="Calibri"/>
              </a:rPr>
              <a:t>Machines</a:t>
            </a:r>
            <a:r>
              <a:rPr sz="2800" spc="-10" dirty="0">
                <a:latin typeface="Calibri"/>
                <a:cs typeface="Calibri"/>
              </a:rPr>
              <a:t> </a:t>
            </a:r>
            <a:r>
              <a:rPr sz="2800" dirty="0">
                <a:latin typeface="Calibri"/>
                <a:cs typeface="Calibri"/>
              </a:rPr>
              <a:t>in</a:t>
            </a:r>
            <a:r>
              <a:rPr sz="2800" spc="-5" dirty="0">
                <a:latin typeface="Calibri"/>
                <a:cs typeface="Calibri"/>
              </a:rPr>
              <a:t> </a:t>
            </a:r>
            <a:r>
              <a:rPr sz="2800" dirty="0">
                <a:latin typeface="Calibri"/>
                <a:cs typeface="Calibri"/>
              </a:rPr>
              <a:t>M2M</a:t>
            </a:r>
            <a:r>
              <a:rPr sz="2800" spc="-10" dirty="0">
                <a:latin typeface="Calibri"/>
                <a:cs typeface="Calibri"/>
              </a:rPr>
              <a:t> </a:t>
            </a:r>
            <a:r>
              <a:rPr sz="2800" dirty="0">
                <a:latin typeface="Calibri"/>
                <a:cs typeface="Calibri"/>
              </a:rPr>
              <a:t>vs</a:t>
            </a:r>
            <a:r>
              <a:rPr sz="2800" spc="-5" dirty="0">
                <a:latin typeface="Calibri"/>
                <a:cs typeface="Calibri"/>
              </a:rPr>
              <a:t> Things </a:t>
            </a:r>
            <a:r>
              <a:rPr sz="2800" dirty="0">
                <a:latin typeface="Calibri"/>
                <a:cs typeface="Calibri"/>
              </a:rPr>
              <a:t>in</a:t>
            </a:r>
            <a:r>
              <a:rPr sz="2800" spc="-5" dirty="0">
                <a:latin typeface="Calibri"/>
                <a:cs typeface="Calibri"/>
              </a:rPr>
              <a:t> IoT</a:t>
            </a:r>
            <a:endParaRPr sz="2800" dirty="0">
              <a:latin typeface="Calibri"/>
              <a:cs typeface="Calibri"/>
            </a:endParaRPr>
          </a:p>
          <a:p>
            <a:pPr marL="698500" marR="25400" lvl="1" indent="-228600">
              <a:lnSpc>
                <a:spcPts val="2590"/>
              </a:lnSpc>
              <a:spcBef>
                <a:spcPts val="555"/>
              </a:spcBef>
              <a:buFont typeface="Arial MT"/>
              <a:buChar char="•"/>
              <a:tabLst>
                <a:tab pos="698500" algn="l"/>
              </a:tabLst>
            </a:pPr>
            <a:r>
              <a:rPr sz="2400" spc="-5" dirty="0">
                <a:latin typeface="Calibri"/>
                <a:cs typeface="Calibri"/>
              </a:rPr>
              <a:t>The</a:t>
            </a:r>
            <a:r>
              <a:rPr sz="2400" spc="5" dirty="0">
                <a:latin typeface="Calibri"/>
                <a:cs typeface="Calibri"/>
              </a:rPr>
              <a:t> </a:t>
            </a:r>
            <a:r>
              <a:rPr sz="2400" spc="-5" dirty="0">
                <a:latin typeface="Calibri"/>
                <a:cs typeface="Calibri"/>
              </a:rPr>
              <a:t>"Things"</a:t>
            </a:r>
            <a:r>
              <a:rPr sz="2400" spc="5" dirty="0">
                <a:latin typeface="Calibri"/>
                <a:cs typeface="Calibri"/>
              </a:rPr>
              <a:t> </a:t>
            </a:r>
            <a:r>
              <a:rPr sz="2400" spc="-5" dirty="0">
                <a:latin typeface="Calibri"/>
                <a:cs typeface="Calibri"/>
              </a:rPr>
              <a:t>in</a:t>
            </a:r>
            <a:r>
              <a:rPr sz="2400" spc="5" dirty="0">
                <a:latin typeface="Calibri"/>
                <a:cs typeface="Calibri"/>
              </a:rPr>
              <a:t> </a:t>
            </a:r>
            <a:r>
              <a:rPr sz="2400" spc="-5" dirty="0">
                <a:latin typeface="Calibri"/>
                <a:cs typeface="Calibri"/>
              </a:rPr>
              <a:t>IoT</a:t>
            </a:r>
            <a:r>
              <a:rPr sz="2400" spc="5" dirty="0">
                <a:latin typeface="Calibri"/>
                <a:cs typeface="Calibri"/>
              </a:rPr>
              <a:t> </a:t>
            </a:r>
            <a:r>
              <a:rPr sz="2400" spc="-5" dirty="0">
                <a:latin typeface="Calibri"/>
                <a:cs typeface="Calibri"/>
              </a:rPr>
              <a:t>refers</a:t>
            </a:r>
            <a:r>
              <a:rPr sz="2400" spc="5" dirty="0">
                <a:latin typeface="Calibri"/>
                <a:cs typeface="Calibri"/>
              </a:rPr>
              <a:t> </a:t>
            </a:r>
            <a:r>
              <a:rPr sz="2400" dirty="0">
                <a:latin typeface="Calibri"/>
                <a:cs typeface="Calibri"/>
              </a:rPr>
              <a:t>to</a:t>
            </a:r>
            <a:r>
              <a:rPr sz="2400" spc="5" dirty="0">
                <a:latin typeface="Calibri"/>
                <a:cs typeface="Calibri"/>
              </a:rPr>
              <a:t> </a:t>
            </a:r>
            <a:r>
              <a:rPr sz="2400" spc="-5" dirty="0">
                <a:latin typeface="Calibri"/>
                <a:cs typeface="Calibri"/>
              </a:rPr>
              <a:t>physical</a:t>
            </a:r>
            <a:r>
              <a:rPr sz="2400" spc="5" dirty="0">
                <a:latin typeface="Calibri"/>
                <a:cs typeface="Calibri"/>
              </a:rPr>
              <a:t> </a:t>
            </a:r>
            <a:r>
              <a:rPr sz="2400" spc="-5" dirty="0">
                <a:latin typeface="Calibri"/>
                <a:cs typeface="Calibri"/>
              </a:rPr>
              <a:t>objects</a:t>
            </a:r>
            <a:r>
              <a:rPr sz="2400" spc="5" dirty="0">
                <a:latin typeface="Calibri"/>
                <a:cs typeface="Calibri"/>
              </a:rPr>
              <a:t> </a:t>
            </a:r>
            <a:r>
              <a:rPr sz="2400" spc="-5" dirty="0">
                <a:latin typeface="Calibri"/>
                <a:cs typeface="Calibri"/>
              </a:rPr>
              <a:t>that</a:t>
            </a:r>
            <a:r>
              <a:rPr sz="2400" spc="5" dirty="0">
                <a:latin typeface="Calibri"/>
                <a:cs typeface="Calibri"/>
              </a:rPr>
              <a:t> </a:t>
            </a:r>
            <a:r>
              <a:rPr sz="2400" spc="-5" dirty="0">
                <a:latin typeface="Calibri"/>
                <a:cs typeface="Calibri"/>
              </a:rPr>
              <a:t>have</a:t>
            </a:r>
            <a:r>
              <a:rPr sz="2400" spc="5" dirty="0">
                <a:latin typeface="Calibri"/>
                <a:cs typeface="Calibri"/>
              </a:rPr>
              <a:t> </a:t>
            </a:r>
            <a:r>
              <a:rPr sz="2400" spc="-5" dirty="0">
                <a:latin typeface="Calibri"/>
                <a:cs typeface="Calibri"/>
              </a:rPr>
              <a:t>unique</a:t>
            </a:r>
            <a:r>
              <a:rPr sz="2400" spc="5" dirty="0">
                <a:latin typeface="Calibri"/>
                <a:cs typeface="Calibri"/>
              </a:rPr>
              <a:t> </a:t>
            </a:r>
            <a:r>
              <a:rPr sz="2400" spc="-5" dirty="0">
                <a:latin typeface="Calibri"/>
                <a:cs typeface="Calibri"/>
              </a:rPr>
              <a:t>identifiers</a:t>
            </a:r>
            <a:r>
              <a:rPr sz="2400" spc="5" dirty="0">
                <a:latin typeface="Calibri"/>
                <a:cs typeface="Calibri"/>
              </a:rPr>
              <a:t> </a:t>
            </a:r>
            <a:r>
              <a:rPr sz="2400" spc="-5" dirty="0">
                <a:latin typeface="Calibri"/>
                <a:cs typeface="Calibri"/>
              </a:rPr>
              <a:t>and </a:t>
            </a:r>
            <a:r>
              <a:rPr sz="2400" spc="-530" dirty="0">
                <a:latin typeface="Calibri"/>
                <a:cs typeface="Calibri"/>
              </a:rPr>
              <a:t> </a:t>
            </a:r>
            <a:r>
              <a:rPr sz="2400" dirty="0">
                <a:latin typeface="Calibri"/>
                <a:cs typeface="Calibri"/>
              </a:rPr>
              <a:t>can </a:t>
            </a:r>
            <a:r>
              <a:rPr sz="2400" spc="-5" dirty="0">
                <a:latin typeface="Calibri"/>
                <a:cs typeface="Calibri"/>
              </a:rPr>
              <a:t>sense</a:t>
            </a:r>
            <a:r>
              <a:rPr sz="2400" spc="5" dirty="0">
                <a:latin typeface="Calibri"/>
                <a:cs typeface="Calibri"/>
              </a:rPr>
              <a:t> </a:t>
            </a:r>
            <a:r>
              <a:rPr sz="2400" spc="-5" dirty="0">
                <a:latin typeface="Calibri"/>
                <a:cs typeface="Calibri"/>
              </a:rPr>
              <a:t>and</a:t>
            </a:r>
            <a:r>
              <a:rPr sz="2400" dirty="0">
                <a:latin typeface="Calibri"/>
                <a:cs typeface="Calibri"/>
              </a:rPr>
              <a:t> </a:t>
            </a:r>
            <a:r>
              <a:rPr sz="2400" spc="-5" dirty="0">
                <a:latin typeface="Calibri"/>
                <a:cs typeface="Calibri"/>
              </a:rPr>
              <a:t>communicate</a:t>
            </a:r>
            <a:r>
              <a:rPr sz="2400" spc="5" dirty="0">
                <a:latin typeface="Calibri"/>
                <a:cs typeface="Calibri"/>
              </a:rPr>
              <a:t> </a:t>
            </a:r>
            <a:r>
              <a:rPr sz="2400" spc="-5" dirty="0">
                <a:latin typeface="Calibri"/>
                <a:cs typeface="Calibri"/>
              </a:rPr>
              <a:t>with</a:t>
            </a:r>
            <a:r>
              <a:rPr sz="2400" spc="5" dirty="0">
                <a:latin typeface="Calibri"/>
                <a:cs typeface="Calibri"/>
              </a:rPr>
              <a:t> </a:t>
            </a:r>
            <a:r>
              <a:rPr sz="2400" spc="-5" dirty="0">
                <a:latin typeface="Calibri"/>
                <a:cs typeface="Calibri"/>
              </a:rPr>
              <a:t>their</a:t>
            </a:r>
            <a:r>
              <a:rPr sz="2400" dirty="0">
                <a:latin typeface="Calibri"/>
                <a:cs typeface="Calibri"/>
              </a:rPr>
              <a:t> </a:t>
            </a:r>
            <a:r>
              <a:rPr sz="2400" spc="-5" dirty="0">
                <a:latin typeface="Calibri"/>
                <a:cs typeface="Calibri"/>
              </a:rPr>
              <a:t>external</a:t>
            </a:r>
            <a:r>
              <a:rPr sz="2400" spc="5" dirty="0">
                <a:latin typeface="Calibri"/>
                <a:cs typeface="Calibri"/>
              </a:rPr>
              <a:t> </a:t>
            </a:r>
            <a:r>
              <a:rPr sz="2400" spc="-5" dirty="0">
                <a:latin typeface="Calibri"/>
                <a:cs typeface="Calibri"/>
              </a:rPr>
              <a:t>environment</a:t>
            </a:r>
            <a:r>
              <a:rPr sz="2400" dirty="0">
                <a:latin typeface="Calibri"/>
                <a:cs typeface="Calibri"/>
              </a:rPr>
              <a:t> </a:t>
            </a:r>
            <a:r>
              <a:rPr sz="2400" spc="-5" dirty="0">
                <a:latin typeface="Calibri"/>
                <a:cs typeface="Calibri"/>
              </a:rPr>
              <a:t>(and</a:t>
            </a:r>
            <a:r>
              <a:rPr sz="2400" spc="5" dirty="0">
                <a:latin typeface="Calibri"/>
                <a:cs typeface="Calibri"/>
              </a:rPr>
              <a:t> </a:t>
            </a:r>
            <a:r>
              <a:rPr sz="2400" spc="-5" dirty="0">
                <a:latin typeface="Calibri"/>
                <a:cs typeface="Calibri"/>
              </a:rPr>
              <a:t>user </a:t>
            </a:r>
            <a:r>
              <a:rPr sz="2400" dirty="0">
                <a:latin typeface="Calibri"/>
                <a:cs typeface="Calibri"/>
              </a:rPr>
              <a:t> </a:t>
            </a:r>
            <a:r>
              <a:rPr sz="2400" spc="-5" dirty="0">
                <a:latin typeface="Calibri"/>
                <a:cs typeface="Calibri"/>
              </a:rPr>
              <a:t>applications) or</a:t>
            </a:r>
            <a:r>
              <a:rPr sz="2400" dirty="0">
                <a:latin typeface="Calibri"/>
                <a:cs typeface="Calibri"/>
              </a:rPr>
              <a:t> </a:t>
            </a:r>
            <a:r>
              <a:rPr sz="2400" spc="-5" dirty="0">
                <a:latin typeface="Calibri"/>
                <a:cs typeface="Calibri"/>
              </a:rPr>
              <a:t>their</a:t>
            </a:r>
            <a:r>
              <a:rPr sz="2400" dirty="0">
                <a:latin typeface="Calibri"/>
                <a:cs typeface="Calibri"/>
              </a:rPr>
              <a:t> </a:t>
            </a:r>
            <a:r>
              <a:rPr sz="2400" spc="-5" dirty="0">
                <a:latin typeface="Calibri"/>
                <a:cs typeface="Calibri"/>
              </a:rPr>
              <a:t>internal</a:t>
            </a:r>
            <a:r>
              <a:rPr sz="2400" dirty="0">
                <a:latin typeface="Calibri"/>
                <a:cs typeface="Calibri"/>
              </a:rPr>
              <a:t> </a:t>
            </a:r>
            <a:r>
              <a:rPr sz="2400" spc="-5" dirty="0">
                <a:latin typeface="Calibri"/>
                <a:cs typeface="Calibri"/>
              </a:rPr>
              <a:t>physical</a:t>
            </a:r>
            <a:r>
              <a:rPr sz="2400" dirty="0">
                <a:latin typeface="Calibri"/>
                <a:cs typeface="Calibri"/>
              </a:rPr>
              <a:t> states.</a:t>
            </a:r>
          </a:p>
          <a:p>
            <a:pPr marL="698500" marR="5080" lvl="1" indent="-228600">
              <a:lnSpc>
                <a:spcPts val="2590"/>
              </a:lnSpc>
              <a:spcBef>
                <a:spcPts val="500"/>
              </a:spcBef>
              <a:buFont typeface="Arial MT"/>
              <a:buChar char="•"/>
              <a:tabLst>
                <a:tab pos="698500" algn="l"/>
              </a:tabLst>
            </a:pPr>
            <a:r>
              <a:rPr sz="2400" spc="-5" dirty="0">
                <a:latin typeface="Calibri"/>
                <a:cs typeface="Calibri"/>
              </a:rPr>
              <a:t>M2M</a:t>
            </a:r>
            <a:r>
              <a:rPr sz="2400" spc="5" dirty="0">
                <a:latin typeface="Calibri"/>
                <a:cs typeface="Calibri"/>
              </a:rPr>
              <a:t> </a:t>
            </a:r>
            <a:r>
              <a:rPr sz="2400" spc="-5" dirty="0">
                <a:latin typeface="Calibri"/>
                <a:cs typeface="Calibri"/>
              </a:rPr>
              <a:t>systems,</a:t>
            </a:r>
            <a:r>
              <a:rPr sz="2400" spc="5" dirty="0">
                <a:latin typeface="Calibri"/>
                <a:cs typeface="Calibri"/>
              </a:rPr>
              <a:t> </a:t>
            </a:r>
            <a:r>
              <a:rPr sz="2400" spc="-5" dirty="0">
                <a:latin typeface="Calibri"/>
                <a:cs typeface="Calibri"/>
              </a:rPr>
              <a:t>in</a:t>
            </a:r>
            <a:r>
              <a:rPr sz="2400" spc="5" dirty="0">
                <a:latin typeface="Calibri"/>
                <a:cs typeface="Calibri"/>
              </a:rPr>
              <a:t> </a:t>
            </a:r>
            <a:r>
              <a:rPr sz="2400" spc="-5" dirty="0">
                <a:latin typeface="Calibri"/>
                <a:cs typeface="Calibri"/>
              </a:rPr>
              <a:t>contrast</a:t>
            </a:r>
            <a:r>
              <a:rPr sz="2400" spc="10" dirty="0">
                <a:latin typeface="Calibri"/>
                <a:cs typeface="Calibri"/>
              </a:rPr>
              <a:t> </a:t>
            </a:r>
            <a:r>
              <a:rPr sz="2400" dirty="0">
                <a:latin typeface="Calibri"/>
                <a:cs typeface="Calibri"/>
              </a:rPr>
              <a:t>to</a:t>
            </a:r>
            <a:r>
              <a:rPr sz="2400" spc="5" dirty="0">
                <a:latin typeface="Calibri"/>
                <a:cs typeface="Calibri"/>
              </a:rPr>
              <a:t> </a:t>
            </a:r>
            <a:r>
              <a:rPr sz="2400" spc="-5" dirty="0">
                <a:latin typeface="Calibri"/>
                <a:cs typeface="Calibri"/>
              </a:rPr>
              <a:t>IoT,</a:t>
            </a:r>
            <a:r>
              <a:rPr sz="2400" spc="5" dirty="0">
                <a:latin typeface="Calibri"/>
                <a:cs typeface="Calibri"/>
              </a:rPr>
              <a:t> </a:t>
            </a:r>
            <a:r>
              <a:rPr sz="2400" spc="-5" dirty="0">
                <a:latin typeface="Calibri"/>
                <a:cs typeface="Calibri"/>
              </a:rPr>
              <a:t>typically</a:t>
            </a:r>
            <a:r>
              <a:rPr sz="2400" spc="5" dirty="0">
                <a:latin typeface="Calibri"/>
                <a:cs typeface="Calibri"/>
              </a:rPr>
              <a:t> </a:t>
            </a:r>
            <a:r>
              <a:rPr sz="2400" spc="-5" dirty="0">
                <a:latin typeface="Calibri"/>
                <a:cs typeface="Calibri"/>
              </a:rPr>
              <a:t>have</a:t>
            </a:r>
            <a:r>
              <a:rPr sz="2400" spc="10" dirty="0">
                <a:latin typeface="Calibri"/>
                <a:cs typeface="Calibri"/>
              </a:rPr>
              <a:t> </a:t>
            </a:r>
            <a:r>
              <a:rPr sz="2400" spc="-5" dirty="0">
                <a:latin typeface="Calibri"/>
                <a:cs typeface="Calibri"/>
              </a:rPr>
              <a:t>homogeneous</a:t>
            </a:r>
            <a:r>
              <a:rPr sz="2400" spc="5" dirty="0">
                <a:latin typeface="Calibri"/>
                <a:cs typeface="Calibri"/>
              </a:rPr>
              <a:t> </a:t>
            </a:r>
            <a:r>
              <a:rPr sz="2400" spc="-5" dirty="0">
                <a:latin typeface="Calibri"/>
                <a:cs typeface="Calibri"/>
              </a:rPr>
              <a:t>machine</a:t>
            </a:r>
            <a:r>
              <a:rPr sz="2400" spc="5" dirty="0">
                <a:latin typeface="Calibri"/>
                <a:cs typeface="Calibri"/>
              </a:rPr>
              <a:t> </a:t>
            </a:r>
            <a:r>
              <a:rPr sz="2400" spc="-5" dirty="0">
                <a:latin typeface="Calibri"/>
                <a:cs typeface="Calibri"/>
              </a:rPr>
              <a:t>types </a:t>
            </a:r>
            <a:r>
              <a:rPr sz="2400" spc="-525" dirty="0">
                <a:latin typeface="Calibri"/>
                <a:cs typeface="Calibri"/>
              </a:rPr>
              <a:t> </a:t>
            </a:r>
            <a:r>
              <a:rPr sz="2400" spc="-5" dirty="0">
                <a:latin typeface="Calibri"/>
                <a:cs typeface="Calibri"/>
              </a:rPr>
              <a:t>within </a:t>
            </a:r>
            <a:r>
              <a:rPr sz="2400" dirty="0">
                <a:latin typeface="Calibri"/>
                <a:cs typeface="Calibri"/>
              </a:rPr>
              <a:t>an </a:t>
            </a:r>
            <a:r>
              <a:rPr sz="2400" spc="-5" dirty="0">
                <a:latin typeface="Calibri"/>
                <a:cs typeface="Calibri"/>
              </a:rPr>
              <a:t>M2M</a:t>
            </a:r>
            <a:r>
              <a:rPr sz="2400" dirty="0">
                <a:latin typeface="Calibri"/>
                <a:cs typeface="Calibri"/>
              </a:rPr>
              <a:t> </a:t>
            </a:r>
            <a:r>
              <a:rPr sz="2400" spc="-5" dirty="0">
                <a:latin typeface="Calibri"/>
                <a:cs typeface="Calibri"/>
              </a:rPr>
              <a:t>area</a:t>
            </a:r>
            <a:r>
              <a:rPr sz="2400" dirty="0">
                <a:latin typeface="Calibri"/>
                <a:cs typeface="Calibri"/>
              </a:rPr>
              <a:t> </a:t>
            </a:r>
            <a:r>
              <a:rPr sz="2400" spc="-5" dirty="0">
                <a:latin typeface="Calibri"/>
                <a:cs typeface="Calibri"/>
              </a:rPr>
              <a:t>network.</a:t>
            </a:r>
            <a:endParaRPr sz="2400" dirty="0">
              <a:latin typeface="Calibri"/>
              <a:cs typeface="Calibri"/>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7711440" cy="694690"/>
          </a:xfrm>
          <a:prstGeom prst="rect">
            <a:avLst/>
          </a:prstGeom>
        </p:spPr>
        <p:txBody>
          <a:bodyPr vert="horz" wrap="square" lIns="0" tIns="11430" rIns="0" bIns="0" rtlCol="0">
            <a:spAutoFit/>
          </a:bodyPr>
          <a:lstStyle/>
          <a:p>
            <a:pPr marL="12700">
              <a:lnSpc>
                <a:spcPct val="100000"/>
              </a:lnSpc>
              <a:spcBef>
                <a:spcPts val="90"/>
              </a:spcBef>
            </a:pPr>
            <a:r>
              <a:rPr spc="-5" dirty="0"/>
              <a:t>Difference between</a:t>
            </a:r>
            <a:r>
              <a:rPr spc="-10" dirty="0"/>
              <a:t> </a:t>
            </a:r>
            <a:r>
              <a:rPr spc="-5" dirty="0"/>
              <a:t>IoT and</a:t>
            </a:r>
            <a:r>
              <a:rPr spc="-10" dirty="0"/>
              <a:t> </a:t>
            </a:r>
            <a:r>
              <a:rPr spc="-5" dirty="0"/>
              <a:t>M2M</a:t>
            </a:r>
          </a:p>
        </p:txBody>
      </p:sp>
      <p:sp>
        <p:nvSpPr>
          <p:cNvPr id="3" name="object 3"/>
          <p:cNvSpPr txBox="1"/>
          <p:nvPr/>
        </p:nvSpPr>
        <p:spPr>
          <a:xfrm>
            <a:off x="916939" y="1741804"/>
            <a:ext cx="10449560" cy="4426853"/>
          </a:xfrm>
          <a:prstGeom prst="rect">
            <a:avLst/>
          </a:prstGeom>
        </p:spPr>
        <p:txBody>
          <a:bodyPr vert="horz" wrap="square" lIns="0" tIns="11430" rIns="0" bIns="0" rtlCol="0">
            <a:spAutoFit/>
          </a:bodyPr>
          <a:lstStyle/>
          <a:p>
            <a:pPr marL="241300" indent="-228600" algn="just">
              <a:lnSpc>
                <a:spcPts val="2975"/>
              </a:lnSpc>
              <a:spcBef>
                <a:spcPts val="90"/>
              </a:spcBef>
              <a:buFont typeface="Arial MT"/>
              <a:buChar char="•"/>
              <a:tabLst>
                <a:tab pos="241300" algn="l"/>
              </a:tabLst>
            </a:pPr>
            <a:r>
              <a:rPr sz="2600" spc="-5" dirty="0">
                <a:latin typeface="Times New Roman" pitchFamily="18" charset="0"/>
                <a:cs typeface="Times New Roman" pitchFamily="18" charset="0"/>
              </a:rPr>
              <a:t>Hardware</a:t>
            </a:r>
            <a:r>
              <a:rPr sz="2600" spc="-10" dirty="0">
                <a:latin typeface="Times New Roman" pitchFamily="18" charset="0"/>
                <a:cs typeface="Times New Roman" pitchFamily="18" charset="0"/>
              </a:rPr>
              <a:t> </a:t>
            </a:r>
            <a:r>
              <a:rPr sz="2600" spc="-5" dirty="0">
                <a:latin typeface="Times New Roman" pitchFamily="18" charset="0"/>
                <a:cs typeface="Times New Roman" pitchFamily="18" charset="0"/>
              </a:rPr>
              <a:t>vs</a:t>
            </a:r>
            <a:r>
              <a:rPr sz="2600" spc="-15" dirty="0">
                <a:latin typeface="Times New Roman" pitchFamily="18" charset="0"/>
                <a:cs typeface="Times New Roman" pitchFamily="18" charset="0"/>
              </a:rPr>
              <a:t> </a:t>
            </a:r>
            <a:r>
              <a:rPr sz="2600" spc="-5" dirty="0">
                <a:latin typeface="Times New Roman" pitchFamily="18" charset="0"/>
                <a:cs typeface="Times New Roman" pitchFamily="18" charset="0"/>
              </a:rPr>
              <a:t>Software Emphasis</a:t>
            </a:r>
            <a:endParaRPr sz="2600" dirty="0">
              <a:latin typeface="Times New Roman" pitchFamily="18" charset="0"/>
              <a:cs typeface="Times New Roman" pitchFamily="18" charset="0"/>
            </a:endParaRPr>
          </a:p>
          <a:p>
            <a:pPr marL="698500" marR="698500" lvl="1" indent="-228600" algn="just">
              <a:lnSpc>
                <a:spcPct val="69900"/>
              </a:lnSpc>
              <a:spcBef>
                <a:spcPts val="645"/>
              </a:spcBef>
              <a:buFont typeface="Arial MT"/>
              <a:buChar char="•"/>
              <a:tabLst>
                <a:tab pos="697865" algn="l"/>
                <a:tab pos="698500" algn="l"/>
              </a:tabLst>
            </a:pPr>
            <a:r>
              <a:rPr sz="2200" spc="-5" dirty="0">
                <a:latin typeface="Times New Roman" pitchFamily="18" charset="0"/>
                <a:cs typeface="Times New Roman" pitchFamily="18" charset="0"/>
              </a:rPr>
              <a:t>While the emphasis of </a:t>
            </a:r>
            <a:r>
              <a:rPr sz="2200" dirty="0">
                <a:latin typeface="Times New Roman" pitchFamily="18" charset="0"/>
                <a:cs typeface="Times New Roman" pitchFamily="18" charset="0"/>
              </a:rPr>
              <a:t>M2M is </a:t>
            </a:r>
            <a:r>
              <a:rPr sz="2200" spc="-5" dirty="0">
                <a:latin typeface="Times New Roman" pitchFamily="18" charset="0"/>
                <a:cs typeface="Times New Roman" pitchFamily="18" charset="0"/>
              </a:rPr>
              <a:t>more </a:t>
            </a:r>
            <a:r>
              <a:rPr sz="2200" dirty="0">
                <a:latin typeface="Times New Roman" pitchFamily="18" charset="0"/>
                <a:cs typeface="Times New Roman" pitchFamily="18" charset="0"/>
              </a:rPr>
              <a:t>on </a:t>
            </a:r>
            <a:r>
              <a:rPr sz="2200" spc="-5" dirty="0">
                <a:latin typeface="Times New Roman" pitchFamily="18" charset="0"/>
                <a:cs typeface="Times New Roman" pitchFamily="18" charset="0"/>
              </a:rPr>
              <a:t>hardware with embedded modules, the </a:t>
            </a:r>
            <a:r>
              <a:rPr sz="2200" spc="-484" dirty="0">
                <a:latin typeface="Times New Roman" pitchFamily="18" charset="0"/>
                <a:cs typeface="Times New Roman" pitchFamily="18" charset="0"/>
              </a:rPr>
              <a:t> </a:t>
            </a:r>
            <a:r>
              <a:rPr sz="2200" spc="-5" dirty="0">
                <a:latin typeface="Times New Roman" pitchFamily="18" charset="0"/>
                <a:cs typeface="Times New Roman" pitchFamily="18" charset="0"/>
              </a:rPr>
              <a:t>emphasis</a:t>
            </a:r>
            <a:r>
              <a:rPr sz="2200" spc="-15" dirty="0">
                <a:latin typeface="Times New Roman" pitchFamily="18" charset="0"/>
                <a:cs typeface="Times New Roman" pitchFamily="18" charset="0"/>
              </a:rPr>
              <a:t> </a:t>
            </a:r>
            <a:r>
              <a:rPr sz="2200" spc="-5" dirty="0">
                <a:latin typeface="Times New Roman" pitchFamily="18" charset="0"/>
                <a:cs typeface="Times New Roman" pitchFamily="18" charset="0"/>
              </a:rPr>
              <a:t>of</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IoT</a:t>
            </a:r>
            <a:r>
              <a:rPr sz="2200" spc="-10" dirty="0">
                <a:latin typeface="Times New Roman" pitchFamily="18" charset="0"/>
                <a:cs typeface="Times New Roman" pitchFamily="18" charset="0"/>
              </a:rPr>
              <a:t> </a:t>
            </a:r>
            <a:r>
              <a:rPr sz="2200" dirty="0">
                <a:latin typeface="Times New Roman" pitchFamily="18" charset="0"/>
                <a:cs typeface="Times New Roman" pitchFamily="18" charset="0"/>
              </a:rPr>
              <a:t>is</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more</a:t>
            </a:r>
            <a:r>
              <a:rPr sz="2200" spc="-10" dirty="0">
                <a:latin typeface="Times New Roman" pitchFamily="18" charset="0"/>
                <a:cs typeface="Times New Roman" pitchFamily="18" charset="0"/>
              </a:rPr>
              <a:t> </a:t>
            </a:r>
            <a:r>
              <a:rPr sz="2200" dirty="0">
                <a:latin typeface="Times New Roman" pitchFamily="18" charset="0"/>
                <a:cs typeface="Times New Roman" pitchFamily="18" charset="0"/>
              </a:rPr>
              <a:t>on</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software.</a:t>
            </a:r>
            <a:endParaRPr sz="2200" dirty="0">
              <a:latin typeface="Times New Roman" pitchFamily="18" charset="0"/>
              <a:cs typeface="Times New Roman" pitchFamily="18" charset="0"/>
            </a:endParaRPr>
          </a:p>
          <a:p>
            <a:pPr marL="241300" indent="-228600" algn="just">
              <a:lnSpc>
                <a:spcPts val="2975"/>
              </a:lnSpc>
              <a:spcBef>
                <a:spcPts val="60"/>
              </a:spcBef>
              <a:buFont typeface="Arial MT"/>
              <a:buChar char="•"/>
              <a:tabLst>
                <a:tab pos="241300" algn="l"/>
              </a:tabLst>
            </a:pPr>
            <a:r>
              <a:rPr sz="2600" spc="-5" dirty="0">
                <a:latin typeface="Times New Roman" pitchFamily="18" charset="0"/>
                <a:cs typeface="Times New Roman" pitchFamily="18" charset="0"/>
              </a:rPr>
              <a:t>Data</a:t>
            </a:r>
            <a:r>
              <a:rPr sz="2600" spc="-10" dirty="0">
                <a:latin typeface="Times New Roman" pitchFamily="18" charset="0"/>
                <a:cs typeface="Times New Roman" pitchFamily="18" charset="0"/>
              </a:rPr>
              <a:t> </a:t>
            </a:r>
            <a:r>
              <a:rPr sz="2600" spc="-5" dirty="0">
                <a:latin typeface="Times New Roman" pitchFamily="18" charset="0"/>
                <a:cs typeface="Times New Roman" pitchFamily="18" charset="0"/>
              </a:rPr>
              <a:t>Collection</a:t>
            </a:r>
            <a:r>
              <a:rPr sz="2600" spc="-10" dirty="0">
                <a:latin typeface="Times New Roman" pitchFamily="18" charset="0"/>
                <a:cs typeface="Times New Roman" pitchFamily="18" charset="0"/>
              </a:rPr>
              <a:t> &amp;</a:t>
            </a:r>
            <a:r>
              <a:rPr sz="2600" spc="-5" dirty="0">
                <a:latin typeface="Times New Roman" pitchFamily="18" charset="0"/>
                <a:cs typeface="Times New Roman" pitchFamily="18" charset="0"/>
              </a:rPr>
              <a:t> Analysis</a:t>
            </a:r>
            <a:endParaRPr sz="2600" dirty="0">
              <a:latin typeface="Times New Roman" pitchFamily="18" charset="0"/>
              <a:cs typeface="Times New Roman" pitchFamily="18" charset="0"/>
            </a:endParaRPr>
          </a:p>
          <a:p>
            <a:pPr marL="698500" marR="1374775" lvl="1" indent="-228600" algn="just">
              <a:lnSpc>
                <a:spcPct val="69900"/>
              </a:lnSpc>
              <a:spcBef>
                <a:spcPts val="650"/>
              </a:spcBef>
              <a:buFont typeface="Arial MT"/>
              <a:buChar char="•"/>
              <a:tabLst>
                <a:tab pos="697865" algn="l"/>
                <a:tab pos="698500" algn="l"/>
              </a:tabLst>
            </a:pPr>
            <a:r>
              <a:rPr sz="2200" dirty="0">
                <a:latin typeface="Times New Roman" pitchFamily="18" charset="0"/>
                <a:cs typeface="Times New Roman" pitchFamily="18" charset="0"/>
              </a:rPr>
              <a:t>M2M </a:t>
            </a:r>
            <a:r>
              <a:rPr sz="2200" spc="-5" dirty="0">
                <a:latin typeface="Times New Roman" pitchFamily="18" charset="0"/>
                <a:cs typeface="Times New Roman" pitchFamily="18" charset="0"/>
              </a:rPr>
              <a:t>data </a:t>
            </a:r>
            <a:r>
              <a:rPr sz="2200" dirty="0">
                <a:latin typeface="Times New Roman" pitchFamily="18" charset="0"/>
                <a:cs typeface="Times New Roman" pitchFamily="18" charset="0"/>
              </a:rPr>
              <a:t>is </a:t>
            </a:r>
            <a:r>
              <a:rPr sz="2200" spc="-5" dirty="0">
                <a:latin typeface="Times New Roman" pitchFamily="18" charset="0"/>
                <a:cs typeface="Times New Roman" pitchFamily="18" charset="0"/>
              </a:rPr>
              <a:t>collected </a:t>
            </a:r>
            <a:r>
              <a:rPr sz="2200" dirty="0">
                <a:latin typeface="Times New Roman" pitchFamily="18" charset="0"/>
                <a:cs typeface="Times New Roman" pitchFamily="18" charset="0"/>
              </a:rPr>
              <a:t>in </a:t>
            </a:r>
            <a:r>
              <a:rPr sz="2200" spc="-5" dirty="0">
                <a:latin typeface="Times New Roman" pitchFamily="18" charset="0"/>
                <a:cs typeface="Times New Roman" pitchFamily="18" charset="0"/>
              </a:rPr>
              <a:t>point solutions </a:t>
            </a:r>
            <a:r>
              <a:rPr sz="2200" dirty="0">
                <a:latin typeface="Times New Roman" pitchFamily="18" charset="0"/>
                <a:cs typeface="Times New Roman" pitchFamily="18" charset="0"/>
              </a:rPr>
              <a:t>and </a:t>
            </a:r>
            <a:r>
              <a:rPr sz="2200" spc="-5" dirty="0">
                <a:latin typeface="Times New Roman" pitchFamily="18" charset="0"/>
                <a:cs typeface="Times New Roman" pitchFamily="18" charset="0"/>
              </a:rPr>
              <a:t>often </a:t>
            </a:r>
            <a:r>
              <a:rPr sz="2200" dirty="0">
                <a:latin typeface="Times New Roman" pitchFamily="18" charset="0"/>
                <a:cs typeface="Times New Roman" pitchFamily="18" charset="0"/>
              </a:rPr>
              <a:t>in </a:t>
            </a:r>
            <a:r>
              <a:rPr sz="2200" spc="-5" dirty="0">
                <a:latin typeface="Times New Roman" pitchFamily="18" charset="0"/>
                <a:cs typeface="Times New Roman" pitchFamily="18" charset="0"/>
              </a:rPr>
              <a:t>on-premises storage </a:t>
            </a:r>
            <a:r>
              <a:rPr sz="2200" spc="-484" dirty="0">
                <a:latin typeface="Times New Roman" pitchFamily="18" charset="0"/>
                <a:cs typeface="Times New Roman" pitchFamily="18" charset="0"/>
              </a:rPr>
              <a:t> </a:t>
            </a:r>
            <a:r>
              <a:rPr sz="2200" spc="-5" dirty="0">
                <a:latin typeface="Times New Roman" pitchFamily="18" charset="0"/>
                <a:cs typeface="Times New Roman" pitchFamily="18" charset="0"/>
              </a:rPr>
              <a:t>infrastructure.</a:t>
            </a:r>
            <a:endParaRPr sz="2200" dirty="0">
              <a:latin typeface="Times New Roman" pitchFamily="18" charset="0"/>
              <a:cs typeface="Times New Roman" pitchFamily="18" charset="0"/>
            </a:endParaRPr>
          </a:p>
          <a:p>
            <a:pPr marL="698500" marR="149225" lvl="1" indent="-228600" algn="just">
              <a:lnSpc>
                <a:spcPct val="69900"/>
              </a:lnSpc>
              <a:spcBef>
                <a:spcPts val="495"/>
              </a:spcBef>
              <a:buFont typeface="Arial MT"/>
              <a:buChar char="•"/>
              <a:tabLst>
                <a:tab pos="697865" algn="l"/>
                <a:tab pos="698500" algn="l"/>
              </a:tabLst>
            </a:pPr>
            <a:r>
              <a:rPr sz="2200" dirty="0">
                <a:latin typeface="Times New Roman" pitchFamily="18" charset="0"/>
                <a:cs typeface="Times New Roman" pitchFamily="18" charset="0"/>
              </a:rPr>
              <a:t>In</a:t>
            </a:r>
            <a:r>
              <a:rPr sz="2200" spc="-5" dirty="0">
                <a:latin typeface="Times New Roman" pitchFamily="18" charset="0"/>
                <a:cs typeface="Times New Roman" pitchFamily="18" charset="0"/>
              </a:rPr>
              <a:t> contrast to M2M,</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the</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data </a:t>
            </a:r>
            <a:r>
              <a:rPr sz="2200" dirty="0">
                <a:latin typeface="Times New Roman" pitchFamily="18" charset="0"/>
                <a:cs typeface="Times New Roman" pitchFamily="18" charset="0"/>
              </a:rPr>
              <a:t>in</a:t>
            </a:r>
            <a:r>
              <a:rPr sz="2200" spc="-5" dirty="0">
                <a:latin typeface="Times New Roman" pitchFamily="18" charset="0"/>
                <a:cs typeface="Times New Roman" pitchFamily="18" charset="0"/>
              </a:rPr>
              <a:t> IoT </a:t>
            </a:r>
            <a:r>
              <a:rPr sz="2200" dirty="0">
                <a:latin typeface="Times New Roman" pitchFamily="18" charset="0"/>
                <a:cs typeface="Times New Roman" pitchFamily="18" charset="0"/>
              </a:rPr>
              <a:t>is</a:t>
            </a:r>
            <a:r>
              <a:rPr sz="2200" spc="-5" dirty="0">
                <a:latin typeface="Times New Roman" pitchFamily="18" charset="0"/>
                <a:cs typeface="Times New Roman" pitchFamily="18" charset="0"/>
              </a:rPr>
              <a:t> collected</a:t>
            </a:r>
            <a:r>
              <a:rPr sz="2200" dirty="0">
                <a:latin typeface="Times New Roman" pitchFamily="18" charset="0"/>
                <a:cs typeface="Times New Roman" pitchFamily="18" charset="0"/>
              </a:rPr>
              <a:t> in</a:t>
            </a:r>
            <a:r>
              <a:rPr sz="2200" spc="-5" dirty="0">
                <a:latin typeface="Times New Roman" pitchFamily="18" charset="0"/>
                <a:cs typeface="Times New Roman" pitchFamily="18" charset="0"/>
              </a:rPr>
              <a:t> the cloud (can </a:t>
            </a:r>
            <a:r>
              <a:rPr sz="2200" dirty="0">
                <a:latin typeface="Times New Roman" pitchFamily="18" charset="0"/>
                <a:cs typeface="Times New Roman" pitchFamily="18" charset="0"/>
              </a:rPr>
              <a:t>be </a:t>
            </a:r>
            <a:r>
              <a:rPr sz="2200" spc="-5" dirty="0">
                <a:latin typeface="Times New Roman" pitchFamily="18" charset="0"/>
                <a:cs typeface="Times New Roman" pitchFamily="18" charset="0"/>
              </a:rPr>
              <a:t>public,</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private or </a:t>
            </a:r>
            <a:r>
              <a:rPr sz="2200" spc="-480" dirty="0">
                <a:latin typeface="Times New Roman" pitchFamily="18" charset="0"/>
                <a:cs typeface="Times New Roman" pitchFamily="18" charset="0"/>
              </a:rPr>
              <a:t> </a:t>
            </a:r>
            <a:r>
              <a:rPr sz="2200" spc="-5" dirty="0">
                <a:latin typeface="Times New Roman" pitchFamily="18" charset="0"/>
                <a:cs typeface="Times New Roman" pitchFamily="18" charset="0"/>
              </a:rPr>
              <a:t>hybrid</a:t>
            </a:r>
            <a:r>
              <a:rPr sz="2200" spc="-15" dirty="0">
                <a:latin typeface="Times New Roman" pitchFamily="18" charset="0"/>
                <a:cs typeface="Times New Roman" pitchFamily="18" charset="0"/>
              </a:rPr>
              <a:t> </a:t>
            </a:r>
            <a:r>
              <a:rPr sz="2200" spc="-5" dirty="0">
                <a:latin typeface="Times New Roman" pitchFamily="18" charset="0"/>
                <a:cs typeface="Times New Roman" pitchFamily="18" charset="0"/>
              </a:rPr>
              <a:t>cloud).</a:t>
            </a:r>
            <a:endParaRPr sz="2200" dirty="0">
              <a:latin typeface="Times New Roman" pitchFamily="18" charset="0"/>
              <a:cs typeface="Times New Roman" pitchFamily="18" charset="0"/>
            </a:endParaRPr>
          </a:p>
          <a:p>
            <a:pPr marL="241300" indent="-228600" algn="just">
              <a:lnSpc>
                <a:spcPts val="2970"/>
              </a:lnSpc>
              <a:spcBef>
                <a:spcPts val="60"/>
              </a:spcBef>
              <a:buFont typeface="Arial MT"/>
              <a:buChar char="•"/>
              <a:tabLst>
                <a:tab pos="241300" algn="l"/>
              </a:tabLst>
            </a:pPr>
            <a:r>
              <a:rPr sz="2600" spc="-5" dirty="0">
                <a:latin typeface="Times New Roman" pitchFamily="18" charset="0"/>
                <a:cs typeface="Times New Roman" pitchFamily="18" charset="0"/>
              </a:rPr>
              <a:t>Applications</a:t>
            </a:r>
            <a:endParaRPr sz="2600" dirty="0">
              <a:latin typeface="Times New Roman" pitchFamily="18" charset="0"/>
              <a:cs typeface="Times New Roman" pitchFamily="18" charset="0"/>
            </a:endParaRPr>
          </a:p>
          <a:p>
            <a:pPr marL="698500" marR="5080" lvl="1" indent="-228600" algn="just">
              <a:lnSpc>
                <a:spcPct val="69900"/>
              </a:lnSpc>
              <a:spcBef>
                <a:spcPts val="650"/>
              </a:spcBef>
              <a:buFont typeface="Arial MT"/>
              <a:buChar char="•"/>
              <a:tabLst>
                <a:tab pos="697865" algn="l"/>
                <a:tab pos="698500" algn="l"/>
              </a:tabLst>
            </a:pPr>
            <a:r>
              <a:rPr sz="2200" dirty="0">
                <a:latin typeface="Times New Roman" pitchFamily="18" charset="0"/>
                <a:cs typeface="Times New Roman" pitchFamily="18" charset="0"/>
              </a:rPr>
              <a:t>M2M </a:t>
            </a:r>
            <a:r>
              <a:rPr sz="2200" spc="-5" dirty="0">
                <a:latin typeface="Times New Roman" pitchFamily="18" charset="0"/>
                <a:cs typeface="Times New Roman" pitchFamily="18" charset="0"/>
              </a:rPr>
              <a:t>data </a:t>
            </a:r>
            <a:r>
              <a:rPr sz="2200" dirty="0">
                <a:latin typeface="Times New Roman" pitchFamily="18" charset="0"/>
                <a:cs typeface="Times New Roman" pitchFamily="18" charset="0"/>
              </a:rPr>
              <a:t>is </a:t>
            </a:r>
            <a:r>
              <a:rPr sz="2200" spc="-5" dirty="0">
                <a:latin typeface="Times New Roman" pitchFamily="18" charset="0"/>
                <a:cs typeface="Times New Roman" pitchFamily="18" charset="0"/>
              </a:rPr>
              <a:t>collected </a:t>
            </a:r>
            <a:r>
              <a:rPr sz="2200" dirty="0">
                <a:latin typeface="Times New Roman" pitchFamily="18" charset="0"/>
                <a:cs typeface="Times New Roman" pitchFamily="18" charset="0"/>
              </a:rPr>
              <a:t>in </a:t>
            </a:r>
            <a:r>
              <a:rPr sz="2200" spc="-5" dirty="0">
                <a:latin typeface="Times New Roman" pitchFamily="18" charset="0"/>
                <a:cs typeface="Times New Roman" pitchFamily="18" charset="0"/>
              </a:rPr>
              <a:t>point solutions </a:t>
            </a:r>
            <a:r>
              <a:rPr sz="2200" dirty="0">
                <a:latin typeface="Times New Roman" pitchFamily="18" charset="0"/>
                <a:cs typeface="Times New Roman" pitchFamily="18" charset="0"/>
              </a:rPr>
              <a:t>and can be accessed </a:t>
            </a:r>
            <a:r>
              <a:rPr sz="2200" spc="-5" dirty="0">
                <a:latin typeface="Times New Roman" pitchFamily="18" charset="0"/>
                <a:cs typeface="Times New Roman" pitchFamily="18" charset="0"/>
              </a:rPr>
              <a:t>by on-premises </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applications</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such</a:t>
            </a:r>
            <a:r>
              <a:rPr sz="2200" dirty="0">
                <a:latin typeface="Times New Roman" pitchFamily="18" charset="0"/>
                <a:cs typeface="Times New Roman" pitchFamily="18" charset="0"/>
              </a:rPr>
              <a:t> as </a:t>
            </a:r>
            <a:r>
              <a:rPr sz="2200" spc="-5" dirty="0">
                <a:latin typeface="Times New Roman" pitchFamily="18" charset="0"/>
                <a:cs typeface="Times New Roman" pitchFamily="18" charset="0"/>
              </a:rPr>
              <a:t>diagnosis</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applications,</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service</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management</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applications,</a:t>
            </a:r>
            <a:r>
              <a:rPr sz="2200" spc="5" dirty="0">
                <a:latin typeface="Times New Roman" pitchFamily="18" charset="0"/>
                <a:cs typeface="Times New Roman" pitchFamily="18" charset="0"/>
              </a:rPr>
              <a:t> </a:t>
            </a:r>
            <a:r>
              <a:rPr sz="2200" dirty="0">
                <a:latin typeface="Times New Roman" pitchFamily="18" charset="0"/>
                <a:cs typeface="Times New Roman" pitchFamily="18" charset="0"/>
              </a:rPr>
              <a:t>and </a:t>
            </a:r>
            <a:r>
              <a:rPr sz="2200" spc="-5" dirty="0">
                <a:latin typeface="Times New Roman" pitchFamily="18" charset="0"/>
                <a:cs typeface="Times New Roman" pitchFamily="18" charset="0"/>
              </a:rPr>
              <a:t>on- </a:t>
            </a:r>
            <a:r>
              <a:rPr sz="2200" spc="-480" dirty="0">
                <a:latin typeface="Times New Roman" pitchFamily="18" charset="0"/>
                <a:cs typeface="Times New Roman" pitchFamily="18" charset="0"/>
              </a:rPr>
              <a:t> </a:t>
            </a:r>
            <a:r>
              <a:rPr sz="2200" spc="-5" dirty="0">
                <a:latin typeface="Times New Roman" pitchFamily="18" charset="0"/>
                <a:cs typeface="Times New Roman" pitchFamily="18" charset="0"/>
              </a:rPr>
              <a:t>premisis</a:t>
            </a:r>
            <a:r>
              <a:rPr sz="2200" spc="-15" dirty="0">
                <a:latin typeface="Times New Roman" pitchFamily="18" charset="0"/>
                <a:cs typeface="Times New Roman" pitchFamily="18" charset="0"/>
              </a:rPr>
              <a:t> </a:t>
            </a:r>
            <a:r>
              <a:rPr sz="2200" spc="-5" dirty="0">
                <a:latin typeface="Times New Roman" pitchFamily="18" charset="0"/>
                <a:cs typeface="Times New Roman" pitchFamily="18" charset="0"/>
              </a:rPr>
              <a:t>enterprise</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applications.</a:t>
            </a:r>
            <a:endParaRPr sz="2200" dirty="0">
              <a:latin typeface="Times New Roman" pitchFamily="18" charset="0"/>
              <a:cs typeface="Times New Roman" pitchFamily="18" charset="0"/>
            </a:endParaRPr>
          </a:p>
          <a:p>
            <a:pPr marL="698500" marR="367665" lvl="1" indent="-228600" algn="just">
              <a:lnSpc>
                <a:spcPct val="69900"/>
              </a:lnSpc>
              <a:spcBef>
                <a:spcPts val="500"/>
              </a:spcBef>
              <a:buFont typeface="Arial MT"/>
              <a:buChar char="•"/>
              <a:tabLst>
                <a:tab pos="698500" algn="l"/>
              </a:tabLst>
            </a:pPr>
            <a:r>
              <a:rPr sz="2200" spc="-5" dirty="0">
                <a:latin typeface="Times New Roman" pitchFamily="18" charset="0"/>
                <a:cs typeface="Times New Roman" pitchFamily="18" charset="0"/>
              </a:rPr>
              <a:t>IoT data </a:t>
            </a:r>
            <a:r>
              <a:rPr sz="2200" dirty="0">
                <a:latin typeface="Times New Roman" pitchFamily="18" charset="0"/>
                <a:cs typeface="Times New Roman" pitchFamily="18" charset="0"/>
              </a:rPr>
              <a:t>is </a:t>
            </a:r>
            <a:r>
              <a:rPr sz="2200" spc="-5" dirty="0">
                <a:latin typeface="Times New Roman" pitchFamily="18" charset="0"/>
                <a:cs typeface="Times New Roman" pitchFamily="18" charset="0"/>
              </a:rPr>
              <a:t>collected </a:t>
            </a:r>
            <a:r>
              <a:rPr sz="2200" dirty="0">
                <a:latin typeface="Times New Roman" pitchFamily="18" charset="0"/>
                <a:cs typeface="Times New Roman" pitchFamily="18" charset="0"/>
              </a:rPr>
              <a:t>in </a:t>
            </a:r>
            <a:r>
              <a:rPr sz="2200" spc="-5" dirty="0">
                <a:latin typeface="Times New Roman" pitchFamily="18" charset="0"/>
                <a:cs typeface="Times New Roman" pitchFamily="18" charset="0"/>
              </a:rPr>
              <a:t>the cloud </a:t>
            </a:r>
            <a:r>
              <a:rPr sz="2200" dirty="0">
                <a:latin typeface="Times New Roman" pitchFamily="18" charset="0"/>
                <a:cs typeface="Times New Roman" pitchFamily="18" charset="0"/>
              </a:rPr>
              <a:t>and can be accessed </a:t>
            </a:r>
            <a:r>
              <a:rPr sz="2200" spc="-5" dirty="0">
                <a:latin typeface="Times New Roman" pitchFamily="18" charset="0"/>
                <a:cs typeface="Times New Roman" pitchFamily="18" charset="0"/>
              </a:rPr>
              <a:t>by cloud applications such </a:t>
            </a:r>
            <a:r>
              <a:rPr sz="2200" dirty="0">
                <a:latin typeface="Times New Roman" pitchFamily="18" charset="0"/>
                <a:cs typeface="Times New Roman" pitchFamily="18" charset="0"/>
              </a:rPr>
              <a:t>as </a:t>
            </a:r>
            <a:r>
              <a:rPr sz="2200" spc="-484" dirty="0">
                <a:latin typeface="Times New Roman" pitchFamily="18" charset="0"/>
                <a:cs typeface="Times New Roman" pitchFamily="18" charset="0"/>
              </a:rPr>
              <a:t> </a:t>
            </a:r>
            <a:r>
              <a:rPr sz="2200" spc="-5" dirty="0">
                <a:latin typeface="Times New Roman" pitchFamily="18" charset="0"/>
                <a:cs typeface="Times New Roman" pitchFamily="18" charset="0"/>
              </a:rPr>
              <a:t>analytics applications, enterprise applications, remote diagnosis </a:t>
            </a:r>
            <a:r>
              <a:rPr sz="2200" dirty="0">
                <a:latin typeface="Times New Roman" pitchFamily="18" charset="0"/>
                <a:cs typeface="Times New Roman" pitchFamily="18" charset="0"/>
              </a:rPr>
              <a:t>and </a:t>
            </a:r>
            <a:r>
              <a:rPr sz="2200" spc="-5" dirty="0">
                <a:latin typeface="Times New Roman" pitchFamily="18" charset="0"/>
                <a:cs typeface="Times New Roman" pitchFamily="18" charset="0"/>
              </a:rPr>
              <a:t>management </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applications,</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etc.</a:t>
            </a:r>
            <a:endParaRPr sz="2200" dirty="0">
              <a:latin typeface="Times New Roman" pitchFamily="18" charset="0"/>
              <a:cs typeface="Times New Roman" pitchFamily="18" charset="0"/>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6976745" cy="694690"/>
          </a:xfrm>
          <a:prstGeom prst="rect">
            <a:avLst/>
          </a:prstGeom>
        </p:spPr>
        <p:txBody>
          <a:bodyPr vert="horz" wrap="square" lIns="0" tIns="11430" rIns="0" bIns="0" rtlCol="0">
            <a:spAutoFit/>
          </a:bodyPr>
          <a:lstStyle/>
          <a:p>
            <a:pPr marL="12700">
              <a:lnSpc>
                <a:spcPct val="100000"/>
              </a:lnSpc>
              <a:spcBef>
                <a:spcPts val="90"/>
              </a:spcBef>
            </a:pPr>
            <a:r>
              <a:rPr spc="-5" dirty="0"/>
              <a:t>Communication</a:t>
            </a:r>
            <a:r>
              <a:rPr spc="-15" dirty="0"/>
              <a:t> </a:t>
            </a:r>
            <a:r>
              <a:rPr spc="-5" dirty="0"/>
              <a:t>in</a:t>
            </a:r>
            <a:r>
              <a:rPr spc="-15" dirty="0"/>
              <a:t> </a:t>
            </a:r>
            <a:r>
              <a:rPr spc="-5" dirty="0"/>
              <a:t>IoT</a:t>
            </a:r>
            <a:r>
              <a:rPr spc="-10" dirty="0"/>
              <a:t> </a:t>
            </a:r>
            <a:r>
              <a:rPr spc="-5" dirty="0"/>
              <a:t>vs</a:t>
            </a:r>
            <a:r>
              <a:rPr spc="-15" dirty="0"/>
              <a:t> </a:t>
            </a:r>
            <a:r>
              <a:rPr spc="-5" dirty="0"/>
              <a:t>M2M</a:t>
            </a:r>
          </a:p>
        </p:txBody>
      </p:sp>
      <p:grpSp>
        <p:nvGrpSpPr>
          <p:cNvPr id="3" name="object 3"/>
          <p:cNvGrpSpPr/>
          <p:nvPr/>
        </p:nvGrpSpPr>
        <p:grpSpPr>
          <a:xfrm>
            <a:off x="0" y="0"/>
            <a:ext cx="11476074" cy="6858000"/>
            <a:chOff x="0" y="0"/>
            <a:chExt cx="11476074" cy="6858000"/>
          </a:xfrm>
        </p:grpSpPr>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pic>
          <p:nvPicPr>
            <p:cNvPr id="5" name="object 5"/>
            <p:cNvPicPr/>
            <p:nvPr/>
          </p:nvPicPr>
          <p:blipFill>
            <a:blip r:embed="rId2" cstate="print"/>
            <a:stretch>
              <a:fillRect/>
            </a:stretch>
          </p:blipFill>
          <p:spPr>
            <a:xfrm>
              <a:off x="801623" y="1447800"/>
              <a:ext cx="10674451" cy="4800600"/>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080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1078</TotalTime>
  <Words>2266</Words>
  <Application>Microsoft Office PowerPoint</Application>
  <PresentationFormat>Custom</PresentationFormat>
  <Paragraphs>326</Paragraphs>
  <Slides>41</Slides>
  <Notes>9</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Slide 1</vt:lpstr>
      <vt:lpstr>Machine-to-Machine (M2M)</vt:lpstr>
      <vt:lpstr>M2M system</vt:lpstr>
      <vt:lpstr>Slide 4</vt:lpstr>
      <vt:lpstr>M2M Application Areas</vt:lpstr>
      <vt:lpstr>M2M gateway</vt:lpstr>
      <vt:lpstr>Difference between IoT and M2M</vt:lpstr>
      <vt:lpstr>Difference between IoT and M2M</vt:lpstr>
      <vt:lpstr>Communication in IoT vs M2M</vt:lpstr>
      <vt:lpstr>SDN</vt:lpstr>
      <vt:lpstr>Key elements of SDN</vt:lpstr>
      <vt:lpstr>NFV</vt:lpstr>
      <vt:lpstr>Key elements of NFV</vt:lpstr>
      <vt:lpstr>NFV Use Case</vt:lpstr>
      <vt:lpstr>Simple Network Management Protocol (SNMP)</vt:lpstr>
      <vt:lpstr>SNMP Basic Components</vt:lpstr>
      <vt:lpstr> </vt:lpstr>
      <vt:lpstr>How SNMP Works</vt:lpstr>
      <vt:lpstr>Slide 19</vt:lpstr>
      <vt:lpstr>Slide 20</vt:lpstr>
      <vt:lpstr>Slide 21</vt:lpstr>
      <vt:lpstr>UART</vt:lpstr>
      <vt:lpstr>Protocol</vt:lpstr>
      <vt:lpstr>UART Hardware Connection</vt:lpstr>
      <vt:lpstr>Slide 25</vt:lpstr>
      <vt:lpstr>Serial Peripheral Interconnect (SPI)</vt:lpstr>
      <vt:lpstr>What is SPI?</vt:lpstr>
      <vt:lpstr>SPI Basics</vt:lpstr>
      <vt:lpstr>SPI Capabilities</vt:lpstr>
      <vt:lpstr>SPI Protocol</vt:lpstr>
      <vt:lpstr>SPI Wires in Detail</vt:lpstr>
      <vt:lpstr>SPI uses a “shift register” model of communications </vt:lpstr>
      <vt:lpstr>Slide 33</vt:lpstr>
      <vt:lpstr>What is I2C</vt:lpstr>
      <vt:lpstr>What is I2C used for?</vt:lpstr>
      <vt:lpstr>I2C Bus Characteristics</vt:lpstr>
      <vt:lpstr>I2C Bus Characteristics (cont’d)</vt:lpstr>
      <vt:lpstr>I2C Bus Configuration Example </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Jai Hanuman</dc:creator>
  <cp:lastModifiedBy>jaihanuman</cp:lastModifiedBy>
  <cp:revision>22</cp:revision>
  <dcterms:created xsi:type="dcterms:W3CDTF">2022-09-15T07:52:52Z</dcterms:created>
  <dcterms:modified xsi:type="dcterms:W3CDTF">2022-10-18T13:17:39Z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2018-01-17T00:00:00Z</vt:filetime>
  </property>
  <property fmtid="{D5CDD505-2E9C-101B-9397-08002B2CF9AE}" pid="3" name="LastSaved">
    <vt:filetime>2022-09-15T00:00:00Z</vt:filetime>
  </property>
</Properties>
</file>