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58" r:id="rId5"/>
    <p:sldId id="259" r:id="rId6"/>
    <p:sldId id="260" r:id="rId7"/>
    <p:sldId id="262" r:id="rId8"/>
    <p:sldId id="285" r:id="rId9"/>
    <p:sldId id="265" r:id="rId10"/>
    <p:sldId id="269" r:id="rId11"/>
    <p:sldId id="286" r:id="rId12"/>
    <p:sldId id="287" r:id="rId13"/>
    <p:sldId id="281" r:id="rId14"/>
    <p:sldId id="261" r:id="rId15"/>
    <p:sldId id="280" r:id="rId16"/>
    <p:sldId id="263" r:id="rId17"/>
    <p:sldId id="266" r:id="rId18"/>
    <p:sldId id="278" r:id="rId19"/>
    <p:sldId id="267" r:id="rId20"/>
    <p:sldId id="279" r:id="rId21"/>
    <p:sldId id="282" r:id="rId22"/>
    <p:sldId id="268"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https://lakefs.io/object-storage/</a:t>
            </a:r>
            <a:endParaRPr lang="en-US"/>
          </a:p>
          <a:p>
            <a:r>
              <a:rPr lang="en-US"/>
              <a:t>https://www.ibm.com/cloud/learn/object-storage#toc-what-is-ob-iJD7kNnV</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Dr Mukti Padhya : Cloud Sec@MSc_CS 2022</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Dr Mukti Padhya : Cloud Sec@MSc_CS 2022</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Dr Mukti Padhya : Cloud Sec@MSc_CS 2022</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Dr Mukti Padhya : Cloud Sec@MSc_CS 2022</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Dr Mukti Padhya : Cloud Sec@MSc_CS 2022</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r>
              <a:rPr lang="en-US"/>
              <a:t>Dr Mukti Padhya : Cloud Sec@MSc_CS 2022</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r>
              <a:rPr lang="en-US"/>
              <a:t>Dr Mukti Padhya : Cloud Sec@MSc_CS 2022</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r>
              <a:rPr lang="en-US"/>
              <a:t>Dr Mukti Padhya : Cloud Sec@MSc_CS 2022</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r>
              <a:rPr lang="en-US"/>
              <a:t>Dr Mukti Padhya : Cloud Sec@MSc_CS 2022</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r>
              <a:rPr lang="en-US"/>
              <a:t>Dr Mukti Padhya : Cloud Sec@MSc_CS 2022</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r>
              <a:rPr lang="en-US"/>
              <a:t>Dr Mukti Padhya : Cloud Sec@MSc_CS 2022</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Mukti Padhya : Cloud Sec@MSc_CS 2022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Storage</a:t>
            </a:r>
            <a:endParaRPr lang="en-US" dirty="0"/>
          </a:p>
        </p:txBody>
      </p:sp>
      <p:sp>
        <p:nvSpPr>
          <p:cNvPr id="4" name="Subtitle 2"/>
          <p:cNvSpPr>
            <a:spLocks noGrp="1"/>
          </p:cNvSpPr>
          <p:nvPr/>
        </p:nvSpPr>
        <p:spPr>
          <a:xfrm>
            <a:off x="1417320" y="394112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Dr Mukti Padhya</a:t>
            </a:r>
            <a:endParaRPr lang="en-US"/>
          </a:p>
          <a:p>
            <a:r>
              <a:rPr lang="en-US">
                <a:sym typeface="+mn-ea"/>
              </a:rPr>
              <a:t>Assistant Professor</a:t>
            </a:r>
            <a:endParaRPr lang="en-US"/>
          </a:p>
          <a:p>
            <a:r>
              <a:rPr lang="en-US">
                <a:sym typeface="+mn-ea"/>
              </a:rPr>
              <a:t>NFSU, Gandhinagar</a:t>
            </a:r>
            <a:endParaRPr lang="en-US"/>
          </a:p>
        </p:txBody>
      </p:sp>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7815" y="0"/>
            <a:ext cx="10515600" cy="1325563"/>
          </a:xfrm>
        </p:spPr>
        <p:txBody>
          <a:bodyPr/>
          <a:p>
            <a:r>
              <a:rPr lang="en-US"/>
              <a:t>Object storage database?</a:t>
            </a:r>
            <a:endParaRPr lang="en-US"/>
          </a:p>
        </p:txBody>
      </p:sp>
      <p:sp>
        <p:nvSpPr>
          <p:cNvPr id="3" name="Content Placeholder 2"/>
          <p:cNvSpPr>
            <a:spLocks noGrp="1"/>
          </p:cNvSpPr>
          <p:nvPr>
            <p:ph idx="1"/>
          </p:nvPr>
        </p:nvSpPr>
        <p:spPr>
          <a:xfrm>
            <a:off x="297815" y="1068705"/>
            <a:ext cx="11519535" cy="5093335"/>
          </a:xfrm>
        </p:spPr>
        <p:txBody>
          <a:bodyPr>
            <a:noAutofit/>
          </a:bodyPr>
          <a:p>
            <a:r>
              <a:rPr lang="en-US" sz="2400"/>
              <a:t>An object storage database provides a directory of sorts that uses the object’s metadata to locate the appropriate data files in a distributed storage system.</a:t>
            </a:r>
            <a:endParaRPr lang="en-US" sz="2400"/>
          </a:p>
          <a:p>
            <a:r>
              <a:rPr lang="en-US" sz="2400"/>
              <a:t>Each object storage group has an object storage database that contains two tables. One table is an object directory and the other table is for the object storage.</a:t>
            </a:r>
            <a:endParaRPr lang="en-US" sz="2400"/>
          </a:p>
          <a:p>
            <a:r>
              <a:rPr lang="en-US" sz="2400"/>
              <a:t>The object directory table contains descriptive information about each object (the metadata). </a:t>
            </a:r>
            <a:endParaRPr lang="en-US" sz="2400"/>
          </a:p>
          <a:p>
            <a:r>
              <a:rPr lang="en-US" sz="2400"/>
              <a:t>This directory keeps track of all objects in the storage hierarchy by recording the collection name identifier, the object name, and other pertinent information.</a:t>
            </a:r>
            <a:endParaRPr lang="en-US" sz="2400"/>
          </a:p>
          <a:p>
            <a:r>
              <a:rPr lang="en-US" sz="2400"/>
              <a:t> The second table in the object storage database is the object storage table, which contains the data content/file itself (the objects). </a:t>
            </a:r>
            <a:endParaRPr lang="en-US" sz="2400"/>
          </a:p>
          <a:p>
            <a:r>
              <a:rPr lang="en-US" sz="2400"/>
              <a:t>The data (fixed digital content such as video and image files or large libraries of documents) sits in the object store, while the metadata (contextual information about the data, including the name ID) resides in a database/object directory table.</a:t>
            </a:r>
            <a:endParaRPr 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Object storage database?</a:t>
            </a:r>
            <a:br>
              <a:rPr lang="en-US"/>
            </a:br>
            <a:endParaRPr lang="en-US"/>
          </a:p>
        </p:txBody>
      </p:sp>
      <p:sp>
        <p:nvSpPr>
          <p:cNvPr id="3" name="Content Placeholder 2"/>
          <p:cNvSpPr>
            <a:spLocks noGrp="1"/>
          </p:cNvSpPr>
          <p:nvPr>
            <p:ph idx="1"/>
          </p:nvPr>
        </p:nvSpPr>
        <p:spPr/>
        <p:txBody>
          <a:bodyPr/>
          <a:p>
            <a:r>
              <a:rPr lang="en-US" sz="2800">
                <a:sym typeface="+mn-ea"/>
              </a:rPr>
              <a:t>For example, in IBM’s object storage methodology, the object directory table includes three “indexes":</a:t>
            </a:r>
            <a:endParaRPr lang="en-US" sz="2800"/>
          </a:p>
          <a:p>
            <a:pPr lvl="1"/>
            <a:r>
              <a:rPr lang="en-US" sz="2800">
                <a:sym typeface="+mn-ea"/>
              </a:rPr>
              <a:t>The Object Creation Time Stamp</a:t>
            </a:r>
            <a:endParaRPr lang="en-US" sz="2800"/>
          </a:p>
          <a:p>
            <a:pPr lvl="1"/>
            <a:r>
              <a:rPr lang="en-US" sz="2800">
                <a:sym typeface="+mn-ea"/>
              </a:rPr>
              <a:t>The Collection Name Identifier (Name ID), Pending Action Data and Object Creation Time Stamp</a:t>
            </a:r>
            <a:endParaRPr lang="en-US" sz="2800"/>
          </a:p>
          <a:p>
            <a:pPr lvl="1"/>
            <a:r>
              <a:rPr lang="en-US" sz="2800">
                <a:sym typeface="+mn-ea"/>
              </a:rPr>
              <a:t>The Object Name and Collection Name Identifier</a:t>
            </a:r>
            <a:endParaRPr lang="en-US" sz="2800"/>
          </a:p>
          <a:p>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How to access object storage? </a:t>
            </a:r>
            <a:br>
              <a:rPr lang="en-US"/>
            </a:br>
            <a:endParaRPr lang="en-US"/>
          </a:p>
        </p:txBody>
      </p:sp>
      <p:sp>
        <p:nvSpPr>
          <p:cNvPr id="3" name="Content Placeholder 2"/>
          <p:cNvSpPr>
            <a:spLocks noGrp="1"/>
          </p:cNvSpPr>
          <p:nvPr>
            <p:ph idx="1"/>
          </p:nvPr>
        </p:nvSpPr>
        <p:spPr/>
        <p:txBody>
          <a:bodyPr/>
          <a:p>
            <a:r>
              <a:rPr lang="en-US"/>
              <a:t>The objects in an object-based storage system are accessed via Application Programming Interfaces (APIs).</a:t>
            </a:r>
            <a:endParaRPr lang="en-US"/>
          </a:p>
          <a:p>
            <a:r>
              <a:rPr lang="en-US"/>
              <a:t>This space is managed by the graphic interface (dashboard) offered by the provider directly on their website. </a:t>
            </a:r>
            <a:endParaRPr lang="en-US"/>
          </a:p>
          <a:p>
            <a:r>
              <a:rPr lang="en-US"/>
              <a:t>The dashboard is already integrated with object storage using an API.</a:t>
            </a:r>
            <a:endParaRPr lang="en-US"/>
          </a:p>
          <a:p>
            <a:r>
              <a:rPr lang="en-US"/>
              <a:t>Example S3 API from Amazon.</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Benefits of object storage</a:t>
            </a:r>
            <a:br>
              <a:rPr lang="en-US"/>
            </a:br>
            <a:endParaRPr lang="en-US"/>
          </a:p>
        </p:txBody>
      </p:sp>
      <p:sp>
        <p:nvSpPr>
          <p:cNvPr id="3" name="Content Placeholder 2"/>
          <p:cNvSpPr>
            <a:spLocks noGrp="1"/>
          </p:cNvSpPr>
          <p:nvPr>
            <p:ph idx="1"/>
          </p:nvPr>
        </p:nvSpPr>
        <p:spPr>
          <a:xfrm>
            <a:off x="575945" y="1146175"/>
            <a:ext cx="11473180" cy="5819775"/>
          </a:xfrm>
        </p:spPr>
        <p:txBody>
          <a:bodyPr>
            <a:normAutofit fontScale="80000"/>
          </a:bodyPr>
          <a:p>
            <a:r>
              <a:rPr lang="en-US"/>
              <a:t>Storing/managing unstructured data</a:t>
            </a:r>
            <a:endParaRPr lang="en-US"/>
          </a:p>
          <a:p>
            <a:r>
              <a:rPr lang="en-US"/>
              <a:t>Disaster recovery/availability</a:t>
            </a:r>
            <a:endParaRPr lang="en-US"/>
          </a:p>
          <a:p>
            <a:r>
              <a:rPr lang="en-US"/>
              <a:t>Customizable metadata</a:t>
            </a:r>
            <a:endParaRPr lang="en-US"/>
          </a:p>
          <a:p>
            <a:r>
              <a:rPr lang="en-US"/>
              <a:t>Cloud compatibility</a:t>
            </a:r>
            <a:endParaRPr lang="en-US"/>
          </a:p>
          <a:p>
            <a:r>
              <a:rPr lang="en-US" b="1"/>
              <a:t>Greater data analytics</a:t>
            </a:r>
            <a:r>
              <a:rPr lang="en-US"/>
              <a:t>. Object storage is driven by metadata, and with this level of classification for every piece of data, the opportunity for analysis is far greater.</a:t>
            </a:r>
            <a:endParaRPr lang="en-US"/>
          </a:p>
          <a:p>
            <a:r>
              <a:rPr lang="en-US" b="1"/>
              <a:t>Infinite scalability.</a:t>
            </a:r>
            <a:r>
              <a:rPr lang="en-US"/>
              <a:t> Keep adding data, forever. There's no limit.</a:t>
            </a:r>
            <a:endParaRPr lang="en-US"/>
          </a:p>
          <a:p>
            <a:r>
              <a:rPr lang="en-US" b="1"/>
              <a:t>Faster data retrieval</a:t>
            </a:r>
            <a:r>
              <a:rPr lang="en-US"/>
              <a:t>. Due to the categorization structure of object storage, and the lack of folder hierarchy, you can retrieve your data much faster.</a:t>
            </a:r>
            <a:endParaRPr lang="en-US"/>
          </a:p>
          <a:p>
            <a:r>
              <a:rPr lang="en-US" b="1"/>
              <a:t>Reduction in cost</a:t>
            </a:r>
            <a:r>
              <a:rPr lang="en-US"/>
              <a:t>. Due to the scale-out nature of object storage, it's less costly to store all your data.</a:t>
            </a:r>
            <a:endParaRPr lang="en-US"/>
          </a:p>
          <a:p>
            <a:r>
              <a:rPr lang="en-US" b="1"/>
              <a:t>Optimization of resources</a:t>
            </a:r>
            <a:r>
              <a:rPr lang="en-US"/>
              <a:t>. Because object storage does not have a filing hierarchy, and the metadata is completely customizable, there are far fewer limitations than with file or block storage.</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a:sym typeface="+mn-ea"/>
              </a:rPr>
              <a:t>Object storage use cases</a:t>
            </a:r>
            <a:br>
              <a:rPr lang="en-US">
                <a:sym typeface="+mn-ea"/>
              </a:rPr>
            </a:br>
            <a:br>
              <a:rPr lang="en-US"/>
            </a:br>
            <a:endParaRPr lang="en-US"/>
          </a:p>
        </p:txBody>
      </p:sp>
      <p:sp>
        <p:nvSpPr>
          <p:cNvPr id="3" name="Content Placeholder 2"/>
          <p:cNvSpPr>
            <a:spLocks noGrp="1"/>
          </p:cNvSpPr>
          <p:nvPr>
            <p:ph idx="1"/>
          </p:nvPr>
        </p:nvSpPr>
        <p:spPr/>
        <p:txBody>
          <a:bodyPr/>
          <a:p>
            <a:r>
              <a:rPr lang="en-US"/>
              <a:t>Data recovery &amp; backups – with object storage, you can securely and cost-efficiently store your data </a:t>
            </a:r>
            <a:endParaRPr lang="en-US"/>
          </a:p>
          <a:p>
            <a:r>
              <a:rPr lang="en-US"/>
              <a:t>Analytics – when you have a large amount of data, for example data that is used to train different AIs or to run analytics, then object storage is a great solution to use it as a data lake</a:t>
            </a:r>
            <a:endParaRPr lang="en-US"/>
          </a:p>
          <a:p>
            <a:r>
              <a:rPr lang="en-US"/>
              <a:t>Static content – you can use object storage to serve all the static content for your web app or all the content that’s created by your application</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Amazon S3 Storage?</a:t>
            </a:r>
            <a:endParaRPr lang="en-US"/>
          </a:p>
        </p:txBody>
      </p:sp>
      <p:sp>
        <p:nvSpPr>
          <p:cNvPr id="3" name="Content Placeholder 2"/>
          <p:cNvSpPr>
            <a:spLocks noGrp="1"/>
          </p:cNvSpPr>
          <p:nvPr>
            <p:ph idx="1"/>
          </p:nvPr>
        </p:nvSpPr>
        <p:spPr/>
        <p:txBody>
          <a:bodyPr>
            <a:normAutofit lnSpcReduction="20000"/>
          </a:bodyPr>
          <a:p>
            <a:r>
              <a:rPr lang="en-US"/>
              <a:t>Applications developed in the cloud often take advantage of object storage's vast scalablity and metadata characteristics. </a:t>
            </a:r>
            <a:endParaRPr lang="en-US"/>
          </a:p>
          <a:p>
            <a:r>
              <a:rPr lang="en-US"/>
              <a:t>Object storage solutions like Amazon Simple Storage Service (S3) are ideal for building modern applications from scratch that require scale and flexibility</a:t>
            </a:r>
            <a:endParaRPr lang="en-US"/>
          </a:p>
          <a:p>
            <a:r>
              <a:rPr lang="en-US"/>
              <a:t>It can be used to import existing data stores for analytics, backup, or archive.</a:t>
            </a:r>
            <a:endParaRPr lang="en-US"/>
          </a:p>
          <a:p>
            <a:r>
              <a:rPr lang="en-US"/>
              <a:t>Amazon S3 is a storage system for the internet, where you can store and retrieve any amount of data, anytime, anywhere. </a:t>
            </a:r>
            <a:endParaRPr lang="en-US"/>
          </a:p>
          <a:p>
            <a:r>
              <a:rPr lang="en-US"/>
              <a:t>This make web-scaling computing easier for developers, and it also gives them access to the infrastructure that Amazon uses to conduct a global network of websites. </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File Storage</a:t>
            </a:r>
            <a:endParaRPr lang="en-US"/>
          </a:p>
        </p:txBody>
      </p:sp>
      <p:sp>
        <p:nvSpPr>
          <p:cNvPr id="3" name="Content Placeholder 2"/>
          <p:cNvSpPr>
            <a:spLocks noGrp="1"/>
          </p:cNvSpPr>
          <p:nvPr>
            <p:ph idx="1"/>
          </p:nvPr>
        </p:nvSpPr>
        <p:spPr/>
        <p:txBody>
          <a:bodyPr>
            <a:normAutofit/>
          </a:bodyPr>
          <a:p>
            <a:r>
              <a:rPr lang="en-US"/>
              <a:t>File storage organizes and stores data inside a folder. </a:t>
            </a:r>
            <a:endParaRPr lang="en-US"/>
          </a:p>
          <a:p>
            <a:r>
              <a:rPr lang="en-US"/>
              <a:t>Files are named, tagged with metadata (typically the file name, file type, and when it was created and last updated) and organized in folders under a hierarchy of directories and subdirectories.</a:t>
            </a:r>
            <a:endParaRPr lang="en-US"/>
          </a:p>
          <a:p>
            <a:r>
              <a:rPr lang="en-US"/>
              <a:t>  A hierarchical storage system like this works well with relatively small, easily organized amounts of data. </a:t>
            </a:r>
            <a:endParaRPr lang="en-US"/>
          </a:p>
          <a:p>
            <a:r>
              <a:rPr lang="en-US"/>
              <a:t>However, as the number of files grows, the search and retrieval process can become cumbersome and time-consuming.</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
        <p:nvSpPr>
          <p:cNvPr id="7" name="Footer Placeholder 6"/>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What is Amazon Elastic File System (EFS)?</a:t>
            </a:r>
            <a:endParaRPr lang="en-US"/>
          </a:p>
        </p:txBody>
      </p:sp>
      <p:sp>
        <p:nvSpPr>
          <p:cNvPr id="3" name="Content Placeholder 2"/>
          <p:cNvSpPr>
            <a:spLocks noGrp="1"/>
          </p:cNvSpPr>
          <p:nvPr>
            <p:ph idx="1"/>
          </p:nvPr>
        </p:nvSpPr>
        <p:spPr/>
        <p:txBody>
          <a:bodyPr>
            <a:normAutofit lnSpcReduction="20000"/>
          </a:bodyPr>
          <a:p>
            <a:r>
              <a:rPr lang="en-US"/>
              <a:t>Some applications need to access shared files and require a file system. </a:t>
            </a:r>
            <a:endParaRPr lang="en-US"/>
          </a:p>
          <a:p>
            <a:r>
              <a:rPr lang="en-US"/>
              <a:t>This type of storage is often supported with a Network Attached Storage (NAS) server. </a:t>
            </a:r>
            <a:endParaRPr lang="en-US"/>
          </a:p>
          <a:p>
            <a:r>
              <a:rPr lang="en-US"/>
              <a:t>File storage solutions like Amazon Elastic File System (EFS) are ideal for use cases like large content repositories, development environments, media stores, or user home directories.</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Block Storage</a:t>
            </a:r>
            <a:endParaRPr lang="en-US"/>
          </a:p>
        </p:txBody>
      </p:sp>
      <p:sp>
        <p:nvSpPr>
          <p:cNvPr id="3" name="Content Placeholder 2"/>
          <p:cNvSpPr>
            <a:spLocks noGrp="1"/>
          </p:cNvSpPr>
          <p:nvPr>
            <p:ph idx="1"/>
          </p:nvPr>
        </p:nvSpPr>
        <p:spPr/>
        <p:txBody>
          <a:bodyPr>
            <a:normAutofit fontScale="80000"/>
          </a:bodyPr>
          <a:p>
            <a:r>
              <a:rPr lang="en-US"/>
              <a:t>Block storage offers an alternative to file-based storage—one with improved efficiency and performance.</a:t>
            </a:r>
            <a:endParaRPr lang="en-US"/>
          </a:p>
          <a:p>
            <a:r>
              <a:rPr lang="en-US"/>
              <a:t> Block storage breaks a file into equally-sized chunks of data and stores these data blocks separately under a unique address. </a:t>
            </a:r>
            <a:endParaRPr lang="en-US"/>
          </a:p>
          <a:p>
            <a:pPr lvl="1"/>
            <a:r>
              <a:rPr lang="en-US"/>
              <a:t>One can store the collection of blocks anywhere in the system for maximum efficiency.</a:t>
            </a:r>
            <a:endParaRPr lang="en-US"/>
          </a:p>
          <a:p>
            <a:r>
              <a:rPr lang="en-US"/>
              <a:t>To access a file, a server operating system uses the unique address to pull the blocks back together, assembling these into the file. </a:t>
            </a:r>
            <a:endParaRPr lang="en-US"/>
          </a:p>
          <a:p>
            <a:r>
              <a:rPr lang="en-US"/>
              <a:t>You will gain efficiencies as the system does not need to navigate through directories and file hierarchies to access the data blocks. </a:t>
            </a:r>
            <a:endParaRPr lang="en-US"/>
          </a:p>
          <a:p>
            <a:r>
              <a:rPr lang="en-US"/>
              <a:t>Block storage works well for critical business applications, transactional databases and virtual machines that require low-latency (minimal delay), granular or more detailed access to data, and consistent performance.</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What is Amazon Elastic Block Store (EBS) ?</a:t>
            </a:r>
            <a:endParaRPr lang="en-US"/>
          </a:p>
        </p:txBody>
      </p:sp>
      <p:sp>
        <p:nvSpPr>
          <p:cNvPr id="3" name="Content Placeholder 2"/>
          <p:cNvSpPr>
            <a:spLocks noGrp="1"/>
          </p:cNvSpPr>
          <p:nvPr>
            <p:ph idx="1"/>
          </p:nvPr>
        </p:nvSpPr>
        <p:spPr/>
        <p:txBody>
          <a:bodyPr>
            <a:normAutofit lnSpcReduction="20000"/>
          </a:bodyPr>
          <a:p>
            <a:r>
              <a:rPr lang="en-US"/>
              <a:t>Enterprise applications like databases or ERP systems often require dedicated, low latency storage for each host.</a:t>
            </a:r>
            <a:endParaRPr lang="en-US"/>
          </a:p>
          <a:p>
            <a:r>
              <a:rPr lang="en-US"/>
              <a:t> This is analagous to direct-attached storage (DAS) or a Storage Area Network (SAN). </a:t>
            </a:r>
            <a:endParaRPr lang="en-US"/>
          </a:p>
          <a:p>
            <a:r>
              <a:rPr lang="en-US"/>
              <a:t>Block-based cloud storage solutions like Amazon Elastic Block Store (EBS) are provisioned with each virtual server and offer the ultra low latency required for high performance workloads.</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is Cloud Storage?</a:t>
            </a:r>
            <a:br>
              <a:rPr lang="en-US"/>
            </a:br>
            <a:endParaRPr lang="en-US"/>
          </a:p>
        </p:txBody>
      </p:sp>
      <p:sp>
        <p:nvSpPr>
          <p:cNvPr id="3" name="Content Placeholder 2"/>
          <p:cNvSpPr>
            <a:spLocks noGrp="1"/>
          </p:cNvSpPr>
          <p:nvPr>
            <p:ph idx="1"/>
          </p:nvPr>
        </p:nvSpPr>
        <p:spPr/>
        <p:txBody>
          <a:bodyPr/>
          <a:p>
            <a:r>
              <a:rPr lang="en-US"/>
              <a:t>Cloud storage is a cloud computing model that stores data on the Internet through a cloud computing provider who manages and operates data storage as a service.</a:t>
            </a:r>
            <a:endParaRPr lang="en-US"/>
          </a:p>
          <a:p>
            <a:r>
              <a:rPr lang="en-US"/>
              <a:t> It’s delivered on demand with just-in-time capacity and costs, and eliminates buying and managing your own data storage infrastructure. </a:t>
            </a:r>
            <a:endParaRPr lang="en-US"/>
          </a:p>
          <a:p>
            <a:r>
              <a:rPr lang="en-US"/>
              <a:t>This gives you agility, global scale and durability, with “anytime, anywhere” data access.</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File vs Block vs Object storage</a:t>
            </a:r>
            <a:br>
              <a:rPr lang="en-US"/>
            </a:br>
            <a:endParaRPr lang="en-US"/>
          </a:p>
        </p:txBody>
      </p:sp>
      <p:pic>
        <p:nvPicPr>
          <p:cNvPr id="4" name="Content Placeholder 3" descr="schema_storage"/>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1065530" y="1068705"/>
            <a:ext cx="9981565" cy="5387975"/>
          </a:xfrm>
          <a:prstGeom prst="rect">
            <a:avLst/>
          </a:prstGeom>
        </p:spPr>
      </p:pic>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
        <p:nvSpPr>
          <p:cNvPr id="7" name="Footer Placeholder 6"/>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File vs Block vs Object storage</a:t>
            </a:r>
            <a:endParaRPr lang="en-US"/>
          </a:p>
        </p:txBody>
      </p:sp>
      <p:sp>
        <p:nvSpPr>
          <p:cNvPr id="3" name="Content Placeholder 2"/>
          <p:cNvSpPr>
            <a:spLocks noGrp="1"/>
          </p:cNvSpPr>
          <p:nvPr>
            <p:ph idx="1"/>
          </p:nvPr>
        </p:nvSpPr>
        <p:spPr/>
        <p:txBody>
          <a:bodyPr>
            <a:normAutofit lnSpcReduction="10000"/>
          </a:bodyPr>
          <a:p>
            <a:r>
              <a:rPr lang="en-US"/>
              <a:t>File storage is network-attached storage where data is stored in folders.</a:t>
            </a:r>
            <a:endParaRPr lang="en-US"/>
          </a:p>
          <a:p>
            <a:r>
              <a:rPr lang="en-US"/>
              <a:t> When a file needs to be accessed the computer must know the full path to find it. </a:t>
            </a:r>
            <a:endParaRPr lang="en-US"/>
          </a:p>
          <a:p>
            <a:r>
              <a:rPr lang="en-US"/>
              <a:t>A good use case of it is when you have a</a:t>
            </a:r>
            <a:r>
              <a:rPr lang="en-US" u="sng"/>
              <a:t> mix of structured and unstructured data </a:t>
            </a:r>
            <a:r>
              <a:rPr lang="en-US"/>
              <a:t>or you want to share the data with many users at once. </a:t>
            </a:r>
            <a:endParaRPr lang="en-US"/>
          </a:p>
          <a:p>
            <a:r>
              <a:rPr lang="en-US"/>
              <a:t>It can store just about anything and you use it any time you access your files from your PC.</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File vs Block vs Object storage</a:t>
            </a:r>
            <a:br>
              <a:rPr lang="en-US"/>
            </a:br>
            <a:endParaRPr lang="en-US"/>
          </a:p>
        </p:txBody>
      </p:sp>
      <p:sp>
        <p:nvSpPr>
          <p:cNvPr id="3" name="Content Placeholder 2"/>
          <p:cNvSpPr>
            <a:spLocks noGrp="1"/>
          </p:cNvSpPr>
          <p:nvPr>
            <p:ph idx="1"/>
          </p:nvPr>
        </p:nvSpPr>
        <p:spPr/>
        <p:txBody>
          <a:bodyPr/>
          <a:p>
            <a:r>
              <a:rPr lang="en-US"/>
              <a:t>Block storage saves data in raw blocks and different from file storage it can be accessed through a Storage Area Network (SAN).</a:t>
            </a:r>
            <a:endParaRPr lang="en-US"/>
          </a:p>
          <a:p>
            <a:r>
              <a:rPr lang="en-US"/>
              <a:t> Meaning that in a block storage architecture the servers that access the storage can be on different networks as well. </a:t>
            </a:r>
            <a:endParaRPr lang="en-US"/>
          </a:p>
          <a:p>
            <a:r>
              <a:rPr lang="en-US"/>
              <a:t>A good use case for block storage is when the requirements imply a very low latency and a good and consistent performance for I/O operations, such as a database.</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Object storage is a type of architecture where each file is saved as an object and it can be accessed through an HTTP request, usually GET. </a:t>
            </a:r>
            <a:endParaRPr lang="en-US"/>
          </a:p>
          <a:p>
            <a:r>
              <a:rPr lang="en-US"/>
              <a:t>This type of storage is the best fit for scenarios where a lot of unstructured data need to be managed.</a:t>
            </a:r>
            <a:endParaRPr lang="en-US"/>
          </a:p>
          <a:p>
            <a:r>
              <a:rPr lang="en-US"/>
              <a:t> In object storage, each object receives a unique id, that consumers will use to retrieve it and rich metadata that can be from privacy policy up to anything you want.</a:t>
            </a:r>
            <a:endParaRPr lang="en-US"/>
          </a:p>
        </p:txBody>
      </p:sp>
      <p:sp>
        <p:nvSpPr>
          <p:cNvPr id="4" name="Title 1"/>
          <p:cNvSpPr>
            <a:spLocks noGrp="1"/>
          </p:cNvSpPr>
          <p:nvPr/>
        </p:nvSpPr>
        <p:spPr>
          <a:xfrm>
            <a:off x="965200" y="492125"/>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ym typeface="+mn-ea"/>
              </a:rPr>
              <a:t>File vs Block vs Object storage</a:t>
            </a:r>
            <a:br>
              <a:rPr lang="en-US"/>
            </a:b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
        <p:nvSpPr>
          <p:cNvPr id="7" name="Footer Placeholder 6"/>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How Does Cloud Storage Work?</a:t>
            </a:r>
            <a:br>
              <a:rPr lang="en-US"/>
            </a:br>
            <a:endParaRPr lang="en-US"/>
          </a:p>
        </p:txBody>
      </p:sp>
      <p:sp>
        <p:nvSpPr>
          <p:cNvPr id="3" name="Content Placeholder 2"/>
          <p:cNvSpPr>
            <a:spLocks noGrp="1"/>
          </p:cNvSpPr>
          <p:nvPr>
            <p:ph idx="1"/>
          </p:nvPr>
        </p:nvSpPr>
        <p:spPr/>
        <p:txBody>
          <a:bodyPr/>
          <a:p>
            <a:r>
              <a:rPr lang="en-US"/>
              <a:t>Cloud storage is purchased from a third party cloud vendor who owns and operates data storage capacity and delivers it over the Internet in a pay-as-you-go model. </a:t>
            </a:r>
            <a:endParaRPr lang="en-US"/>
          </a:p>
          <a:p>
            <a:r>
              <a:rPr lang="en-US"/>
              <a:t>These cloud storage vendors manage capacity, security and durability to make data accessible to your applications all around the world.</a:t>
            </a:r>
            <a:endParaRPr lang="en-US"/>
          </a:p>
          <a:p>
            <a:r>
              <a:rPr lang="en-US"/>
              <a:t>Applications access cloud storage through traditional storage protocols or directly via an API. </a:t>
            </a:r>
            <a:endParaRPr lang="en-US"/>
          </a:p>
          <a:p>
            <a:r>
              <a:rPr lang="en-US"/>
              <a:t>Many vendors offer complementary services designed to help collect, manage, secure and analyze data at massive scale.</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Benefits of Cloud Storage</a:t>
            </a:r>
            <a:br>
              <a:rPr lang="en-US"/>
            </a:br>
            <a:endParaRPr lang="en-US"/>
          </a:p>
        </p:txBody>
      </p:sp>
      <p:sp>
        <p:nvSpPr>
          <p:cNvPr id="3" name="Content Placeholder 2"/>
          <p:cNvSpPr>
            <a:spLocks noGrp="1"/>
          </p:cNvSpPr>
          <p:nvPr>
            <p:ph idx="1"/>
          </p:nvPr>
        </p:nvSpPr>
        <p:spPr/>
        <p:txBody>
          <a:bodyPr>
            <a:normAutofit/>
          </a:bodyPr>
          <a:p>
            <a:r>
              <a:rPr lang="en-US"/>
              <a:t>Total Cost of Ownership.</a:t>
            </a:r>
            <a:endParaRPr lang="en-US"/>
          </a:p>
          <a:p>
            <a:pPr lvl="1"/>
            <a:r>
              <a:rPr lang="en-US"/>
              <a:t> With cloud storage, there is no hardware to purchase, storage to provision. </a:t>
            </a:r>
            <a:endParaRPr lang="en-US"/>
          </a:p>
          <a:p>
            <a:pPr lvl="1"/>
            <a:r>
              <a:rPr lang="en-US"/>
              <a:t>You can add or remove capacity on demand, quickly change performance and retention characteristics, and only pay for storage that you actually use.</a:t>
            </a:r>
            <a:endParaRPr lang="en-US"/>
          </a:p>
          <a:p>
            <a:pPr lvl="1"/>
            <a:r>
              <a:rPr lang="en-US"/>
              <a:t> Less frequently accessed data can even be automatically moved to lower cost tiers in accordance with auditable rules, driving economies of scale.</a:t>
            </a:r>
            <a:endParaRPr lang="en-US"/>
          </a:p>
          <a:p>
            <a:r>
              <a:rPr lang="en-US"/>
              <a:t>Time to Deployment. Cloud storage allows IT to quickly deliver the exact amount of storage needed, right when it's needed.</a:t>
            </a:r>
            <a:endParaRPr lang="en-US"/>
          </a:p>
          <a:p>
            <a:r>
              <a:rPr lang="en-US"/>
              <a:t>Information Management. Centralizing storage in the cloud creates a tremendous leverage point for new use cases. </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Cloud Storage Requirements</a:t>
            </a:r>
            <a:endParaRPr lang="en-US"/>
          </a:p>
        </p:txBody>
      </p:sp>
      <p:sp>
        <p:nvSpPr>
          <p:cNvPr id="3" name="Content Placeholder 2"/>
          <p:cNvSpPr>
            <a:spLocks noGrp="1"/>
          </p:cNvSpPr>
          <p:nvPr>
            <p:ph idx="1"/>
          </p:nvPr>
        </p:nvSpPr>
        <p:spPr/>
        <p:txBody>
          <a:bodyPr>
            <a:normAutofit fontScale="80000"/>
          </a:bodyPr>
          <a:p>
            <a:r>
              <a:rPr lang="en-US"/>
              <a:t>Durability. Data should be redundantly stored, ideally across multiple facilities and multiple devices in each facility. Natural disasters, human error, or mechanical faults should not result in data loss.</a:t>
            </a:r>
            <a:endParaRPr lang="en-US"/>
          </a:p>
          <a:p>
            <a:endParaRPr lang="en-US"/>
          </a:p>
          <a:p>
            <a:r>
              <a:rPr lang="en-US"/>
              <a:t>Availability. All data should be available when needed, but there is a difference between production data and archives. The ideal cloud storage will deliver the right balance of retrieval times and cost.</a:t>
            </a:r>
            <a:endParaRPr lang="en-US"/>
          </a:p>
          <a:p>
            <a:endParaRPr lang="en-US"/>
          </a:p>
          <a:p>
            <a:r>
              <a:rPr lang="en-US"/>
              <a:t>Security. All data is ideally encrypted, both at rest and in transit. Permissions and access controls should work just as well in the cloud as they do for on premises storage.</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8750" y="0"/>
            <a:ext cx="10515600" cy="815975"/>
          </a:xfrm>
        </p:spPr>
        <p:txBody>
          <a:bodyPr/>
          <a:p>
            <a:r>
              <a:rPr lang="en-US"/>
              <a:t>Types of Cloud Storage</a:t>
            </a:r>
            <a:endParaRPr lang="en-US"/>
          </a:p>
        </p:txBody>
      </p:sp>
      <p:sp>
        <p:nvSpPr>
          <p:cNvPr id="3" name="Content Placeholder 2"/>
          <p:cNvSpPr>
            <a:spLocks noGrp="1"/>
          </p:cNvSpPr>
          <p:nvPr>
            <p:ph sz="half" idx="1"/>
          </p:nvPr>
        </p:nvSpPr>
        <p:spPr>
          <a:xfrm>
            <a:off x="561340" y="924560"/>
            <a:ext cx="5088255" cy="2620645"/>
          </a:xfrm>
        </p:spPr>
        <p:txBody>
          <a:bodyPr>
            <a:normAutofit/>
          </a:bodyPr>
          <a:p>
            <a:pPr lvl="1"/>
            <a:r>
              <a:rPr lang="en-US">
                <a:sym typeface="+mn-ea"/>
              </a:rPr>
              <a:t>Object Storage</a:t>
            </a:r>
            <a:endParaRPr lang="en-US"/>
          </a:p>
          <a:p>
            <a:pPr lvl="1"/>
            <a:r>
              <a:rPr lang="en-US">
                <a:sym typeface="+mn-ea"/>
              </a:rPr>
              <a:t>File Storage</a:t>
            </a:r>
            <a:endParaRPr lang="en-US"/>
          </a:p>
          <a:p>
            <a:pPr lvl="1"/>
            <a:r>
              <a:rPr lang="en-US">
                <a:sym typeface="+mn-ea"/>
              </a:rPr>
              <a:t>Block Storage</a:t>
            </a:r>
            <a:endParaRPr lang="en-US">
              <a:sym typeface="+mn-ea"/>
            </a:endParaRPr>
          </a:p>
          <a:p>
            <a:pPr lvl="1"/>
            <a:endParaRPr lang="en-US">
              <a:sym typeface="+mn-ea"/>
            </a:endParaRPr>
          </a:p>
          <a:p>
            <a:pPr lvl="1"/>
            <a:endParaRPr lang="en-US">
              <a:sym typeface="+mn-ea"/>
            </a:endParaRPr>
          </a:p>
          <a:p>
            <a:pPr lvl="1"/>
            <a:endParaRPr lang="en-US">
              <a:sym typeface="+mn-ea"/>
            </a:endParaRPr>
          </a:p>
          <a:p>
            <a:pPr lvl="1"/>
            <a:endParaRPr lang="en-US">
              <a:sym typeface="+mn-ea"/>
            </a:endParaRPr>
          </a:p>
          <a:p>
            <a:endParaRPr lang="en-US" sz="2220"/>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
        <p:nvSpPr>
          <p:cNvPr id="9" name="Footer Placeholder 8"/>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8750" y="0"/>
            <a:ext cx="10515600" cy="815975"/>
          </a:xfrm>
        </p:spPr>
        <p:txBody>
          <a:bodyPr/>
          <a:p>
            <a:r>
              <a:rPr lang="en-US"/>
              <a:t>Types of Cloud Storage</a:t>
            </a:r>
            <a:endParaRPr lang="en-US"/>
          </a:p>
        </p:txBody>
      </p:sp>
      <p:pic>
        <p:nvPicPr>
          <p:cNvPr id="4" name="Content Placeholder 3" descr="Object-Storage"/>
          <p:cNvPicPr>
            <a:picLocks noChangeAspect="1"/>
          </p:cNvPicPr>
          <p:nvPr>
            <p:ph sz="half" idx="2"/>
          </p:nvPr>
        </p:nvPicPr>
        <p:blipFill>
          <a:blip r:embed="rId1"/>
          <a:stretch>
            <a:fillRect/>
          </a:stretch>
        </p:blipFill>
        <p:spPr>
          <a:xfrm>
            <a:off x="4173220" y="815975"/>
            <a:ext cx="8574405" cy="4082415"/>
          </a:xfrm>
          <a:prstGeom prst="rect">
            <a:avLst/>
          </a:prstGeom>
        </p:spPr>
      </p:pic>
      <p:sp>
        <p:nvSpPr>
          <p:cNvPr id="5" name="Text Box 4"/>
          <p:cNvSpPr txBox="1"/>
          <p:nvPr/>
        </p:nvSpPr>
        <p:spPr>
          <a:xfrm>
            <a:off x="0" y="1047750"/>
            <a:ext cx="4290060" cy="3415030"/>
          </a:xfrm>
          <a:prstGeom prst="rect">
            <a:avLst/>
          </a:prstGeom>
          <a:noFill/>
        </p:spPr>
        <p:txBody>
          <a:bodyPr wrap="square" rtlCol="0">
            <a:spAutoFit/>
          </a:bodyPr>
          <a:p>
            <a:pPr marL="285750" indent="-285750">
              <a:buFont typeface="Arial" panose="020B0604020202020204" pitchFamily="34" charset="0"/>
              <a:buChar char="•"/>
            </a:pPr>
            <a:r>
              <a:rPr lang="en-US">
                <a:sym typeface="+mn-ea"/>
              </a:rPr>
              <a:t>File-based storage and block-based storage are well-suited to structured data and continue to work well in certain scenarios. </a:t>
            </a:r>
            <a:endParaRPr lang="en-US">
              <a:sym typeface="+mn-ea"/>
            </a:endParaRPr>
          </a:p>
          <a:p>
            <a:pPr marL="285750" indent="-285750">
              <a:buFont typeface="Arial" panose="020B0604020202020204" pitchFamily="34" charset="0"/>
              <a:buChar char="•"/>
            </a:pPr>
            <a:r>
              <a:rPr lang="en-US">
                <a:sym typeface="+mn-ea"/>
              </a:rPr>
              <a:t>But the Internet has changed everything.</a:t>
            </a:r>
            <a:endParaRPr lang="en-US">
              <a:sym typeface="+mn-ea"/>
            </a:endParaRPr>
          </a:p>
          <a:p>
            <a:pPr marL="285750" indent="-285750">
              <a:buFont typeface="Arial" panose="020B0604020202020204" pitchFamily="34" charset="0"/>
              <a:buChar char="•"/>
            </a:pPr>
            <a:r>
              <a:rPr lang="en-US">
                <a:sym typeface="+mn-ea"/>
              </a:rPr>
              <a:t> Organizations struggle to manage mounting volumes of web-based, digital content (unstructured data). </a:t>
            </a:r>
            <a:endParaRPr lang="en-US">
              <a:sym typeface="+mn-ea"/>
            </a:endParaRPr>
          </a:p>
          <a:p>
            <a:pPr marL="285750" indent="-285750">
              <a:buFont typeface="Arial" panose="020B0604020202020204" pitchFamily="34" charset="0"/>
              <a:buChar char="•"/>
            </a:pPr>
            <a:r>
              <a:rPr lang="en-US">
                <a:sym typeface="+mn-ea"/>
              </a:rPr>
              <a:t>Object-based storage can meet this challenge.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
        <p:nvSpPr>
          <p:cNvPr id="9" name="Footer Placeholder 8"/>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 Storage</a:t>
            </a:r>
            <a:endParaRPr lang="en-US"/>
          </a:p>
        </p:txBody>
      </p:sp>
      <p:sp>
        <p:nvSpPr>
          <p:cNvPr id="4" name="Content Placeholder 3"/>
          <p:cNvSpPr/>
          <p:nvPr>
            <p:ph idx="1"/>
          </p:nvPr>
        </p:nvSpPr>
        <p:spPr/>
        <p:txBody>
          <a:bodyPr>
            <a:normAutofit fontScale="90000" lnSpcReduction="10000"/>
          </a:bodyPr>
          <a:p>
            <a:r>
              <a:rPr lang="en-US"/>
              <a:t>Object storage or object-based storage represents a data storage architecture that allows you to store large amounts of unstructured data in a highly scalable manner.</a:t>
            </a:r>
            <a:endParaRPr lang="en-US"/>
          </a:p>
          <a:p>
            <a:r>
              <a:rPr lang="en-US"/>
              <a:t>Data types include email, images, video, web pages, audio files, datasets, sensor data and other types of media content;</a:t>
            </a:r>
            <a:endParaRPr lang="en-US"/>
          </a:p>
          <a:p>
            <a:r>
              <a:rPr lang="en-US"/>
              <a:t>Object storage offers the preferred method for data archiving, backup, and more or less for storing any type of static content</a:t>
            </a:r>
            <a:endParaRPr lang="en-US"/>
          </a:p>
          <a:p>
            <a:pPr lvl="1"/>
            <a:r>
              <a:rPr lang="en-US"/>
              <a:t>For large enterprises and organizations, storing and managing this unmatched amount of data</a:t>
            </a:r>
            <a:endParaRPr lang="en-US"/>
          </a:p>
          <a:p>
            <a:pPr lvl="0"/>
            <a:r>
              <a:rPr lang="en-US"/>
              <a:t> It is cloud-based storage - hosts data on a different device than the one we use to access it. </a:t>
            </a:r>
            <a:endParaRPr lang="en-US"/>
          </a:p>
          <a:p>
            <a:pPr lvl="1"/>
            <a:r>
              <a:rPr lang="en-US"/>
              <a:t> keeps our data safe from any hardware-related problems.</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
        <p:nvSpPr>
          <p:cNvPr id="7" name="Footer Placeholder 6"/>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it work?</a:t>
            </a:r>
            <a:endParaRPr lang="en-US"/>
          </a:p>
        </p:txBody>
      </p:sp>
      <p:sp>
        <p:nvSpPr>
          <p:cNvPr id="3" name="Content Placeholder 2"/>
          <p:cNvSpPr>
            <a:spLocks noGrp="1"/>
          </p:cNvSpPr>
          <p:nvPr>
            <p:ph idx="1"/>
          </p:nvPr>
        </p:nvSpPr>
        <p:spPr/>
        <p:txBody>
          <a:bodyPr/>
          <a:p>
            <a:r>
              <a:rPr lang="en-US"/>
              <a:t>In object-based storage devices or systems, there are no folders, directories, files, or any hierarchies.</a:t>
            </a:r>
            <a:endParaRPr lang="en-US"/>
          </a:p>
          <a:p>
            <a:r>
              <a:rPr lang="en-US"/>
              <a:t> Instead, these systems store all data in a flat data environment as objects. </a:t>
            </a:r>
            <a:endParaRPr lang="en-US"/>
          </a:p>
          <a:p>
            <a:r>
              <a:rPr lang="en-US"/>
              <a:t>Each object contains the data itself, along with some descriptive information associated with that object, known as metadata, and a globally unique identifier. </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r>
              <a:rPr lang="en-US"/>
              <a:t>Dr Mukti Padhya : Cloud Sec@MSc_CS 2022</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11652</Words>
  <Application>WPS Presentation</Application>
  <PresentationFormat>Widescreen</PresentationFormat>
  <Paragraphs>308</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 Light</vt:lpstr>
      <vt:lpstr>Calibri</vt:lpstr>
      <vt:lpstr>Microsoft YaHei</vt:lpstr>
      <vt:lpstr>Arial Unicode MS</vt:lpstr>
      <vt:lpstr>Office Theme</vt:lpstr>
      <vt:lpstr>Cloud Storage</vt:lpstr>
      <vt:lpstr>What is Cloud Storage? </vt:lpstr>
      <vt:lpstr>How Does Cloud Storage Work? </vt:lpstr>
      <vt:lpstr>Benefits of Cloud Storage </vt:lpstr>
      <vt:lpstr>Cloud Storage Requirements</vt:lpstr>
      <vt:lpstr>Types of Cloud Storage</vt:lpstr>
      <vt:lpstr>Types of Cloud Storage</vt:lpstr>
      <vt:lpstr>Object Storage</vt:lpstr>
      <vt:lpstr>How does it work?</vt:lpstr>
      <vt:lpstr>Object storage database?</vt:lpstr>
      <vt:lpstr>Object storage database? </vt:lpstr>
      <vt:lpstr>How to access object storage?  </vt:lpstr>
      <vt:lpstr>Benefits of object storage </vt:lpstr>
      <vt:lpstr> Object storage use cases  </vt:lpstr>
      <vt:lpstr>What is Amazon S3 Storage?</vt:lpstr>
      <vt:lpstr>File Storage</vt:lpstr>
      <vt:lpstr>What is Amazon Elastic File System (EFS)?</vt:lpstr>
      <vt:lpstr>Block Storage</vt:lpstr>
      <vt:lpstr>What is Amazon Elastic Block Store (EBS) ?</vt:lpstr>
      <vt:lpstr>File vs Block vs Object storage </vt:lpstr>
      <vt:lpstr>File vs Block vs Object storage</vt:lpstr>
      <vt:lpstr>File vs Block vs Object storage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Clod Storage</dc:title>
  <dc:creator/>
  <cp:lastModifiedBy>USER</cp:lastModifiedBy>
  <cp:revision>28</cp:revision>
  <dcterms:created xsi:type="dcterms:W3CDTF">2022-02-07T10:59:00Z</dcterms:created>
  <dcterms:modified xsi:type="dcterms:W3CDTF">2022-07-06T12:10:19Z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192D785A012F4B33804FED63DD74566D</vt:lpwstr>
  </property>
  <property fmtid="{D5CDD505-2E9C-101B-9397-08002B2CF9AE}" pid="3" name="KSOProductBuildVer">
    <vt:lpwstr>1033-11.2.0.11156</vt:lpwstr>
  </property>
</Properties>
</file>