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4F8840-DA27-4551-BB02-9886B9FD3C47}"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119373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F8840-DA27-4551-BB02-9886B9FD3C47}"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107129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F8840-DA27-4551-BB02-9886B9FD3C47}"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229773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F8840-DA27-4551-BB02-9886B9FD3C47}"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367493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F8840-DA27-4551-BB02-9886B9FD3C47}"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167041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4F8840-DA27-4551-BB02-9886B9FD3C47}"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64953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4F8840-DA27-4551-BB02-9886B9FD3C47}"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167482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4F8840-DA27-4551-BB02-9886B9FD3C47}" type="datetimeFigureOut">
              <a:rPr lang="en-IN" smtClean="0"/>
              <a:t>20-09-2023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310469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F8840-DA27-4551-BB02-9886B9FD3C47}" type="datetimeFigureOut">
              <a:rPr lang="en-IN" smtClean="0"/>
              <a:t>20-09-2023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159748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4F8840-DA27-4551-BB02-9886B9FD3C47}"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136963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4F8840-DA27-4551-BB02-9886B9FD3C47}"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F81D4-C649-43D7-A645-6C6A89C9D5EE}" type="slidenum">
              <a:rPr lang="en-IN" smtClean="0"/>
              <a:t>‹#›</a:t>
            </a:fld>
            <a:endParaRPr lang="en-IN"/>
          </a:p>
        </p:txBody>
      </p:sp>
    </p:spTree>
    <p:extLst>
      <p:ext uri="{BB962C8B-B14F-4D97-AF65-F5344CB8AC3E}">
        <p14:creationId xmlns:p14="http://schemas.microsoft.com/office/powerpoint/2010/main" val="247668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F8840-DA27-4551-BB02-9886B9FD3C47}" type="datetimeFigureOut">
              <a:rPr lang="en-IN" smtClean="0"/>
              <a:t>20-09-2023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F81D4-C649-43D7-A645-6C6A89C9D5EE}" type="slidenum">
              <a:rPr lang="en-IN" smtClean="0"/>
              <a:t>‹#›</a:t>
            </a:fld>
            <a:endParaRPr lang="en-IN"/>
          </a:p>
        </p:txBody>
      </p:sp>
    </p:spTree>
    <p:extLst>
      <p:ext uri="{BB962C8B-B14F-4D97-AF65-F5344CB8AC3E}">
        <p14:creationId xmlns:p14="http://schemas.microsoft.com/office/powerpoint/2010/main" val="1557444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00250" y="2659925"/>
            <a:ext cx="5143500" cy="2410097"/>
          </a:xfrm>
        </p:spPr>
        <p:txBody>
          <a:bodyPr>
            <a:normAutofit fontScale="92500" lnSpcReduction="10000"/>
          </a:bodyPr>
          <a:lstStyle/>
          <a:p>
            <a:r>
              <a:rPr lang="en-IN" sz="2100" b="1" dirty="0" smtClean="0">
                <a:solidFill>
                  <a:srgbClr val="002060"/>
                </a:solidFill>
                <a:latin typeface="Times New Roman" panose="02020603050405020304" pitchFamily="18" charset="0"/>
                <a:cs typeface="Times New Roman" panose="02020603050405020304" pitchFamily="18" charset="0"/>
              </a:rPr>
              <a:t>Cloud Security and Forensics</a:t>
            </a:r>
            <a:endParaRPr lang="en-IN" sz="2100" b="1" dirty="0">
              <a:solidFill>
                <a:srgbClr val="002060"/>
              </a:solidFill>
              <a:latin typeface="Times New Roman" panose="02020603050405020304" pitchFamily="18" charset="0"/>
              <a:cs typeface="Times New Roman" panose="02020603050405020304" pitchFamily="18" charset="0"/>
            </a:endParaRPr>
          </a:p>
          <a:p>
            <a:endParaRPr lang="en-IN" sz="2100" b="1" dirty="0">
              <a:solidFill>
                <a:srgbClr val="002060"/>
              </a:solidFill>
              <a:latin typeface="Times New Roman" panose="02020603050405020304" pitchFamily="18" charset="0"/>
              <a:cs typeface="Times New Roman" panose="02020603050405020304" pitchFamily="18" charset="0"/>
            </a:endParaRPr>
          </a:p>
          <a:p>
            <a:r>
              <a:rPr lang="en-US" b="1" dirty="0" smtClean="0">
                <a:solidFill>
                  <a:srgbClr val="002060"/>
                </a:solidFill>
                <a:latin typeface="Times New Roman" panose="02020603050405020304" pitchFamily="18" charset="0"/>
                <a:cs typeface="Times New Roman" panose="02020603050405020304" pitchFamily="18" charset="0"/>
              </a:rPr>
              <a:t>Kernel Based Virtual Machine and </a:t>
            </a:r>
            <a:r>
              <a:rPr lang="en-US" b="1" dirty="0" err="1" smtClean="0">
                <a:solidFill>
                  <a:srgbClr val="002060"/>
                </a:solidFill>
                <a:latin typeface="Times New Roman" panose="02020603050405020304" pitchFamily="18" charset="0"/>
                <a:cs typeface="Times New Roman" panose="02020603050405020304" pitchFamily="18" charset="0"/>
              </a:rPr>
              <a:t>Xen</a:t>
            </a:r>
            <a:endParaRPr lang="en-IN" b="1" dirty="0" smtClean="0">
              <a:solidFill>
                <a:srgbClr val="002060"/>
              </a:solidFill>
              <a:latin typeface="Times New Roman" panose="02020603050405020304" pitchFamily="18" charset="0"/>
              <a:cs typeface="Times New Roman" panose="02020603050405020304" pitchFamily="18" charset="0"/>
            </a:endParaRPr>
          </a:p>
          <a:p>
            <a:endParaRPr lang="en-US" b="1" dirty="0" smtClean="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r>
              <a:rPr lang="en-IN" b="1" dirty="0" err="1" smtClean="0">
                <a:solidFill>
                  <a:srgbClr val="002060"/>
                </a:solidFill>
                <a:latin typeface="Times New Roman" panose="02020603050405020304" pitchFamily="18" charset="0"/>
                <a:cs typeface="Times New Roman" panose="02020603050405020304" pitchFamily="18" charset="0"/>
              </a:rPr>
              <a:t>Dr.</a:t>
            </a:r>
            <a:r>
              <a:rPr lang="en-IN" b="1" dirty="0" smtClean="0">
                <a:solidFill>
                  <a:srgbClr val="002060"/>
                </a:solidFill>
                <a:latin typeface="Times New Roman" panose="02020603050405020304" pitchFamily="18" charset="0"/>
                <a:cs typeface="Times New Roman" panose="02020603050405020304" pitchFamily="18" charset="0"/>
              </a:rPr>
              <a:t> Raj K </a:t>
            </a:r>
            <a:r>
              <a:rPr lang="en-IN" b="1" dirty="0" err="1" smtClean="0">
                <a:solidFill>
                  <a:srgbClr val="002060"/>
                </a:solidFill>
                <a:latin typeface="Times New Roman" panose="02020603050405020304" pitchFamily="18" charset="0"/>
                <a:cs typeface="Times New Roman" panose="02020603050405020304" pitchFamily="18" charset="0"/>
              </a:rPr>
              <a:t>Jaiswal</a:t>
            </a:r>
            <a:r>
              <a:rPr lang="en-IN" b="1" dirty="0" smtClean="0">
                <a:solidFill>
                  <a:srgbClr val="002060"/>
                </a:solidFill>
                <a:latin typeface="Times New Roman" panose="02020603050405020304" pitchFamily="18" charset="0"/>
                <a:cs typeface="Times New Roman" panose="02020603050405020304" pitchFamily="18" charset="0"/>
              </a:rPr>
              <a:t> </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007" y="955223"/>
            <a:ext cx="4320540" cy="815838"/>
          </a:xfrm>
          <a:prstGeom prst="rect">
            <a:avLst/>
          </a:prstGeom>
        </p:spPr>
      </p:pic>
    </p:spTree>
    <p:extLst>
      <p:ext uri="{BB962C8B-B14F-4D97-AF65-F5344CB8AC3E}">
        <p14:creationId xmlns:p14="http://schemas.microsoft.com/office/powerpoint/2010/main" val="2634514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611" y="1293224"/>
            <a:ext cx="5394960" cy="3108960"/>
          </a:xfrm>
        </p:spPr>
      </p:pic>
      <p:sp>
        <p:nvSpPr>
          <p:cNvPr id="4" name="Title 1"/>
          <p:cNvSpPr>
            <a:spLocks noGrp="1"/>
          </p:cNvSpPr>
          <p:nvPr>
            <p:ph type="title"/>
          </p:nvPr>
        </p:nvSpPr>
        <p:spPr>
          <a:xfrm>
            <a:off x="628650" y="0"/>
            <a:ext cx="7886700" cy="875211"/>
          </a:xfrm>
        </p:spPr>
        <p:txBody>
          <a:bodyPr/>
          <a:lstStyle/>
          <a:p>
            <a:pPr algn="ctr" fontAlgn="base"/>
            <a:r>
              <a:rPr lang="en-IN" dirty="0" err="1"/>
              <a:t>Xen</a:t>
            </a:r>
            <a:r>
              <a:rPr lang="en-IN" dirty="0"/>
              <a:t> hypervisor</a:t>
            </a:r>
          </a:p>
        </p:txBody>
      </p:sp>
      <p:sp>
        <p:nvSpPr>
          <p:cNvPr id="6" name="Rectangle 5"/>
          <p:cNvSpPr/>
          <p:nvPr/>
        </p:nvSpPr>
        <p:spPr>
          <a:xfrm>
            <a:off x="1293223" y="4393867"/>
            <a:ext cx="6492240" cy="2308324"/>
          </a:xfrm>
          <a:prstGeom prst="rect">
            <a:avLst/>
          </a:prstGeom>
        </p:spPr>
        <p:txBody>
          <a:bodyPr wrap="square">
            <a:spAutoFit/>
          </a:bodyPr>
          <a:lstStyle/>
          <a:p>
            <a:pPr fontAlgn="base"/>
            <a:r>
              <a:rPr lang="en-IN" b="0" i="0" dirty="0" smtClean="0">
                <a:solidFill>
                  <a:srgbClr val="161616"/>
                </a:solidFill>
                <a:effectLst/>
                <a:latin typeface="IBM Plex Sans"/>
              </a:rPr>
              <a:t>Features: </a:t>
            </a:r>
            <a:r>
              <a:rPr lang="en-US" dirty="0"/>
              <a:t>The following are key concepts of the </a:t>
            </a:r>
            <a:r>
              <a:rPr lang="en-US" dirty="0" err="1"/>
              <a:t>Xen</a:t>
            </a:r>
            <a:r>
              <a:rPr lang="en-US" dirty="0"/>
              <a:t> architecture:</a:t>
            </a:r>
          </a:p>
          <a:p>
            <a:pPr fontAlgn="base"/>
            <a:endParaRPr lang="en-US" dirty="0" smtClean="0"/>
          </a:p>
          <a:p>
            <a:pPr marL="285750" indent="-285750" fontAlgn="base">
              <a:buFont typeface="Arial" panose="020B0604020202020204" pitchFamily="34" charset="0"/>
              <a:buChar char="•"/>
            </a:pPr>
            <a:r>
              <a:rPr lang="en-US" dirty="0" smtClean="0"/>
              <a:t>Full </a:t>
            </a:r>
            <a:r>
              <a:rPr lang="en-US" dirty="0"/>
              <a:t>virtualization</a:t>
            </a:r>
            <a:r>
              <a:rPr lang="en-US" dirty="0" smtClean="0"/>
              <a:t>.</a:t>
            </a:r>
          </a:p>
          <a:p>
            <a:pPr marL="285750" indent="-285750" fontAlgn="base">
              <a:buFont typeface="Arial" panose="020B0604020202020204" pitchFamily="34" charset="0"/>
              <a:buChar char="•"/>
            </a:pPr>
            <a:r>
              <a:rPr lang="en-US" dirty="0" err="1" smtClean="0"/>
              <a:t>Xen</a:t>
            </a:r>
            <a:r>
              <a:rPr lang="en-US" dirty="0" smtClean="0"/>
              <a:t> </a:t>
            </a:r>
            <a:r>
              <a:rPr lang="en-US" dirty="0"/>
              <a:t>can run multiple guest OS, each in its on VM</a:t>
            </a:r>
            <a:r>
              <a:rPr lang="en-US" dirty="0" smtClean="0"/>
              <a:t>.</a:t>
            </a:r>
          </a:p>
          <a:p>
            <a:pPr marL="285750" indent="-285750" fontAlgn="base">
              <a:buFont typeface="Arial" panose="020B0604020202020204" pitchFamily="34" charset="0"/>
              <a:buChar char="•"/>
            </a:pPr>
            <a:r>
              <a:rPr lang="en-US" dirty="0" smtClean="0"/>
              <a:t>Instead </a:t>
            </a:r>
            <a:r>
              <a:rPr lang="en-US" dirty="0"/>
              <a:t>of a driver, lots of great stuff happens in the </a:t>
            </a:r>
            <a:r>
              <a:rPr lang="en-US" dirty="0" err="1"/>
              <a:t>Xen</a:t>
            </a:r>
            <a:r>
              <a:rPr lang="en-US" dirty="0"/>
              <a:t> daemon, </a:t>
            </a:r>
            <a:r>
              <a:rPr lang="en-US" dirty="0" err="1"/>
              <a:t>xend</a:t>
            </a:r>
            <a:r>
              <a:rPr lang="en-US" dirty="0"/>
              <a:t>.</a:t>
            </a:r>
          </a:p>
          <a:p>
            <a:pPr fontAlgn="base"/>
            <a:endParaRPr lang="en-IN" b="0" i="0" dirty="0" smtClean="0">
              <a:solidFill>
                <a:srgbClr val="161616"/>
              </a:solidFill>
              <a:effectLst/>
              <a:latin typeface="IBM Plex Sans"/>
            </a:endParaRPr>
          </a:p>
          <a:p>
            <a:pPr fontAlgn="base"/>
            <a:endParaRPr lang="en-IN" b="0" i="0" dirty="0">
              <a:solidFill>
                <a:srgbClr val="161616"/>
              </a:solidFill>
              <a:effectLst/>
              <a:latin typeface="IBM Plex Sans"/>
            </a:endParaRPr>
          </a:p>
        </p:txBody>
      </p:sp>
    </p:spTree>
    <p:extLst>
      <p:ext uri="{BB962C8B-B14F-4D97-AF65-F5344CB8AC3E}">
        <p14:creationId xmlns:p14="http://schemas.microsoft.com/office/powerpoint/2010/main" val="366560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8371"/>
            <a:ext cx="7886700" cy="523150"/>
          </a:xfrm>
        </p:spPr>
        <p:txBody>
          <a:bodyPr>
            <a:normAutofit fontScale="90000"/>
          </a:bodyPr>
          <a:lstStyle/>
          <a:p>
            <a:pPr algn="ctr"/>
            <a:r>
              <a:rPr lang="en-US" b="1" dirty="0" smtClean="0"/>
              <a:t>VMWare ESXI</a:t>
            </a:r>
            <a:endParaRPr lang="en-IN" b="1" dirty="0"/>
          </a:p>
        </p:txBody>
      </p:sp>
      <p:sp>
        <p:nvSpPr>
          <p:cNvPr id="3" name="Content Placeholder 2"/>
          <p:cNvSpPr>
            <a:spLocks noGrp="1"/>
          </p:cNvSpPr>
          <p:nvPr>
            <p:ph idx="1"/>
          </p:nvPr>
        </p:nvSpPr>
        <p:spPr>
          <a:xfrm>
            <a:off x="628650" y="1018903"/>
            <a:ext cx="7886700" cy="5538651"/>
          </a:xfrm>
        </p:spPr>
        <p:txBody>
          <a:bodyPr>
            <a:normAutofit fontScale="92500" lnSpcReduction="20000"/>
          </a:bodyPr>
          <a:lstStyle/>
          <a:p>
            <a:pPr algn="just"/>
            <a:r>
              <a:rPr lang="en-US" dirty="0"/>
              <a:t>VMware </a:t>
            </a:r>
            <a:r>
              <a:rPr lang="en-US" dirty="0" err="1"/>
              <a:t>ESXi</a:t>
            </a:r>
            <a:r>
              <a:rPr lang="en-US" dirty="0"/>
              <a:t> is the bare-metal hypervisor in the VMware vSphere virtualization platform. </a:t>
            </a:r>
            <a:endParaRPr lang="en-US" dirty="0" smtClean="0"/>
          </a:p>
          <a:p>
            <a:pPr algn="just"/>
            <a:r>
              <a:rPr lang="en-US" dirty="0" smtClean="0"/>
              <a:t>VMware </a:t>
            </a:r>
            <a:r>
              <a:rPr lang="en-US" dirty="0" err="1"/>
              <a:t>ESXi</a:t>
            </a:r>
            <a:r>
              <a:rPr lang="en-US" dirty="0"/>
              <a:t> runs on top </a:t>
            </a:r>
            <a:r>
              <a:rPr lang="en-US" dirty="0" smtClean="0"/>
              <a:t>and access the hardware directly</a:t>
            </a:r>
            <a:r>
              <a:rPr lang="en-US" dirty="0"/>
              <a:t> </a:t>
            </a:r>
            <a:r>
              <a:rPr lang="en-US" dirty="0" smtClean="0"/>
              <a:t>without </a:t>
            </a:r>
            <a:r>
              <a:rPr lang="en-US" dirty="0"/>
              <a:t>the need to install an operating system. </a:t>
            </a:r>
            <a:endParaRPr lang="en-US" dirty="0" smtClean="0"/>
          </a:p>
          <a:p>
            <a:pPr algn="just"/>
            <a:r>
              <a:rPr lang="en-US" dirty="0" smtClean="0"/>
              <a:t>This </a:t>
            </a:r>
            <a:r>
              <a:rPr lang="en-US" dirty="0"/>
              <a:t>direct access to hardware allows it to perform better, run faster and be more scalable than other types of hypervisors. </a:t>
            </a:r>
            <a:endParaRPr lang="en-US" dirty="0" smtClean="0"/>
          </a:p>
          <a:p>
            <a:pPr algn="just"/>
            <a:r>
              <a:rPr lang="en-US" dirty="0" smtClean="0"/>
              <a:t>The </a:t>
            </a:r>
            <a:r>
              <a:rPr lang="en-US" dirty="0"/>
              <a:t>VMware </a:t>
            </a:r>
            <a:r>
              <a:rPr lang="en-US" dirty="0" err="1"/>
              <a:t>ESXi</a:t>
            </a:r>
            <a:r>
              <a:rPr lang="en-US" dirty="0"/>
              <a:t> architecture mainly consists of </a:t>
            </a:r>
            <a:r>
              <a:rPr lang="en-US" dirty="0" err="1"/>
              <a:t>VMkernel</a:t>
            </a:r>
            <a:r>
              <a:rPr lang="en-US" dirty="0"/>
              <a:t> and the </a:t>
            </a:r>
            <a:r>
              <a:rPr lang="en-US" dirty="0" smtClean="0"/>
              <a:t>processes.</a:t>
            </a:r>
          </a:p>
          <a:p>
            <a:pPr algn="just"/>
            <a:r>
              <a:rPr lang="en-US" dirty="0" err="1"/>
              <a:t>VMkernel</a:t>
            </a:r>
            <a:r>
              <a:rPr lang="en-US" dirty="0"/>
              <a:t> is technically an operating system</a:t>
            </a:r>
            <a:r>
              <a:rPr lang="en-US" dirty="0" smtClean="0"/>
              <a:t>.</a:t>
            </a:r>
          </a:p>
          <a:p>
            <a:pPr algn="just"/>
            <a:r>
              <a:rPr lang="en-US" dirty="0" smtClean="0"/>
              <a:t> </a:t>
            </a:r>
            <a:r>
              <a:rPr lang="en-US" dirty="0"/>
              <a:t>Like other operating systems, </a:t>
            </a:r>
            <a:r>
              <a:rPr lang="en-US" dirty="0" err="1"/>
              <a:t>VMkernel</a:t>
            </a:r>
            <a:r>
              <a:rPr lang="en-US" dirty="0"/>
              <a:t> creates and controls processes, controls hardware devices on the </a:t>
            </a:r>
            <a:r>
              <a:rPr lang="en-US" dirty="0" smtClean="0"/>
              <a:t>server.</a:t>
            </a:r>
          </a:p>
          <a:p>
            <a:pPr algn="just"/>
            <a:r>
              <a:rPr lang="en-US" dirty="0" smtClean="0"/>
              <a:t>It </a:t>
            </a:r>
            <a:r>
              <a:rPr lang="en-US" dirty="0"/>
              <a:t>uses a file system, manages application </a:t>
            </a:r>
            <a:r>
              <a:rPr lang="en-US" dirty="0" smtClean="0"/>
              <a:t>resources.</a:t>
            </a:r>
          </a:p>
          <a:p>
            <a:pPr algn="just"/>
            <a:r>
              <a:rPr lang="en-US" dirty="0" smtClean="0"/>
              <a:t> </a:t>
            </a:r>
            <a:r>
              <a:rPr lang="en-US" dirty="0"/>
              <a:t>Its main </a:t>
            </a:r>
            <a:r>
              <a:rPr lang="en-US" dirty="0" smtClean="0"/>
              <a:t>function is </a:t>
            </a:r>
            <a:r>
              <a:rPr lang="en-US" dirty="0"/>
              <a:t>to support virtual machines.</a:t>
            </a:r>
            <a:endParaRPr lang="en-IN" dirty="0"/>
          </a:p>
        </p:txBody>
      </p:sp>
    </p:spTree>
    <p:extLst>
      <p:ext uri="{BB962C8B-B14F-4D97-AF65-F5344CB8AC3E}">
        <p14:creationId xmlns:p14="http://schemas.microsoft.com/office/powerpoint/2010/main" val="383954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744583"/>
          </a:xfrm>
        </p:spPr>
        <p:txBody>
          <a:bodyPr/>
          <a:lstStyle/>
          <a:p>
            <a:pPr algn="ctr"/>
            <a:r>
              <a:rPr lang="en-IN" b="1" dirty="0"/>
              <a:t>VMware </a:t>
            </a:r>
            <a:r>
              <a:rPr lang="en-IN" b="1" dirty="0" err="1"/>
              <a:t>ESXi</a:t>
            </a:r>
            <a:r>
              <a:rPr lang="en-IN" b="1" dirty="0"/>
              <a:t> </a:t>
            </a:r>
            <a:r>
              <a:rPr lang="en-IN" b="1" dirty="0" smtClean="0"/>
              <a:t>Features</a:t>
            </a:r>
            <a:endParaRPr lang="en-IN" dirty="0"/>
          </a:p>
        </p:txBody>
      </p:sp>
      <p:sp>
        <p:nvSpPr>
          <p:cNvPr id="3" name="Content Placeholder 2"/>
          <p:cNvSpPr>
            <a:spLocks noGrp="1"/>
          </p:cNvSpPr>
          <p:nvPr>
            <p:ph idx="1"/>
          </p:nvPr>
        </p:nvSpPr>
        <p:spPr>
          <a:xfrm>
            <a:off x="470263" y="744582"/>
            <a:ext cx="8045087" cy="5956663"/>
          </a:xfrm>
        </p:spPr>
        <p:txBody>
          <a:bodyPr>
            <a:normAutofit fontScale="92500" lnSpcReduction="10000"/>
          </a:bodyPr>
          <a:lstStyle/>
          <a:p>
            <a:r>
              <a:rPr lang="en-US" b="1" dirty="0"/>
              <a:t>Small size</a:t>
            </a:r>
          </a:p>
          <a:p>
            <a:pPr marL="0" indent="0" algn="just">
              <a:buNone/>
            </a:pPr>
            <a:r>
              <a:rPr lang="en-US" dirty="0"/>
              <a:t>At just 150 MB, </a:t>
            </a:r>
            <a:r>
              <a:rPr lang="en-US" dirty="0" err="1"/>
              <a:t>Vmware</a:t>
            </a:r>
            <a:r>
              <a:rPr lang="en-US" dirty="0"/>
              <a:t> touts </a:t>
            </a:r>
            <a:r>
              <a:rPr lang="en-US" dirty="0" err="1"/>
              <a:t>ESXi</a:t>
            </a:r>
            <a:r>
              <a:rPr lang="en-US" dirty="0"/>
              <a:t> as the world’s smallest hypervisor. A small footprint often means a reduced attack surface from outside threats, aside from easier maintainability. </a:t>
            </a:r>
            <a:endParaRPr lang="en-US" dirty="0" smtClean="0"/>
          </a:p>
          <a:p>
            <a:pPr marL="0" indent="0" algn="just">
              <a:buNone/>
            </a:pPr>
            <a:r>
              <a:rPr lang="en-US" b="1" dirty="0" smtClean="0"/>
              <a:t>Convenient </a:t>
            </a:r>
            <a:r>
              <a:rPr lang="en-US" b="1" dirty="0"/>
              <a:t>installation</a:t>
            </a:r>
          </a:p>
          <a:p>
            <a:pPr marL="0" indent="0" algn="just">
              <a:buNone/>
            </a:pPr>
            <a:r>
              <a:rPr lang="en-US" dirty="0"/>
              <a:t>With its small size, faster installation is </a:t>
            </a:r>
            <a:r>
              <a:rPr lang="en-US" dirty="0" smtClean="0"/>
              <a:t>possible. </a:t>
            </a:r>
            <a:r>
              <a:rPr lang="en-US" dirty="0"/>
              <a:t>You can even boot up </a:t>
            </a:r>
            <a:r>
              <a:rPr lang="en-US" dirty="0" err="1"/>
              <a:t>ESXi</a:t>
            </a:r>
            <a:r>
              <a:rPr lang="en-US" dirty="0"/>
              <a:t> from a USB flash drive.</a:t>
            </a:r>
          </a:p>
          <a:p>
            <a:r>
              <a:rPr lang="en-US" b="1" dirty="0"/>
              <a:t>User-friendly administration tools</a:t>
            </a:r>
          </a:p>
          <a:p>
            <a:pPr marL="0" indent="0" algn="just">
              <a:buNone/>
            </a:pPr>
            <a:r>
              <a:rPr lang="en-US" dirty="0" err="1"/>
              <a:t>ESXi</a:t>
            </a:r>
            <a:r>
              <a:rPr lang="en-US" dirty="0"/>
              <a:t> offers a built-in, HTML5-compliant browser for administrative use. Organizations that require automated operations can also utilize the vSphere Command Line Interface for remote management and application programming interfaces (APIs) based on Representational state transfer (REST</a:t>
            </a:r>
            <a:r>
              <a:rPr lang="en-US" dirty="0" smtClean="0"/>
              <a:t>).</a:t>
            </a:r>
            <a:endParaRPr lang="en-US" dirty="0"/>
          </a:p>
        </p:txBody>
      </p:sp>
    </p:spTree>
    <p:extLst>
      <p:ext uri="{BB962C8B-B14F-4D97-AF65-F5344CB8AC3E}">
        <p14:creationId xmlns:p14="http://schemas.microsoft.com/office/powerpoint/2010/main" val="349354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00446"/>
            <a:ext cx="7886700" cy="6100354"/>
          </a:xfrm>
        </p:spPr>
        <p:txBody>
          <a:bodyPr>
            <a:normAutofit/>
          </a:bodyPr>
          <a:lstStyle/>
          <a:p>
            <a:r>
              <a:rPr lang="en-US" b="1" dirty="0"/>
              <a:t>Secure design</a:t>
            </a:r>
          </a:p>
          <a:p>
            <a:pPr marL="0" indent="0" algn="just">
              <a:buNone/>
            </a:pPr>
            <a:r>
              <a:rPr lang="en-US" dirty="0"/>
              <a:t>The data that exists in your VMs are secure </a:t>
            </a:r>
            <a:r>
              <a:rPr lang="en-US" dirty="0" smtClean="0"/>
              <a:t>due to </a:t>
            </a:r>
            <a:r>
              <a:rPr lang="en-US" dirty="0"/>
              <a:t>built-in encryption. Add role-based access plus extensive logging and auditing </a:t>
            </a:r>
            <a:r>
              <a:rPr lang="en-US" dirty="0" smtClean="0"/>
              <a:t>capabilities. </a:t>
            </a:r>
            <a:endParaRPr lang="en-US" dirty="0"/>
          </a:p>
          <a:p>
            <a:r>
              <a:rPr lang="en-US" b="1" dirty="0"/>
              <a:t>Scalable reliability</a:t>
            </a:r>
          </a:p>
          <a:p>
            <a:pPr marL="0" indent="0" algn="just">
              <a:buNone/>
            </a:pPr>
            <a:r>
              <a:rPr lang="en-US" dirty="0"/>
              <a:t>No matter your application requirements, a single </a:t>
            </a:r>
            <a:r>
              <a:rPr lang="en-US" dirty="0" err="1"/>
              <a:t>ESXi</a:t>
            </a:r>
            <a:r>
              <a:rPr lang="en-US" dirty="0"/>
              <a:t> hypervisor can be configured to run as many as 128 virtual CPUs and 120 devices on 6 TB of memory</a:t>
            </a:r>
            <a:r>
              <a:rPr lang="en-US" dirty="0" smtClean="0"/>
              <a:t>.</a:t>
            </a:r>
          </a:p>
          <a:p>
            <a:r>
              <a:rPr lang="en-US" b="1" dirty="0" smtClean="0"/>
              <a:t>Extensive </a:t>
            </a:r>
            <a:r>
              <a:rPr lang="en-US" b="1" dirty="0"/>
              <a:t>support and compatibility</a:t>
            </a:r>
          </a:p>
          <a:p>
            <a:pPr marL="0" indent="0" algn="just">
              <a:buNone/>
            </a:pPr>
            <a:r>
              <a:rPr lang="en-US" dirty="0" err="1"/>
              <a:t>ESXi’s</a:t>
            </a:r>
            <a:r>
              <a:rPr lang="en-US" dirty="0"/>
              <a:t> popularity as an enterprise platform means wide support from hardware vendors and application partners, as well as compatibility with a broad range of applications and guest operating systems.</a:t>
            </a:r>
            <a:endParaRPr lang="en-US" dirty="0"/>
          </a:p>
        </p:txBody>
      </p:sp>
    </p:spTree>
    <p:extLst>
      <p:ext uri="{BB962C8B-B14F-4D97-AF65-F5344CB8AC3E}">
        <p14:creationId xmlns:p14="http://schemas.microsoft.com/office/powerpoint/2010/main" val="3941366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5307"/>
            <a:ext cx="7886700" cy="627651"/>
          </a:xfrm>
        </p:spPr>
        <p:txBody>
          <a:bodyPr>
            <a:normAutofit fontScale="90000"/>
          </a:bodyPr>
          <a:lstStyle/>
          <a:p>
            <a:pPr algn="ctr"/>
            <a:r>
              <a:rPr lang="en-US" dirty="0" smtClean="0"/>
              <a:t>Hyper V</a:t>
            </a:r>
            <a:endParaRPr lang="en-IN" dirty="0"/>
          </a:p>
        </p:txBody>
      </p:sp>
      <p:sp>
        <p:nvSpPr>
          <p:cNvPr id="3" name="Content Placeholder 2"/>
          <p:cNvSpPr>
            <a:spLocks noGrp="1"/>
          </p:cNvSpPr>
          <p:nvPr>
            <p:ph idx="1"/>
          </p:nvPr>
        </p:nvSpPr>
        <p:spPr>
          <a:xfrm>
            <a:off x="628650" y="1058091"/>
            <a:ext cx="7886700" cy="5158060"/>
          </a:xfrm>
        </p:spPr>
        <p:txBody>
          <a:bodyPr/>
          <a:lstStyle/>
          <a:p>
            <a:r>
              <a:rPr lang="en-US" dirty="0"/>
              <a:t>Hyper-V is virtualization software that, well, virtualizes software. </a:t>
            </a:r>
            <a:endParaRPr lang="en-US" dirty="0" smtClean="0"/>
          </a:p>
          <a:p>
            <a:r>
              <a:rPr lang="en-US" dirty="0" smtClean="0"/>
              <a:t>It cannot </a:t>
            </a:r>
            <a:r>
              <a:rPr lang="en-US" dirty="0"/>
              <a:t>only virtualize operating systems but also entire hardware components, such as hard drives and network switches. Unlike Fusion and </a:t>
            </a:r>
            <a:r>
              <a:rPr lang="en-US" dirty="0" err="1"/>
              <a:t>Virtualbox</a:t>
            </a:r>
            <a:r>
              <a:rPr lang="en-US" dirty="0"/>
              <a:t>, </a:t>
            </a:r>
            <a:endParaRPr lang="en-US" dirty="0" smtClean="0"/>
          </a:p>
          <a:p>
            <a:r>
              <a:rPr lang="en-US" dirty="0" smtClean="0"/>
              <a:t>We </a:t>
            </a:r>
            <a:r>
              <a:rPr lang="en-US" dirty="0"/>
              <a:t>can use it for server virtualization, too</a:t>
            </a:r>
            <a:r>
              <a:rPr lang="en-US" dirty="0" smtClean="0"/>
              <a:t>.</a:t>
            </a:r>
          </a:p>
          <a:p>
            <a:r>
              <a:rPr lang="en-US" dirty="0"/>
              <a:t>Hyper-V is available in three versions.</a:t>
            </a:r>
          </a:p>
          <a:p>
            <a:pPr lvl="1"/>
            <a:r>
              <a:rPr lang="en-US" dirty="0"/>
              <a:t>Hyper-V for Windows Servers</a:t>
            </a:r>
          </a:p>
          <a:p>
            <a:pPr lvl="1"/>
            <a:r>
              <a:rPr lang="en-US" dirty="0"/>
              <a:t>Hyper-V Servers</a:t>
            </a:r>
          </a:p>
          <a:p>
            <a:pPr lvl="1"/>
            <a:r>
              <a:rPr lang="en-US" dirty="0"/>
              <a:t>Hyper-V on Windows 10</a:t>
            </a:r>
          </a:p>
          <a:p>
            <a:endParaRPr lang="en-IN" dirty="0"/>
          </a:p>
        </p:txBody>
      </p:sp>
    </p:spTree>
    <p:extLst>
      <p:ext uri="{BB962C8B-B14F-4D97-AF65-F5344CB8AC3E}">
        <p14:creationId xmlns:p14="http://schemas.microsoft.com/office/powerpoint/2010/main" val="300140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9181"/>
            <a:ext cx="7886700" cy="627651"/>
          </a:xfrm>
        </p:spPr>
        <p:txBody>
          <a:bodyPr>
            <a:normAutofit fontScale="90000"/>
          </a:bodyPr>
          <a:lstStyle/>
          <a:p>
            <a:pPr algn="ctr"/>
            <a:r>
              <a:rPr lang="en-IN" dirty="0"/>
              <a:t>B</a:t>
            </a:r>
            <a:r>
              <a:rPr lang="en-IN" dirty="0" smtClean="0"/>
              <a:t>are </a:t>
            </a:r>
            <a:r>
              <a:rPr lang="en-IN" dirty="0"/>
              <a:t>metal server</a:t>
            </a:r>
            <a:endParaRPr lang="en-IN" dirty="0"/>
          </a:p>
        </p:txBody>
      </p:sp>
      <p:sp>
        <p:nvSpPr>
          <p:cNvPr id="3" name="Content Placeholder 2"/>
          <p:cNvSpPr>
            <a:spLocks noGrp="1"/>
          </p:cNvSpPr>
          <p:nvPr>
            <p:ph idx="1"/>
          </p:nvPr>
        </p:nvSpPr>
        <p:spPr>
          <a:xfrm>
            <a:off x="628650" y="1005840"/>
            <a:ext cx="7886700" cy="5408023"/>
          </a:xfrm>
        </p:spPr>
        <p:txBody>
          <a:bodyPr>
            <a:normAutofit fontScale="85000" lnSpcReduction="20000"/>
          </a:bodyPr>
          <a:lstStyle/>
          <a:p>
            <a:pPr algn="just" fontAlgn="base"/>
            <a:r>
              <a:rPr lang="en-US" dirty="0"/>
              <a:t>Bare metal servers are a form of cloud services in which the user rents a physical machine from a provider that is not shared with any other tenants.</a:t>
            </a:r>
          </a:p>
          <a:p>
            <a:pPr algn="just" fontAlgn="base"/>
            <a:r>
              <a:rPr lang="en-US" dirty="0"/>
              <a:t>Unlike </a:t>
            </a:r>
            <a:r>
              <a:rPr lang="en-US" dirty="0" smtClean="0"/>
              <a:t>traditional</a:t>
            </a:r>
            <a:r>
              <a:rPr lang="en-US" dirty="0"/>
              <a:t> </a:t>
            </a:r>
            <a:r>
              <a:rPr lang="en-US" dirty="0" smtClean="0"/>
              <a:t>cloud computing, </a:t>
            </a:r>
            <a:r>
              <a:rPr lang="en-US" dirty="0"/>
              <a:t>which is based </a:t>
            </a:r>
            <a:r>
              <a:rPr lang="en-US" dirty="0" smtClean="0"/>
              <a:t>on virtual machines, </a:t>
            </a:r>
            <a:r>
              <a:rPr lang="en-US" dirty="0"/>
              <a:t>bare metal servers do not come with a </a:t>
            </a:r>
            <a:r>
              <a:rPr lang="en-US" dirty="0" smtClean="0"/>
              <a:t>hypervisor</a:t>
            </a:r>
            <a:r>
              <a:rPr lang="en-US" dirty="0"/>
              <a:t> pre-installed and give the user complete control over their server infrastructure.</a:t>
            </a:r>
          </a:p>
          <a:p>
            <a:pPr algn="just" fontAlgn="base"/>
            <a:r>
              <a:rPr lang="en-US" dirty="0"/>
              <a:t>With a bare metal server, </a:t>
            </a:r>
            <a:r>
              <a:rPr lang="en-US" dirty="0" smtClean="0"/>
              <a:t>users </a:t>
            </a:r>
            <a:r>
              <a:rPr lang="en-US" dirty="0"/>
              <a:t>get complete control over the physical machine, they have the flexibility to choose their own operating system, avoid the “noisy neighbor” challenges of shared infrastructure, and finely tune hardware and software for specific, often data-intensive, workloads.</a:t>
            </a:r>
          </a:p>
          <a:p>
            <a:pPr algn="just" fontAlgn="base"/>
            <a:r>
              <a:rPr lang="en-US" dirty="0"/>
              <a:t>Along with virtual machines, </a:t>
            </a:r>
            <a:r>
              <a:rPr lang="en-US" dirty="0" smtClean="0"/>
              <a:t>networking, </a:t>
            </a:r>
            <a:r>
              <a:rPr lang="en-US" dirty="0"/>
              <a:t>and </a:t>
            </a:r>
            <a:r>
              <a:rPr lang="en-US" dirty="0" smtClean="0"/>
              <a:t>storage, </a:t>
            </a:r>
            <a:r>
              <a:rPr lang="en-US" dirty="0"/>
              <a:t>bare metal servers are a foundational component of the </a:t>
            </a:r>
            <a:r>
              <a:rPr lang="en-US" dirty="0" smtClean="0"/>
              <a:t>IaaS</a:t>
            </a:r>
            <a:r>
              <a:rPr lang="en-US" dirty="0"/>
              <a:t> stack in cloud computing.</a:t>
            </a:r>
          </a:p>
          <a:p>
            <a:pPr algn="just"/>
            <a:r>
              <a:rPr lang="en-US" dirty="0"/>
              <a:t/>
            </a:r>
            <a:br>
              <a:rPr lang="en-US" dirty="0"/>
            </a:br>
            <a:endParaRPr lang="en-IN" dirty="0"/>
          </a:p>
        </p:txBody>
      </p:sp>
    </p:spTree>
    <p:extLst>
      <p:ext uri="{BB962C8B-B14F-4D97-AF65-F5344CB8AC3E}">
        <p14:creationId xmlns:p14="http://schemas.microsoft.com/office/powerpoint/2010/main" val="167292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2244"/>
            <a:ext cx="7886700" cy="653779"/>
          </a:xfrm>
        </p:spPr>
        <p:txBody>
          <a:bodyPr>
            <a:normAutofit fontScale="90000"/>
          </a:bodyPr>
          <a:lstStyle/>
          <a:p>
            <a:pPr algn="ctr"/>
            <a:r>
              <a:rPr lang="en-US" dirty="0"/>
              <a:t>Benefits of bare metal servers</a:t>
            </a:r>
            <a:endParaRPr lang="en-IN" dirty="0"/>
          </a:p>
        </p:txBody>
      </p:sp>
      <p:sp>
        <p:nvSpPr>
          <p:cNvPr id="3" name="Content Placeholder 2"/>
          <p:cNvSpPr>
            <a:spLocks noGrp="1"/>
          </p:cNvSpPr>
          <p:nvPr>
            <p:ph idx="1"/>
          </p:nvPr>
        </p:nvSpPr>
        <p:spPr>
          <a:xfrm>
            <a:off x="628650" y="1031966"/>
            <a:ext cx="7886700" cy="5184186"/>
          </a:xfrm>
        </p:spPr>
        <p:txBody>
          <a:bodyPr>
            <a:normAutofit fontScale="92500" lnSpcReduction="10000"/>
          </a:bodyPr>
          <a:lstStyle/>
          <a:p>
            <a:pPr algn="just"/>
            <a:r>
              <a:rPr lang="en-US" dirty="0"/>
              <a:t>The primary benefits of bare metal servers are based on the access end users have to hardware resources. </a:t>
            </a:r>
            <a:endParaRPr lang="en-US" dirty="0" smtClean="0"/>
          </a:p>
          <a:p>
            <a:pPr fontAlgn="base"/>
            <a:r>
              <a:rPr lang="en-US" dirty="0"/>
              <a:t>Enhanced physical isolation and the associated security and regulatory </a:t>
            </a:r>
            <a:r>
              <a:rPr lang="en-US" dirty="0" smtClean="0"/>
              <a:t>benefits</a:t>
            </a:r>
            <a:r>
              <a:rPr lang="en-US" dirty="0"/>
              <a:t/>
            </a:r>
            <a:br>
              <a:rPr lang="en-US" dirty="0"/>
            </a:br>
            <a:endParaRPr lang="en-US" dirty="0"/>
          </a:p>
          <a:p>
            <a:pPr fontAlgn="base"/>
            <a:r>
              <a:rPr lang="en-US" dirty="0"/>
              <a:t>Greater processing </a:t>
            </a:r>
            <a:r>
              <a:rPr lang="en-US" dirty="0" smtClean="0"/>
              <a:t>power</a:t>
            </a:r>
            <a:r>
              <a:rPr lang="en-US" dirty="0"/>
              <a:t/>
            </a:r>
            <a:br>
              <a:rPr lang="en-US" dirty="0"/>
            </a:br>
            <a:endParaRPr lang="en-US" dirty="0"/>
          </a:p>
          <a:p>
            <a:pPr fontAlgn="base"/>
            <a:r>
              <a:rPr lang="en-US" dirty="0"/>
              <a:t>Complete control of their software </a:t>
            </a:r>
            <a:r>
              <a:rPr lang="en-US" dirty="0" smtClean="0"/>
              <a:t>stack</a:t>
            </a:r>
            <a:r>
              <a:rPr lang="en-US" dirty="0"/>
              <a:t/>
            </a:r>
            <a:br>
              <a:rPr lang="en-US" dirty="0"/>
            </a:br>
            <a:endParaRPr lang="en-US" dirty="0"/>
          </a:p>
          <a:p>
            <a:pPr fontAlgn="base"/>
            <a:r>
              <a:rPr lang="en-US" dirty="0"/>
              <a:t>More consistent disk and network I/O </a:t>
            </a:r>
            <a:r>
              <a:rPr lang="en-US" dirty="0" smtClean="0"/>
              <a:t>performance</a:t>
            </a:r>
            <a:r>
              <a:rPr lang="en-US" dirty="0"/>
              <a:t/>
            </a:r>
            <a:br>
              <a:rPr lang="en-US" dirty="0"/>
            </a:br>
            <a:endParaRPr lang="en-US" dirty="0"/>
          </a:p>
          <a:p>
            <a:pPr fontAlgn="base"/>
            <a:r>
              <a:rPr lang="en-US" dirty="0"/>
              <a:t>Greater quality of service (</a:t>
            </a:r>
            <a:r>
              <a:rPr lang="en-US" dirty="0" err="1"/>
              <a:t>QoS</a:t>
            </a:r>
            <a:r>
              <a:rPr lang="en-US" dirty="0"/>
              <a:t>) by eliminating the noisy neighbor phenomenon</a:t>
            </a:r>
          </a:p>
          <a:p>
            <a:endParaRPr lang="en-IN" dirty="0"/>
          </a:p>
        </p:txBody>
      </p:sp>
    </p:spTree>
    <p:extLst>
      <p:ext uri="{BB962C8B-B14F-4D97-AF65-F5344CB8AC3E}">
        <p14:creationId xmlns:p14="http://schemas.microsoft.com/office/powerpoint/2010/main" val="130286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9993"/>
            <a:ext cx="7886700" cy="666842"/>
          </a:xfrm>
        </p:spPr>
        <p:txBody>
          <a:bodyPr>
            <a:normAutofit fontScale="90000"/>
          </a:bodyPr>
          <a:lstStyle/>
          <a:p>
            <a:pPr algn="ctr"/>
            <a:r>
              <a:rPr lang="en-IN" dirty="0"/>
              <a:t>What is KVM?</a:t>
            </a:r>
          </a:p>
        </p:txBody>
      </p:sp>
      <p:sp>
        <p:nvSpPr>
          <p:cNvPr id="3" name="Content Placeholder 2"/>
          <p:cNvSpPr>
            <a:spLocks noGrp="1"/>
          </p:cNvSpPr>
          <p:nvPr>
            <p:ph idx="1"/>
          </p:nvPr>
        </p:nvSpPr>
        <p:spPr>
          <a:xfrm>
            <a:off x="628650" y="992776"/>
            <a:ext cx="7886700" cy="5473337"/>
          </a:xfrm>
        </p:spPr>
        <p:txBody>
          <a:bodyPr/>
          <a:lstStyle/>
          <a:p>
            <a:pPr algn="just"/>
            <a:r>
              <a:rPr lang="en-US" dirty="0" smtClean="0"/>
              <a:t> </a:t>
            </a:r>
            <a:r>
              <a:rPr lang="en-US" dirty="0"/>
              <a:t>Kernel-based Virtual Machine (KVM) is a software feature that </a:t>
            </a:r>
            <a:r>
              <a:rPr lang="en-US" dirty="0" smtClean="0"/>
              <a:t>can be installed </a:t>
            </a:r>
            <a:r>
              <a:rPr lang="en-US" dirty="0"/>
              <a:t>on physical Linux machines to create virtual machines</a:t>
            </a:r>
            <a:r>
              <a:rPr lang="en-US" dirty="0" smtClean="0"/>
              <a:t>.</a:t>
            </a:r>
          </a:p>
          <a:p>
            <a:pPr algn="just"/>
            <a:r>
              <a:rPr lang="en-US" dirty="0" smtClean="0"/>
              <a:t> </a:t>
            </a:r>
            <a:r>
              <a:rPr lang="en-US" dirty="0"/>
              <a:t>A virtual machine is a software application that acts as an independent computer within another physical computer. </a:t>
            </a:r>
            <a:endParaRPr lang="en-US" dirty="0" smtClean="0"/>
          </a:p>
          <a:p>
            <a:pPr algn="just"/>
            <a:r>
              <a:rPr lang="en-US" dirty="0" smtClean="0"/>
              <a:t>It </a:t>
            </a:r>
            <a:r>
              <a:rPr lang="en-US" dirty="0"/>
              <a:t>shares resources like CPU cycles, network bandwidth, and memory with the physical machine. </a:t>
            </a:r>
            <a:endParaRPr lang="en-US" dirty="0" smtClean="0"/>
          </a:p>
          <a:p>
            <a:pPr algn="just"/>
            <a:r>
              <a:rPr lang="en-US" dirty="0" smtClean="0"/>
              <a:t>KVM </a:t>
            </a:r>
            <a:r>
              <a:rPr lang="en-US" dirty="0"/>
              <a:t>is a Linux operating system component that provides native support for virtual machines on Linux. It has been available in Linux distributions since 2007.</a:t>
            </a:r>
            <a:endParaRPr lang="en-IN" dirty="0"/>
          </a:p>
        </p:txBody>
      </p:sp>
    </p:spTree>
    <p:extLst>
      <p:ext uri="{BB962C8B-B14F-4D97-AF65-F5344CB8AC3E}">
        <p14:creationId xmlns:p14="http://schemas.microsoft.com/office/powerpoint/2010/main" val="162375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4504"/>
            <a:ext cx="7886700" cy="718456"/>
          </a:xfrm>
        </p:spPr>
        <p:txBody>
          <a:bodyPr/>
          <a:lstStyle/>
          <a:p>
            <a:pPr algn="ctr"/>
            <a:r>
              <a:rPr lang="en-IN" dirty="0"/>
              <a:t>Why is KVM important?</a:t>
            </a:r>
          </a:p>
        </p:txBody>
      </p:sp>
      <p:sp>
        <p:nvSpPr>
          <p:cNvPr id="3" name="Content Placeholder 2"/>
          <p:cNvSpPr>
            <a:spLocks noGrp="1"/>
          </p:cNvSpPr>
          <p:nvPr>
            <p:ph idx="1"/>
          </p:nvPr>
        </p:nvSpPr>
        <p:spPr>
          <a:xfrm>
            <a:off x="628650" y="979713"/>
            <a:ext cx="7886700" cy="5551715"/>
          </a:xfrm>
        </p:spPr>
        <p:txBody>
          <a:bodyPr/>
          <a:lstStyle/>
          <a:p>
            <a:pPr algn="just"/>
            <a:r>
              <a:rPr lang="en-US" dirty="0" smtClean="0"/>
              <a:t>Kernel-based </a:t>
            </a:r>
            <a:r>
              <a:rPr lang="en-US" dirty="0"/>
              <a:t>Virtual Machine (KVM) can turn any Linux machine into a bare-metal hypervisor. </a:t>
            </a:r>
            <a:endParaRPr lang="en-US" dirty="0" smtClean="0"/>
          </a:p>
          <a:p>
            <a:endParaRPr lang="en-US" dirty="0" smtClean="0"/>
          </a:p>
          <a:p>
            <a:pPr algn="just"/>
            <a:r>
              <a:rPr lang="en-US" dirty="0" smtClean="0"/>
              <a:t>This </a:t>
            </a:r>
            <a:r>
              <a:rPr lang="en-US" dirty="0"/>
              <a:t>allows developers to scale computing infrastructure for different operating systems without investing in new hardware</a:t>
            </a:r>
            <a:r>
              <a:rPr lang="en-US" dirty="0" smtClean="0"/>
              <a:t>.</a:t>
            </a:r>
          </a:p>
          <a:p>
            <a:pPr algn="just"/>
            <a:endParaRPr lang="en-US" dirty="0" smtClean="0"/>
          </a:p>
          <a:p>
            <a:pPr algn="just"/>
            <a:r>
              <a:rPr lang="en-US" dirty="0" smtClean="0"/>
              <a:t>KVM </a:t>
            </a:r>
            <a:r>
              <a:rPr lang="en-US" dirty="0"/>
              <a:t>frees server administrators from manually provisioning virtualization infrastructure and allows large numbers of virtual machines to be deployed easily in cloud environments. </a:t>
            </a:r>
            <a:endParaRPr lang="en-IN" dirty="0"/>
          </a:p>
        </p:txBody>
      </p:sp>
    </p:spTree>
    <p:extLst>
      <p:ext uri="{BB962C8B-B14F-4D97-AF65-F5344CB8AC3E}">
        <p14:creationId xmlns:p14="http://schemas.microsoft.com/office/powerpoint/2010/main" val="62425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6930"/>
            <a:ext cx="7886700" cy="653780"/>
          </a:xfrm>
        </p:spPr>
        <p:txBody>
          <a:bodyPr>
            <a:normAutofit fontScale="90000"/>
          </a:bodyPr>
          <a:lstStyle/>
          <a:p>
            <a:pPr algn="ctr"/>
            <a:r>
              <a:rPr lang="en-IN" dirty="0" smtClean="0"/>
              <a:t>Advantages of KVM</a:t>
            </a:r>
            <a:endParaRPr lang="en-IN" dirty="0"/>
          </a:p>
        </p:txBody>
      </p:sp>
      <p:sp>
        <p:nvSpPr>
          <p:cNvPr id="3" name="Content Placeholder 2"/>
          <p:cNvSpPr>
            <a:spLocks noGrp="1"/>
          </p:cNvSpPr>
          <p:nvPr>
            <p:ph idx="1"/>
          </p:nvPr>
        </p:nvSpPr>
        <p:spPr>
          <a:xfrm>
            <a:off x="628650" y="914400"/>
            <a:ext cx="7886700" cy="5577840"/>
          </a:xfrm>
        </p:spPr>
        <p:txBody>
          <a:bodyPr>
            <a:normAutofit lnSpcReduction="10000"/>
          </a:bodyPr>
          <a:lstStyle/>
          <a:p>
            <a:r>
              <a:rPr lang="en-IN" dirty="0"/>
              <a:t>High </a:t>
            </a:r>
            <a:r>
              <a:rPr lang="en-IN" dirty="0" smtClean="0"/>
              <a:t>performance</a:t>
            </a:r>
          </a:p>
          <a:p>
            <a:pPr lvl="1" algn="just"/>
            <a:r>
              <a:rPr lang="en-US" dirty="0"/>
              <a:t> KVM is engineered to manage high-demanding applications seamlessly</a:t>
            </a:r>
            <a:r>
              <a:rPr lang="en-US" dirty="0" smtClean="0"/>
              <a:t>.</a:t>
            </a:r>
          </a:p>
          <a:p>
            <a:pPr lvl="1" algn="just"/>
            <a:r>
              <a:rPr lang="en-US" dirty="0" smtClean="0"/>
              <a:t> </a:t>
            </a:r>
            <a:r>
              <a:rPr lang="en-US" dirty="0"/>
              <a:t>All guest operating systems inherit the high performance of the host operating system—Linux. </a:t>
            </a:r>
            <a:endParaRPr lang="en-US" dirty="0" smtClean="0"/>
          </a:p>
          <a:p>
            <a:pPr lvl="1" algn="just"/>
            <a:r>
              <a:rPr lang="en-US" dirty="0" smtClean="0"/>
              <a:t>The </a:t>
            </a:r>
            <a:r>
              <a:rPr lang="en-US" dirty="0"/>
              <a:t>KVM hypervisor also allows virtualization to be performed as close as possible to the server hardware, which further reduces process latency. </a:t>
            </a:r>
            <a:endParaRPr lang="en-IN" dirty="0" smtClean="0"/>
          </a:p>
          <a:p>
            <a:r>
              <a:rPr lang="en-IN" dirty="0" smtClean="0"/>
              <a:t>Security</a:t>
            </a:r>
          </a:p>
          <a:p>
            <a:pPr lvl="1" algn="just"/>
            <a:r>
              <a:rPr lang="en-US" dirty="0" smtClean="0"/>
              <a:t>Virtual </a:t>
            </a:r>
            <a:r>
              <a:rPr lang="en-US" dirty="0"/>
              <a:t>machines running on KVM enjoy security features native to the Linux operating system, including Security-Enhanced Linux (</a:t>
            </a:r>
            <a:r>
              <a:rPr lang="en-US" dirty="0" err="1"/>
              <a:t>SELinux</a:t>
            </a:r>
            <a:r>
              <a:rPr lang="en-US" dirty="0"/>
              <a:t>). </a:t>
            </a:r>
            <a:endParaRPr lang="en-US" dirty="0" smtClean="0"/>
          </a:p>
          <a:p>
            <a:pPr lvl="1" algn="just"/>
            <a:r>
              <a:rPr lang="en-US" dirty="0" smtClean="0"/>
              <a:t>This </a:t>
            </a:r>
            <a:r>
              <a:rPr lang="en-US" dirty="0"/>
              <a:t>ensures that all virtual environments strictly adhere to their respective security boundaries to strengthen data privacy and governance. </a:t>
            </a:r>
            <a:endParaRPr lang="en-US" dirty="0" smtClean="0"/>
          </a:p>
          <a:p>
            <a:r>
              <a:rPr lang="en-US" dirty="0"/>
              <a:t> </a:t>
            </a:r>
            <a:endParaRPr lang="en-IN" dirty="0" smtClean="0"/>
          </a:p>
          <a:p>
            <a:endParaRPr lang="en-US" b="1" dirty="0"/>
          </a:p>
          <a:p>
            <a:pPr marL="0" indent="0">
              <a:buNone/>
            </a:pPr>
            <a:endParaRPr lang="en-IN" b="1" dirty="0"/>
          </a:p>
          <a:p>
            <a:endParaRPr lang="en-IN" b="1" dirty="0"/>
          </a:p>
        </p:txBody>
      </p:sp>
    </p:spTree>
    <p:extLst>
      <p:ext uri="{BB962C8B-B14F-4D97-AF65-F5344CB8AC3E}">
        <p14:creationId xmlns:p14="http://schemas.microsoft.com/office/powerpoint/2010/main" val="314041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40526"/>
            <a:ext cx="7886700" cy="5590903"/>
          </a:xfrm>
        </p:spPr>
        <p:txBody>
          <a:bodyPr>
            <a:normAutofit fontScale="92500" lnSpcReduction="10000"/>
          </a:bodyPr>
          <a:lstStyle/>
          <a:p>
            <a:r>
              <a:rPr lang="en-US" dirty="0" smtClean="0"/>
              <a:t> </a:t>
            </a:r>
            <a:r>
              <a:rPr lang="en-US" dirty="0"/>
              <a:t>Stability</a:t>
            </a:r>
            <a:endParaRPr lang="en-US" b="1" dirty="0"/>
          </a:p>
          <a:p>
            <a:pPr lvl="1" algn="just"/>
            <a:r>
              <a:rPr lang="en-US" dirty="0"/>
              <a:t>KVM has been widely used in business applications for more than a decade</a:t>
            </a:r>
            <a:r>
              <a:rPr lang="en-US" dirty="0" smtClean="0"/>
              <a:t>.</a:t>
            </a:r>
          </a:p>
          <a:p>
            <a:pPr lvl="1" algn="just"/>
            <a:r>
              <a:rPr lang="en-US" dirty="0" smtClean="0"/>
              <a:t> </a:t>
            </a:r>
            <a:r>
              <a:rPr lang="en-US" dirty="0"/>
              <a:t>It enjoys excellent support from a thriving open-source community. </a:t>
            </a:r>
            <a:endParaRPr lang="en-US" dirty="0" smtClean="0"/>
          </a:p>
          <a:p>
            <a:pPr lvl="1" algn="just"/>
            <a:r>
              <a:rPr lang="en-US" dirty="0" smtClean="0"/>
              <a:t>The </a:t>
            </a:r>
            <a:r>
              <a:rPr lang="en-US" dirty="0"/>
              <a:t>source code that powers KVM is mature and provides a stable foundation for enterprise applications. </a:t>
            </a:r>
          </a:p>
          <a:p>
            <a:r>
              <a:rPr lang="en-US" dirty="0" smtClean="0"/>
              <a:t> </a:t>
            </a:r>
            <a:r>
              <a:rPr lang="en-US" dirty="0"/>
              <a:t>Cost efficiency</a:t>
            </a:r>
            <a:endParaRPr lang="en-US" b="1" dirty="0"/>
          </a:p>
          <a:p>
            <a:pPr lvl="1" algn="just"/>
            <a:r>
              <a:rPr lang="en-US" dirty="0"/>
              <a:t>KVM is free and open source, which means businesses do not have to pay additional licensing fees to host virtual machines. </a:t>
            </a:r>
          </a:p>
          <a:p>
            <a:r>
              <a:rPr lang="en-US" dirty="0" smtClean="0"/>
              <a:t> </a:t>
            </a:r>
            <a:r>
              <a:rPr lang="en-US" dirty="0"/>
              <a:t>Flexibility</a:t>
            </a:r>
            <a:endParaRPr lang="en-US" b="1" dirty="0"/>
          </a:p>
          <a:p>
            <a:pPr lvl="1" algn="just"/>
            <a:r>
              <a:rPr lang="en-US" dirty="0"/>
              <a:t>KVM provides businesses many options during installations, as it works with various hardware setups. </a:t>
            </a:r>
            <a:endParaRPr lang="en-US" dirty="0" smtClean="0"/>
          </a:p>
          <a:p>
            <a:pPr lvl="1" algn="just"/>
            <a:r>
              <a:rPr lang="en-US" dirty="0" smtClean="0"/>
              <a:t>Server </a:t>
            </a:r>
            <a:r>
              <a:rPr lang="en-US" dirty="0"/>
              <a:t>administrators can efficiently allocate additional CPU, storage, or memory to a virtual machine with KVM. </a:t>
            </a:r>
            <a:endParaRPr lang="en-US" dirty="0" smtClean="0"/>
          </a:p>
          <a:p>
            <a:pPr lvl="1" algn="just"/>
            <a:r>
              <a:rPr lang="en-US" dirty="0" smtClean="0"/>
              <a:t>KVM </a:t>
            </a:r>
            <a:r>
              <a:rPr lang="en-US" dirty="0"/>
              <a:t>also supports thin provisioning, which only provides the resources to the virtual machine when needed. </a:t>
            </a:r>
          </a:p>
          <a:p>
            <a:endParaRPr lang="en-IN" dirty="0"/>
          </a:p>
        </p:txBody>
      </p:sp>
      <p:sp>
        <p:nvSpPr>
          <p:cNvPr id="4" name="Title 1"/>
          <p:cNvSpPr>
            <a:spLocks noGrp="1"/>
          </p:cNvSpPr>
          <p:nvPr>
            <p:ph type="title"/>
          </p:nvPr>
        </p:nvSpPr>
        <p:spPr>
          <a:xfrm>
            <a:off x="628650" y="116930"/>
            <a:ext cx="7886700" cy="653780"/>
          </a:xfrm>
        </p:spPr>
        <p:txBody>
          <a:bodyPr>
            <a:normAutofit fontScale="90000"/>
          </a:bodyPr>
          <a:lstStyle/>
          <a:p>
            <a:pPr algn="ctr"/>
            <a:r>
              <a:rPr lang="en-IN" dirty="0" smtClean="0"/>
              <a:t>Advantages of KVM</a:t>
            </a:r>
            <a:endParaRPr lang="en-IN" dirty="0"/>
          </a:p>
        </p:txBody>
      </p:sp>
    </p:spTree>
    <p:extLst>
      <p:ext uri="{BB962C8B-B14F-4D97-AF65-F5344CB8AC3E}">
        <p14:creationId xmlns:p14="http://schemas.microsoft.com/office/powerpoint/2010/main" val="224941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6574"/>
            <a:ext cx="7886700" cy="535577"/>
          </a:xfrm>
        </p:spPr>
        <p:txBody>
          <a:bodyPr>
            <a:normAutofit fontScale="90000"/>
          </a:bodyPr>
          <a:lstStyle/>
          <a:p>
            <a:pPr algn="ctr"/>
            <a:r>
              <a:rPr lang="en-IN" dirty="0"/>
              <a:t>How does KVM work?</a:t>
            </a:r>
            <a:br>
              <a:rPr lang="en-IN" dirty="0"/>
            </a:br>
            <a:endParaRPr lang="en-IN" dirty="0"/>
          </a:p>
        </p:txBody>
      </p:sp>
      <p:sp>
        <p:nvSpPr>
          <p:cNvPr id="3" name="Content Placeholder 2"/>
          <p:cNvSpPr>
            <a:spLocks noGrp="1"/>
          </p:cNvSpPr>
          <p:nvPr>
            <p:ph idx="1"/>
          </p:nvPr>
        </p:nvSpPr>
        <p:spPr>
          <a:xfrm>
            <a:off x="628650" y="862151"/>
            <a:ext cx="7886700" cy="5314812"/>
          </a:xfrm>
        </p:spPr>
        <p:txBody>
          <a:bodyPr>
            <a:normAutofit fontScale="92500" lnSpcReduction="10000"/>
          </a:bodyPr>
          <a:lstStyle/>
          <a:p>
            <a:pPr algn="just"/>
            <a:r>
              <a:rPr lang="en-US" dirty="0" smtClean="0"/>
              <a:t>Kernel-based </a:t>
            </a:r>
            <a:r>
              <a:rPr lang="en-US" dirty="0"/>
              <a:t>Virtual Machine (KVM) requires a Linux kernel installation on a computer powered by a CPU that supports virtualization extensions. </a:t>
            </a:r>
            <a:endParaRPr lang="en-US" dirty="0" smtClean="0"/>
          </a:p>
          <a:p>
            <a:pPr algn="just"/>
            <a:r>
              <a:rPr lang="en-US" dirty="0" smtClean="0"/>
              <a:t>Specifically</a:t>
            </a:r>
            <a:r>
              <a:rPr lang="en-US" dirty="0"/>
              <a:t>, KVM supports all x86 CPUs, a family of computer chips capable of processing the Intel x86 instruction language. </a:t>
            </a:r>
            <a:endParaRPr lang="en-US" dirty="0" smtClean="0"/>
          </a:p>
          <a:p>
            <a:r>
              <a:rPr lang="en-US" dirty="0"/>
              <a:t> Linux kernel</a:t>
            </a:r>
            <a:endParaRPr lang="en-US" b="1" dirty="0"/>
          </a:p>
          <a:p>
            <a:pPr lvl="1" algn="just"/>
            <a:r>
              <a:rPr lang="en-US" dirty="0"/>
              <a:t>Linux kernel is the core of the open-source operating system</a:t>
            </a:r>
            <a:r>
              <a:rPr lang="en-US" dirty="0" smtClean="0"/>
              <a:t>.</a:t>
            </a:r>
          </a:p>
          <a:p>
            <a:pPr lvl="1" algn="just"/>
            <a:r>
              <a:rPr lang="en-US" dirty="0" smtClean="0"/>
              <a:t>A </a:t>
            </a:r>
            <a:r>
              <a:rPr lang="en-US" dirty="0"/>
              <a:t>kernel is a low-level program that interacts with computer hardware</a:t>
            </a:r>
            <a:r>
              <a:rPr lang="en-US" dirty="0" smtClean="0"/>
              <a:t>.</a:t>
            </a:r>
          </a:p>
          <a:p>
            <a:pPr lvl="1" algn="just"/>
            <a:r>
              <a:rPr lang="en-US" dirty="0" smtClean="0"/>
              <a:t> </a:t>
            </a:r>
            <a:r>
              <a:rPr lang="en-US" dirty="0"/>
              <a:t>It also ensures that software applications running on the operating system receive the required computing resources</a:t>
            </a:r>
            <a:r>
              <a:rPr lang="en-US" dirty="0" smtClean="0"/>
              <a:t>.</a:t>
            </a:r>
          </a:p>
          <a:p>
            <a:pPr lvl="1" algn="just"/>
            <a:r>
              <a:rPr lang="en-US" dirty="0" smtClean="0"/>
              <a:t> </a:t>
            </a:r>
            <a:r>
              <a:rPr lang="en-US" dirty="0"/>
              <a:t>Linux distributions, such as Red Hat Enterprise Linux, Fedora, and Ubuntu, pack the Linux kernel and additional programs into a user-friendly commercial operating system.</a:t>
            </a:r>
          </a:p>
          <a:p>
            <a:pPr algn="just"/>
            <a:endParaRPr lang="en-IN" dirty="0"/>
          </a:p>
        </p:txBody>
      </p:sp>
    </p:spTree>
    <p:extLst>
      <p:ext uri="{BB962C8B-B14F-4D97-AF65-F5344CB8AC3E}">
        <p14:creationId xmlns:p14="http://schemas.microsoft.com/office/powerpoint/2010/main" val="257968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62151"/>
            <a:ext cx="7886700" cy="5643152"/>
          </a:xfrm>
        </p:spPr>
        <p:txBody>
          <a:bodyPr>
            <a:normAutofit lnSpcReduction="10000"/>
          </a:bodyPr>
          <a:lstStyle/>
          <a:p>
            <a:r>
              <a:rPr lang="en-US" dirty="0" smtClean="0"/>
              <a:t> </a:t>
            </a:r>
            <a:r>
              <a:rPr lang="en-US" dirty="0"/>
              <a:t>How to enable KVM</a:t>
            </a:r>
            <a:endParaRPr lang="en-US" b="1" dirty="0"/>
          </a:p>
          <a:p>
            <a:pPr lvl="1" algn="just"/>
            <a:r>
              <a:rPr lang="en-US" dirty="0"/>
              <a:t>Once you have installed the Linux kernel, you need to install the following additional software components on the Linux machine:</a:t>
            </a:r>
          </a:p>
          <a:p>
            <a:pPr lvl="2"/>
            <a:r>
              <a:rPr lang="en-US" dirty="0"/>
              <a:t>A host kernel module</a:t>
            </a:r>
          </a:p>
          <a:p>
            <a:pPr lvl="2"/>
            <a:r>
              <a:rPr lang="en-US" dirty="0"/>
              <a:t>A processor-specific module</a:t>
            </a:r>
          </a:p>
          <a:p>
            <a:pPr lvl="2"/>
            <a:r>
              <a:rPr lang="en-US" dirty="0"/>
              <a:t>An emulator</a:t>
            </a:r>
          </a:p>
          <a:p>
            <a:pPr lvl="2" algn="just"/>
            <a:r>
              <a:rPr lang="en-US" dirty="0"/>
              <a:t>A range of other Linux packages for expanding KVM’s capabilities and performance</a:t>
            </a:r>
          </a:p>
          <a:p>
            <a:pPr algn="just"/>
            <a:r>
              <a:rPr lang="en-US" dirty="0" smtClean="0"/>
              <a:t>Once </a:t>
            </a:r>
            <a:r>
              <a:rPr lang="en-US" dirty="0"/>
              <a:t>loaded, the server administrator creates a virtual machine via the command line tool or graphical user interface. KVM then launches the virtual machine as an individual Linux process. The hypervisor allocates every virtual machine with virtual memory, storage, network, CPU, and resources.</a:t>
            </a:r>
            <a:endParaRPr lang="en-IN" dirty="0"/>
          </a:p>
        </p:txBody>
      </p:sp>
      <p:sp>
        <p:nvSpPr>
          <p:cNvPr id="4" name="Title 1"/>
          <p:cNvSpPr>
            <a:spLocks noGrp="1"/>
          </p:cNvSpPr>
          <p:nvPr>
            <p:ph type="title"/>
          </p:nvPr>
        </p:nvSpPr>
        <p:spPr>
          <a:xfrm>
            <a:off x="628650" y="326574"/>
            <a:ext cx="7886700" cy="535577"/>
          </a:xfrm>
        </p:spPr>
        <p:txBody>
          <a:bodyPr>
            <a:normAutofit fontScale="90000"/>
          </a:bodyPr>
          <a:lstStyle/>
          <a:p>
            <a:pPr algn="ctr"/>
            <a:r>
              <a:rPr lang="en-IN" dirty="0"/>
              <a:t>How does KVM work?</a:t>
            </a:r>
            <a:br>
              <a:rPr lang="en-IN" dirty="0"/>
            </a:br>
            <a:endParaRPr lang="en-IN" dirty="0"/>
          </a:p>
        </p:txBody>
      </p:sp>
    </p:spTree>
    <p:extLst>
      <p:ext uri="{BB962C8B-B14F-4D97-AF65-F5344CB8AC3E}">
        <p14:creationId xmlns:p14="http://schemas.microsoft.com/office/powerpoint/2010/main" val="12273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720" y="587829"/>
            <a:ext cx="6857999" cy="5525588"/>
          </a:xfrm>
        </p:spPr>
      </p:pic>
    </p:spTree>
    <p:extLst>
      <p:ext uri="{BB962C8B-B14F-4D97-AF65-F5344CB8AC3E}">
        <p14:creationId xmlns:p14="http://schemas.microsoft.com/office/powerpoint/2010/main" val="315642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875211"/>
          </a:xfrm>
        </p:spPr>
        <p:txBody>
          <a:bodyPr/>
          <a:lstStyle/>
          <a:p>
            <a:pPr algn="ctr" fontAlgn="base"/>
            <a:r>
              <a:rPr lang="en-IN" dirty="0" err="1"/>
              <a:t>Xen</a:t>
            </a:r>
            <a:r>
              <a:rPr lang="en-IN" dirty="0"/>
              <a:t> hypervisor</a:t>
            </a:r>
          </a:p>
        </p:txBody>
      </p:sp>
      <p:sp>
        <p:nvSpPr>
          <p:cNvPr id="3" name="Content Placeholder 2"/>
          <p:cNvSpPr>
            <a:spLocks noGrp="1"/>
          </p:cNvSpPr>
          <p:nvPr>
            <p:ph idx="1"/>
          </p:nvPr>
        </p:nvSpPr>
        <p:spPr>
          <a:xfrm>
            <a:off x="628650" y="875211"/>
            <a:ext cx="7886700" cy="5301752"/>
          </a:xfrm>
        </p:spPr>
        <p:txBody>
          <a:bodyPr>
            <a:normAutofit lnSpcReduction="10000"/>
          </a:bodyPr>
          <a:lstStyle/>
          <a:p>
            <a:pPr algn="just"/>
            <a:r>
              <a:rPr lang="en-US" dirty="0" err="1" smtClean="0"/>
              <a:t>Xen</a:t>
            </a:r>
            <a:r>
              <a:rPr lang="en-US" dirty="0" smtClean="0"/>
              <a:t> </a:t>
            </a:r>
            <a:r>
              <a:rPr lang="en-US" dirty="0"/>
              <a:t>is a type 1 hypervisor that creates logical pools of system resources so that many virtual machines can share the same physical resources</a:t>
            </a:r>
            <a:r>
              <a:rPr lang="en-US" dirty="0" smtClean="0"/>
              <a:t>.</a:t>
            </a:r>
          </a:p>
          <a:p>
            <a:pPr algn="just"/>
            <a:r>
              <a:rPr lang="en-US" dirty="0" smtClean="0"/>
              <a:t>Its </a:t>
            </a:r>
            <a:r>
              <a:rPr lang="en-US" dirty="0"/>
              <a:t>is a hypervisor that runs directly on the system hardware. </a:t>
            </a:r>
            <a:endParaRPr lang="en-US" dirty="0" smtClean="0"/>
          </a:p>
          <a:p>
            <a:pPr algn="just"/>
            <a:r>
              <a:rPr lang="en-US" dirty="0" smtClean="0"/>
              <a:t>It </a:t>
            </a:r>
            <a:r>
              <a:rPr lang="en-US" dirty="0"/>
              <a:t>inserts a virtualization layer between the system hardware and the virtual machines, turning the system hardware into a pool of logical computing resources that </a:t>
            </a:r>
            <a:r>
              <a:rPr lang="en-US" dirty="0" err="1"/>
              <a:t>Xen</a:t>
            </a:r>
            <a:r>
              <a:rPr lang="en-US" dirty="0"/>
              <a:t> can dynamically allocate to any guest operating system. </a:t>
            </a:r>
            <a:endParaRPr lang="en-US" dirty="0" smtClean="0"/>
          </a:p>
          <a:p>
            <a:pPr algn="just"/>
            <a:r>
              <a:rPr lang="en-US" dirty="0" smtClean="0"/>
              <a:t>The </a:t>
            </a:r>
            <a:r>
              <a:rPr lang="en-US" dirty="0"/>
              <a:t>operating systems running in virtual machines interact with the virtual resources as if they were physical resources.</a:t>
            </a:r>
            <a:endParaRPr lang="en-IN" dirty="0"/>
          </a:p>
        </p:txBody>
      </p:sp>
    </p:spTree>
    <p:extLst>
      <p:ext uri="{BB962C8B-B14F-4D97-AF65-F5344CB8AC3E}">
        <p14:creationId xmlns:p14="http://schemas.microsoft.com/office/powerpoint/2010/main" val="2965234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10459</TotalTime>
  <Words>929</Words>
  <Application>Microsoft Office PowerPoint</Application>
  <PresentationFormat>On-screen Show (4:3)</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IBM Plex Sans</vt:lpstr>
      <vt:lpstr>Times New Roman</vt:lpstr>
      <vt:lpstr>Office Theme</vt:lpstr>
      <vt:lpstr>PowerPoint Presentation</vt:lpstr>
      <vt:lpstr>What is KVM?</vt:lpstr>
      <vt:lpstr>Why is KVM important?</vt:lpstr>
      <vt:lpstr>Advantages of KVM</vt:lpstr>
      <vt:lpstr>Advantages of KVM</vt:lpstr>
      <vt:lpstr>How does KVM work? </vt:lpstr>
      <vt:lpstr>How does KVM work? </vt:lpstr>
      <vt:lpstr>PowerPoint Presentation</vt:lpstr>
      <vt:lpstr>Xen hypervisor</vt:lpstr>
      <vt:lpstr>Xen hypervisor</vt:lpstr>
      <vt:lpstr>VMWare ESXI</vt:lpstr>
      <vt:lpstr>VMware ESXi Features</vt:lpstr>
      <vt:lpstr>PowerPoint Presentation</vt:lpstr>
      <vt:lpstr>Hyper V</vt:lpstr>
      <vt:lpstr>Bare metal server</vt:lpstr>
      <vt:lpstr>Benefits of bare metal servers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Ritika</dc:creator>
  <cp:lastModifiedBy>Ritika</cp:lastModifiedBy>
  <cp:revision>35</cp:revision>
  <dcterms:created xsi:type="dcterms:W3CDTF">2023-09-12T17:38:24Z</dcterms:created>
  <dcterms:modified xsi:type="dcterms:W3CDTF">2023-09-26T18:28:13Z</dcterms:modified>
</cp:coreProperties>
</file>