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3" r:id="rId16"/>
    <p:sldId id="274"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13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D99ADA2-D3AB-49DE-9841-EA76315947CA}"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211332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99ADA2-D3AB-49DE-9841-EA76315947CA}"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2501369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99ADA2-D3AB-49DE-9841-EA76315947CA}"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139714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99ADA2-D3AB-49DE-9841-EA76315947CA}"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65533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99ADA2-D3AB-49DE-9841-EA76315947CA}" type="datetimeFigureOut">
              <a:rPr lang="en-IN" smtClean="0"/>
              <a:t>05-09-2023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242992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D99ADA2-D3AB-49DE-9841-EA76315947CA}"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191105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D99ADA2-D3AB-49DE-9841-EA76315947CA}" type="datetimeFigureOut">
              <a:rPr lang="en-IN" smtClean="0"/>
              <a:t>05-09-2023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58466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99ADA2-D3AB-49DE-9841-EA76315947CA}" type="datetimeFigureOut">
              <a:rPr lang="en-IN" smtClean="0"/>
              <a:t>05-09-2023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15100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99ADA2-D3AB-49DE-9841-EA76315947CA}" type="datetimeFigureOut">
              <a:rPr lang="en-IN" smtClean="0"/>
              <a:t>05-09-2023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41014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99ADA2-D3AB-49DE-9841-EA76315947CA}"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331657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99ADA2-D3AB-49DE-9841-EA76315947CA}" type="datetimeFigureOut">
              <a:rPr lang="en-IN" smtClean="0"/>
              <a:t>05-09-2023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54170-0063-48CF-9AAF-0BE5BD4F27F9}" type="slidenum">
              <a:rPr lang="en-IN" smtClean="0"/>
              <a:t>‹#›</a:t>
            </a:fld>
            <a:endParaRPr lang="en-IN"/>
          </a:p>
        </p:txBody>
      </p:sp>
    </p:spTree>
    <p:extLst>
      <p:ext uri="{BB962C8B-B14F-4D97-AF65-F5344CB8AC3E}">
        <p14:creationId xmlns:p14="http://schemas.microsoft.com/office/powerpoint/2010/main" val="286468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9ADA2-D3AB-49DE-9841-EA76315947CA}" type="datetimeFigureOut">
              <a:rPr lang="en-IN" smtClean="0"/>
              <a:t>05-09-2023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54170-0063-48CF-9AAF-0BE5BD4F27F9}" type="slidenum">
              <a:rPr lang="en-IN" smtClean="0"/>
              <a:t>‹#›</a:t>
            </a:fld>
            <a:endParaRPr lang="en-IN"/>
          </a:p>
        </p:txBody>
      </p:sp>
    </p:spTree>
    <p:extLst>
      <p:ext uri="{BB962C8B-B14F-4D97-AF65-F5344CB8AC3E}">
        <p14:creationId xmlns:p14="http://schemas.microsoft.com/office/powerpoint/2010/main" val="2193308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00250" y="2659925"/>
            <a:ext cx="5143500" cy="2410097"/>
          </a:xfrm>
        </p:spPr>
        <p:txBody>
          <a:bodyPr>
            <a:normAutofit lnSpcReduction="10000"/>
          </a:bodyPr>
          <a:lstStyle/>
          <a:p>
            <a:r>
              <a:rPr lang="en-IN" sz="2100" b="1" dirty="0" smtClean="0">
                <a:solidFill>
                  <a:srgbClr val="002060"/>
                </a:solidFill>
                <a:latin typeface="Times New Roman" panose="02020603050405020304" pitchFamily="18" charset="0"/>
                <a:cs typeface="Times New Roman" panose="02020603050405020304" pitchFamily="18" charset="0"/>
              </a:rPr>
              <a:t>Cloud Security and Forensics</a:t>
            </a:r>
            <a:endParaRPr lang="en-IN" sz="2100" b="1" dirty="0">
              <a:solidFill>
                <a:srgbClr val="002060"/>
              </a:solidFill>
              <a:latin typeface="Times New Roman" panose="02020603050405020304" pitchFamily="18" charset="0"/>
              <a:cs typeface="Times New Roman" panose="02020603050405020304" pitchFamily="18" charset="0"/>
            </a:endParaRPr>
          </a:p>
          <a:p>
            <a:endParaRPr lang="en-IN" sz="2100" b="1" dirty="0">
              <a:solidFill>
                <a:srgbClr val="002060"/>
              </a:solidFill>
              <a:latin typeface="Times New Roman" panose="02020603050405020304" pitchFamily="18" charset="0"/>
              <a:cs typeface="Times New Roman" panose="02020603050405020304" pitchFamily="18" charset="0"/>
            </a:endParaRPr>
          </a:p>
          <a:p>
            <a:r>
              <a:rPr lang="en-US" b="1" dirty="0" smtClean="0">
                <a:solidFill>
                  <a:srgbClr val="002060"/>
                </a:solidFill>
                <a:latin typeface="Times New Roman" panose="02020603050405020304" pitchFamily="18" charset="0"/>
                <a:cs typeface="Times New Roman" panose="02020603050405020304" pitchFamily="18" charset="0"/>
              </a:rPr>
              <a:t>Virtualization</a:t>
            </a:r>
            <a:endParaRPr lang="en-IN" b="1" dirty="0" smtClean="0">
              <a:solidFill>
                <a:srgbClr val="002060"/>
              </a:solidFill>
              <a:latin typeface="Times New Roman" panose="02020603050405020304" pitchFamily="18" charset="0"/>
              <a:cs typeface="Times New Roman" panose="02020603050405020304" pitchFamily="18" charset="0"/>
            </a:endParaRPr>
          </a:p>
          <a:p>
            <a:endParaRPr lang="en-US" b="1" dirty="0" smtClean="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r>
              <a:rPr lang="en-IN" b="1" dirty="0" err="1" smtClean="0">
                <a:solidFill>
                  <a:srgbClr val="002060"/>
                </a:solidFill>
                <a:latin typeface="Times New Roman" panose="02020603050405020304" pitchFamily="18" charset="0"/>
                <a:cs typeface="Times New Roman" panose="02020603050405020304" pitchFamily="18" charset="0"/>
              </a:rPr>
              <a:t>Dr.</a:t>
            </a:r>
            <a:r>
              <a:rPr lang="en-IN" b="1" dirty="0" smtClean="0">
                <a:solidFill>
                  <a:srgbClr val="002060"/>
                </a:solidFill>
                <a:latin typeface="Times New Roman" panose="02020603050405020304" pitchFamily="18" charset="0"/>
                <a:cs typeface="Times New Roman" panose="02020603050405020304" pitchFamily="18" charset="0"/>
              </a:rPr>
              <a:t> Raj K </a:t>
            </a:r>
            <a:r>
              <a:rPr lang="en-IN" b="1" dirty="0" err="1" smtClean="0">
                <a:solidFill>
                  <a:srgbClr val="002060"/>
                </a:solidFill>
                <a:latin typeface="Times New Roman" panose="02020603050405020304" pitchFamily="18" charset="0"/>
                <a:cs typeface="Times New Roman" panose="02020603050405020304" pitchFamily="18" charset="0"/>
              </a:rPr>
              <a:t>Jaiswal</a:t>
            </a:r>
            <a:r>
              <a:rPr lang="en-IN" b="1" dirty="0" smtClean="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007" y="955223"/>
            <a:ext cx="4320540" cy="815838"/>
          </a:xfrm>
          <a:prstGeom prst="rect">
            <a:avLst/>
          </a:prstGeom>
        </p:spPr>
      </p:pic>
    </p:spTree>
    <p:extLst>
      <p:ext uri="{BB962C8B-B14F-4D97-AF65-F5344CB8AC3E}">
        <p14:creationId xmlns:p14="http://schemas.microsoft.com/office/powerpoint/2010/main" val="7483384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64682"/>
            <a:ext cx="7886700" cy="771344"/>
          </a:xfrm>
        </p:spPr>
        <p:txBody>
          <a:bodyPr>
            <a:normAutofit fontScale="90000"/>
          </a:bodyPr>
          <a:lstStyle/>
          <a:p>
            <a:pPr algn="ctr"/>
            <a:r>
              <a:rPr lang="en-IN" sz="3200" dirty="0" smtClean="0"/>
              <a:t>Virtualization Abstraction Layers from Hardware to Application</a:t>
            </a:r>
            <a:endParaRPr lang="en-IN" sz="3200" dirty="0"/>
          </a:p>
        </p:txBody>
      </p:sp>
      <p:pic>
        <p:nvPicPr>
          <p:cNvPr id="5" name="Picture 1"/>
          <p:cNvPicPr>
            <a:picLocks noGrp="1" noChangeAspect="1"/>
          </p:cNvPicPr>
          <p:nvPr>
            <p:ph idx="1"/>
          </p:nvPr>
        </p:nvPicPr>
        <p:blipFill>
          <a:blip r:embed="rId2" cstate="print"/>
          <a:srcRect/>
          <a:stretch>
            <a:fillRect/>
          </a:stretch>
        </p:blipFill>
        <p:spPr bwMode="auto">
          <a:xfrm>
            <a:off x="2194560" y="1031966"/>
            <a:ext cx="4781006" cy="5669280"/>
          </a:xfrm>
          <a:prstGeom prst="rect">
            <a:avLst/>
          </a:prstGeom>
          <a:noFill/>
          <a:ln w="9525">
            <a:noFill/>
            <a:miter lim="800000"/>
            <a:headEnd/>
            <a:tailEnd/>
          </a:ln>
        </p:spPr>
      </p:pic>
    </p:spTree>
    <p:extLst>
      <p:ext uri="{BB962C8B-B14F-4D97-AF65-F5344CB8AC3E}">
        <p14:creationId xmlns:p14="http://schemas.microsoft.com/office/powerpoint/2010/main" val="4083278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64682"/>
            <a:ext cx="7886700" cy="771344"/>
          </a:xfrm>
        </p:spPr>
        <p:txBody>
          <a:bodyPr>
            <a:normAutofit fontScale="90000"/>
          </a:bodyPr>
          <a:lstStyle/>
          <a:p>
            <a:pPr algn="ctr"/>
            <a:r>
              <a:rPr lang="en-US" sz="3200" dirty="0" smtClean="0"/>
              <a:t>Virtualization at Instruction </a:t>
            </a:r>
            <a:r>
              <a:rPr lang="en-US" sz="3200" dirty="0"/>
              <a:t>set architecture (ISA) level</a:t>
            </a:r>
            <a:endParaRPr lang="en-IN" sz="3200" dirty="0"/>
          </a:p>
        </p:txBody>
      </p:sp>
      <p:sp>
        <p:nvSpPr>
          <p:cNvPr id="5" name="Content Placeholder 5"/>
          <p:cNvSpPr>
            <a:spLocks noGrp="1"/>
          </p:cNvSpPr>
          <p:nvPr>
            <p:ph sz="quarter" idx="1"/>
          </p:nvPr>
        </p:nvSpPr>
        <p:spPr>
          <a:xfrm>
            <a:off x="381000" y="836027"/>
            <a:ext cx="8240486" cy="5721528"/>
          </a:xfrm>
        </p:spPr>
        <p:txBody>
          <a:bodyPr>
            <a:noAutofit/>
          </a:bodyPr>
          <a:lstStyle/>
          <a:p>
            <a:pPr algn="just"/>
            <a:r>
              <a:rPr lang="en-US" sz="1800" dirty="0" smtClean="0"/>
              <a:t>At the ISA level, virtualization is performed by emulating a given ISA by the ISA of the host machine. Instruction set emulation leads to virtual ISAs created on any hardware machine. e.g, MIPS binary code can run on an x-86-based host machine with the help of ISA emulation. </a:t>
            </a:r>
          </a:p>
          <a:p>
            <a:pPr algn="just"/>
            <a:r>
              <a:rPr lang="en-US" sz="1800" dirty="0" smtClean="0"/>
              <a:t>With this approach, it is possible to run a large amount of legacy binary code written for various processors on any given new hardware host machine.</a:t>
            </a:r>
          </a:p>
          <a:p>
            <a:pPr algn="just"/>
            <a:r>
              <a:rPr lang="en-US" sz="1800" dirty="0" smtClean="0"/>
              <a:t>code interpretation – dynamic binary translation - virtual instruction set architecture (V-ISA)</a:t>
            </a:r>
          </a:p>
          <a:p>
            <a:pPr>
              <a:defRPr/>
            </a:pPr>
            <a:r>
              <a:rPr lang="en-US" sz="1800" dirty="0" smtClean="0"/>
              <a:t>Advantage:  </a:t>
            </a:r>
          </a:p>
          <a:p>
            <a:pPr marL="800100" lvl="1" indent="-342900" algn="just">
              <a:buFont typeface="Arial" panose="02080604020202020204" charset="0"/>
              <a:buChar char="•"/>
              <a:defRPr/>
            </a:pPr>
            <a:r>
              <a:rPr lang="en-US" sz="1800" dirty="0" smtClean="0"/>
              <a:t>It can run a large amount of legacy binary codes written for various processors on any given new hardware host machines</a:t>
            </a:r>
          </a:p>
          <a:p>
            <a:pPr marL="800100" lvl="1" indent="-342900">
              <a:buFont typeface="Arial" panose="02080604020202020204" charset="0"/>
              <a:buChar char="•"/>
              <a:defRPr/>
            </a:pPr>
            <a:r>
              <a:rPr lang="en-US" sz="1800" dirty="0" smtClean="0"/>
              <a:t>best application flexibility</a:t>
            </a:r>
          </a:p>
          <a:p>
            <a:pPr>
              <a:defRPr/>
            </a:pPr>
            <a:r>
              <a:rPr lang="en-US" sz="1800" dirty="0" smtClean="0"/>
              <a:t>Shortcoming &amp; limitation:  </a:t>
            </a:r>
          </a:p>
          <a:p>
            <a:pPr marL="800100" lvl="1" indent="-342900" algn="just">
              <a:buFont typeface="Arial" panose="02080604020202020204" charset="0"/>
              <a:buChar char="•"/>
              <a:defRPr/>
            </a:pPr>
            <a:r>
              <a:rPr lang="en-US" sz="1800" dirty="0" smtClean="0"/>
              <a:t>One source instruction may require tens or hundreds of native target instructions to perform its function, which is relatively slow. </a:t>
            </a:r>
          </a:p>
          <a:p>
            <a:pPr marL="800100" lvl="1" indent="-342900" algn="just">
              <a:buFont typeface="Arial" panose="02080604020202020204" charset="0"/>
              <a:buChar char="•"/>
              <a:defRPr/>
            </a:pPr>
            <a:r>
              <a:rPr lang="en-US" sz="1800" dirty="0" smtClean="0"/>
              <a:t>V-ISA requires adding a processor-specific software translation layer in the complier.</a:t>
            </a:r>
          </a:p>
          <a:p>
            <a:endParaRPr lang="en-US" sz="2000" dirty="0" smtClean="0"/>
          </a:p>
          <a:p>
            <a:endParaRPr lang="en-US" sz="2000" dirty="0" smtClean="0"/>
          </a:p>
          <a:p>
            <a:endParaRPr lang="en-US" sz="2200" dirty="0"/>
          </a:p>
        </p:txBody>
      </p:sp>
    </p:spTree>
    <p:extLst>
      <p:ext uri="{BB962C8B-B14F-4D97-AF65-F5344CB8AC3E}">
        <p14:creationId xmlns:p14="http://schemas.microsoft.com/office/powerpoint/2010/main" val="83833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90808"/>
            <a:ext cx="7886700" cy="771344"/>
          </a:xfrm>
        </p:spPr>
        <p:txBody>
          <a:bodyPr>
            <a:normAutofit/>
          </a:bodyPr>
          <a:lstStyle/>
          <a:p>
            <a:pPr algn="ctr"/>
            <a:r>
              <a:rPr lang="en-US" sz="3200" dirty="0" smtClean="0"/>
              <a:t>Virtualization at Hardware Abstraction </a:t>
            </a:r>
            <a:r>
              <a:rPr lang="en-US" sz="3200" dirty="0"/>
              <a:t>level</a:t>
            </a:r>
            <a:endParaRPr lang="en-IN" sz="3200" dirty="0"/>
          </a:p>
        </p:txBody>
      </p:sp>
      <p:sp>
        <p:nvSpPr>
          <p:cNvPr id="5" name="Content Placeholder 5"/>
          <p:cNvSpPr>
            <a:spLocks noGrp="1"/>
          </p:cNvSpPr>
          <p:nvPr>
            <p:ph sz="quarter" idx="1"/>
          </p:nvPr>
        </p:nvSpPr>
        <p:spPr>
          <a:xfrm>
            <a:off x="381000" y="862152"/>
            <a:ext cx="8305800" cy="5603962"/>
          </a:xfrm>
        </p:spPr>
        <p:txBody>
          <a:bodyPr>
            <a:normAutofit fontScale="85000" lnSpcReduction="20000"/>
          </a:bodyPr>
          <a:lstStyle/>
          <a:p>
            <a:pPr algn="just"/>
            <a:r>
              <a:rPr lang="en-US" dirty="0" smtClean="0"/>
              <a:t>Hardware-level virtualization is performed right on top of the bare hardware. </a:t>
            </a:r>
          </a:p>
          <a:p>
            <a:pPr algn="just"/>
            <a:r>
              <a:rPr lang="en-US" dirty="0" smtClean="0"/>
              <a:t>On the one hand, this approach generates a virtual hardware environment for a VM. </a:t>
            </a:r>
          </a:p>
          <a:p>
            <a:pPr algn="just"/>
            <a:r>
              <a:rPr lang="en-US" dirty="0" smtClean="0"/>
              <a:t>On the other hand, the process manages the underlying hardware through virtualization.</a:t>
            </a:r>
          </a:p>
          <a:p>
            <a:pPr algn="just"/>
            <a:r>
              <a:rPr lang="en-US" dirty="0" smtClean="0"/>
              <a:t>The idea is to virtualize a computer’s resources, such as its processors, memory and I/O devices. The intention is to upgrade the hardware utilization rate by multiple users concurrently.</a:t>
            </a:r>
          </a:p>
          <a:p>
            <a:pPr>
              <a:lnSpc>
                <a:spcPct val="160000"/>
              </a:lnSpc>
              <a:buNone/>
              <a:defRPr/>
            </a:pPr>
            <a:r>
              <a:rPr lang="en-US" sz="2800" dirty="0" smtClean="0"/>
              <a:t>Advantage: </a:t>
            </a:r>
          </a:p>
          <a:p>
            <a:pPr marL="342900" indent="-342900">
              <a:lnSpc>
                <a:spcPct val="160000"/>
              </a:lnSpc>
              <a:buFont typeface="Arial" panose="02080604020202020204" charset="0"/>
              <a:buChar char="•"/>
              <a:defRPr/>
            </a:pPr>
            <a:r>
              <a:rPr lang="en-US" sz="2800" dirty="0" smtClean="0"/>
              <a:t>Has higher performance and good application isolation</a:t>
            </a:r>
          </a:p>
          <a:p>
            <a:pPr>
              <a:lnSpc>
                <a:spcPct val="160000"/>
              </a:lnSpc>
              <a:buNone/>
              <a:defRPr/>
            </a:pPr>
            <a:r>
              <a:rPr lang="en-US" sz="2800" dirty="0" smtClean="0"/>
              <a:t>Shortcoming &amp; limitation: </a:t>
            </a:r>
          </a:p>
          <a:p>
            <a:pPr marL="342900" indent="-342900">
              <a:lnSpc>
                <a:spcPct val="160000"/>
              </a:lnSpc>
              <a:buFont typeface="Arial" panose="02080604020202020204" charset="0"/>
              <a:buChar char="•"/>
              <a:defRPr/>
            </a:pPr>
            <a:r>
              <a:rPr lang="en-US" sz="2800" dirty="0" smtClean="0"/>
              <a:t>Very expensive to implement (complexity)</a:t>
            </a:r>
          </a:p>
          <a:p>
            <a:endParaRPr lang="en-US" dirty="0"/>
          </a:p>
        </p:txBody>
      </p:sp>
    </p:spTree>
    <p:extLst>
      <p:ext uri="{BB962C8B-B14F-4D97-AF65-F5344CB8AC3E}">
        <p14:creationId xmlns:p14="http://schemas.microsoft.com/office/powerpoint/2010/main" val="1853338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90808"/>
            <a:ext cx="7886700" cy="771344"/>
          </a:xfrm>
        </p:spPr>
        <p:txBody>
          <a:bodyPr>
            <a:normAutofit/>
          </a:bodyPr>
          <a:lstStyle/>
          <a:p>
            <a:pPr algn="ctr"/>
            <a:r>
              <a:rPr lang="en-US" sz="3200" dirty="0" smtClean="0"/>
              <a:t>Virtualization at Operating System </a:t>
            </a:r>
            <a:r>
              <a:rPr lang="en-US" sz="3200" dirty="0"/>
              <a:t>level</a:t>
            </a:r>
            <a:endParaRPr lang="en-IN" sz="3200" dirty="0"/>
          </a:p>
        </p:txBody>
      </p:sp>
      <p:sp>
        <p:nvSpPr>
          <p:cNvPr id="5" name="Content Placeholder 5"/>
          <p:cNvSpPr>
            <a:spLocks noGrp="1"/>
          </p:cNvSpPr>
          <p:nvPr>
            <p:ph sz="quarter" idx="1"/>
          </p:nvPr>
        </p:nvSpPr>
        <p:spPr>
          <a:xfrm>
            <a:off x="381000" y="1066799"/>
            <a:ext cx="8475617" cy="5347063"/>
          </a:xfrm>
        </p:spPr>
        <p:txBody>
          <a:bodyPr>
            <a:normAutofit fontScale="80000" lnSpcReduction="10000"/>
          </a:bodyPr>
          <a:lstStyle/>
          <a:p>
            <a:pPr algn="just"/>
            <a:r>
              <a:rPr lang="en-US" sz="2800" dirty="0" smtClean="0"/>
              <a:t>OS-level virtualization creates isolated containers on a single physical server and the OS instances to utilize the hardware and software in data centers. The containers behave like real servers. </a:t>
            </a:r>
          </a:p>
          <a:p>
            <a:pPr algn="just"/>
            <a:r>
              <a:rPr lang="en-US" sz="2800" dirty="0" smtClean="0"/>
              <a:t>OS-level virtualization is commonly used in creating virtual hosting environments to allocate hardware resources among a large number of mutually distrusting users.</a:t>
            </a:r>
          </a:p>
          <a:p>
            <a:pPr>
              <a:lnSpc>
                <a:spcPct val="110000"/>
              </a:lnSpc>
              <a:buNone/>
              <a:defRPr/>
            </a:pPr>
            <a:r>
              <a:rPr lang="en-US" sz="2800" dirty="0" smtClean="0"/>
              <a:t>Advantage: </a:t>
            </a:r>
          </a:p>
          <a:p>
            <a:pPr marL="342900" indent="-342900">
              <a:lnSpc>
                <a:spcPct val="110000"/>
              </a:lnSpc>
              <a:buFont typeface="Arial" panose="02080604020202020204" charset="0"/>
              <a:buChar char="•"/>
              <a:defRPr/>
            </a:pPr>
            <a:r>
              <a:rPr lang="en-US" sz="2800" dirty="0" smtClean="0"/>
              <a:t>Has minimal startup/shutdown cost, low resource requirement, and high scalability; synchronize VM and host state changes.</a:t>
            </a:r>
          </a:p>
          <a:p>
            <a:pPr>
              <a:lnSpc>
                <a:spcPct val="110000"/>
              </a:lnSpc>
              <a:buNone/>
              <a:defRPr/>
            </a:pPr>
            <a:r>
              <a:rPr lang="en-US" sz="2800" dirty="0" smtClean="0"/>
              <a:t>Shortcoming &amp; limitation: </a:t>
            </a:r>
          </a:p>
          <a:p>
            <a:pPr marL="342900" indent="-342900">
              <a:lnSpc>
                <a:spcPct val="110000"/>
              </a:lnSpc>
              <a:buFont typeface="Arial" panose="02080604020202020204" charset="0"/>
              <a:buChar char="•"/>
              <a:defRPr/>
            </a:pPr>
            <a:r>
              <a:rPr lang="en-US" sz="2800" dirty="0" smtClean="0"/>
              <a:t>All VMs at the operating system level must have the same kind of guest OS</a:t>
            </a:r>
          </a:p>
          <a:p>
            <a:pPr marL="342900" indent="-342900">
              <a:lnSpc>
                <a:spcPct val="110000"/>
              </a:lnSpc>
              <a:buFont typeface="Arial" panose="02080604020202020204" charset="0"/>
              <a:buChar char="•"/>
              <a:defRPr/>
            </a:pPr>
            <a:r>
              <a:rPr lang="en-US" sz="2800" dirty="0" smtClean="0"/>
              <a:t>Poor application flexibility and isolation.</a:t>
            </a:r>
          </a:p>
          <a:p>
            <a:endParaRPr lang="en-US" dirty="0"/>
          </a:p>
        </p:txBody>
      </p:sp>
    </p:spTree>
    <p:extLst>
      <p:ext uri="{BB962C8B-B14F-4D97-AF65-F5344CB8AC3E}">
        <p14:creationId xmlns:p14="http://schemas.microsoft.com/office/powerpoint/2010/main" val="3236002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90808"/>
            <a:ext cx="7886700" cy="771344"/>
          </a:xfrm>
        </p:spPr>
        <p:txBody>
          <a:bodyPr>
            <a:normAutofit/>
          </a:bodyPr>
          <a:lstStyle/>
          <a:p>
            <a:pPr algn="ctr"/>
            <a:r>
              <a:rPr lang="en-US" sz="3200" dirty="0" smtClean="0"/>
              <a:t>Virtualization at Operating System </a:t>
            </a:r>
            <a:r>
              <a:rPr lang="en-US" sz="3200" dirty="0"/>
              <a:t>level</a:t>
            </a:r>
            <a:endParaRPr lang="en-IN" sz="3200" dirty="0"/>
          </a:p>
        </p:txBody>
      </p:sp>
      <p:pic>
        <p:nvPicPr>
          <p:cNvPr id="5" name="Picture 3"/>
          <p:cNvPicPr>
            <a:picLocks noChangeAspect="1" noChangeArrowheads="1"/>
          </p:cNvPicPr>
          <p:nvPr/>
        </p:nvPicPr>
        <p:blipFill>
          <a:blip r:embed="rId2" cstate="print"/>
          <a:srcRect/>
          <a:stretch>
            <a:fillRect/>
          </a:stretch>
        </p:blipFill>
        <p:spPr bwMode="auto">
          <a:xfrm>
            <a:off x="628649" y="1219199"/>
            <a:ext cx="7886701" cy="5077097"/>
          </a:xfrm>
          <a:prstGeom prst="rect">
            <a:avLst/>
          </a:prstGeom>
          <a:noFill/>
          <a:ln w="9525">
            <a:noFill/>
            <a:miter lim="800000"/>
            <a:headEnd/>
            <a:tailEnd/>
          </a:ln>
          <a:effectLst/>
        </p:spPr>
      </p:pic>
    </p:spTree>
    <p:extLst>
      <p:ext uri="{BB962C8B-B14F-4D97-AF65-F5344CB8AC3E}">
        <p14:creationId xmlns:p14="http://schemas.microsoft.com/office/powerpoint/2010/main" val="263030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90808"/>
            <a:ext cx="7886700" cy="771344"/>
          </a:xfrm>
        </p:spPr>
        <p:txBody>
          <a:bodyPr>
            <a:normAutofit/>
          </a:bodyPr>
          <a:lstStyle/>
          <a:p>
            <a:pPr algn="ctr"/>
            <a:r>
              <a:rPr lang="en-US" sz="3200" smtClean="0"/>
              <a:t>Virtualization at Library </a:t>
            </a:r>
            <a:r>
              <a:rPr lang="en-US" sz="3200" dirty="0" smtClean="0"/>
              <a:t>Support </a:t>
            </a:r>
            <a:r>
              <a:rPr lang="en-US" sz="3200" dirty="0"/>
              <a:t>level</a:t>
            </a:r>
            <a:endParaRPr lang="en-IN" sz="3200" dirty="0"/>
          </a:p>
        </p:txBody>
      </p:sp>
      <p:sp>
        <p:nvSpPr>
          <p:cNvPr id="5" name="Content Placeholder 5"/>
          <p:cNvSpPr>
            <a:spLocks noGrp="1"/>
          </p:cNvSpPr>
          <p:nvPr>
            <p:ph sz="quarter" idx="1"/>
          </p:nvPr>
        </p:nvSpPr>
        <p:spPr>
          <a:xfrm>
            <a:off x="457200" y="990600"/>
            <a:ext cx="8334103" cy="5410200"/>
          </a:xfrm>
        </p:spPr>
        <p:txBody>
          <a:bodyPr>
            <a:normAutofit fontScale="87500" lnSpcReduction="10000"/>
          </a:bodyPr>
          <a:lstStyle/>
          <a:p>
            <a:pPr algn="just"/>
            <a:r>
              <a:rPr lang="en-US" dirty="0" smtClean="0"/>
              <a:t>Since most systems provide well-documented APIs, such an interface becomes another candidate for virtualization. </a:t>
            </a:r>
          </a:p>
          <a:p>
            <a:pPr algn="just"/>
            <a:r>
              <a:rPr lang="en-US" dirty="0" smtClean="0"/>
              <a:t>Virtualization with library interfaces is possible by controlling the communication link between applications and the rest of a system through API hooks.</a:t>
            </a:r>
          </a:p>
          <a:p>
            <a:pPr algn="just"/>
            <a:r>
              <a:rPr lang="en-US" dirty="0" smtClean="0"/>
              <a:t>The software tool WINE has implemented this approach to support Windows applications on top of UNIX hosts. </a:t>
            </a:r>
          </a:p>
          <a:p>
            <a:pPr algn="just"/>
            <a:r>
              <a:rPr lang="en-US" dirty="0" smtClean="0"/>
              <a:t>Another example is the vCUDA which allows applications executing within VMs to leverage GPU hardware acceleration.</a:t>
            </a:r>
          </a:p>
          <a:p>
            <a:pPr>
              <a:buNone/>
              <a:defRPr/>
            </a:pPr>
            <a:r>
              <a:rPr lang="en-US" sz="2800" dirty="0" smtClean="0"/>
              <a:t>Advantage: </a:t>
            </a:r>
          </a:p>
          <a:p>
            <a:pPr marL="342900" indent="-342900">
              <a:buFont typeface="Arial" panose="02080604020202020204" charset="0"/>
              <a:buChar char="•"/>
              <a:defRPr/>
            </a:pPr>
            <a:r>
              <a:rPr lang="en-US" sz="2800" dirty="0" smtClean="0"/>
              <a:t>It has very low implementation effort</a:t>
            </a:r>
          </a:p>
          <a:p>
            <a:pPr>
              <a:buNone/>
              <a:defRPr/>
            </a:pPr>
            <a:r>
              <a:rPr lang="en-US" sz="2800" dirty="0" smtClean="0"/>
              <a:t>Shortcoming &amp; limitation: </a:t>
            </a:r>
          </a:p>
          <a:p>
            <a:pPr marL="342900" indent="-342900">
              <a:buFont typeface="Arial" panose="02080604020202020204" charset="0"/>
              <a:buChar char="•"/>
              <a:defRPr/>
            </a:pPr>
            <a:r>
              <a:rPr lang="en-US" sz="2800" dirty="0" smtClean="0"/>
              <a:t>poor application flexibility and isolation</a:t>
            </a:r>
          </a:p>
          <a:p>
            <a:endParaRPr lang="en-US" dirty="0"/>
          </a:p>
        </p:txBody>
      </p:sp>
    </p:spTree>
    <p:extLst>
      <p:ext uri="{BB962C8B-B14F-4D97-AF65-F5344CB8AC3E}">
        <p14:creationId xmlns:p14="http://schemas.microsoft.com/office/powerpoint/2010/main" val="209228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90808"/>
            <a:ext cx="7886700" cy="771344"/>
          </a:xfrm>
        </p:spPr>
        <p:txBody>
          <a:bodyPr>
            <a:normAutofit/>
          </a:bodyPr>
          <a:lstStyle/>
          <a:p>
            <a:pPr algn="ctr"/>
            <a:r>
              <a:rPr lang="en-US" sz="3200" dirty="0" smtClean="0"/>
              <a:t>User Application </a:t>
            </a:r>
            <a:r>
              <a:rPr lang="en-US" sz="3200" dirty="0"/>
              <a:t>level</a:t>
            </a:r>
            <a:endParaRPr lang="en-IN" sz="3200" dirty="0"/>
          </a:p>
        </p:txBody>
      </p:sp>
      <p:sp>
        <p:nvSpPr>
          <p:cNvPr id="5" name="Content Placeholder 5"/>
          <p:cNvSpPr>
            <a:spLocks noGrp="1"/>
          </p:cNvSpPr>
          <p:nvPr>
            <p:ph sz="quarter" idx="1"/>
          </p:nvPr>
        </p:nvSpPr>
        <p:spPr>
          <a:xfrm>
            <a:off x="510968" y="990600"/>
            <a:ext cx="8280335" cy="5410200"/>
          </a:xfrm>
        </p:spPr>
        <p:txBody>
          <a:bodyPr/>
          <a:lstStyle/>
          <a:p>
            <a:pPr algn="just"/>
            <a:r>
              <a:rPr lang="en-US" sz="2000" dirty="0" smtClean="0"/>
              <a:t>Virtualization at the application level virtualizes an application as a VM. On a traditional OS, an application often runs as a process. </a:t>
            </a:r>
          </a:p>
          <a:p>
            <a:pPr algn="just"/>
            <a:r>
              <a:rPr lang="en-US" sz="2000" dirty="0" smtClean="0"/>
              <a:t>Therefore, application-level virtualization is also known as process-level virtualization.</a:t>
            </a:r>
          </a:p>
          <a:p>
            <a:pPr algn="just"/>
            <a:r>
              <a:rPr lang="en-US" sz="2000" dirty="0" smtClean="0"/>
              <a:t>The most popular approach is to deploy high level language (HLL) VMs. In this scenario, the virtualization layer sits as an application program on top of the operating system, and the layer exports an abstraction of a VM that can run programs written and compiled to a particular abstract machine definition.</a:t>
            </a:r>
          </a:p>
          <a:p>
            <a:pPr algn="just"/>
            <a:r>
              <a:rPr lang="en-US" sz="2000" dirty="0" smtClean="0"/>
              <a:t>Other forms of application-level virtualization are known as application isolation,  application sandboxing, or application streaming.</a:t>
            </a:r>
          </a:p>
          <a:p>
            <a:pPr>
              <a:buNone/>
              <a:defRPr/>
            </a:pPr>
            <a:r>
              <a:rPr lang="en-US" sz="1800" dirty="0" smtClean="0"/>
              <a:t>Advantage: </a:t>
            </a:r>
          </a:p>
          <a:p>
            <a:pPr marL="342900" indent="-342900">
              <a:buFont typeface="Arial" panose="02080604020202020204" charset="0"/>
              <a:buChar char="•"/>
              <a:defRPr/>
            </a:pPr>
            <a:r>
              <a:rPr lang="en-US" sz="1800" dirty="0" smtClean="0"/>
              <a:t>has the best application isolation</a:t>
            </a:r>
          </a:p>
          <a:p>
            <a:pPr>
              <a:buNone/>
              <a:defRPr/>
            </a:pPr>
            <a:r>
              <a:rPr lang="en-US" sz="1800" dirty="0" smtClean="0"/>
              <a:t>Shortcoming &amp; limitation: </a:t>
            </a:r>
          </a:p>
          <a:p>
            <a:pPr marL="342900" indent="-342900">
              <a:buFont typeface="Arial" panose="02080604020202020204" charset="0"/>
              <a:buChar char="•"/>
              <a:defRPr/>
            </a:pPr>
            <a:r>
              <a:rPr lang="en-US" sz="1800" dirty="0" smtClean="0"/>
              <a:t>low performance, low application flexibility and high implementation complexity.</a:t>
            </a:r>
            <a:endParaRPr lang="en-US" dirty="0"/>
          </a:p>
        </p:txBody>
      </p:sp>
    </p:spTree>
    <p:extLst>
      <p:ext uri="{BB962C8B-B14F-4D97-AF65-F5344CB8AC3E}">
        <p14:creationId xmlns:p14="http://schemas.microsoft.com/office/powerpoint/2010/main" val="52293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1" y="1005840"/>
            <a:ext cx="7302136" cy="5603966"/>
          </a:xfrm>
        </p:spPr>
      </p:pic>
      <p:sp>
        <p:nvSpPr>
          <p:cNvPr id="4" name="Title 1"/>
          <p:cNvSpPr>
            <a:spLocks noGrp="1"/>
          </p:cNvSpPr>
          <p:nvPr>
            <p:ph type="title"/>
          </p:nvPr>
        </p:nvSpPr>
        <p:spPr>
          <a:xfrm>
            <a:off x="628650" y="-13696"/>
            <a:ext cx="7886700" cy="771344"/>
          </a:xfrm>
        </p:spPr>
        <p:txBody>
          <a:bodyPr>
            <a:normAutofit/>
          </a:bodyPr>
          <a:lstStyle/>
          <a:p>
            <a:pPr algn="ctr"/>
            <a:r>
              <a:rPr lang="en-IN" sz="3200" dirty="0" err="1" smtClean="0"/>
              <a:t>Paravirtualization</a:t>
            </a:r>
            <a:endParaRPr lang="en-IN" sz="3200" dirty="0"/>
          </a:p>
        </p:txBody>
      </p:sp>
    </p:spTree>
    <p:extLst>
      <p:ext uri="{BB962C8B-B14F-4D97-AF65-F5344CB8AC3E}">
        <p14:creationId xmlns:p14="http://schemas.microsoft.com/office/powerpoint/2010/main" val="377220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074"/>
            <a:ext cx="7886700" cy="771344"/>
          </a:xfrm>
        </p:spPr>
        <p:txBody>
          <a:bodyPr>
            <a:normAutofit/>
          </a:bodyPr>
          <a:lstStyle/>
          <a:p>
            <a:pPr algn="ctr"/>
            <a:r>
              <a:rPr lang="en-IN" sz="3200" dirty="0"/>
              <a:t>Full Virtualization</a:t>
            </a:r>
          </a:p>
        </p:txBody>
      </p:sp>
      <p:sp>
        <p:nvSpPr>
          <p:cNvPr id="3" name="Content Placeholder 2"/>
          <p:cNvSpPr>
            <a:spLocks noGrp="1"/>
          </p:cNvSpPr>
          <p:nvPr>
            <p:ph idx="1"/>
          </p:nvPr>
        </p:nvSpPr>
        <p:spPr>
          <a:xfrm>
            <a:off x="628650" y="679270"/>
            <a:ext cx="7886700" cy="5497693"/>
          </a:xfrm>
        </p:spPr>
        <p:txBody>
          <a:bodyPr>
            <a:normAutofit fontScale="77500" lnSpcReduction="20000"/>
          </a:bodyPr>
          <a:lstStyle/>
          <a:p>
            <a:pPr algn="just"/>
            <a:r>
              <a:rPr lang="en-US" dirty="0"/>
              <a:t> Virtualization is the simulation of the software and/or hardware upon which other software runs</a:t>
            </a:r>
            <a:r>
              <a:rPr lang="en-US" dirty="0" smtClean="0"/>
              <a:t>.</a:t>
            </a:r>
          </a:p>
          <a:p>
            <a:pPr algn="just"/>
            <a:r>
              <a:rPr lang="en-US" dirty="0" smtClean="0"/>
              <a:t> </a:t>
            </a:r>
            <a:r>
              <a:rPr lang="en-US" dirty="0"/>
              <a:t>This simulated environment is called a virtual machine (VM</a:t>
            </a:r>
            <a:r>
              <a:rPr lang="en-US" dirty="0" smtClean="0"/>
              <a:t>).</a:t>
            </a:r>
          </a:p>
          <a:p>
            <a:pPr algn="just"/>
            <a:r>
              <a:rPr lang="en-US" dirty="0" smtClean="0"/>
              <a:t> </a:t>
            </a:r>
            <a:r>
              <a:rPr lang="en-US" dirty="0"/>
              <a:t>There are many forms of virtualization, distinguished primarily by computing architecture layer. </a:t>
            </a:r>
            <a:endParaRPr lang="en-US" dirty="0" smtClean="0"/>
          </a:p>
          <a:p>
            <a:pPr algn="just"/>
            <a:r>
              <a:rPr lang="en-US" dirty="0" smtClean="0"/>
              <a:t>For </a:t>
            </a:r>
            <a:r>
              <a:rPr lang="en-US" dirty="0"/>
              <a:t>example, application virtualization provides a virtual implementation of the application programming interface (API) that a running application expects to use, allowing applications developed for one platform to run on another without modifying the application itself</a:t>
            </a:r>
            <a:r>
              <a:rPr lang="en-US" dirty="0" smtClean="0"/>
              <a:t>.</a:t>
            </a:r>
          </a:p>
          <a:p>
            <a:pPr algn="just"/>
            <a:r>
              <a:rPr lang="en-US" dirty="0" smtClean="0"/>
              <a:t> </a:t>
            </a:r>
            <a:r>
              <a:rPr lang="en-US" dirty="0"/>
              <a:t>The Java Virtual Machine (JVM) is an example of application virtualization; it acts as an intermediary between the Java application code and the operating system (OS). </a:t>
            </a:r>
            <a:endParaRPr lang="en-US" dirty="0" smtClean="0"/>
          </a:p>
          <a:p>
            <a:pPr algn="just"/>
            <a:r>
              <a:rPr lang="en-US" dirty="0" smtClean="0"/>
              <a:t>Another </a:t>
            </a:r>
            <a:r>
              <a:rPr lang="en-US" dirty="0"/>
              <a:t>form of virtualization, known as operating system virtualization, provides a virtual implementation of the OS interface that can be used to run applications written for the same OS as the host, with each application in a separate VM container.</a:t>
            </a:r>
            <a:endParaRPr lang="en-IN" dirty="0"/>
          </a:p>
        </p:txBody>
      </p:sp>
    </p:spTree>
    <p:extLst>
      <p:ext uri="{BB962C8B-B14F-4D97-AF65-F5344CB8AC3E}">
        <p14:creationId xmlns:p14="http://schemas.microsoft.com/office/powerpoint/2010/main" val="399570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57648"/>
            <a:ext cx="7886700" cy="5419315"/>
          </a:xfrm>
        </p:spPr>
        <p:txBody>
          <a:bodyPr>
            <a:normAutofit fontScale="92500" lnSpcReduction="10000"/>
          </a:bodyPr>
          <a:lstStyle/>
          <a:p>
            <a:pPr algn="just"/>
            <a:r>
              <a:rPr lang="en-US" dirty="0"/>
              <a:t>In full virtualization, one or more OSs and the applications they contain are run on top of virtual hardware</a:t>
            </a:r>
            <a:r>
              <a:rPr lang="en-US" dirty="0" smtClean="0"/>
              <a:t>.</a:t>
            </a:r>
          </a:p>
          <a:p>
            <a:pPr algn="just"/>
            <a:r>
              <a:rPr lang="en-US" dirty="0" smtClean="0"/>
              <a:t> </a:t>
            </a:r>
            <a:r>
              <a:rPr lang="en-US" dirty="0"/>
              <a:t>Each instance of an OS and its applications runs in a separate VM called a guest operating system</a:t>
            </a:r>
            <a:r>
              <a:rPr lang="en-US" dirty="0" smtClean="0"/>
              <a:t>.</a:t>
            </a:r>
          </a:p>
          <a:p>
            <a:pPr algn="just"/>
            <a:r>
              <a:rPr lang="en-US" dirty="0" smtClean="0"/>
              <a:t> </a:t>
            </a:r>
            <a:r>
              <a:rPr lang="en-US" dirty="0"/>
              <a:t>The guest OSs on a host are managed by the hypervisor, also called the virtual machine monitor (VMM</a:t>
            </a:r>
            <a:r>
              <a:rPr lang="en-US" dirty="0" smtClean="0"/>
              <a:t>).</a:t>
            </a:r>
          </a:p>
          <a:p>
            <a:pPr algn="just"/>
            <a:r>
              <a:rPr lang="en-US" dirty="0" smtClean="0"/>
              <a:t>It controls </a:t>
            </a:r>
            <a:r>
              <a:rPr lang="en-US" dirty="0"/>
              <a:t>the flow of instructions between the guest OSs and the physical hardware, such as CPU, disk storage, memory, and network interface cards</a:t>
            </a:r>
            <a:r>
              <a:rPr lang="en-US" dirty="0" smtClean="0"/>
              <a:t>.</a:t>
            </a:r>
          </a:p>
          <a:p>
            <a:pPr algn="just"/>
            <a:r>
              <a:rPr lang="en-US" dirty="0" smtClean="0"/>
              <a:t> </a:t>
            </a:r>
            <a:r>
              <a:rPr lang="en-US" dirty="0"/>
              <a:t>The hypervisor can partition the system’s resources and isolate the guest OSs so that each has access to only its own resources, as well as possible access to shared resources such as files on the host OS.</a:t>
            </a:r>
            <a:endParaRPr lang="en-IN" dirty="0"/>
          </a:p>
        </p:txBody>
      </p:sp>
      <p:sp>
        <p:nvSpPr>
          <p:cNvPr id="4" name="Title 1"/>
          <p:cNvSpPr>
            <a:spLocks noGrp="1"/>
          </p:cNvSpPr>
          <p:nvPr>
            <p:ph type="title"/>
          </p:nvPr>
        </p:nvSpPr>
        <p:spPr>
          <a:xfrm>
            <a:off x="628650" y="-13696"/>
            <a:ext cx="7886700" cy="771344"/>
          </a:xfrm>
        </p:spPr>
        <p:txBody>
          <a:bodyPr>
            <a:normAutofit/>
          </a:bodyPr>
          <a:lstStyle/>
          <a:p>
            <a:pPr algn="ctr"/>
            <a:r>
              <a:rPr lang="en-IN" sz="3200" dirty="0"/>
              <a:t>Full Virtualization</a:t>
            </a:r>
          </a:p>
        </p:txBody>
      </p:sp>
    </p:spTree>
    <p:extLst>
      <p:ext uri="{BB962C8B-B14F-4D97-AF65-F5344CB8AC3E}">
        <p14:creationId xmlns:p14="http://schemas.microsoft.com/office/powerpoint/2010/main" val="22235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57648"/>
            <a:ext cx="7886700" cy="5458503"/>
          </a:xfrm>
        </p:spPr>
        <p:txBody>
          <a:bodyPr>
            <a:normAutofit fontScale="92500" lnSpcReduction="20000"/>
          </a:bodyPr>
          <a:lstStyle/>
          <a:p>
            <a:r>
              <a:rPr lang="en-US" dirty="0"/>
              <a:t>There are two forms of full virtualization. </a:t>
            </a:r>
            <a:endParaRPr lang="en-US" dirty="0" smtClean="0"/>
          </a:p>
          <a:p>
            <a:pPr algn="just"/>
            <a:r>
              <a:rPr lang="en-US" b="1" i="1" dirty="0" smtClean="0"/>
              <a:t>Bare </a:t>
            </a:r>
            <a:r>
              <a:rPr lang="en-US" b="1" i="1" dirty="0"/>
              <a:t>metal virtualization</a:t>
            </a:r>
            <a:r>
              <a:rPr lang="en-US" dirty="0"/>
              <a:t>, also known as native virtualization, the hypervisor runs directly on the underlying hardware, without a host </a:t>
            </a:r>
            <a:r>
              <a:rPr lang="en-US" dirty="0" smtClean="0"/>
              <a:t>OS.</a:t>
            </a:r>
          </a:p>
          <a:p>
            <a:pPr algn="just"/>
            <a:r>
              <a:rPr lang="en-US" dirty="0" smtClean="0"/>
              <a:t>The </a:t>
            </a:r>
            <a:r>
              <a:rPr lang="en-US" dirty="0"/>
              <a:t>hypervisor can even be built into the computer’s firmware</a:t>
            </a:r>
            <a:r>
              <a:rPr lang="en-US" dirty="0" smtClean="0"/>
              <a:t>.</a:t>
            </a:r>
          </a:p>
          <a:p>
            <a:pPr algn="just"/>
            <a:r>
              <a:rPr lang="en-US" dirty="0" smtClean="0"/>
              <a:t> </a:t>
            </a:r>
            <a:r>
              <a:rPr lang="en-US" dirty="0"/>
              <a:t>In the o</a:t>
            </a:r>
            <a:r>
              <a:rPr lang="en-US" b="1" i="1" dirty="0"/>
              <a:t>ther form</a:t>
            </a:r>
            <a:r>
              <a:rPr lang="en-US" dirty="0"/>
              <a:t> of full virtualization, known as hosted virtualization, the hypervisor runs on top of the host </a:t>
            </a:r>
            <a:r>
              <a:rPr lang="en-US" dirty="0" smtClean="0"/>
              <a:t>OS.</a:t>
            </a:r>
          </a:p>
          <a:p>
            <a:pPr algn="just"/>
            <a:r>
              <a:rPr lang="en-US" dirty="0" smtClean="0"/>
              <a:t>The </a:t>
            </a:r>
            <a:r>
              <a:rPr lang="en-US" dirty="0"/>
              <a:t>host OS can be almost any common operating system such as Windows, Linux, or </a:t>
            </a:r>
            <a:r>
              <a:rPr lang="en-US" dirty="0" err="1"/>
              <a:t>MacOS</a:t>
            </a:r>
            <a:r>
              <a:rPr lang="en-US" dirty="0" smtClean="0"/>
              <a:t>.</a:t>
            </a:r>
          </a:p>
          <a:p>
            <a:pPr algn="just"/>
            <a:r>
              <a:rPr lang="en-US" dirty="0" smtClean="0"/>
              <a:t> </a:t>
            </a:r>
            <a:r>
              <a:rPr lang="en-US" dirty="0"/>
              <a:t>Hosted virtualization architectures usually also have an additional layer of software (the virtualization application) running in the guest OS that provides utilities to control the virtualization while in the guest OS, such as the ability to share files with the host OS.</a:t>
            </a:r>
            <a:endParaRPr lang="en-IN" dirty="0"/>
          </a:p>
        </p:txBody>
      </p:sp>
      <p:sp>
        <p:nvSpPr>
          <p:cNvPr id="4" name="Title 1"/>
          <p:cNvSpPr>
            <a:spLocks noGrp="1"/>
          </p:cNvSpPr>
          <p:nvPr>
            <p:ph type="title"/>
          </p:nvPr>
        </p:nvSpPr>
        <p:spPr>
          <a:xfrm>
            <a:off x="628650" y="-13696"/>
            <a:ext cx="7886700" cy="771344"/>
          </a:xfrm>
        </p:spPr>
        <p:txBody>
          <a:bodyPr>
            <a:normAutofit/>
          </a:bodyPr>
          <a:lstStyle/>
          <a:p>
            <a:pPr algn="ctr"/>
            <a:r>
              <a:rPr lang="en-IN" sz="3200" dirty="0"/>
              <a:t>Full Virtualization</a:t>
            </a:r>
          </a:p>
        </p:txBody>
      </p:sp>
    </p:spTree>
    <p:extLst>
      <p:ext uri="{BB962C8B-B14F-4D97-AF65-F5344CB8AC3E}">
        <p14:creationId xmlns:p14="http://schemas.microsoft.com/office/powerpoint/2010/main" val="290678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57648"/>
            <a:ext cx="7886700" cy="5878283"/>
          </a:xfrm>
        </p:spPr>
        <p:txBody>
          <a:bodyPr>
            <a:normAutofit fontScale="62500" lnSpcReduction="20000"/>
          </a:bodyPr>
          <a:lstStyle/>
          <a:p>
            <a:pPr algn="just"/>
            <a:r>
              <a:rPr lang="en-US" dirty="0"/>
              <a:t>Hosted virtualization architectures also allow users to run applications such as web browsers and email clients alongside the hosted virtualization </a:t>
            </a:r>
            <a:r>
              <a:rPr lang="en-US" dirty="0" smtClean="0"/>
              <a:t>application.</a:t>
            </a:r>
          </a:p>
          <a:p>
            <a:pPr algn="just"/>
            <a:r>
              <a:rPr lang="en-US" dirty="0" smtClean="0"/>
              <a:t>Unlike </a:t>
            </a:r>
            <a:r>
              <a:rPr lang="en-US" dirty="0"/>
              <a:t>bare metal architectures, which can only run applications within virtualized systems. </a:t>
            </a:r>
            <a:endParaRPr lang="en-US" dirty="0" smtClean="0"/>
          </a:p>
          <a:p>
            <a:pPr algn="just"/>
            <a:r>
              <a:rPr lang="en-US" dirty="0"/>
              <a:t> Servers are most often virtualized on computers using bare metal virtualization. Desktops are most often virtualized on computers with hosted virtualization. </a:t>
            </a:r>
            <a:endParaRPr lang="en-US" dirty="0" smtClean="0"/>
          </a:p>
          <a:p>
            <a:pPr algn="just"/>
            <a:r>
              <a:rPr lang="en-US" dirty="0" smtClean="0"/>
              <a:t>In </a:t>
            </a:r>
            <a:r>
              <a:rPr lang="en-US" dirty="0"/>
              <a:t>both bare metal and hosted virtualization, each guest OS appears to have its own hardware, like a regular computer.</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marL="0" indent="0" algn="just">
              <a:buNone/>
            </a:pPr>
            <a:r>
              <a:rPr lang="en-US" dirty="0" smtClean="0"/>
              <a:t>                                           </a:t>
            </a:r>
          </a:p>
          <a:p>
            <a:pPr marL="0" indent="0" algn="just">
              <a:buNone/>
            </a:pPr>
            <a:r>
              <a:rPr lang="en-US" dirty="0"/>
              <a:t> </a:t>
            </a:r>
            <a:r>
              <a:rPr lang="en-US" dirty="0" smtClean="0"/>
              <a:t>                                             </a:t>
            </a:r>
          </a:p>
          <a:p>
            <a:pPr marL="0" indent="0" algn="just">
              <a:buNone/>
            </a:pPr>
            <a:r>
              <a:rPr lang="en-US" dirty="0"/>
              <a:t> </a:t>
            </a:r>
            <a:r>
              <a:rPr lang="en-US" dirty="0" smtClean="0"/>
              <a:t>                                                     Figure: Full Virtualization</a:t>
            </a:r>
          </a:p>
          <a:p>
            <a:pPr marL="0" indent="0" algn="just">
              <a:buNone/>
            </a:pPr>
            <a:endParaRPr lang="en-IN" dirty="0"/>
          </a:p>
        </p:txBody>
      </p:sp>
      <p:sp>
        <p:nvSpPr>
          <p:cNvPr id="4" name="Title 1"/>
          <p:cNvSpPr>
            <a:spLocks noGrp="1"/>
          </p:cNvSpPr>
          <p:nvPr>
            <p:ph type="title"/>
          </p:nvPr>
        </p:nvSpPr>
        <p:spPr>
          <a:xfrm>
            <a:off x="628650" y="-13696"/>
            <a:ext cx="7886700" cy="771344"/>
          </a:xfrm>
        </p:spPr>
        <p:txBody>
          <a:bodyPr>
            <a:normAutofit/>
          </a:bodyPr>
          <a:lstStyle/>
          <a:p>
            <a:pPr algn="ctr"/>
            <a:r>
              <a:rPr lang="en-IN" sz="3200" dirty="0"/>
              <a:t>Full Virtualization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3383280"/>
            <a:ext cx="6296297" cy="2690955"/>
          </a:xfrm>
          <a:prstGeom prst="rect">
            <a:avLst/>
          </a:prstGeom>
        </p:spPr>
      </p:pic>
    </p:spTree>
    <p:extLst>
      <p:ext uri="{BB962C8B-B14F-4D97-AF65-F5344CB8AC3E}">
        <p14:creationId xmlns:p14="http://schemas.microsoft.com/office/powerpoint/2010/main" val="229059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57648"/>
            <a:ext cx="7886700" cy="5799906"/>
          </a:xfrm>
        </p:spPr>
        <p:txBody>
          <a:bodyPr/>
          <a:lstStyle/>
          <a:p>
            <a:pPr algn="just"/>
            <a:r>
              <a:rPr lang="en-US" dirty="0"/>
              <a:t>Choosing bare metal virtualization by replacing a host OS with a hypervisor may improve </a:t>
            </a:r>
            <a:r>
              <a:rPr lang="en-US" dirty="0" smtClean="0"/>
              <a:t>security.</a:t>
            </a:r>
          </a:p>
          <a:p>
            <a:pPr algn="just"/>
            <a:r>
              <a:rPr lang="en-US" dirty="0" smtClean="0"/>
              <a:t>However, it depends </a:t>
            </a:r>
            <a:r>
              <a:rPr lang="en-US" dirty="0"/>
              <a:t>on how well-secured the hypervisor </a:t>
            </a:r>
            <a:r>
              <a:rPr lang="en-US" dirty="0" smtClean="0"/>
              <a:t>is.</a:t>
            </a:r>
          </a:p>
          <a:p>
            <a:pPr algn="just"/>
            <a:r>
              <a:rPr lang="en-US" smtClean="0"/>
              <a:t>While </a:t>
            </a:r>
            <a:r>
              <a:rPr lang="en-US" dirty="0"/>
              <a:t>adding a hypervisor on top of a host OS tends to increase risk</a:t>
            </a:r>
            <a:endParaRPr lang="en-IN" dirty="0"/>
          </a:p>
        </p:txBody>
      </p:sp>
      <p:sp>
        <p:nvSpPr>
          <p:cNvPr id="4" name="Title 1"/>
          <p:cNvSpPr>
            <a:spLocks noGrp="1"/>
          </p:cNvSpPr>
          <p:nvPr>
            <p:ph type="title"/>
          </p:nvPr>
        </p:nvSpPr>
        <p:spPr>
          <a:xfrm>
            <a:off x="628650" y="-13696"/>
            <a:ext cx="7886700" cy="771344"/>
          </a:xfrm>
        </p:spPr>
        <p:txBody>
          <a:bodyPr>
            <a:normAutofit/>
          </a:bodyPr>
          <a:lstStyle/>
          <a:p>
            <a:pPr algn="ctr"/>
            <a:r>
              <a:rPr lang="en-IN" sz="3200" dirty="0"/>
              <a:t>Full Virtualization</a:t>
            </a:r>
          </a:p>
        </p:txBody>
      </p:sp>
    </p:spTree>
    <p:extLst>
      <p:ext uri="{BB962C8B-B14F-4D97-AF65-F5344CB8AC3E}">
        <p14:creationId xmlns:p14="http://schemas.microsoft.com/office/powerpoint/2010/main" val="2471494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88274"/>
            <a:ext cx="8162652" cy="5538652"/>
          </a:xfrm>
        </p:spPr>
        <p:txBody>
          <a:bodyPr/>
          <a:lstStyle/>
          <a:p>
            <a:pPr algn="just">
              <a:buFont typeface="Wingdings" panose="05000000000000000000" pitchFamily="2" charset="2"/>
              <a:buChar char="§"/>
            </a:pPr>
            <a:r>
              <a:rPr lang="en-US" dirty="0" smtClean="0"/>
              <a:t> </a:t>
            </a:r>
            <a:r>
              <a:rPr lang="en-US" dirty="0" err="1" smtClean="0"/>
              <a:t>Paravirtualization</a:t>
            </a:r>
            <a:r>
              <a:rPr lang="en-US" dirty="0" smtClean="0"/>
              <a:t> </a:t>
            </a:r>
            <a:r>
              <a:rPr lang="en-US" dirty="0"/>
              <a:t>is a type of virtualization where software instructions from the guest operating system running inside a virtual </a:t>
            </a:r>
            <a:r>
              <a:rPr lang="en-US" dirty="0" smtClean="0"/>
              <a:t>machine.</a:t>
            </a:r>
          </a:p>
          <a:p>
            <a:pPr marL="0" indent="0" algn="just">
              <a:buNone/>
            </a:pPr>
            <a:endParaRPr lang="en-US" dirty="0" smtClean="0"/>
          </a:p>
          <a:p>
            <a:pPr algn="just">
              <a:buFont typeface="Wingdings" panose="05000000000000000000" pitchFamily="2" charset="2"/>
              <a:buChar char="§"/>
            </a:pPr>
            <a:r>
              <a:rPr lang="en-US" dirty="0" smtClean="0"/>
              <a:t>It </a:t>
            </a:r>
            <a:r>
              <a:rPr lang="en-US" dirty="0"/>
              <a:t>can use “</a:t>
            </a:r>
            <a:r>
              <a:rPr lang="en-US" dirty="0" err="1"/>
              <a:t>hypercalls</a:t>
            </a:r>
            <a:r>
              <a:rPr lang="en-US" dirty="0"/>
              <a:t>” that communicate directly with the hypervisor</a:t>
            </a:r>
            <a:r>
              <a:rPr lang="en-US" dirty="0" smtClean="0"/>
              <a:t>.</a:t>
            </a:r>
          </a:p>
          <a:p>
            <a:pPr marL="0" indent="0" algn="just">
              <a:buNone/>
            </a:pPr>
            <a:endParaRPr lang="en-US" dirty="0" smtClean="0"/>
          </a:p>
          <a:p>
            <a:pPr algn="just">
              <a:buFont typeface="Wingdings" panose="05000000000000000000" pitchFamily="2" charset="2"/>
              <a:buChar char="§"/>
            </a:pPr>
            <a:r>
              <a:rPr lang="en-IN" dirty="0"/>
              <a:t>Examples of </a:t>
            </a:r>
            <a:r>
              <a:rPr lang="en-IN" dirty="0" err="1"/>
              <a:t>Paravirtualization</a:t>
            </a:r>
            <a:endParaRPr lang="en-IN" dirty="0"/>
          </a:p>
          <a:p>
            <a:pPr lvl="1"/>
            <a:r>
              <a:rPr lang="en-US" dirty="0" smtClean="0"/>
              <a:t> </a:t>
            </a:r>
            <a:r>
              <a:rPr lang="en-IN" dirty="0"/>
              <a:t>VMware </a:t>
            </a:r>
            <a:r>
              <a:rPr lang="en-IN" dirty="0" err="1"/>
              <a:t>ESXi</a:t>
            </a:r>
            <a:r>
              <a:rPr lang="en-IN" dirty="0"/>
              <a:t> hypervisor</a:t>
            </a:r>
          </a:p>
          <a:p>
            <a:pPr lvl="1"/>
            <a:r>
              <a:rPr lang="en-IN" dirty="0" err="1"/>
              <a:t>Xen</a:t>
            </a:r>
            <a:r>
              <a:rPr lang="en-IN" dirty="0"/>
              <a:t> open-source hypervisor</a:t>
            </a:r>
          </a:p>
          <a:p>
            <a:pPr lvl="1"/>
            <a:r>
              <a:rPr lang="en-IN" dirty="0"/>
              <a:t>Oracle VM </a:t>
            </a:r>
            <a:r>
              <a:rPr lang="en-IN" dirty="0" err="1"/>
              <a:t>VirtualBox</a:t>
            </a:r>
            <a:r>
              <a:rPr lang="en-IN" dirty="0"/>
              <a:t> hypervisor</a:t>
            </a:r>
          </a:p>
          <a:p>
            <a:pPr lvl="1"/>
            <a:r>
              <a:rPr lang="en-IN" dirty="0"/>
              <a:t>QNX</a:t>
            </a:r>
            <a:r>
              <a:rPr lang="en-IN" baseline="30000" dirty="0"/>
              <a:t>®</a:t>
            </a:r>
            <a:r>
              <a:rPr lang="en-IN" dirty="0"/>
              <a:t> Hypervisor</a:t>
            </a:r>
          </a:p>
          <a:p>
            <a:pPr algn="just">
              <a:buFont typeface="Wingdings" panose="05000000000000000000" pitchFamily="2" charset="2"/>
              <a:buChar char="§"/>
            </a:pPr>
            <a:endParaRPr lang="en-IN" dirty="0"/>
          </a:p>
        </p:txBody>
      </p:sp>
      <p:sp>
        <p:nvSpPr>
          <p:cNvPr id="4" name="Title 1"/>
          <p:cNvSpPr>
            <a:spLocks noGrp="1"/>
          </p:cNvSpPr>
          <p:nvPr>
            <p:ph type="title"/>
          </p:nvPr>
        </p:nvSpPr>
        <p:spPr>
          <a:xfrm>
            <a:off x="628650" y="-13696"/>
            <a:ext cx="7886700" cy="771344"/>
          </a:xfrm>
        </p:spPr>
        <p:txBody>
          <a:bodyPr>
            <a:normAutofit/>
          </a:bodyPr>
          <a:lstStyle/>
          <a:p>
            <a:pPr algn="ctr"/>
            <a:r>
              <a:rPr lang="en-IN" sz="3200" dirty="0" err="1" smtClean="0"/>
              <a:t>Paravirtualization</a:t>
            </a:r>
            <a:endParaRPr lang="en-IN" sz="3200" dirty="0"/>
          </a:p>
        </p:txBody>
      </p:sp>
    </p:spTree>
    <p:extLst>
      <p:ext uri="{BB962C8B-B14F-4D97-AF65-F5344CB8AC3E}">
        <p14:creationId xmlns:p14="http://schemas.microsoft.com/office/powerpoint/2010/main" val="205626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263" y="979714"/>
            <a:ext cx="8255726" cy="5590903"/>
          </a:xfrm>
        </p:spPr>
        <p:txBody>
          <a:bodyPr>
            <a:normAutofit lnSpcReduction="10000"/>
          </a:bodyPr>
          <a:lstStyle/>
          <a:p>
            <a:pPr algn="just"/>
            <a:r>
              <a:rPr lang="en-US" dirty="0"/>
              <a:t>Virtualization technique used to implement a certain kind of virtual machine </a:t>
            </a:r>
            <a:r>
              <a:rPr lang="en-US" dirty="0" smtClean="0"/>
              <a:t>environment</a:t>
            </a:r>
          </a:p>
          <a:p>
            <a:pPr lvl="1" algn="just"/>
            <a:r>
              <a:rPr lang="en-US" dirty="0"/>
              <a:t> Provides only a partial simulation of the underlying hardware</a:t>
            </a:r>
          </a:p>
          <a:p>
            <a:pPr lvl="1" algn="just"/>
            <a:r>
              <a:rPr lang="en-US" dirty="0"/>
              <a:t>Most but not all of the hardware features are simulated</a:t>
            </a:r>
          </a:p>
          <a:p>
            <a:pPr lvl="1" algn="just"/>
            <a:r>
              <a:rPr lang="en-US" dirty="0"/>
              <a:t>Usually, this means that entire operating systems cannot run in the virtual machine but that many applications can run</a:t>
            </a:r>
            <a:r>
              <a:rPr lang="en-US" dirty="0" smtClean="0"/>
              <a:t>.</a:t>
            </a:r>
          </a:p>
          <a:p>
            <a:pPr marL="228600" lvl="1" algn="just">
              <a:spcBef>
                <a:spcPts val="1000"/>
              </a:spcBef>
            </a:pPr>
            <a:r>
              <a:rPr lang="en-US" dirty="0"/>
              <a:t>A key form of partial virtualization is "address space virtualization", in which each virtual machine consists of an independent address </a:t>
            </a:r>
            <a:r>
              <a:rPr lang="en-US" dirty="0" smtClean="0"/>
              <a:t>space</a:t>
            </a:r>
          </a:p>
          <a:p>
            <a:pPr marL="228600" lvl="1" algn="just">
              <a:spcBef>
                <a:spcPts val="1000"/>
              </a:spcBef>
            </a:pPr>
            <a:r>
              <a:rPr lang="en-US" dirty="0"/>
              <a:t>Partial virtualization was an important historical milestone on the way to full </a:t>
            </a:r>
            <a:r>
              <a:rPr lang="en-US" dirty="0" smtClean="0"/>
              <a:t>virtualization</a:t>
            </a:r>
          </a:p>
          <a:p>
            <a:pPr marL="685800" lvl="2" algn="just">
              <a:spcBef>
                <a:spcPts val="1000"/>
              </a:spcBef>
            </a:pPr>
            <a:r>
              <a:rPr lang="en-US" dirty="0"/>
              <a:t>It was used in the first-generation time-sharing system CTSS, and in the IBM M44/44X experimental paging system</a:t>
            </a:r>
            <a:endParaRPr lang="en-US" dirty="0" smtClean="0"/>
          </a:p>
          <a:p>
            <a:pPr marL="228600" lvl="1" algn="just">
              <a:spcBef>
                <a:spcPts val="1000"/>
              </a:spcBef>
            </a:pPr>
            <a:endParaRPr lang="en-US" dirty="0"/>
          </a:p>
          <a:p>
            <a:pPr marL="0" indent="0" algn="just">
              <a:buNone/>
            </a:pPr>
            <a:endParaRPr lang="en-US" dirty="0" smtClean="0"/>
          </a:p>
        </p:txBody>
      </p:sp>
      <p:sp>
        <p:nvSpPr>
          <p:cNvPr id="4" name="Title 1"/>
          <p:cNvSpPr>
            <a:spLocks noGrp="1"/>
          </p:cNvSpPr>
          <p:nvPr>
            <p:ph type="title"/>
          </p:nvPr>
        </p:nvSpPr>
        <p:spPr>
          <a:xfrm>
            <a:off x="628650" y="-13696"/>
            <a:ext cx="7886700" cy="771344"/>
          </a:xfrm>
        </p:spPr>
        <p:txBody>
          <a:bodyPr>
            <a:normAutofit/>
          </a:bodyPr>
          <a:lstStyle/>
          <a:p>
            <a:pPr algn="ctr"/>
            <a:r>
              <a:rPr lang="en-IN" sz="3200" dirty="0" smtClean="0"/>
              <a:t>Partial Virtualization</a:t>
            </a:r>
            <a:endParaRPr lang="en-IN" sz="3200" dirty="0"/>
          </a:p>
        </p:txBody>
      </p:sp>
    </p:spTree>
    <p:extLst>
      <p:ext uri="{BB962C8B-B14F-4D97-AF65-F5344CB8AC3E}">
        <p14:creationId xmlns:p14="http://schemas.microsoft.com/office/powerpoint/2010/main" val="88663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57648"/>
            <a:ext cx="7886700" cy="5419315"/>
          </a:xfrm>
        </p:spPr>
        <p:txBody>
          <a:bodyPr/>
          <a:lstStyle/>
          <a:p>
            <a:pPr marL="0" indent="0" algn="just">
              <a:buNone/>
            </a:pPr>
            <a:r>
              <a:rPr lang="en-US" sz="3200" dirty="0"/>
              <a:t>The virtualization software creates the abstraction of VMs by interposing a virtualization layer at various levels of a computer system. </a:t>
            </a:r>
          </a:p>
          <a:p>
            <a:pPr marL="0" indent="0">
              <a:buNone/>
            </a:pPr>
            <a:r>
              <a:rPr lang="en-US" sz="3200" dirty="0"/>
              <a:t>Common virtualization layers include</a:t>
            </a:r>
            <a:r>
              <a:rPr lang="x-none" altLang="en-US" sz="3200" dirty="0"/>
              <a:t>:</a:t>
            </a:r>
            <a:r>
              <a:rPr lang="en-US" sz="3200" dirty="0"/>
              <a:t> </a:t>
            </a:r>
          </a:p>
          <a:p>
            <a:pPr marL="971550" lvl="1" indent="-514350">
              <a:buFont typeface="+mj-lt"/>
              <a:buAutoNum type="arabicPeriod"/>
            </a:pPr>
            <a:r>
              <a:rPr lang="en-US" sz="2800" dirty="0" smtClean="0"/>
              <a:t>The </a:t>
            </a:r>
            <a:r>
              <a:rPr lang="en-US" sz="2800" dirty="0"/>
              <a:t>instruction set architecture (ISA) level, </a:t>
            </a:r>
          </a:p>
          <a:p>
            <a:pPr marL="971550" lvl="1" indent="-514350">
              <a:buFont typeface="+mj-lt"/>
              <a:buAutoNum type="arabicPeriod"/>
            </a:pPr>
            <a:r>
              <a:rPr lang="en-US" sz="2800" dirty="0" smtClean="0"/>
              <a:t>Hardware </a:t>
            </a:r>
            <a:r>
              <a:rPr lang="en-US" sz="2800" dirty="0"/>
              <a:t>level, </a:t>
            </a:r>
          </a:p>
          <a:p>
            <a:pPr marL="971550" lvl="1" indent="-514350">
              <a:buFont typeface="+mj-lt"/>
              <a:buAutoNum type="arabicPeriod"/>
            </a:pPr>
            <a:r>
              <a:rPr lang="en-US" sz="2800" dirty="0" smtClean="0"/>
              <a:t>Operating </a:t>
            </a:r>
            <a:r>
              <a:rPr lang="en-US" sz="2800" dirty="0"/>
              <a:t>system level, </a:t>
            </a:r>
          </a:p>
          <a:p>
            <a:pPr marL="971550" lvl="1" indent="-514350">
              <a:buFont typeface="+mj-lt"/>
              <a:buAutoNum type="arabicPeriod"/>
            </a:pPr>
            <a:r>
              <a:rPr lang="en-US" sz="2800" dirty="0" smtClean="0"/>
              <a:t>Library </a:t>
            </a:r>
            <a:r>
              <a:rPr lang="en-US" sz="2800" dirty="0"/>
              <a:t>support level, and </a:t>
            </a:r>
          </a:p>
          <a:p>
            <a:pPr marL="971550" lvl="1" indent="-514350">
              <a:buFont typeface="+mj-lt"/>
              <a:buAutoNum type="arabicPeriod"/>
            </a:pPr>
            <a:r>
              <a:rPr lang="en-US" sz="2800" dirty="0" smtClean="0"/>
              <a:t>Application </a:t>
            </a:r>
            <a:r>
              <a:rPr lang="en-US" sz="2800" dirty="0"/>
              <a:t>level</a:t>
            </a:r>
          </a:p>
          <a:p>
            <a:pPr marL="0" indent="0">
              <a:buNone/>
            </a:pPr>
            <a:endParaRPr lang="en-IN" dirty="0"/>
          </a:p>
        </p:txBody>
      </p:sp>
      <p:sp>
        <p:nvSpPr>
          <p:cNvPr id="4" name="Title 1"/>
          <p:cNvSpPr>
            <a:spLocks noGrp="1"/>
          </p:cNvSpPr>
          <p:nvPr>
            <p:ph type="title"/>
          </p:nvPr>
        </p:nvSpPr>
        <p:spPr>
          <a:xfrm>
            <a:off x="628650" y="-13696"/>
            <a:ext cx="7886700" cy="771344"/>
          </a:xfrm>
        </p:spPr>
        <p:txBody>
          <a:bodyPr>
            <a:normAutofit/>
          </a:bodyPr>
          <a:lstStyle/>
          <a:p>
            <a:pPr algn="ctr"/>
            <a:r>
              <a:rPr lang="en-IN" sz="3200" dirty="0" smtClean="0"/>
              <a:t>Virtualization Layers</a:t>
            </a:r>
            <a:endParaRPr lang="en-IN" sz="3200" dirty="0"/>
          </a:p>
        </p:txBody>
      </p:sp>
    </p:spTree>
    <p:extLst>
      <p:ext uri="{BB962C8B-B14F-4D97-AF65-F5344CB8AC3E}">
        <p14:creationId xmlns:p14="http://schemas.microsoft.com/office/powerpoint/2010/main" val="32493003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4399</TotalTime>
  <Words>1406</Words>
  <Application>Microsoft Office PowerPoint</Application>
  <PresentationFormat>On-screen Show (4:3)</PresentationFormat>
  <Paragraphs>122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Full Virtualization</vt:lpstr>
      <vt:lpstr>Full Virtualization</vt:lpstr>
      <vt:lpstr>Full Virtualization</vt:lpstr>
      <vt:lpstr>Full Virtualization</vt:lpstr>
      <vt:lpstr>Full Virtualization</vt:lpstr>
      <vt:lpstr>Paravirtualization</vt:lpstr>
      <vt:lpstr>Partial Virtualization</vt:lpstr>
      <vt:lpstr>Virtualization Layers</vt:lpstr>
      <vt:lpstr>Virtualization Abstraction Layers from Hardware to Application</vt:lpstr>
      <vt:lpstr>Virtualization at Instruction set architecture (ISA) level</vt:lpstr>
      <vt:lpstr>Virtualization at Hardware Abstraction level</vt:lpstr>
      <vt:lpstr>Virtualization at Operating System level</vt:lpstr>
      <vt:lpstr>Virtualization at Operating System level</vt:lpstr>
      <vt:lpstr>Virtualization at Library Support level</vt:lpstr>
      <vt:lpstr>User Application level</vt:lpstr>
      <vt:lpstr>Paravirtualization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Ritika</dc:creator>
  <cp:lastModifiedBy>Ritika</cp:lastModifiedBy>
  <cp:revision>43</cp:revision>
  <dcterms:created xsi:type="dcterms:W3CDTF">2023-08-31T03:00:02Z</dcterms:created>
  <dcterms:modified xsi:type="dcterms:W3CDTF">2023-09-08T06:23:20Z</dcterms:modified>
</cp:coreProperties>
</file>