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89BE0-F577-4656-921C-037BBAA84C5E}"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265518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89BE0-F577-4656-921C-037BBAA84C5E}"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423624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89BE0-F577-4656-921C-037BBAA84C5E}"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1188835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89BE0-F577-4656-921C-037BBAA84C5E}"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F6F5C-975A-41AE-8488-7F560DE55B6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053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89BE0-F577-4656-921C-037BBAA84C5E}"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2274416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089BE0-F577-4656-921C-037BBAA84C5E}" type="datetimeFigureOut">
              <a:rPr lang="en-IN" smtClean="0"/>
              <a:t>21-12-2022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2487759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089BE0-F577-4656-921C-037BBAA84C5E}" type="datetimeFigureOut">
              <a:rPr lang="en-IN" smtClean="0"/>
              <a:t>21-12-2022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322206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89BE0-F577-4656-921C-037BBAA84C5E}"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334562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89BE0-F577-4656-921C-037BBAA84C5E}"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233318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89BE0-F577-4656-921C-037BBAA84C5E}"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373004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89BE0-F577-4656-921C-037BBAA84C5E}"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371819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89BE0-F577-4656-921C-037BBAA84C5E}"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249555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89BE0-F577-4656-921C-037BBAA84C5E}" type="datetimeFigureOut">
              <a:rPr lang="en-IN" smtClean="0"/>
              <a:t>21-12-2022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305898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89BE0-F577-4656-921C-037BBAA84C5E}" type="datetimeFigureOut">
              <a:rPr lang="en-IN" smtClean="0"/>
              <a:t>21-12-2022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177429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89BE0-F577-4656-921C-037BBAA84C5E}" type="datetimeFigureOut">
              <a:rPr lang="en-IN" smtClean="0"/>
              <a:t>21-12-2022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266530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89BE0-F577-4656-921C-037BBAA84C5E}"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1089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89BE0-F577-4656-921C-037BBAA84C5E}"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F6F5C-975A-41AE-8488-7F560DE55B64}" type="slidenum">
              <a:rPr lang="en-IN" smtClean="0"/>
              <a:t>‹#›</a:t>
            </a:fld>
            <a:endParaRPr lang="en-IN"/>
          </a:p>
        </p:txBody>
      </p:sp>
    </p:spTree>
    <p:extLst>
      <p:ext uri="{BB962C8B-B14F-4D97-AF65-F5344CB8AC3E}">
        <p14:creationId xmlns:p14="http://schemas.microsoft.com/office/powerpoint/2010/main" val="186527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089BE0-F577-4656-921C-037BBAA84C5E}" type="datetimeFigureOut">
              <a:rPr lang="en-IN" smtClean="0"/>
              <a:t>21-12-2022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55F6F5C-975A-41AE-8488-7F560DE55B64}" type="slidenum">
              <a:rPr lang="en-IN" smtClean="0"/>
              <a:t>‹#›</a:t>
            </a:fld>
            <a:endParaRPr lang="en-IN"/>
          </a:p>
        </p:txBody>
      </p:sp>
    </p:spTree>
    <p:extLst>
      <p:ext uri="{BB962C8B-B14F-4D97-AF65-F5344CB8AC3E}">
        <p14:creationId xmlns:p14="http://schemas.microsoft.com/office/powerpoint/2010/main" val="1362050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7126-1408-08E4-E6AC-84620750B809}"/>
              </a:ext>
            </a:extLst>
          </p:cNvPr>
          <p:cNvSpPr>
            <a:spLocks noGrp="1"/>
          </p:cNvSpPr>
          <p:nvPr>
            <p:ph type="ctrTitle"/>
          </p:nvPr>
        </p:nvSpPr>
        <p:spPr/>
        <p:txBody>
          <a:bodyPr/>
          <a:lstStyle/>
          <a:p>
            <a:r>
              <a:rPr lang="en-IN" dirty="0"/>
              <a:t>Cloud Security &amp; Forensics</a:t>
            </a:r>
          </a:p>
        </p:txBody>
      </p:sp>
      <p:sp>
        <p:nvSpPr>
          <p:cNvPr id="3" name="Subtitle 2">
            <a:extLst>
              <a:ext uri="{FF2B5EF4-FFF2-40B4-BE49-F238E27FC236}">
                <a16:creationId xmlns:a16="http://schemas.microsoft.com/office/drawing/2014/main" id="{965E88F2-DF76-84AB-4594-738E303EB9DB}"/>
              </a:ext>
            </a:extLst>
          </p:cNvPr>
          <p:cNvSpPr>
            <a:spLocks noGrp="1"/>
          </p:cNvSpPr>
          <p:nvPr>
            <p:ph type="subTitle" idx="1"/>
          </p:nvPr>
        </p:nvSpPr>
        <p:spPr>
          <a:xfrm>
            <a:off x="1056444" y="3997837"/>
            <a:ext cx="3912778" cy="1408665"/>
          </a:xfrm>
        </p:spPr>
        <p:txBody>
          <a:bodyPr>
            <a:normAutofit/>
          </a:bodyPr>
          <a:lstStyle/>
          <a:p>
            <a:r>
              <a:rPr lang="en-IN" dirty="0"/>
              <a:t>Submitted by </a:t>
            </a:r>
          </a:p>
          <a:p>
            <a:r>
              <a:rPr lang="en-IN" dirty="0"/>
              <a:t>Christo james</a:t>
            </a:r>
          </a:p>
          <a:p>
            <a:r>
              <a:rPr lang="en-IN" dirty="0"/>
              <a:t>	     M.Sc. Cyber Security</a:t>
            </a:r>
          </a:p>
          <a:p>
            <a:endParaRPr lang="en-IN" dirty="0"/>
          </a:p>
        </p:txBody>
      </p:sp>
    </p:spTree>
    <p:extLst>
      <p:ext uri="{BB962C8B-B14F-4D97-AF65-F5344CB8AC3E}">
        <p14:creationId xmlns:p14="http://schemas.microsoft.com/office/powerpoint/2010/main" val="13627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19F0-413A-FA56-0F7A-708359F90769}"/>
              </a:ext>
            </a:extLst>
          </p:cNvPr>
          <p:cNvSpPr>
            <a:spLocks noGrp="1"/>
          </p:cNvSpPr>
          <p:nvPr>
            <p:ph type="title"/>
          </p:nvPr>
        </p:nvSpPr>
        <p:spPr/>
        <p:txBody>
          <a:bodyPr/>
          <a:lstStyle/>
          <a:p>
            <a:r>
              <a:rPr lang="en-IN" dirty="0"/>
              <a:t>What is Cloud Forensics?</a:t>
            </a:r>
          </a:p>
        </p:txBody>
      </p:sp>
      <p:sp>
        <p:nvSpPr>
          <p:cNvPr id="3" name="Content Placeholder 2">
            <a:extLst>
              <a:ext uri="{FF2B5EF4-FFF2-40B4-BE49-F238E27FC236}">
                <a16:creationId xmlns:a16="http://schemas.microsoft.com/office/drawing/2014/main" id="{7BC1A18B-72B4-0D5E-12B5-0FDFA37BDF75}"/>
              </a:ext>
            </a:extLst>
          </p:cNvPr>
          <p:cNvSpPr>
            <a:spLocks noGrp="1"/>
          </p:cNvSpPr>
          <p:nvPr>
            <p:ph idx="1"/>
          </p:nvPr>
        </p:nvSpPr>
        <p:spPr/>
        <p:txBody>
          <a:bodyPr/>
          <a:lstStyle/>
          <a:p>
            <a:r>
              <a:rPr lang="en-US" b="0" i="0" dirty="0">
                <a:solidFill>
                  <a:schemeClr val="tx1"/>
                </a:solidFill>
                <a:effectLst/>
                <a:latin typeface="Helvetica" panose="020B0604020202020204" pitchFamily="34" charset="0"/>
              </a:rPr>
              <a:t>Cloud Forensics is actually an application within Digital Forensics which oversees the crime committed over the cloud and investigates on it. Cloud computing is based on huge network, which spreads globally. Hence, Cloud Forensics is said to be a subset of Network Forensics. The basic technique still remains as the forensic investigation of network.</a:t>
            </a:r>
          </a:p>
          <a:p>
            <a:endParaRPr lang="en-IN" dirty="0">
              <a:solidFill>
                <a:schemeClr val="tx1"/>
              </a:solidFill>
            </a:endParaRPr>
          </a:p>
        </p:txBody>
      </p:sp>
      <p:pic>
        <p:nvPicPr>
          <p:cNvPr id="4" name="Picture 3">
            <a:extLst>
              <a:ext uri="{FF2B5EF4-FFF2-40B4-BE49-F238E27FC236}">
                <a16:creationId xmlns:a16="http://schemas.microsoft.com/office/drawing/2014/main" id="{01682CCB-B5DB-5B27-0AAA-EF3F318BEDC6}"/>
              </a:ext>
            </a:extLst>
          </p:cNvPr>
          <p:cNvPicPr>
            <a:picLocks noChangeAspect="1"/>
          </p:cNvPicPr>
          <p:nvPr/>
        </p:nvPicPr>
        <p:blipFill>
          <a:blip r:embed="rId2"/>
          <a:stretch>
            <a:fillRect/>
          </a:stretch>
        </p:blipFill>
        <p:spPr>
          <a:xfrm>
            <a:off x="2444912" y="3429000"/>
            <a:ext cx="6752354" cy="2899370"/>
          </a:xfrm>
          <a:prstGeom prst="rect">
            <a:avLst/>
          </a:prstGeom>
        </p:spPr>
      </p:pic>
    </p:spTree>
    <p:extLst>
      <p:ext uri="{BB962C8B-B14F-4D97-AF65-F5344CB8AC3E}">
        <p14:creationId xmlns:p14="http://schemas.microsoft.com/office/powerpoint/2010/main" val="18751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EE67-C174-9C44-EC90-63B9DD42110A}"/>
              </a:ext>
            </a:extLst>
          </p:cNvPr>
          <p:cNvSpPr>
            <a:spLocks noGrp="1"/>
          </p:cNvSpPr>
          <p:nvPr>
            <p:ph type="title"/>
          </p:nvPr>
        </p:nvSpPr>
        <p:spPr/>
        <p:txBody>
          <a:bodyPr/>
          <a:lstStyle/>
          <a:p>
            <a:r>
              <a:rPr lang="en-IN" dirty="0"/>
              <a:t>Usages of cloud forensics</a:t>
            </a:r>
          </a:p>
        </p:txBody>
      </p:sp>
      <p:sp>
        <p:nvSpPr>
          <p:cNvPr id="3" name="Content Placeholder 2">
            <a:extLst>
              <a:ext uri="{FF2B5EF4-FFF2-40B4-BE49-F238E27FC236}">
                <a16:creationId xmlns:a16="http://schemas.microsoft.com/office/drawing/2014/main" id="{2FECD5E4-9AF1-DFC9-F492-DCF4BDFD336E}"/>
              </a:ext>
            </a:extLst>
          </p:cNvPr>
          <p:cNvSpPr>
            <a:spLocks noGrp="1"/>
          </p:cNvSpPr>
          <p:nvPr>
            <p:ph idx="1"/>
          </p:nvPr>
        </p:nvSpPr>
        <p:spPr>
          <a:xfrm>
            <a:off x="913795" y="1981024"/>
            <a:ext cx="10353762" cy="4058751"/>
          </a:xfrm>
        </p:spPr>
        <p:txBody>
          <a:bodyPr>
            <a:normAutofit lnSpcReduction="10000"/>
          </a:bodyPr>
          <a:lstStyle/>
          <a:p>
            <a:pPr lvl="1"/>
            <a:r>
              <a:rPr lang="en-IN" sz="2000" dirty="0">
                <a:solidFill>
                  <a:schemeClr val="tx1"/>
                </a:solidFill>
                <a:effectLst/>
                <a:latin typeface="Segoe UI" panose="020B0502040204020203" pitchFamily="34" charset="0"/>
                <a:ea typeface="Times New Roman" panose="02020603050405020304" pitchFamily="18" charset="0"/>
              </a:rPr>
              <a:t>Investigating cyber crimes</a:t>
            </a:r>
            <a:r>
              <a:rPr lang="en-IN" dirty="0">
                <a:solidFill>
                  <a:schemeClr val="tx1"/>
                </a:solidFill>
                <a:effectLst/>
                <a:latin typeface="Segoe UI" panose="020B0502040204020203" pitchFamily="34" charset="0"/>
                <a:ea typeface="Times New Roman" panose="02020603050405020304" pitchFamily="18" charset="0"/>
              </a:rPr>
              <a:t>: </a:t>
            </a:r>
          </a:p>
          <a:p>
            <a:pPr marL="450000" lvl="1" indent="0">
              <a:buNone/>
            </a:pPr>
            <a:r>
              <a:rPr lang="en-IN" dirty="0">
                <a:solidFill>
                  <a:schemeClr val="tx1"/>
                </a:solidFill>
                <a:effectLst/>
                <a:latin typeface="Segoe UI" panose="020B0502040204020203" pitchFamily="34" charset="0"/>
                <a:ea typeface="Times New Roman" panose="02020603050405020304" pitchFamily="18" charset="0"/>
              </a:rPr>
              <a:t>		</a:t>
            </a:r>
            <a:r>
              <a:rPr lang="en-IN" sz="2000" dirty="0">
                <a:solidFill>
                  <a:schemeClr val="tx1"/>
                </a:solidFill>
                <a:effectLst/>
                <a:latin typeface="Segoe UI" panose="020B0502040204020203" pitchFamily="34" charset="0"/>
                <a:ea typeface="Times New Roman" panose="02020603050405020304" pitchFamily="18" charset="0"/>
              </a:rPr>
              <a:t>Cloud forensics can be used to investigate cyber crimes such as data breaches, 			cyber extortion, and cyberbullying. For example, if a company suspects that its 			cloud-based data has been accessed or stolen by an unauthorized party, it can use 		cloud forensics to track the source of the breach and determine the extent of the 			damage.</a:t>
            </a:r>
          </a:p>
          <a:p>
            <a:pPr marL="450000" lvl="1" indent="0">
              <a:buNone/>
            </a:pPr>
            <a:endParaRPr lang="en-IN" sz="2000" dirty="0">
              <a:solidFill>
                <a:schemeClr val="tx1"/>
              </a:solidFill>
              <a:effectLst/>
              <a:latin typeface="Times New Roman" panose="02020603050405020304" pitchFamily="18" charset="0"/>
              <a:ea typeface="Times New Roman" panose="02020603050405020304" pitchFamily="18" charset="0"/>
            </a:endParaRPr>
          </a:p>
          <a:p>
            <a:pPr lvl="1"/>
            <a:r>
              <a:rPr lang="en-IN" sz="2000" dirty="0">
                <a:solidFill>
                  <a:schemeClr val="tx1"/>
                </a:solidFill>
                <a:effectLst/>
                <a:latin typeface="Segoe UI" panose="020B0502040204020203" pitchFamily="34" charset="0"/>
                <a:ea typeface="Times New Roman" panose="02020603050405020304" pitchFamily="18" charset="0"/>
              </a:rPr>
              <a:t>Supporting legal proceedings</a:t>
            </a:r>
            <a:r>
              <a:rPr lang="en-IN" sz="1600" dirty="0">
                <a:solidFill>
                  <a:schemeClr val="tx1"/>
                </a:solidFill>
                <a:effectLst/>
                <a:latin typeface="Segoe UI" panose="020B0502040204020203" pitchFamily="34" charset="0"/>
                <a:ea typeface="Times New Roman" panose="02020603050405020304" pitchFamily="18" charset="0"/>
              </a:rPr>
              <a:t>:</a:t>
            </a:r>
          </a:p>
          <a:p>
            <a:pPr marL="450000" lvl="1" indent="0">
              <a:buNone/>
            </a:pPr>
            <a:r>
              <a:rPr lang="en-IN" sz="1600" dirty="0">
                <a:solidFill>
                  <a:schemeClr val="tx1"/>
                </a:solidFill>
                <a:effectLst/>
                <a:latin typeface="Segoe UI" panose="020B0502040204020203" pitchFamily="34" charset="0"/>
                <a:ea typeface="Times New Roman" panose="02020603050405020304" pitchFamily="18" charset="0"/>
              </a:rPr>
              <a:t>		</a:t>
            </a:r>
            <a:r>
              <a:rPr lang="en-IN" sz="2000" dirty="0">
                <a:solidFill>
                  <a:schemeClr val="tx1"/>
                </a:solidFill>
                <a:effectLst/>
                <a:latin typeface="Segoe UI" panose="020B0502040204020203" pitchFamily="34" charset="0"/>
                <a:ea typeface="Times New Roman" panose="02020603050405020304" pitchFamily="18" charset="0"/>
              </a:rPr>
              <a:t> Cloud forensics can also be used to gather evidence for legal proceedings, such 			as civil or criminal cases. For example, if a company is involved in a lawsuit and 			needs to produce evidence to support its case, it can use cloud forensics to 				retrieve and </a:t>
            </a:r>
            <a:r>
              <a:rPr lang="en-IN" sz="2000" dirty="0" err="1">
                <a:solidFill>
                  <a:schemeClr val="tx1"/>
                </a:solidFill>
                <a:effectLst/>
                <a:latin typeface="Segoe UI" panose="020B0502040204020203" pitchFamily="34" charset="0"/>
                <a:ea typeface="Times New Roman" panose="02020603050405020304" pitchFamily="18" charset="0"/>
              </a:rPr>
              <a:t>analyze</a:t>
            </a:r>
            <a:r>
              <a:rPr lang="en-IN" sz="2000" dirty="0">
                <a:solidFill>
                  <a:schemeClr val="tx1"/>
                </a:solidFill>
                <a:effectLst/>
                <a:latin typeface="Segoe UI" panose="020B0502040204020203" pitchFamily="34" charset="0"/>
                <a:ea typeface="Times New Roman" panose="02020603050405020304" pitchFamily="18" charset="0"/>
              </a:rPr>
              <a:t> relevant data from the cloud</a:t>
            </a:r>
            <a:r>
              <a:rPr lang="en-IN" sz="1600" dirty="0">
                <a:solidFill>
                  <a:schemeClr val="tx1"/>
                </a:solidFill>
                <a:effectLst/>
                <a:latin typeface="Segoe UI" panose="020B0502040204020203" pitchFamily="34" charset="0"/>
                <a:ea typeface="Times New Roman" panose="02020603050405020304" pitchFamily="18" charset="0"/>
              </a:rPr>
              <a:t>.</a:t>
            </a:r>
            <a:endParaRPr lang="en-IN" sz="16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767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FFB9-1260-F140-6103-D3334FC3717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B8FD3E5-9F3F-AE9B-BDF0-9366273B219D}"/>
              </a:ext>
            </a:extLst>
          </p:cNvPr>
          <p:cNvSpPr>
            <a:spLocks noGrp="1"/>
          </p:cNvSpPr>
          <p:nvPr>
            <p:ph idx="1"/>
          </p:nvPr>
        </p:nvSpPr>
        <p:spPr/>
        <p:txBody>
          <a:bodyPr>
            <a:normAutofit lnSpcReduction="10000"/>
          </a:bodyPr>
          <a:lstStyle/>
          <a:p>
            <a:pPr lvl="1"/>
            <a:r>
              <a:rPr lang="en-IN" sz="2000" dirty="0" err="1">
                <a:solidFill>
                  <a:schemeClr val="tx1"/>
                </a:solidFill>
                <a:effectLst/>
                <a:latin typeface="Segoe UI" panose="020B0502040204020203" pitchFamily="34" charset="0"/>
                <a:ea typeface="Times New Roman" panose="02020603050405020304" pitchFamily="18" charset="0"/>
              </a:rPr>
              <a:t>Analyzing</a:t>
            </a:r>
            <a:r>
              <a:rPr lang="en-IN" sz="2000" dirty="0">
                <a:solidFill>
                  <a:schemeClr val="tx1"/>
                </a:solidFill>
                <a:effectLst/>
                <a:latin typeface="Segoe UI" panose="020B0502040204020203" pitchFamily="34" charset="0"/>
                <a:ea typeface="Times New Roman" panose="02020603050405020304" pitchFamily="18" charset="0"/>
              </a:rPr>
              <a:t> employee misconduct</a:t>
            </a:r>
            <a:r>
              <a:rPr lang="en-IN" sz="1600" dirty="0">
                <a:solidFill>
                  <a:schemeClr val="tx1"/>
                </a:solidFill>
                <a:effectLst/>
                <a:latin typeface="Segoe UI" panose="020B0502040204020203" pitchFamily="34" charset="0"/>
                <a:ea typeface="Times New Roman" panose="02020603050405020304" pitchFamily="18" charset="0"/>
              </a:rPr>
              <a:t>: </a:t>
            </a:r>
          </a:p>
          <a:p>
            <a:pPr marL="36900" indent="0">
              <a:buNone/>
            </a:pPr>
            <a:r>
              <a:rPr lang="en-IN" sz="1800" dirty="0">
                <a:solidFill>
                  <a:schemeClr val="tx1"/>
                </a:solidFill>
                <a:effectLst/>
                <a:latin typeface="Segoe UI" panose="020B0502040204020203" pitchFamily="34" charset="0"/>
                <a:ea typeface="Times New Roman" panose="02020603050405020304" pitchFamily="18" charset="0"/>
              </a:rPr>
              <a:t>		</a:t>
            </a:r>
            <a:r>
              <a:rPr lang="en-IN" dirty="0">
                <a:solidFill>
                  <a:schemeClr val="tx1"/>
                </a:solidFill>
                <a:effectLst/>
                <a:latin typeface="Segoe UI" panose="020B0502040204020203" pitchFamily="34" charset="0"/>
                <a:ea typeface="Times New Roman" panose="02020603050405020304" pitchFamily="18" charset="0"/>
              </a:rPr>
              <a:t>If an employer suspects that an employee has been using cloud-based resources 			for 	inappropriate or unauthorized purposes, they may engage cloud forensic 			experts to conduct an investigation. The experts would collect and </a:t>
            </a:r>
            <a:r>
              <a:rPr lang="en-IN" dirty="0" err="1">
                <a:solidFill>
                  <a:schemeClr val="tx1"/>
                </a:solidFill>
                <a:effectLst/>
                <a:latin typeface="Segoe UI" panose="020B0502040204020203" pitchFamily="34" charset="0"/>
                <a:ea typeface="Times New Roman" panose="02020603050405020304" pitchFamily="18" charset="0"/>
              </a:rPr>
              <a:t>analyze</a:t>
            </a:r>
            <a:r>
              <a:rPr lang="en-IN" dirty="0">
                <a:solidFill>
                  <a:schemeClr val="tx1"/>
                </a:solidFill>
                <a:effectLst/>
                <a:latin typeface="Segoe UI" panose="020B0502040204020203" pitchFamily="34" charset="0"/>
                <a:ea typeface="Times New Roman" panose="02020603050405020304" pitchFamily="18" charset="0"/>
              </a:rPr>
              <a:t> 				forensic evidence from the cloud environment to determine the extent of the 				misconduct and identify any relevant suspects.</a:t>
            </a:r>
          </a:p>
          <a:p>
            <a:pPr marL="36900" indent="0">
              <a:buNone/>
            </a:pPr>
            <a:endParaRPr lang="en-IN" sz="1800" dirty="0">
              <a:solidFill>
                <a:schemeClr val="tx1"/>
              </a:solidFill>
              <a:effectLst/>
              <a:latin typeface="Times New Roman" panose="02020603050405020304" pitchFamily="18" charset="0"/>
              <a:ea typeface="Times New Roman" panose="02020603050405020304" pitchFamily="18" charset="0"/>
            </a:endParaRPr>
          </a:p>
          <a:p>
            <a:pPr lvl="1"/>
            <a:r>
              <a:rPr lang="en-IN" sz="2000" dirty="0">
                <a:solidFill>
                  <a:schemeClr val="tx1"/>
                </a:solidFill>
                <a:effectLst/>
                <a:latin typeface="Segoe UI" panose="020B0502040204020203" pitchFamily="34" charset="0"/>
                <a:ea typeface="Times New Roman" panose="02020603050405020304" pitchFamily="18" charset="0"/>
              </a:rPr>
              <a:t>Preventing cyber crimes</a:t>
            </a:r>
            <a:r>
              <a:rPr lang="en-IN" sz="1600" dirty="0">
                <a:solidFill>
                  <a:schemeClr val="tx1"/>
                </a:solidFill>
                <a:effectLst/>
                <a:latin typeface="Segoe UI" panose="020B0502040204020203" pitchFamily="34" charset="0"/>
                <a:ea typeface="Times New Roman" panose="02020603050405020304" pitchFamily="18" charset="0"/>
              </a:rPr>
              <a:t>:</a:t>
            </a:r>
          </a:p>
          <a:p>
            <a:pPr marL="450000" lvl="1" indent="0">
              <a:buNone/>
            </a:pPr>
            <a:r>
              <a:rPr lang="en-IN" sz="1600" dirty="0">
                <a:solidFill>
                  <a:schemeClr val="tx1"/>
                </a:solidFill>
                <a:effectLst/>
                <a:latin typeface="Segoe UI" panose="020B0502040204020203" pitchFamily="34" charset="0"/>
                <a:ea typeface="Times New Roman" panose="02020603050405020304" pitchFamily="18" charset="0"/>
              </a:rPr>
              <a:t>		 </a:t>
            </a:r>
            <a:r>
              <a:rPr lang="en-IN" sz="2000" dirty="0">
                <a:solidFill>
                  <a:schemeClr val="tx1"/>
                </a:solidFill>
                <a:effectLst/>
                <a:latin typeface="Segoe UI" panose="020B0502040204020203" pitchFamily="34" charset="0"/>
                <a:ea typeface="Times New Roman" panose="02020603050405020304" pitchFamily="18" charset="0"/>
              </a:rPr>
              <a:t>In addition to investigating and supporting legal proceedings, cloud forensics can 		also be used to 	prevent cyber crimes. For example, a company can use cloud 			forensics to identify vulnerabilities in its cloud infrastructure and take measures to 		secure it.</a:t>
            </a:r>
            <a:endParaRPr lang="en-IN" sz="20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8981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A204-BE67-654D-134B-2E30EA04EE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20E007-6DC1-17E3-8E22-FCDE973A1E5F}"/>
              </a:ext>
            </a:extLst>
          </p:cNvPr>
          <p:cNvSpPr>
            <a:spLocks noGrp="1"/>
          </p:cNvSpPr>
          <p:nvPr>
            <p:ph idx="1"/>
          </p:nvPr>
        </p:nvSpPr>
        <p:spPr/>
        <p:txBody>
          <a:bodyPr/>
          <a:lstStyle/>
          <a:p>
            <a:pPr lvl="1"/>
            <a:r>
              <a:rPr lang="en-IN" sz="2000" dirty="0">
                <a:solidFill>
                  <a:schemeClr val="tx1"/>
                </a:solidFill>
                <a:effectLst/>
                <a:latin typeface="Segoe UI" panose="020B0502040204020203" pitchFamily="34" charset="0"/>
                <a:ea typeface="Times New Roman" panose="02020603050405020304" pitchFamily="18" charset="0"/>
              </a:rPr>
              <a:t>Assessing compliance</a:t>
            </a:r>
            <a:r>
              <a:rPr lang="en-IN" sz="1600" dirty="0">
                <a:solidFill>
                  <a:schemeClr val="tx1"/>
                </a:solidFill>
                <a:effectLst/>
                <a:latin typeface="Segoe UI" panose="020B0502040204020203" pitchFamily="34" charset="0"/>
                <a:ea typeface="Times New Roman" panose="02020603050405020304" pitchFamily="18" charset="0"/>
              </a:rPr>
              <a:t>:</a:t>
            </a:r>
          </a:p>
          <a:p>
            <a:pPr marL="36900" indent="0">
              <a:buNone/>
            </a:pPr>
            <a:r>
              <a:rPr lang="en-IN" sz="1800" dirty="0">
                <a:solidFill>
                  <a:schemeClr val="tx1"/>
                </a:solidFill>
                <a:effectLst/>
                <a:latin typeface="Segoe UI" panose="020B0502040204020203" pitchFamily="34" charset="0"/>
                <a:ea typeface="Times New Roman" panose="02020603050405020304" pitchFamily="18" charset="0"/>
              </a:rPr>
              <a:t>	 	</a:t>
            </a:r>
            <a:r>
              <a:rPr lang="en-IN" dirty="0">
                <a:solidFill>
                  <a:schemeClr val="tx1"/>
                </a:solidFill>
                <a:effectLst/>
                <a:latin typeface="Segoe UI" panose="020B0502040204020203" pitchFamily="34" charset="0"/>
                <a:ea typeface="Times New Roman" panose="02020603050405020304" pitchFamily="18" charset="0"/>
              </a:rPr>
              <a:t>Companies may also engage cloud forensic experts to conduct audits of their 			cloud environments to ensure that they are compliant with relevant laws and 				regulations. The experts would collect and </a:t>
            </a:r>
            <a:r>
              <a:rPr lang="en-IN" dirty="0" err="1">
                <a:solidFill>
                  <a:schemeClr val="tx1"/>
                </a:solidFill>
                <a:effectLst/>
                <a:latin typeface="Segoe UI" panose="020B0502040204020203" pitchFamily="34" charset="0"/>
                <a:ea typeface="Times New Roman" panose="02020603050405020304" pitchFamily="18" charset="0"/>
              </a:rPr>
              <a:t>analyze</a:t>
            </a:r>
            <a:r>
              <a:rPr lang="en-IN" dirty="0">
                <a:solidFill>
                  <a:schemeClr val="tx1"/>
                </a:solidFill>
                <a:effectLst/>
                <a:latin typeface="Segoe UI" panose="020B0502040204020203" pitchFamily="34" charset="0"/>
                <a:ea typeface="Times New Roman" panose="02020603050405020304" pitchFamily="18" charset="0"/>
              </a:rPr>
              <a:t> forensic evidence from the 			cloud environment to identify any potential non-compliance issues and 					recommend remediation steps</a:t>
            </a:r>
            <a:r>
              <a:rPr lang="en-IN" sz="1800" dirty="0">
                <a:solidFill>
                  <a:schemeClr val="tx1"/>
                </a:solidFill>
                <a:effectLst/>
                <a:latin typeface="Segoe UI" panose="020B0502040204020203" pitchFamily="34" charset="0"/>
                <a:ea typeface="Times New Roman" panose="02020603050405020304" pitchFamily="18" charset="0"/>
              </a:rPr>
              <a:t>.</a:t>
            </a:r>
          </a:p>
          <a:p>
            <a:endParaRPr lang="en-IN" sz="1800" dirty="0">
              <a:solidFill>
                <a:schemeClr val="tx1"/>
              </a:solidFill>
              <a:effectLst/>
              <a:latin typeface="Segoe UI" panose="020B0502040204020203" pitchFamily="34" charset="0"/>
              <a:ea typeface="Times New Roman" panose="02020603050405020304" pitchFamily="18" charset="0"/>
            </a:endParaRPr>
          </a:p>
          <a:p>
            <a:pPr marL="36900" indent="0">
              <a:buNone/>
            </a:pPr>
            <a:r>
              <a:rPr lang="en-IN" sz="2400" dirty="0">
                <a:solidFill>
                  <a:schemeClr val="tx1"/>
                </a:solidFill>
                <a:effectLst/>
                <a:latin typeface="Segoe UI" panose="020B0502040204020203" pitchFamily="34" charset="0"/>
                <a:ea typeface="Times New Roman" panose="02020603050405020304" pitchFamily="18" charset="0"/>
              </a:rPr>
              <a:t>Overall, cloud forensics is a crucial tool for organizations that rely on cloud computing to store and manage their data, as it helps them to protect their assets, ensure compliance, and prevent or investigate cyber crimes.</a:t>
            </a:r>
            <a:endParaRPr lang="en-IN" sz="2400" dirty="0">
              <a:solidFill>
                <a:schemeClr val="tx1"/>
              </a:solidFill>
              <a:effectLst/>
              <a:latin typeface="Times New Roman" panose="02020603050405020304" pitchFamily="18" charset="0"/>
              <a:ea typeface="Times New Roman" panose="02020603050405020304" pitchFamily="18" charset="0"/>
            </a:endParaRPr>
          </a:p>
          <a:p>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8955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55E55-743F-2457-B434-5C6F0FA2D44B}"/>
              </a:ext>
            </a:extLst>
          </p:cNvPr>
          <p:cNvSpPr>
            <a:spLocks noGrp="1"/>
          </p:cNvSpPr>
          <p:nvPr>
            <p:ph type="title"/>
          </p:nvPr>
        </p:nvSpPr>
        <p:spPr>
          <a:xfrm>
            <a:off x="2641689" y="2308195"/>
            <a:ext cx="6908621" cy="1464640"/>
          </a:xfrm>
        </p:spPr>
        <p:txBody>
          <a:bodyPr>
            <a:noAutofit/>
          </a:bodyPr>
          <a:lstStyle/>
          <a:p>
            <a:r>
              <a:rPr lang="en-IN" sz="9600" dirty="0"/>
              <a:t>Thank you</a:t>
            </a:r>
          </a:p>
        </p:txBody>
      </p:sp>
    </p:spTree>
    <p:extLst>
      <p:ext uri="{BB962C8B-B14F-4D97-AF65-F5344CB8AC3E}">
        <p14:creationId xmlns:p14="http://schemas.microsoft.com/office/powerpoint/2010/main" val="3630516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46</TotalTime>
  <Words>482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Calisto MT</vt:lpstr>
      <vt:lpstr>Helvetica</vt:lpstr>
      <vt:lpstr>Segoe UI</vt:lpstr>
      <vt:lpstr>Times New Roman</vt:lpstr>
      <vt:lpstr>Wingdings 2</vt:lpstr>
      <vt:lpstr>Slate</vt:lpstr>
      <vt:lpstr>Cloud Security &amp; Forensics</vt:lpstr>
      <vt:lpstr>What is Cloud Forensics?</vt:lpstr>
      <vt:lpstr>Usages of cloud forensics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Usages of Cloud Forensics</dc:title>
  <dc:creator>christo james</dc:creator>
  <cp:lastModifiedBy>christo james</cp:lastModifiedBy>
  <cp:revision>2</cp:revision>
  <dcterms:created xsi:type="dcterms:W3CDTF">2022-12-21T18:28:43Z</dcterms:created>
  <dcterms:modified xsi:type="dcterms:W3CDTF">2022-12-21T19:15:17Z</dcterms:modified>
</cp:coreProperties>
</file>