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8" r:id="rId7"/>
    <p:sldId id="269" r:id="rId8"/>
    <p:sldId id="265" r:id="rId9"/>
    <p:sldId id="266" r:id="rId10"/>
    <p:sldId id="267" r:id="rId11"/>
    <p:sldId id="260" r:id="rId12"/>
    <p:sldId id="261" r:id="rId13"/>
    <p:sldId id="262" r:id="rId14"/>
    <p:sldId id="25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6F3F71-E4D9-4C8C-B8AE-4427DE50DC6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4FF87-A44E-49C2-BAB2-2C22CCD6B99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42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F3F71-E4D9-4C8C-B8AE-4427DE50DC6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4035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F3F71-E4D9-4C8C-B8AE-4427DE50DC6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4FF87-A44E-49C2-BAB2-2C22CCD6B99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76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F3F71-E4D9-4C8C-B8AE-4427DE50DC6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30541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F3F71-E4D9-4C8C-B8AE-4427DE50DC6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4FF87-A44E-49C2-BAB2-2C22CCD6B99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3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F3F71-E4D9-4C8C-B8AE-4427DE50DC6F}"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170422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F3F71-E4D9-4C8C-B8AE-4427DE50DC6F}"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388909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F3F71-E4D9-4C8C-B8AE-4427DE50DC6F}"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25264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F3F71-E4D9-4C8C-B8AE-4427DE50DC6F}"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37319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F3F71-E4D9-4C8C-B8AE-4427DE50DC6F}"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4FF87-A44E-49C2-BAB2-2C22CCD6B991}" type="slidenum">
              <a:rPr lang="en-IN" smtClean="0"/>
              <a:t>‹#›</a:t>
            </a:fld>
            <a:endParaRPr lang="en-IN"/>
          </a:p>
        </p:txBody>
      </p:sp>
    </p:spTree>
    <p:extLst>
      <p:ext uri="{BB962C8B-B14F-4D97-AF65-F5344CB8AC3E}">
        <p14:creationId xmlns:p14="http://schemas.microsoft.com/office/powerpoint/2010/main" val="330199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F3F71-E4D9-4C8C-B8AE-4427DE50DC6F}"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4FF87-A44E-49C2-BAB2-2C22CCD6B99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24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6F3F71-E4D9-4C8C-B8AE-4427DE50DC6F}" type="datetimeFigureOut">
              <a:rPr lang="en-IN" smtClean="0"/>
              <a:t>09-10-2023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394FF87-A44E-49C2-BAB2-2C22CCD6B99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98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C2A4-A1F3-5DA1-D851-4B4A27B1855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SCADA Protocols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354266-9F6D-A146-6DAB-70DDF8B110A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106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6"/>
            <a:ext cx="10515600" cy="849078"/>
          </a:xfrm>
        </p:spPr>
        <p:txBody>
          <a:bodyPr/>
          <a:lstStyle/>
          <a:p>
            <a:pPr algn="ctr"/>
            <a:r>
              <a:rPr lang="en-US" dirty="0">
                <a:latin typeface="Times New Roman" panose="02020603050405020304" pitchFamily="18" charset="0"/>
                <a:cs typeface="Times New Roman" panose="02020603050405020304" pitchFamily="18" charset="0"/>
              </a:rPr>
              <a:t>TCP/IP</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264104-1FED-AC79-CA0D-1D50B66739EF}"/>
              </a:ext>
            </a:extLst>
          </p:cNvPr>
          <p:cNvPicPr>
            <a:picLocks noChangeAspect="1"/>
          </p:cNvPicPr>
          <p:nvPr/>
        </p:nvPicPr>
        <p:blipFill>
          <a:blip r:embed="rId2"/>
          <a:stretch>
            <a:fillRect/>
          </a:stretch>
        </p:blipFill>
        <p:spPr>
          <a:xfrm>
            <a:off x="3568302" y="253600"/>
            <a:ext cx="5296639" cy="4048690"/>
          </a:xfrm>
          <a:prstGeom prst="rect">
            <a:avLst/>
          </a:prstGeom>
        </p:spPr>
      </p:pic>
      <p:pic>
        <p:nvPicPr>
          <p:cNvPr id="7" name="Picture 6">
            <a:extLst>
              <a:ext uri="{FF2B5EF4-FFF2-40B4-BE49-F238E27FC236}">
                <a16:creationId xmlns:a16="http://schemas.microsoft.com/office/drawing/2014/main" id="{0AE07497-16A1-29C9-E86C-6360548F6BAE}"/>
              </a:ext>
            </a:extLst>
          </p:cNvPr>
          <p:cNvPicPr>
            <a:picLocks noChangeAspect="1"/>
          </p:cNvPicPr>
          <p:nvPr/>
        </p:nvPicPr>
        <p:blipFill>
          <a:blip r:embed="rId3"/>
          <a:stretch>
            <a:fillRect/>
          </a:stretch>
        </p:blipFill>
        <p:spPr>
          <a:xfrm>
            <a:off x="3568302" y="4542020"/>
            <a:ext cx="5325218" cy="2114845"/>
          </a:xfrm>
          <a:prstGeom prst="rect">
            <a:avLst/>
          </a:prstGeom>
        </p:spPr>
      </p:pic>
    </p:spTree>
    <p:extLst>
      <p:ext uri="{BB962C8B-B14F-4D97-AF65-F5344CB8AC3E}">
        <p14:creationId xmlns:p14="http://schemas.microsoft.com/office/powerpoint/2010/main" val="236790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E4FE-3739-2DD0-1724-F2B3E102DB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MODBUS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D4D124-BD94-9147-6CA1-74EBCB792FE9}"/>
              </a:ext>
            </a:extLst>
          </p:cNvPr>
          <p:cNvSpPr>
            <a:spLocks noGrp="1"/>
          </p:cNvSpPr>
          <p:nvPr>
            <p:ph idx="1"/>
          </p:nvPr>
        </p:nvSpPr>
        <p:spPr/>
        <p:txBody>
          <a:bodyPr/>
          <a:lstStyle/>
          <a:p>
            <a:pPr algn="l"/>
            <a:r>
              <a:rPr lang="en-US" sz="1800" b="0" i="0" u="none" strike="noStrike" baseline="0" dirty="0">
                <a:latin typeface="Palatino-Roman"/>
              </a:rPr>
              <a:t>In an effort to take advantage of new networking developments, SCADA protocols incorporated versions of Internet and local area network technologies. </a:t>
            </a:r>
          </a:p>
          <a:p>
            <a:pPr algn="l"/>
            <a:r>
              <a:rPr lang="en-US" sz="1800" b="0" i="0" u="none" strike="noStrike" baseline="0" dirty="0">
                <a:latin typeface="Palatino-Roman"/>
              </a:rPr>
              <a:t>This move led to some standardization, but also exposed SCADA systems to attacks commonly used against these technologies </a:t>
            </a:r>
            <a:r>
              <a:rPr lang="en-IN" sz="1800" b="0" i="0" u="none" strike="noStrike" baseline="0" dirty="0">
                <a:latin typeface="Palatino-Roman"/>
              </a:rPr>
              <a:t>in IT environments.</a:t>
            </a:r>
          </a:p>
          <a:p>
            <a:pPr algn="l"/>
            <a:r>
              <a:rPr lang="en-US" sz="1800" b="0" i="0" u="none" strike="noStrike" baseline="0" dirty="0">
                <a:latin typeface="Palatino-Roman"/>
              </a:rPr>
              <a:t>In the late 1970s, </a:t>
            </a:r>
            <a:r>
              <a:rPr lang="en-US" sz="1800" b="0" i="0" u="none" strike="noStrike" baseline="0" dirty="0" err="1">
                <a:latin typeface="Palatino-Roman"/>
              </a:rPr>
              <a:t>Modicon</a:t>
            </a:r>
            <a:r>
              <a:rPr lang="en-US" sz="1800" b="0" i="0" u="none" strike="noStrike" baseline="0" dirty="0">
                <a:latin typeface="Palatino-Roman"/>
              </a:rPr>
              <a:t>, Incorporated, developed the MODBUS protocol.</a:t>
            </a:r>
          </a:p>
          <a:p>
            <a:pPr algn="l"/>
            <a:r>
              <a:rPr lang="en-US" sz="1800" b="0" i="0" u="none" strike="noStrike" baseline="0" dirty="0">
                <a:latin typeface="Palatino-Roman"/>
              </a:rPr>
              <a:t>MODBUS is positioned in layer 7 (the application layer of the OSI model) and supports client-server communications among </a:t>
            </a:r>
            <a:r>
              <a:rPr lang="en-US" sz="1800" b="0" i="0" u="none" strike="noStrike" baseline="0" dirty="0" err="1">
                <a:latin typeface="Palatino-Roman"/>
              </a:rPr>
              <a:t>Modicon</a:t>
            </a:r>
            <a:r>
              <a:rPr lang="en-US" sz="1800" b="0" i="0" u="none" strike="noStrike" baseline="0" dirty="0">
                <a:latin typeface="Palatino-Roman"/>
              </a:rPr>
              <a:t> PLCs and other networked </a:t>
            </a:r>
            <a:r>
              <a:rPr lang="en-IN" sz="1800" b="0" i="0" u="none" strike="noStrike" baseline="0" dirty="0">
                <a:latin typeface="Palatino-Roman"/>
              </a:rPr>
              <a:t>devices.</a:t>
            </a:r>
            <a:endParaRPr lang="en-IN" dirty="0"/>
          </a:p>
        </p:txBody>
      </p:sp>
    </p:spTree>
    <p:extLst>
      <p:ext uri="{BB962C8B-B14F-4D97-AF65-F5344CB8AC3E}">
        <p14:creationId xmlns:p14="http://schemas.microsoft.com/office/powerpoint/2010/main" val="426081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E4FE-3739-2DD0-1724-F2B3E102DB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MODBUS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D4D124-BD94-9147-6CA1-74EBCB792FE9}"/>
              </a:ext>
            </a:extLst>
          </p:cNvPr>
          <p:cNvSpPr>
            <a:spLocks noGrp="1"/>
          </p:cNvSpPr>
          <p:nvPr>
            <p:ph idx="1"/>
          </p:nvPr>
        </p:nvSpPr>
        <p:spPr/>
        <p:txBody>
          <a:bodyPr/>
          <a:lstStyle/>
          <a:p>
            <a:pPr algn="l"/>
            <a:r>
              <a:rPr lang="en-US" sz="1800" b="0" i="0" u="none" strike="noStrike" baseline="0" dirty="0">
                <a:latin typeface="Palatino-Roman"/>
              </a:rPr>
              <a:t>The MODBUS protocol defines the methods for a PLC to obtain access to another PLC, for a PLC to respond to other devices, and means for detecting and reporting errors. </a:t>
            </a:r>
          </a:p>
          <a:p>
            <a:pPr algn="l"/>
            <a:r>
              <a:rPr lang="en-US" sz="1800" b="0" i="0" u="none" strike="noStrike" baseline="0" dirty="0">
                <a:latin typeface="Palatino-Roman"/>
              </a:rPr>
              <a:t>The protocol supports other protocols such </a:t>
            </a:r>
            <a:r>
              <a:rPr lang="en-IN" sz="1800" b="0" i="0" u="none" strike="noStrike" baseline="0" dirty="0">
                <a:latin typeface="Palatino-Roman"/>
              </a:rPr>
              <a:t>as asynchronous master-slave transmission, </a:t>
            </a:r>
            <a:r>
              <a:rPr lang="en-IN" sz="1800" b="0" i="0" u="none" strike="noStrike" baseline="0" dirty="0" err="1">
                <a:latin typeface="Palatino-Roman"/>
              </a:rPr>
              <a:t>Modicon</a:t>
            </a:r>
            <a:r>
              <a:rPr lang="en-IN" sz="1800" b="0" i="0" u="none" strike="noStrike" baseline="0" dirty="0">
                <a:latin typeface="Palatino-Roman"/>
              </a:rPr>
              <a:t> MODBUS Plus, and </a:t>
            </a:r>
            <a:r>
              <a:rPr lang="en-US" sz="1800" b="0" i="0" u="none" strike="noStrike" baseline="0" dirty="0">
                <a:latin typeface="Palatino-Roman"/>
              </a:rPr>
              <a:t>Ethernet. </a:t>
            </a:r>
          </a:p>
          <a:p>
            <a:pPr algn="l"/>
            <a:r>
              <a:rPr lang="en-US" sz="1800" b="0" i="0" u="none" strike="noStrike" baseline="0" dirty="0">
                <a:latin typeface="Palatino-Roman"/>
              </a:rPr>
              <a:t>In order to take advantage of the supporting tools, hardware, and software that are used for the Internet, MODBUS/TCP was also developed. </a:t>
            </a:r>
          </a:p>
          <a:p>
            <a:pPr algn="l"/>
            <a:r>
              <a:rPr lang="en-US" sz="1800" dirty="0">
                <a:latin typeface="Palatino-Roman"/>
              </a:rPr>
              <a:t>This</a:t>
            </a:r>
            <a:r>
              <a:rPr lang="en-US" sz="1800" b="0" i="0" u="none" strike="noStrike" baseline="0" dirty="0">
                <a:latin typeface="Palatino-Roman"/>
              </a:rPr>
              <a:t> too is based on the OSI model, although not all layers are used.</a:t>
            </a:r>
            <a:endParaRPr lang="en-IN" dirty="0"/>
          </a:p>
        </p:txBody>
      </p:sp>
    </p:spTree>
    <p:extLst>
      <p:ext uri="{BB962C8B-B14F-4D97-AF65-F5344CB8AC3E}">
        <p14:creationId xmlns:p14="http://schemas.microsoft.com/office/powerpoint/2010/main" val="36835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E4FE-3739-2DD0-1724-F2B3E102DB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MODBUS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D4D124-BD94-9147-6CA1-74EBCB792FE9}"/>
              </a:ext>
            </a:extLst>
          </p:cNvPr>
          <p:cNvSpPr>
            <a:spLocks noGrp="1"/>
          </p:cNvSpPr>
          <p:nvPr>
            <p:ph idx="1"/>
          </p:nvPr>
        </p:nvSpPr>
        <p:spPr/>
        <p:txBody>
          <a:bodyPr/>
          <a:lstStyle/>
          <a:p>
            <a:pPr algn="l"/>
            <a:r>
              <a:rPr lang="en-US" sz="1800" b="0" i="0" u="none" strike="noStrike" baseline="0" dirty="0">
                <a:latin typeface="Palatino-Roman"/>
              </a:rPr>
              <a:t>A typical MODBUS transaction comprises the following steps:</a:t>
            </a:r>
          </a:p>
          <a:p>
            <a:pPr algn="l"/>
            <a:r>
              <a:rPr lang="en-US" sz="1800" b="0" i="0" u="none" strike="noStrike" baseline="0" dirty="0">
                <a:latin typeface="Palatino-Roman"/>
              </a:rPr>
              <a:t>1. The MODBUS Application protocol sets the format of a client-initiated </a:t>
            </a:r>
            <a:r>
              <a:rPr lang="en-IN" sz="1800" b="0" i="0" u="none" strike="noStrike" baseline="0" dirty="0">
                <a:latin typeface="Palatino-Roman"/>
              </a:rPr>
              <a:t>request.</a:t>
            </a:r>
          </a:p>
          <a:p>
            <a:pPr algn="l"/>
            <a:r>
              <a:rPr lang="en-US" sz="1800" b="0" i="0" u="none" strike="noStrike" baseline="0" dirty="0">
                <a:latin typeface="Palatino-Roman"/>
              </a:rPr>
              <a:t>2. A function code in a MODBUS </a:t>
            </a:r>
            <a:r>
              <a:rPr lang="en-US" sz="1800" b="0" i="1" u="none" strike="noStrike" baseline="0" dirty="0">
                <a:latin typeface="Palatino-Italic"/>
              </a:rPr>
              <a:t>data unit, </a:t>
            </a:r>
            <a:r>
              <a:rPr lang="en-US" sz="1800" b="0" i="0" u="none" strike="noStrike" baseline="0" dirty="0">
                <a:latin typeface="Palatino-Roman"/>
              </a:rPr>
              <a:t>as the message packet is called, directs the server to execute a specific action.</a:t>
            </a:r>
          </a:p>
          <a:p>
            <a:pPr algn="l"/>
            <a:r>
              <a:rPr lang="en-US" sz="1800" b="0" i="0" u="none" strike="noStrike" baseline="0" dirty="0">
                <a:latin typeface="Palatino-Roman"/>
              </a:rPr>
              <a:t>3. A data field in the message provides additional information used by the server to perform the requested action.</a:t>
            </a:r>
          </a:p>
          <a:p>
            <a:pPr algn="l"/>
            <a:r>
              <a:rPr lang="en-US" sz="1800" b="0" i="0" u="none" strike="noStrike" baseline="0" dirty="0">
                <a:latin typeface="Palatino-Roman"/>
              </a:rPr>
              <a:t>4. If there are no errors in the exchange, the server completes the requested action, typically sending data back to the client.</a:t>
            </a:r>
          </a:p>
          <a:p>
            <a:pPr algn="l"/>
            <a:r>
              <a:rPr lang="en-US" sz="1800" b="0" i="0" u="none" strike="noStrike" baseline="0" dirty="0">
                <a:latin typeface="Palatino-Roman"/>
              </a:rPr>
              <a:t>5. If an error occurs, the server reads an exception code in the data unit to determine the next action to be performed</a:t>
            </a:r>
            <a:endParaRPr lang="en-IN" dirty="0"/>
          </a:p>
        </p:txBody>
      </p:sp>
    </p:spTree>
    <p:extLst>
      <p:ext uri="{BB962C8B-B14F-4D97-AF65-F5344CB8AC3E}">
        <p14:creationId xmlns:p14="http://schemas.microsoft.com/office/powerpoint/2010/main" val="319273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312-98CD-93B9-6B7A-7227FBB491F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MODBUS Communication layers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D56A80-2460-4461-4FD5-982132958638}"/>
              </a:ext>
            </a:extLst>
          </p:cNvPr>
          <p:cNvPicPr>
            <a:picLocks noChangeAspect="1"/>
          </p:cNvPicPr>
          <p:nvPr/>
        </p:nvPicPr>
        <p:blipFill>
          <a:blip r:embed="rId2"/>
          <a:stretch>
            <a:fillRect/>
          </a:stretch>
        </p:blipFill>
        <p:spPr>
          <a:xfrm>
            <a:off x="4565906" y="1860808"/>
            <a:ext cx="3419952" cy="4515480"/>
          </a:xfrm>
          <a:prstGeom prst="rect">
            <a:avLst/>
          </a:prstGeom>
        </p:spPr>
      </p:pic>
    </p:spTree>
    <p:extLst>
      <p:ext uri="{BB962C8B-B14F-4D97-AF65-F5344CB8AC3E}">
        <p14:creationId xmlns:p14="http://schemas.microsoft.com/office/powerpoint/2010/main" val="224177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312-98CD-93B9-6B7A-7227FBB491F4}"/>
              </a:ext>
            </a:extLst>
          </p:cNvPr>
          <p:cNvSpPr>
            <a:spLocks noGrp="1"/>
          </p:cNvSpPr>
          <p:nvPr>
            <p:ph type="title"/>
          </p:nvPr>
        </p:nvSpPr>
        <p:spPr/>
        <p:txBody>
          <a:bodyPr/>
          <a:lstStyle/>
          <a:p>
            <a:pPr algn="ctr"/>
            <a:r>
              <a:rPr lang="en-US" dirty="0">
                <a:latin typeface="Arial MT"/>
                <a:cs typeface="Times New Roman" panose="02020603050405020304" pitchFamily="18" charset="0"/>
              </a:rPr>
              <a:t>DNP3 Protocol</a:t>
            </a:r>
            <a:br>
              <a:rPr lang="en-US" dirty="0">
                <a:latin typeface="Arial MT"/>
                <a:cs typeface="Times New Roman" panose="02020603050405020304" pitchFamily="18" charset="0"/>
              </a:rPr>
            </a:br>
            <a:r>
              <a:rPr lang="en-IN" spc="-5" dirty="0">
                <a:latin typeface="Arial MT"/>
              </a:rPr>
              <a:t>Introduction</a:t>
            </a:r>
            <a:endParaRPr lang="en-IN"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117A0364-3026-084B-4BA0-124975A46C3E}"/>
              </a:ext>
            </a:extLst>
          </p:cNvPr>
          <p:cNvSpPr txBox="1"/>
          <p:nvPr/>
        </p:nvSpPr>
        <p:spPr>
          <a:xfrm>
            <a:off x="1074295" y="1867819"/>
            <a:ext cx="10043410" cy="3416320"/>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latin typeface="Arial MT"/>
              </a:rPr>
              <a:t>DNP3 is an open SCADA protocol that is used for serial or IP communication between control devices. </a:t>
            </a:r>
          </a:p>
          <a:p>
            <a:pPr marL="285750" indent="-285750" algn="l">
              <a:buFont typeface="Arial" panose="020B0604020202020204" pitchFamily="34" charset="0"/>
              <a:buChar char="•"/>
            </a:pPr>
            <a:r>
              <a:rPr lang="en-US" sz="2400" b="0" i="0" u="none" strike="noStrike" baseline="0" dirty="0">
                <a:latin typeface="Arial MT"/>
              </a:rPr>
              <a:t>It is widely used by utilities such as water companies and electricity suppliers for the exchange of data and control instructions between </a:t>
            </a:r>
            <a:r>
              <a:rPr lang="en-US" sz="2400" b="0" i="1" u="none" strike="noStrike" baseline="0" dirty="0">
                <a:latin typeface="Arial MT"/>
              </a:rPr>
              <a:t>master </a:t>
            </a:r>
            <a:r>
              <a:rPr lang="en-US" sz="2400" b="0" i="0" u="none" strike="noStrike" baseline="0" dirty="0">
                <a:latin typeface="Arial MT"/>
              </a:rPr>
              <a:t>control stations and remote computers or controllers called </a:t>
            </a:r>
            <a:r>
              <a:rPr lang="en-US" sz="2400" b="0" i="1" u="none" strike="noStrike" baseline="0" dirty="0">
                <a:latin typeface="Arial MT"/>
              </a:rPr>
              <a:t>outstations</a:t>
            </a:r>
            <a:r>
              <a:rPr lang="en-US" sz="2400" b="0" i="0" u="none" strike="noStrike" baseline="0" dirty="0">
                <a:latin typeface="Arial MT"/>
              </a:rPr>
              <a:t>. Typical commands issued by the master control station are </a:t>
            </a:r>
          </a:p>
          <a:p>
            <a:pPr marL="285750" indent="-285750" algn="l">
              <a:buFont typeface="Arial" panose="020B0604020202020204" pitchFamily="34" charset="0"/>
              <a:buChar char="•"/>
            </a:pPr>
            <a:r>
              <a:rPr lang="en-US" sz="2400" b="0" i="0" u="none" strike="noStrike" baseline="0" dirty="0">
                <a:latin typeface="Arial MT"/>
              </a:rPr>
              <a:t>“open a valve,” </a:t>
            </a:r>
          </a:p>
          <a:p>
            <a:pPr marL="285750" indent="-285750" algn="l">
              <a:buFont typeface="Arial" panose="020B0604020202020204" pitchFamily="34" charset="0"/>
              <a:buChar char="•"/>
            </a:pPr>
            <a:r>
              <a:rPr lang="en-US" sz="2400" b="0" i="0" u="none" strike="noStrike" baseline="0" dirty="0">
                <a:latin typeface="Arial MT"/>
              </a:rPr>
              <a:t>“start a motor,” and </a:t>
            </a:r>
          </a:p>
          <a:p>
            <a:pPr marL="285750" indent="-285750" algn="l">
              <a:buFont typeface="Arial" panose="020B0604020202020204" pitchFamily="34" charset="0"/>
              <a:buChar char="•"/>
            </a:pPr>
            <a:r>
              <a:rPr lang="en-US" sz="2400" b="0" i="0" u="none" strike="noStrike" baseline="0" dirty="0">
                <a:latin typeface="Arial MT"/>
              </a:rPr>
              <a:t>“provide data on a particular control station.” </a:t>
            </a:r>
          </a:p>
        </p:txBody>
      </p:sp>
    </p:spTree>
    <p:extLst>
      <p:ext uri="{BB962C8B-B14F-4D97-AF65-F5344CB8AC3E}">
        <p14:creationId xmlns:p14="http://schemas.microsoft.com/office/powerpoint/2010/main" val="51301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312-98CD-93B9-6B7A-7227FBB491F4}"/>
              </a:ext>
            </a:extLst>
          </p:cNvPr>
          <p:cNvSpPr>
            <a:spLocks noGrp="1"/>
          </p:cNvSpPr>
          <p:nvPr>
            <p:ph type="title"/>
          </p:nvPr>
        </p:nvSpPr>
        <p:spPr>
          <a:xfrm>
            <a:off x="838200" y="215223"/>
            <a:ext cx="10515600" cy="1325563"/>
          </a:xfrm>
        </p:spPr>
        <p:txBody>
          <a:bodyPr/>
          <a:lstStyle/>
          <a:p>
            <a:pPr algn="ctr"/>
            <a:r>
              <a:rPr lang="en-IN" spc="-5" dirty="0">
                <a:latin typeface="Arial MT"/>
              </a:rPr>
              <a:t>Introduction</a:t>
            </a:r>
            <a:endParaRPr lang="en-IN"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117A0364-3026-084B-4BA0-124975A46C3E}"/>
              </a:ext>
            </a:extLst>
          </p:cNvPr>
          <p:cNvSpPr txBox="1"/>
          <p:nvPr/>
        </p:nvSpPr>
        <p:spPr>
          <a:xfrm>
            <a:off x="1034321" y="1238232"/>
            <a:ext cx="9263922" cy="3046988"/>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latin typeface="Arial MT"/>
                <a:cs typeface="Times New Roman" panose="02020603050405020304" pitchFamily="18" charset="0"/>
              </a:rPr>
              <a:t>The master control station might also provide analog output signals to the outstation. </a:t>
            </a:r>
          </a:p>
          <a:p>
            <a:pPr marL="285750" indent="-285750" algn="l">
              <a:buFont typeface="Arial" panose="020B0604020202020204" pitchFamily="34" charset="0"/>
              <a:buChar char="•"/>
            </a:pPr>
            <a:r>
              <a:rPr lang="en-US" sz="2400" b="0" i="0" u="none" strike="noStrike" baseline="0" dirty="0">
                <a:latin typeface="Arial MT"/>
                <a:cs typeface="Times New Roman" panose="02020603050405020304" pitchFamily="18" charset="0"/>
              </a:rPr>
              <a:t>An outstation provides the master control station with information such as pressures, status of a circuit breaker or recloser, analog signals representing such items as temperature or power, and information files.</a:t>
            </a:r>
          </a:p>
          <a:p>
            <a:pPr marL="285750" indent="-285750" algn="l">
              <a:buFont typeface="Arial" panose="020B0604020202020204" pitchFamily="34" charset="0"/>
              <a:buChar char="•"/>
            </a:pPr>
            <a:r>
              <a:rPr lang="en-US" sz="2400" b="0" i="0" u="none" strike="noStrike" baseline="0" dirty="0">
                <a:latin typeface="Arial MT"/>
                <a:cs typeface="Times New Roman" panose="02020603050405020304" pitchFamily="18" charset="0"/>
              </a:rPr>
              <a:t>DNP3 has also adapted to Internet technologies by using TCP/IP for </a:t>
            </a:r>
            <a:r>
              <a:rPr lang="en-IN" sz="2400" b="0" i="0" u="none" strike="noStrike" baseline="0" dirty="0">
                <a:latin typeface="Arial MT"/>
                <a:cs typeface="Times New Roman" panose="02020603050405020304" pitchFamily="18" charset="0"/>
              </a:rPr>
              <a:t>exchange of DNP3 messages.</a:t>
            </a:r>
            <a:endParaRPr lang="en-IN" sz="2400" dirty="0">
              <a:latin typeface="Arial MT"/>
              <a:cs typeface="Times New Roman" panose="02020603050405020304" pitchFamily="18" charset="0"/>
            </a:endParaRPr>
          </a:p>
        </p:txBody>
      </p:sp>
    </p:spTree>
    <p:extLst>
      <p:ext uri="{BB962C8B-B14F-4D97-AF65-F5344CB8AC3E}">
        <p14:creationId xmlns:p14="http://schemas.microsoft.com/office/powerpoint/2010/main" val="306545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1070" y="513165"/>
            <a:ext cx="2980637" cy="688747"/>
          </a:xfrm>
          <a:prstGeom prst="rect">
            <a:avLst/>
          </a:prstGeom>
        </p:spPr>
        <p:txBody>
          <a:bodyPr vert="horz" wrap="square" lIns="0" tIns="11526" rIns="0" bIns="0" rtlCol="0" anchor="ctr">
            <a:spAutoFit/>
          </a:bodyPr>
          <a:lstStyle/>
          <a:p>
            <a:pPr marL="11527">
              <a:lnSpc>
                <a:spcPct val="100000"/>
              </a:lnSpc>
              <a:spcBef>
                <a:spcPts val="91"/>
              </a:spcBef>
            </a:pPr>
            <a:r>
              <a:rPr spc="-5" dirty="0"/>
              <a:t>Introduction</a:t>
            </a:r>
          </a:p>
        </p:txBody>
      </p:sp>
      <p:sp>
        <p:nvSpPr>
          <p:cNvPr id="3" name="object 3"/>
          <p:cNvSpPr/>
          <p:nvPr/>
        </p:nvSpPr>
        <p:spPr>
          <a:xfrm>
            <a:off x="2001946" y="1349699"/>
            <a:ext cx="8231905" cy="5289305"/>
          </a:xfrm>
          <a:custGeom>
            <a:avLst/>
            <a:gdLst/>
            <a:ahLst/>
            <a:cxnLst/>
            <a:rect l="l" t="t" r="r" b="b"/>
            <a:pathLst>
              <a:path w="9070340" h="5828030">
                <a:moveTo>
                  <a:pt x="9070340" y="0"/>
                </a:moveTo>
                <a:lnTo>
                  <a:pt x="0" y="0"/>
                </a:lnTo>
                <a:lnTo>
                  <a:pt x="0" y="5828030"/>
                </a:lnTo>
                <a:lnTo>
                  <a:pt x="9070340" y="5828030"/>
                </a:lnTo>
                <a:lnTo>
                  <a:pt x="907034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86086" y="1461504"/>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86087" y="3449746"/>
            <a:ext cx="133126" cy="187466"/>
          </a:xfrm>
          <a:prstGeom prst="rect">
            <a:avLst/>
          </a:prstGeom>
        </p:spPr>
        <p:txBody>
          <a:bodyPr vert="horz" wrap="square" lIns="0" tIns="12679" rIns="0" bIns="0" rtlCol="0">
            <a:spAutoFit/>
          </a:bodyPr>
          <a:lstStyle/>
          <a:p>
            <a:pPr marL="11527">
              <a:spcBef>
                <a:spcPts val="100"/>
              </a:spcBef>
            </a:pPr>
            <a:r>
              <a:rPr sz="1135" spc="-41" dirty="0">
                <a:latin typeface="Lucida Sans Unicode"/>
                <a:cs typeface="Lucida Sans Unicode"/>
              </a:rPr>
              <a:t>●</a:t>
            </a:r>
            <a:endParaRPr sz="1135">
              <a:latin typeface="Lucida Sans Unicode"/>
              <a:cs typeface="Lucida Sans Unicode"/>
            </a:endParaRPr>
          </a:p>
        </p:txBody>
      </p:sp>
      <p:sp>
        <p:nvSpPr>
          <p:cNvPr id="6" name="object 6"/>
          <p:cNvSpPr txBox="1"/>
          <p:nvPr/>
        </p:nvSpPr>
        <p:spPr>
          <a:xfrm>
            <a:off x="2086087" y="4015675"/>
            <a:ext cx="133126" cy="187466"/>
          </a:xfrm>
          <a:prstGeom prst="rect">
            <a:avLst/>
          </a:prstGeom>
        </p:spPr>
        <p:txBody>
          <a:bodyPr vert="horz" wrap="square" lIns="0" tIns="12679" rIns="0" bIns="0" rtlCol="0">
            <a:spAutoFit/>
          </a:bodyPr>
          <a:lstStyle/>
          <a:p>
            <a:pPr marL="11527">
              <a:spcBef>
                <a:spcPts val="100"/>
              </a:spcBef>
            </a:pPr>
            <a:r>
              <a:rPr sz="1135" spc="-41" dirty="0">
                <a:latin typeface="Lucida Sans Unicode"/>
                <a:cs typeface="Lucida Sans Unicode"/>
              </a:rPr>
              <a:t>●</a:t>
            </a:r>
            <a:endParaRPr sz="1135">
              <a:latin typeface="Lucida Sans Unicode"/>
              <a:cs typeface="Lucida Sans Unicode"/>
            </a:endParaRPr>
          </a:p>
        </p:txBody>
      </p:sp>
      <p:sp>
        <p:nvSpPr>
          <p:cNvPr id="7" name="object 7"/>
          <p:cNvSpPr txBox="1"/>
          <p:nvPr/>
        </p:nvSpPr>
        <p:spPr>
          <a:xfrm>
            <a:off x="2086086" y="4581606"/>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8" name="object 8"/>
          <p:cNvSpPr txBox="1"/>
          <p:nvPr/>
        </p:nvSpPr>
        <p:spPr>
          <a:xfrm>
            <a:off x="2086086" y="5630476"/>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9" name="object 9"/>
          <p:cNvSpPr txBox="1"/>
          <p:nvPr/>
        </p:nvSpPr>
        <p:spPr>
          <a:xfrm>
            <a:off x="2086086" y="6236746"/>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10" name="object 10"/>
          <p:cNvSpPr txBox="1"/>
          <p:nvPr/>
        </p:nvSpPr>
        <p:spPr>
          <a:xfrm>
            <a:off x="2370780" y="1356616"/>
            <a:ext cx="7789305" cy="5274943"/>
          </a:xfrm>
          <a:prstGeom prst="rect">
            <a:avLst/>
          </a:prstGeom>
        </p:spPr>
        <p:txBody>
          <a:bodyPr vert="horz" wrap="square" lIns="0" tIns="12102" rIns="0" bIns="0" rtlCol="0">
            <a:spAutoFit/>
          </a:bodyPr>
          <a:lstStyle/>
          <a:p>
            <a:pPr marL="11527" marR="348677">
              <a:lnSpc>
                <a:spcPts val="3621"/>
              </a:lnSpc>
              <a:spcBef>
                <a:spcPts val="95"/>
              </a:spcBef>
            </a:pPr>
            <a:r>
              <a:rPr sz="2904" dirty="0">
                <a:latin typeface="Arial MT"/>
                <a:cs typeface="Arial MT"/>
              </a:rPr>
              <a:t>DNP3 used </a:t>
            </a:r>
            <a:r>
              <a:rPr sz="2904" spc="-5" dirty="0">
                <a:latin typeface="Arial MT"/>
                <a:cs typeface="Arial MT"/>
              </a:rPr>
              <a:t>for communications between </a:t>
            </a:r>
            <a:r>
              <a:rPr sz="2904" dirty="0">
                <a:latin typeface="Arial MT"/>
                <a:cs typeface="Arial MT"/>
              </a:rPr>
              <a:t> SCADA </a:t>
            </a:r>
            <a:r>
              <a:rPr sz="2904" spc="-5" dirty="0">
                <a:latin typeface="Arial MT"/>
                <a:cs typeface="Arial MT"/>
              </a:rPr>
              <a:t>masters (control </a:t>
            </a:r>
            <a:r>
              <a:rPr sz="2904" dirty="0">
                <a:latin typeface="Arial MT"/>
                <a:cs typeface="Arial MT"/>
              </a:rPr>
              <a:t>centres) </a:t>
            </a:r>
            <a:r>
              <a:rPr sz="2904" spc="-5" dirty="0">
                <a:latin typeface="Arial MT"/>
                <a:cs typeface="Arial MT"/>
              </a:rPr>
              <a:t>and remote </a:t>
            </a:r>
            <a:r>
              <a:rPr sz="2904" spc="-794" dirty="0">
                <a:latin typeface="Arial MT"/>
                <a:cs typeface="Arial MT"/>
              </a:rPr>
              <a:t> </a:t>
            </a:r>
            <a:r>
              <a:rPr sz="2904" spc="-5" dirty="0">
                <a:latin typeface="Arial MT"/>
                <a:cs typeface="Arial MT"/>
              </a:rPr>
              <a:t>terminal</a:t>
            </a:r>
            <a:r>
              <a:rPr sz="2904" spc="-14" dirty="0">
                <a:latin typeface="Arial MT"/>
                <a:cs typeface="Arial MT"/>
              </a:rPr>
              <a:t> </a:t>
            </a:r>
            <a:r>
              <a:rPr sz="2904" spc="-5" dirty="0">
                <a:latin typeface="Arial MT"/>
                <a:cs typeface="Arial MT"/>
              </a:rPr>
              <a:t>units</a:t>
            </a:r>
            <a:r>
              <a:rPr sz="2904" spc="5" dirty="0">
                <a:latin typeface="Arial MT"/>
                <a:cs typeface="Arial MT"/>
              </a:rPr>
              <a:t> </a:t>
            </a:r>
            <a:r>
              <a:rPr sz="2904" dirty="0">
                <a:latin typeface="Arial MT"/>
                <a:cs typeface="Arial MT"/>
              </a:rPr>
              <a:t>(RTUs) </a:t>
            </a:r>
            <a:r>
              <a:rPr sz="2904" spc="-5" dirty="0">
                <a:latin typeface="Arial MT"/>
                <a:cs typeface="Arial MT"/>
              </a:rPr>
              <a:t>and/or</a:t>
            </a:r>
            <a:r>
              <a:rPr sz="2904" spc="5" dirty="0">
                <a:latin typeface="Arial MT"/>
                <a:cs typeface="Arial MT"/>
              </a:rPr>
              <a:t> </a:t>
            </a:r>
            <a:r>
              <a:rPr sz="2904" spc="-5" dirty="0">
                <a:latin typeface="Arial MT"/>
                <a:cs typeface="Arial MT"/>
              </a:rPr>
              <a:t>intelligent </a:t>
            </a:r>
            <a:r>
              <a:rPr sz="2904" dirty="0">
                <a:latin typeface="Arial MT"/>
                <a:cs typeface="Arial MT"/>
              </a:rPr>
              <a:t> </a:t>
            </a:r>
            <a:r>
              <a:rPr sz="2904" spc="-5" dirty="0">
                <a:latin typeface="Arial MT"/>
                <a:cs typeface="Arial MT"/>
              </a:rPr>
              <a:t>electronic</a:t>
            </a:r>
            <a:r>
              <a:rPr sz="2904" spc="5" dirty="0">
                <a:latin typeface="Arial MT"/>
                <a:cs typeface="Arial MT"/>
              </a:rPr>
              <a:t> </a:t>
            </a:r>
            <a:r>
              <a:rPr sz="2904" spc="-5" dirty="0">
                <a:latin typeface="Arial MT"/>
                <a:cs typeface="Arial MT"/>
              </a:rPr>
              <a:t>devices</a:t>
            </a:r>
            <a:r>
              <a:rPr sz="2904" spc="9" dirty="0">
                <a:latin typeface="Arial MT"/>
                <a:cs typeface="Arial MT"/>
              </a:rPr>
              <a:t> </a:t>
            </a:r>
            <a:r>
              <a:rPr sz="2904" dirty="0">
                <a:latin typeface="Arial MT"/>
                <a:cs typeface="Arial MT"/>
              </a:rPr>
              <a:t>(IEDs)</a:t>
            </a:r>
          </a:p>
          <a:p>
            <a:pPr marL="11527">
              <a:spcBef>
                <a:spcPts val="1266"/>
              </a:spcBef>
            </a:pPr>
            <a:r>
              <a:rPr sz="2541" spc="-5" dirty="0">
                <a:latin typeface="Arial MT"/>
                <a:cs typeface="Arial MT"/>
              </a:rPr>
              <a:t>DNP:</a:t>
            </a:r>
            <a:r>
              <a:rPr sz="2541" dirty="0">
                <a:latin typeface="Arial MT"/>
                <a:cs typeface="Arial MT"/>
              </a:rPr>
              <a:t> </a:t>
            </a:r>
            <a:r>
              <a:rPr sz="2541" spc="-5" dirty="0">
                <a:latin typeface="Arial MT"/>
                <a:cs typeface="Arial MT"/>
              </a:rPr>
              <a:t>Distributed</a:t>
            </a:r>
            <a:r>
              <a:rPr sz="2541" dirty="0">
                <a:latin typeface="Arial MT"/>
                <a:cs typeface="Arial MT"/>
              </a:rPr>
              <a:t> </a:t>
            </a:r>
            <a:r>
              <a:rPr sz="2541" spc="-5" dirty="0">
                <a:latin typeface="Arial MT"/>
                <a:cs typeface="Arial MT"/>
              </a:rPr>
              <a:t>Network</a:t>
            </a:r>
            <a:r>
              <a:rPr sz="2541" dirty="0">
                <a:latin typeface="Arial MT"/>
                <a:cs typeface="Arial MT"/>
              </a:rPr>
              <a:t> </a:t>
            </a:r>
            <a:r>
              <a:rPr sz="2541" spc="-5" dirty="0">
                <a:latin typeface="Arial MT"/>
                <a:cs typeface="Arial MT"/>
              </a:rPr>
              <a:t>Protocol</a:t>
            </a:r>
            <a:endParaRPr sz="2541" dirty="0">
              <a:latin typeface="Arial MT"/>
              <a:cs typeface="Arial MT"/>
            </a:endParaRPr>
          </a:p>
          <a:p>
            <a:pPr marL="11527">
              <a:spcBef>
                <a:spcPts val="1416"/>
              </a:spcBef>
            </a:pPr>
            <a:r>
              <a:rPr sz="2541" spc="-9" dirty="0">
                <a:latin typeface="Arial MT"/>
                <a:cs typeface="Arial MT"/>
              </a:rPr>
              <a:t>SCADA:</a:t>
            </a:r>
            <a:r>
              <a:rPr sz="2541" spc="5" dirty="0">
                <a:latin typeface="Arial MT"/>
                <a:cs typeface="Arial MT"/>
              </a:rPr>
              <a:t> </a:t>
            </a:r>
            <a:r>
              <a:rPr sz="2541" spc="-5" dirty="0">
                <a:latin typeface="Arial MT"/>
                <a:cs typeface="Arial MT"/>
              </a:rPr>
              <a:t>Supervisory</a:t>
            </a:r>
            <a:r>
              <a:rPr sz="2541" spc="5" dirty="0">
                <a:latin typeface="Arial MT"/>
                <a:cs typeface="Arial MT"/>
              </a:rPr>
              <a:t> </a:t>
            </a:r>
            <a:r>
              <a:rPr sz="2541" dirty="0">
                <a:latin typeface="Arial MT"/>
                <a:cs typeface="Arial MT"/>
              </a:rPr>
              <a:t>Control</a:t>
            </a:r>
            <a:r>
              <a:rPr sz="2541" spc="5" dirty="0">
                <a:latin typeface="Arial MT"/>
                <a:cs typeface="Arial MT"/>
              </a:rPr>
              <a:t> </a:t>
            </a:r>
            <a:r>
              <a:rPr sz="2541" spc="-5" dirty="0">
                <a:latin typeface="Arial MT"/>
                <a:cs typeface="Arial MT"/>
              </a:rPr>
              <a:t>And</a:t>
            </a:r>
            <a:r>
              <a:rPr sz="2541" spc="9" dirty="0">
                <a:latin typeface="Arial MT"/>
                <a:cs typeface="Arial MT"/>
              </a:rPr>
              <a:t> </a:t>
            </a:r>
            <a:r>
              <a:rPr sz="2541" spc="-5" dirty="0">
                <a:latin typeface="Arial MT"/>
                <a:cs typeface="Arial MT"/>
              </a:rPr>
              <a:t>Data</a:t>
            </a:r>
            <a:r>
              <a:rPr sz="2541" spc="5" dirty="0">
                <a:latin typeface="Arial MT"/>
                <a:cs typeface="Arial MT"/>
              </a:rPr>
              <a:t> </a:t>
            </a:r>
            <a:r>
              <a:rPr sz="2541" spc="-5" dirty="0">
                <a:latin typeface="Arial MT"/>
                <a:cs typeface="Arial MT"/>
              </a:rPr>
              <a:t>Acquisition</a:t>
            </a:r>
            <a:endParaRPr sz="2541" dirty="0">
              <a:latin typeface="Arial MT"/>
              <a:cs typeface="Arial MT"/>
            </a:endParaRPr>
          </a:p>
          <a:p>
            <a:pPr marL="11527" marR="4611">
              <a:spcBef>
                <a:spcPts val="1289"/>
              </a:spcBef>
            </a:pPr>
            <a:r>
              <a:rPr sz="2904" spc="-5" dirty="0">
                <a:latin typeface="Arial MT"/>
                <a:cs typeface="Arial MT"/>
              </a:rPr>
              <a:t>Protocol</a:t>
            </a:r>
            <a:r>
              <a:rPr sz="2904" dirty="0">
                <a:latin typeface="Arial MT"/>
                <a:cs typeface="Arial MT"/>
              </a:rPr>
              <a:t> </a:t>
            </a:r>
            <a:r>
              <a:rPr sz="2904" spc="-5" dirty="0">
                <a:latin typeface="Arial MT"/>
                <a:cs typeface="Arial MT"/>
              </a:rPr>
              <a:t>defined</a:t>
            </a:r>
            <a:r>
              <a:rPr sz="2904" spc="-9" dirty="0">
                <a:latin typeface="Arial MT"/>
                <a:cs typeface="Arial MT"/>
              </a:rPr>
              <a:t> </a:t>
            </a:r>
            <a:r>
              <a:rPr sz="2904" spc="-5" dirty="0">
                <a:latin typeface="Arial MT"/>
                <a:cs typeface="Arial MT"/>
              </a:rPr>
              <a:t>in “Basic</a:t>
            </a:r>
            <a:r>
              <a:rPr sz="2904" dirty="0">
                <a:latin typeface="Arial MT"/>
                <a:cs typeface="Arial MT"/>
              </a:rPr>
              <a:t> 4”</a:t>
            </a:r>
            <a:r>
              <a:rPr sz="2904" spc="9" dirty="0">
                <a:latin typeface="Arial MT"/>
                <a:cs typeface="Arial MT"/>
              </a:rPr>
              <a:t> </a:t>
            </a:r>
            <a:r>
              <a:rPr sz="2904" spc="-5" dirty="0">
                <a:latin typeface="Arial MT"/>
                <a:cs typeface="Arial MT"/>
              </a:rPr>
              <a:t>document</a:t>
            </a:r>
            <a:r>
              <a:rPr sz="2904" spc="-9" dirty="0">
                <a:latin typeface="Arial MT"/>
                <a:cs typeface="Arial MT"/>
              </a:rPr>
              <a:t> </a:t>
            </a:r>
            <a:r>
              <a:rPr sz="2904" dirty="0">
                <a:latin typeface="Arial MT"/>
                <a:cs typeface="Arial MT"/>
              </a:rPr>
              <a:t>set </a:t>
            </a:r>
            <a:r>
              <a:rPr sz="2904" spc="-5" dirty="0">
                <a:latin typeface="Arial MT"/>
                <a:cs typeface="Arial MT"/>
              </a:rPr>
              <a:t>from </a:t>
            </a:r>
            <a:r>
              <a:rPr sz="2904" spc="-789" dirty="0">
                <a:latin typeface="Arial MT"/>
                <a:cs typeface="Arial MT"/>
              </a:rPr>
              <a:t> </a:t>
            </a:r>
            <a:r>
              <a:rPr sz="2904" dirty="0">
                <a:latin typeface="Arial MT"/>
                <a:cs typeface="Arial MT"/>
              </a:rPr>
              <a:t>DNP</a:t>
            </a:r>
            <a:r>
              <a:rPr sz="2904" spc="-9" dirty="0">
                <a:latin typeface="Arial MT"/>
                <a:cs typeface="Arial MT"/>
              </a:rPr>
              <a:t> </a:t>
            </a:r>
            <a:r>
              <a:rPr sz="2904" dirty="0">
                <a:latin typeface="Arial MT"/>
                <a:cs typeface="Arial MT"/>
              </a:rPr>
              <a:t>Users</a:t>
            </a:r>
            <a:r>
              <a:rPr sz="2904" spc="5" dirty="0">
                <a:latin typeface="Arial MT"/>
                <a:cs typeface="Arial MT"/>
              </a:rPr>
              <a:t> </a:t>
            </a:r>
            <a:r>
              <a:rPr sz="2904" dirty="0">
                <a:latin typeface="Arial MT"/>
                <a:cs typeface="Arial MT"/>
              </a:rPr>
              <a:t>Group</a:t>
            </a:r>
          </a:p>
          <a:p>
            <a:pPr marL="11527">
              <a:spcBef>
                <a:spcPts val="1289"/>
              </a:spcBef>
            </a:pPr>
            <a:r>
              <a:rPr sz="2904" dirty="0">
                <a:latin typeface="Arial MT"/>
                <a:cs typeface="Arial MT"/>
              </a:rPr>
              <a:t>Based</a:t>
            </a:r>
            <a:r>
              <a:rPr sz="2904" spc="-18" dirty="0">
                <a:latin typeface="Arial MT"/>
                <a:cs typeface="Arial MT"/>
              </a:rPr>
              <a:t> </a:t>
            </a:r>
            <a:r>
              <a:rPr sz="2904" spc="-5" dirty="0">
                <a:latin typeface="Arial MT"/>
                <a:cs typeface="Arial MT"/>
              </a:rPr>
              <a:t>on</a:t>
            </a:r>
            <a:r>
              <a:rPr sz="2904" spc="-27" dirty="0">
                <a:latin typeface="Arial MT"/>
                <a:cs typeface="Arial MT"/>
              </a:rPr>
              <a:t> </a:t>
            </a:r>
            <a:r>
              <a:rPr sz="2904" dirty="0">
                <a:latin typeface="Arial MT"/>
                <a:cs typeface="Arial MT"/>
              </a:rPr>
              <a:t>IEC</a:t>
            </a:r>
            <a:r>
              <a:rPr sz="2904" spc="-18" dirty="0">
                <a:latin typeface="Arial MT"/>
                <a:cs typeface="Arial MT"/>
              </a:rPr>
              <a:t> </a:t>
            </a:r>
            <a:r>
              <a:rPr sz="2904" spc="-5" dirty="0">
                <a:latin typeface="Arial MT"/>
                <a:cs typeface="Arial MT"/>
              </a:rPr>
              <a:t>60870-5.</a:t>
            </a:r>
            <a:endParaRPr sz="2904" dirty="0">
              <a:latin typeface="Arial MT"/>
              <a:cs typeface="Arial MT"/>
            </a:endParaRPr>
          </a:p>
          <a:p>
            <a:pPr marL="11527">
              <a:spcBef>
                <a:spcPts val="1289"/>
              </a:spcBef>
            </a:pPr>
            <a:r>
              <a:rPr sz="2904" spc="-5" dirty="0">
                <a:latin typeface="Arial MT"/>
                <a:cs typeface="Arial MT"/>
              </a:rPr>
              <a:t>International counterpart:</a:t>
            </a:r>
            <a:r>
              <a:rPr sz="2904" spc="-14" dirty="0">
                <a:latin typeface="Arial MT"/>
                <a:cs typeface="Arial MT"/>
              </a:rPr>
              <a:t> </a:t>
            </a:r>
            <a:r>
              <a:rPr sz="2904" dirty="0">
                <a:latin typeface="Arial MT"/>
                <a:cs typeface="Arial MT"/>
              </a:rPr>
              <a:t>IEC</a:t>
            </a:r>
            <a:r>
              <a:rPr sz="2904" spc="-5" dirty="0">
                <a:latin typeface="Arial MT"/>
                <a:cs typeface="Arial MT"/>
              </a:rPr>
              <a:t> 60870-5-101</a:t>
            </a:r>
            <a:endParaRPr sz="2904" dirty="0">
              <a:latin typeface="Arial MT"/>
              <a:cs typeface="Arial MT"/>
            </a:endParaRP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3030" y="479740"/>
            <a:ext cx="4478447" cy="688747"/>
          </a:xfrm>
          <a:prstGeom prst="rect">
            <a:avLst/>
          </a:prstGeom>
        </p:spPr>
        <p:txBody>
          <a:bodyPr vert="horz" wrap="square" lIns="0" tIns="11526" rIns="0" bIns="0" rtlCol="0" anchor="ctr">
            <a:spAutoFit/>
          </a:bodyPr>
          <a:lstStyle/>
          <a:p>
            <a:pPr marL="11527">
              <a:lnSpc>
                <a:spcPct val="100000"/>
              </a:lnSpc>
              <a:spcBef>
                <a:spcPts val="91"/>
              </a:spcBef>
            </a:pPr>
            <a:r>
              <a:rPr spc="-5" dirty="0"/>
              <a:t>Protocol</a:t>
            </a:r>
            <a:r>
              <a:rPr spc="-36" dirty="0"/>
              <a:t> </a:t>
            </a:r>
            <a:r>
              <a:rPr spc="-5" dirty="0"/>
              <a:t>Overview</a:t>
            </a:r>
          </a:p>
        </p:txBody>
      </p:sp>
      <p:pic>
        <p:nvPicPr>
          <p:cNvPr id="3" name="object 3"/>
          <p:cNvPicPr/>
          <p:nvPr/>
        </p:nvPicPr>
        <p:blipFill>
          <a:blip r:embed="rId2" cstate="print"/>
          <a:stretch>
            <a:fillRect/>
          </a:stretch>
        </p:blipFill>
        <p:spPr>
          <a:xfrm>
            <a:off x="1727627" y="2073535"/>
            <a:ext cx="8707931" cy="4049102"/>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9149" y="513165"/>
            <a:ext cx="5126787" cy="688747"/>
          </a:xfrm>
          <a:prstGeom prst="rect">
            <a:avLst/>
          </a:prstGeom>
        </p:spPr>
        <p:txBody>
          <a:bodyPr vert="horz" wrap="square" lIns="0" tIns="11526" rIns="0" bIns="0" rtlCol="0" anchor="ctr">
            <a:spAutoFit/>
          </a:bodyPr>
          <a:lstStyle/>
          <a:p>
            <a:pPr marL="11527">
              <a:lnSpc>
                <a:spcPct val="100000"/>
              </a:lnSpc>
              <a:spcBef>
                <a:spcPts val="91"/>
              </a:spcBef>
            </a:pPr>
            <a:r>
              <a:rPr spc="-5" dirty="0"/>
              <a:t>Protocol</a:t>
            </a:r>
            <a:r>
              <a:rPr spc="-18" dirty="0"/>
              <a:t> </a:t>
            </a:r>
            <a:r>
              <a:rPr spc="-5" dirty="0"/>
              <a:t>Participants</a:t>
            </a:r>
          </a:p>
        </p:txBody>
      </p:sp>
      <p:sp>
        <p:nvSpPr>
          <p:cNvPr id="3" name="object 3"/>
          <p:cNvSpPr/>
          <p:nvPr/>
        </p:nvSpPr>
        <p:spPr>
          <a:xfrm>
            <a:off x="1976588" y="1604426"/>
            <a:ext cx="8230753" cy="4948133"/>
          </a:xfrm>
          <a:custGeom>
            <a:avLst/>
            <a:gdLst/>
            <a:ahLst/>
            <a:cxnLst/>
            <a:rect l="l" t="t" r="r" b="b"/>
            <a:pathLst>
              <a:path w="9069070" h="5452109">
                <a:moveTo>
                  <a:pt x="9069070" y="0"/>
                </a:moveTo>
                <a:lnTo>
                  <a:pt x="0" y="0"/>
                </a:lnTo>
                <a:lnTo>
                  <a:pt x="0" y="5452110"/>
                </a:lnTo>
                <a:lnTo>
                  <a:pt x="9069070" y="5452110"/>
                </a:lnTo>
                <a:lnTo>
                  <a:pt x="906907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71622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59576" y="2873445"/>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6" name="object 6"/>
          <p:cNvSpPr txBox="1"/>
          <p:nvPr/>
        </p:nvSpPr>
        <p:spPr>
          <a:xfrm>
            <a:off x="2059576" y="4564317"/>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7" name="object 7"/>
          <p:cNvSpPr txBox="1"/>
          <p:nvPr/>
        </p:nvSpPr>
        <p:spPr>
          <a:xfrm>
            <a:off x="2322370" y="1404697"/>
            <a:ext cx="6731213" cy="5213635"/>
          </a:xfrm>
          <a:prstGeom prst="rect">
            <a:avLst/>
          </a:prstGeom>
        </p:spPr>
        <p:txBody>
          <a:bodyPr vert="horz" wrap="square" lIns="0" tIns="216690" rIns="0" bIns="0" rtlCol="0">
            <a:spAutoFit/>
          </a:bodyPr>
          <a:lstStyle/>
          <a:p>
            <a:pPr marL="34580">
              <a:spcBef>
                <a:spcPts val="1706"/>
              </a:spcBef>
            </a:pPr>
            <a:r>
              <a:rPr sz="2904" dirty="0">
                <a:solidFill>
                  <a:srgbClr val="00007F"/>
                </a:solidFill>
                <a:latin typeface="Arial MT"/>
                <a:cs typeface="Arial MT"/>
              </a:rPr>
              <a:t>SCADA</a:t>
            </a:r>
            <a:r>
              <a:rPr sz="2904" spc="-5" dirty="0">
                <a:solidFill>
                  <a:srgbClr val="00007F"/>
                </a:solidFill>
                <a:latin typeface="Arial MT"/>
                <a:cs typeface="Arial MT"/>
              </a:rPr>
              <a:t> Master</a:t>
            </a:r>
            <a:r>
              <a:rPr sz="2904" spc="-9" dirty="0">
                <a:solidFill>
                  <a:srgbClr val="00007F"/>
                </a:solidFill>
                <a:latin typeface="Arial MT"/>
                <a:cs typeface="Arial MT"/>
              </a:rPr>
              <a:t> </a:t>
            </a:r>
            <a:r>
              <a:rPr sz="2904" spc="-5" dirty="0">
                <a:solidFill>
                  <a:srgbClr val="00007F"/>
                </a:solidFill>
                <a:latin typeface="Arial MT"/>
                <a:cs typeface="Arial MT"/>
              </a:rPr>
              <a:t>Stations/Control</a:t>
            </a:r>
            <a:r>
              <a:rPr sz="2904" spc="-14" dirty="0">
                <a:solidFill>
                  <a:srgbClr val="00007F"/>
                </a:solidFill>
                <a:latin typeface="Arial MT"/>
                <a:cs typeface="Arial MT"/>
              </a:rPr>
              <a:t> </a:t>
            </a:r>
            <a:r>
              <a:rPr sz="2904" dirty="0">
                <a:solidFill>
                  <a:srgbClr val="00007F"/>
                </a:solidFill>
                <a:latin typeface="Arial MT"/>
                <a:cs typeface="Arial MT"/>
              </a:rPr>
              <a:t>centres</a:t>
            </a:r>
            <a:endParaRPr sz="2904">
              <a:latin typeface="Arial MT"/>
              <a:cs typeface="Arial MT"/>
            </a:endParaRPr>
          </a:p>
          <a:p>
            <a:pPr marL="426481" indent="-257041">
              <a:spcBef>
                <a:spcPts val="1416"/>
              </a:spcBef>
              <a:buClr>
                <a:srgbClr val="000000"/>
              </a:buClr>
              <a:buSzPct val="75000"/>
              <a:buFont typeface="Lucida Sans Unicode"/>
              <a:buChar char="–"/>
              <a:tabLst>
                <a:tab pos="425905" algn="l"/>
                <a:tab pos="426481" algn="l"/>
              </a:tabLst>
            </a:pPr>
            <a:r>
              <a:rPr sz="2541" spc="-5" dirty="0">
                <a:solidFill>
                  <a:srgbClr val="00007F"/>
                </a:solidFill>
                <a:latin typeface="Arial MT"/>
                <a:cs typeface="Arial MT"/>
              </a:rPr>
              <a:t>Connected</a:t>
            </a:r>
            <a:r>
              <a:rPr sz="2541" spc="-9" dirty="0">
                <a:solidFill>
                  <a:srgbClr val="00007F"/>
                </a:solidFill>
                <a:latin typeface="Arial MT"/>
                <a:cs typeface="Arial MT"/>
              </a:rPr>
              <a:t> </a:t>
            </a:r>
            <a:r>
              <a:rPr sz="2541" dirty="0">
                <a:solidFill>
                  <a:srgbClr val="00007F"/>
                </a:solidFill>
                <a:latin typeface="Arial MT"/>
                <a:cs typeface="Arial MT"/>
              </a:rPr>
              <a:t>to</a:t>
            </a:r>
            <a:r>
              <a:rPr sz="2541" spc="-5" dirty="0">
                <a:solidFill>
                  <a:srgbClr val="00007F"/>
                </a:solidFill>
                <a:latin typeface="Arial MT"/>
                <a:cs typeface="Arial MT"/>
              </a:rPr>
              <a:t> </a:t>
            </a:r>
            <a:r>
              <a:rPr sz="2541" spc="-9" dirty="0">
                <a:solidFill>
                  <a:srgbClr val="00007F"/>
                </a:solidFill>
                <a:latin typeface="Arial MT"/>
                <a:cs typeface="Arial MT"/>
              </a:rPr>
              <a:t>HMI</a:t>
            </a:r>
            <a:r>
              <a:rPr sz="2541" spc="-5" dirty="0">
                <a:solidFill>
                  <a:srgbClr val="00007F"/>
                </a:solidFill>
                <a:latin typeface="Arial MT"/>
                <a:cs typeface="Arial MT"/>
              </a:rPr>
              <a:t> </a:t>
            </a:r>
            <a:r>
              <a:rPr sz="2541" dirty="0">
                <a:solidFill>
                  <a:srgbClr val="00007F"/>
                </a:solidFill>
                <a:latin typeface="Arial MT"/>
                <a:cs typeface="Arial MT"/>
              </a:rPr>
              <a:t>and</a:t>
            </a:r>
            <a:r>
              <a:rPr sz="2541" spc="-5" dirty="0">
                <a:solidFill>
                  <a:srgbClr val="00007F"/>
                </a:solidFill>
                <a:latin typeface="Arial MT"/>
                <a:cs typeface="Arial MT"/>
              </a:rPr>
              <a:t> </a:t>
            </a:r>
            <a:r>
              <a:rPr sz="2541" dirty="0">
                <a:solidFill>
                  <a:srgbClr val="00007F"/>
                </a:solidFill>
                <a:latin typeface="Arial MT"/>
                <a:cs typeface="Arial MT"/>
              </a:rPr>
              <a:t>other</a:t>
            </a:r>
            <a:r>
              <a:rPr sz="2541" spc="-5" dirty="0">
                <a:solidFill>
                  <a:srgbClr val="00007F"/>
                </a:solidFill>
                <a:latin typeface="Arial MT"/>
                <a:cs typeface="Arial MT"/>
              </a:rPr>
              <a:t> </a:t>
            </a:r>
            <a:r>
              <a:rPr sz="2541" dirty="0">
                <a:solidFill>
                  <a:srgbClr val="00007F"/>
                </a:solidFill>
                <a:latin typeface="Arial MT"/>
                <a:cs typeface="Arial MT"/>
              </a:rPr>
              <a:t>control</a:t>
            </a:r>
            <a:r>
              <a:rPr sz="2541" spc="-5" dirty="0">
                <a:solidFill>
                  <a:srgbClr val="00007F"/>
                </a:solidFill>
                <a:latin typeface="Arial MT"/>
                <a:cs typeface="Arial MT"/>
              </a:rPr>
              <a:t> </a:t>
            </a:r>
            <a:r>
              <a:rPr sz="2541" dirty="0">
                <a:solidFill>
                  <a:srgbClr val="00007F"/>
                </a:solidFill>
                <a:latin typeface="Arial MT"/>
                <a:cs typeface="Arial MT"/>
              </a:rPr>
              <a:t>centres</a:t>
            </a:r>
            <a:endParaRPr sz="2541">
              <a:latin typeface="Arial MT"/>
              <a:cs typeface="Arial MT"/>
            </a:endParaRPr>
          </a:p>
          <a:p>
            <a:pPr marL="34580">
              <a:spcBef>
                <a:spcPts val="1171"/>
              </a:spcBef>
            </a:pPr>
            <a:r>
              <a:rPr sz="2904" spc="-5" dirty="0">
                <a:solidFill>
                  <a:srgbClr val="007F00"/>
                </a:solidFill>
                <a:latin typeface="Arial MT"/>
                <a:cs typeface="Arial MT"/>
              </a:rPr>
              <a:t>Remote</a:t>
            </a:r>
            <a:r>
              <a:rPr sz="2904" spc="-27" dirty="0">
                <a:solidFill>
                  <a:srgbClr val="007F00"/>
                </a:solidFill>
                <a:latin typeface="Arial MT"/>
                <a:cs typeface="Arial MT"/>
              </a:rPr>
              <a:t> </a:t>
            </a:r>
            <a:r>
              <a:rPr sz="2904" spc="-5" dirty="0">
                <a:solidFill>
                  <a:srgbClr val="007F00"/>
                </a:solidFill>
                <a:latin typeface="Arial MT"/>
                <a:cs typeface="Arial MT"/>
              </a:rPr>
              <a:t>terminal</a:t>
            </a:r>
            <a:r>
              <a:rPr sz="2904" spc="-27" dirty="0">
                <a:solidFill>
                  <a:srgbClr val="007F00"/>
                </a:solidFill>
                <a:latin typeface="Arial MT"/>
                <a:cs typeface="Arial MT"/>
              </a:rPr>
              <a:t> </a:t>
            </a:r>
            <a:r>
              <a:rPr sz="2904" spc="-5" dirty="0">
                <a:solidFill>
                  <a:srgbClr val="007F00"/>
                </a:solidFill>
                <a:latin typeface="Arial MT"/>
                <a:cs typeface="Arial MT"/>
              </a:rPr>
              <a:t>units</a:t>
            </a:r>
            <a:endParaRPr sz="2904">
              <a:latin typeface="Arial MT"/>
              <a:cs typeface="Arial MT"/>
            </a:endParaRPr>
          </a:p>
          <a:p>
            <a:pPr marL="426481" indent="-257041">
              <a:spcBef>
                <a:spcPts val="1407"/>
              </a:spcBef>
              <a:buClr>
                <a:srgbClr val="000000"/>
              </a:buClr>
              <a:buSzPct val="75000"/>
              <a:buFont typeface="Lucida Sans Unicode"/>
              <a:buChar char="–"/>
              <a:tabLst>
                <a:tab pos="425905" algn="l"/>
                <a:tab pos="426481" algn="l"/>
              </a:tabLst>
            </a:pPr>
            <a:r>
              <a:rPr sz="2541" dirty="0">
                <a:solidFill>
                  <a:srgbClr val="007F00"/>
                </a:solidFill>
                <a:latin typeface="Arial MT"/>
                <a:cs typeface="Arial MT"/>
              </a:rPr>
              <a:t>Interface</a:t>
            </a:r>
            <a:r>
              <a:rPr sz="2541" spc="-9" dirty="0">
                <a:solidFill>
                  <a:srgbClr val="007F00"/>
                </a:solidFill>
                <a:latin typeface="Arial MT"/>
                <a:cs typeface="Arial MT"/>
              </a:rPr>
              <a:t> </a:t>
            </a:r>
            <a:r>
              <a:rPr sz="2541" spc="-5" dirty="0">
                <a:solidFill>
                  <a:srgbClr val="007F00"/>
                </a:solidFill>
                <a:latin typeface="Arial MT"/>
                <a:cs typeface="Arial MT"/>
              </a:rPr>
              <a:t>between</a:t>
            </a:r>
            <a:r>
              <a:rPr sz="2541" spc="5" dirty="0">
                <a:solidFill>
                  <a:srgbClr val="007F00"/>
                </a:solidFill>
                <a:latin typeface="Arial MT"/>
                <a:cs typeface="Arial MT"/>
              </a:rPr>
              <a:t> </a:t>
            </a:r>
            <a:r>
              <a:rPr sz="2541" spc="-9" dirty="0">
                <a:solidFill>
                  <a:srgbClr val="007F00"/>
                </a:solidFill>
                <a:latin typeface="Arial MT"/>
                <a:cs typeface="Arial MT"/>
              </a:rPr>
              <a:t>IEDs</a:t>
            </a:r>
            <a:r>
              <a:rPr sz="2541" spc="-5" dirty="0">
                <a:solidFill>
                  <a:srgbClr val="007F00"/>
                </a:solidFill>
                <a:latin typeface="Arial MT"/>
                <a:cs typeface="Arial MT"/>
              </a:rPr>
              <a:t> </a:t>
            </a:r>
            <a:r>
              <a:rPr sz="2541" dirty="0">
                <a:solidFill>
                  <a:srgbClr val="007F00"/>
                </a:solidFill>
                <a:latin typeface="Arial MT"/>
                <a:cs typeface="Arial MT"/>
              </a:rPr>
              <a:t>and</a:t>
            </a:r>
            <a:r>
              <a:rPr sz="2541" spc="5" dirty="0">
                <a:solidFill>
                  <a:srgbClr val="007F00"/>
                </a:solidFill>
                <a:latin typeface="Arial MT"/>
                <a:cs typeface="Arial MT"/>
              </a:rPr>
              <a:t> </a:t>
            </a:r>
            <a:r>
              <a:rPr sz="2541" spc="-5" dirty="0">
                <a:solidFill>
                  <a:srgbClr val="007F00"/>
                </a:solidFill>
                <a:latin typeface="Arial MT"/>
                <a:cs typeface="Arial MT"/>
              </a:rPr>
              <a:t>master</a:t>
            </a:r>
            <a:r>
              <a:rPr sz="2541" spc="-9" dirty="0">
                <a:solidFill>
                  <a:srgbClr val="007F00"/>
                </a:solidFill>
                <a:latin typeface="Arial MT"/>
                <a:cs typeface="Arial MT"/>
              </a:rPr>
              <a:t> </a:t>
            </a:r>
            <a:r>
              <a:rPr sz="2541" dirty="0">
                <a:solidFill>
                  <a:srgbClr val="007F00"/>
                </a:solidFill>
                <a:latin typeface="Arial MT"/>
                <a:cs typeface="Arial MT"/>
              </a:rPr>
              <a:t>stations</a:t>
            </a:r>
            <a:endParaRPr sz="2541">
              <a:latin typeface="Arial MT"/>
              <a:cs typeface="Arial MT"/>
            </a:endParaRPr>
          </a:p>
          <a:p>
            <a:pPr marL="426481" indent="-257041">
              <a:spcBef>
                <a:spcPts val="1153"/>
              </a:spcBef>
              <a:buClr>
                <a:srgbClr val="000000"/>
              </a:buClr>
              <a:buSzPct val="75000"/>
              <a:buFont typeface="Lucida Sans Unicode"/>
              <a:buChar char="–"/>
              <a:tabLst>
                <a:tab pos="425905" algn="l"/>
                <a:tab pos="426481" algn="l"/>
              </a:tabLst>
            </a:pPr>
            <a:r>
              <a:rPr sz="2541" spc="-5" dirty="0">
                <a:solidFill>
                  <a:srgbClr val="007F00"/>
                </a:solidFill>
                <a:latin typeface="Arial MT"/>
                <a:cs typeface="Arial MT"/>
              </a:rPr>
              <a:t>May </a:t>
            </a:r>
            <a:r>
              <a:rPr sz="2541" dirty="0">
                <a:solidFill>
                  <a:srgbClr val="007F00"/>
                </a:solidFill>
                <a:latin typeface="Arial MT"/>
                <a:cs typeface="Arial MT"/>
              </a:rPr>
              <a:t>exhibit</a:t>
            </a:r>
            <a:r>
              <a:rPr sz="2541" spc="-5" dirty="0">
                <a:solidFill>
                  <a:srgbClr val="007F00"/>
                </a:solidFill>
                <a:latin typeface="Arial MT"/>
                <a:cs typeface="Arial MT"/>
              </a:rPr>
              <a:t> limited</a:t>
            </a:r>
            <a:r>
              <a:rPr sz="2541" dirty="0">
                <a:solidFill>
                  <a:srgbClr val="007F00"/>
                </a:solidFill>
                <a:latin typeface="Arial MT"/>
                <a:cs typeface="Arial MT"/>
              </a:rPr>
              <a:t> </a:t>
            </a:r>
            <a:r>
              <a:rPr sz="2541" spc="-5" dirty="0">
                <a:solidFill>
                  <a:srgbClr val="007F00"/>
                </a:solidFill>
                <a:latin typeface="Arial MT"/>
                <a:cs typeface="Arial MT"/>
              </a:rPr>
              <a:t>autonomous </a:t>
            </a:r>
            <a:r>
              <a:rPr sz="2541" dirty="0">
                <a:solidFill>
                  <a:srgbClr val="007F00"/>
                </a:solidFill>
                <a:latin typeface="Arial MT"/>
                <a:cs typeface="Arial MT"/>
              </a:rPr>
              <a:t>control</a:t>
            </a:r>
            <a:endParaRPr sz="2541">
              <a:latin typeface="Arial MT"/>
              <a:cs typeface="Arial MT"/>
            </a:endParaRPr>
          </a:p>
          <a:p>
            <a:pPr marL="34580">
              <a:spcBef>
                <a:spcPts val="1171"/>
              </a:spcBef>
            </a:pPr>
            <a:r>
              <a:rPr sz="2904" spc="-5" dirty="0">
                <a:solidFill>
                  <a:srgbClr val="007F00"/>
                </a:solidFill>
                <a:latin typeface="Arial MT"/>
                <a:cs typeface="Arial MT"/>
              </a:rPr>
              <a:t>Intelligent</a:t>
            </a:r>
            <a:r>
              <a:rPr sz="2904" spc="-18" dirty="0">
                <a:solidFill>
                  <a:srgbClr val="007F00"/>
                </a:solidFill>
                <a:latin typeface="Arial MT"/>
                <a:cs typeface="Arial MT"/>
              </a:rPr>
              <a:t> </a:t>
            </a:r>
            <a:r>
              <a:rPr sz="2904" spc="-5" dirty="0">
                <a:solidFill>
                  <a:srgbClr val="007F00"/>
                </a:solidFill>
                <a:latin typeface="Arial MT"/>
                <a:cs typeface="Arial MT"/>
              </a:rPr>
              <a:t>electronic</a:t>
            </a:r>
            <a:r>
              <a:rPr sz="2904" dirty="0">
                <a:solidFill>
                  <a:srgbClr val="007F00"/>
                </a:solidFill>
                <a:latin typeface="Arial MT"/>
                <a:cs typeface="Arial MT"/>
              </a:rPr>
              <a:t> </a:t>
            </a:r>
            <a:r>
              <a:rPr sz="2904" spc="-5" dirty="0">
                <a:solidFill>
                  <a:srgbClr val="007F00"/>
                </a:solidFill>
                <a:latin typeface="Arial MT"/>
                <a:cs typeface="Arial MT"/>
              </a:rPr>
              <a:t>devices</a:t>
            </a:r>
            <a:endParaRPr sz="2904">
              <a:latin typeface="Arial MT"/>
              <a:cs typeface="Arial MT"/>
            </a:endParaRPr>
          </a:p>
          <a:p>
            <a:pPr marL="426481" indent="-257041">
              <a:spcBef>
                <a:spcPts val="1407"/>
              </a:spcBef>
              <a:buClr>
                <a:srgbClr val="000000"/>
              </a:buClr>
              <a:buSzPct val="75000"/>
              <a:buFont typeface="Lucida Sans Unicode"/>
              <a:buChar char="–"/>
              <a:tabLst>
                <a:tab pos="425905" algn="l"/>
                <a:tab pos="426481" algn="l"/>
              </a:tabLst>
            </a:pPr>
            <a:r>
              <a:rPr sz="2541" spc="-5" dirty="0">
                <a:solidFill>
                  <a:srgbClr val="007F00"/>
                </a:solidFill>
                <a:latin typeface="Arial MT"/>
                <a:cs typeface="Arial MT"/>
              </a:rPr>
              <a:t>Sensors</a:t>
            </a:r>
            <a:r>
              <a:rPr sz="2541" spc="-23" dirty="0">
                <a:solidFill>
                  <a:srgbClr val="007F00"/>
                </a:solidFill>
                <a:latin typeface="Arial MT"/>
                <a:cs typeface="Arial MT"/>
              </a:rPr>
              <a:t> </a:t>
            </a:r>
            <a:r>
              <a:rPr sz="2541" dirty="0">
                <a:solidFill>
                  <a:srgbClr val="007F00"/>
                </a:solidFill>
                <a:latin typeface="Arial MT"/>
                <a:cs typeface="Arial MT"/>
              </a:rPr>
              <a:t>and</a:t>
            </a:r>
            <a:r>
              <a:rPr sz="2541" spc="-18" dirty="0">
                <a:solidFill>
                  <a:srgbClr val="007F00"/>
                </a:solidFill>
                <a:latin typeface="Arial MT"/>
                <a:cs typeface="Arial MT"/>
              </a:rPr>
              <a:t> </a:t>
            </a:r>
            <a:r>
              <a:rPr sz="2541" dirty="0">
                <a:solidFill>
                  <a:srgbClr val="007F00"/>
                </a:solidFill>
                <a:latin typeface="Arial MT"/>
                <a:cs typeface="Arial MT"/>
              </a:rPr>
              <a:t>meters</a:t>
            </a:r>
            <a:endParaRPr sz="2541">
              <a:latin typeface="Arial MT"/>
              <a:cs typeface="Arial MT"/>
            </a:endParaRPr>
          </a:p>
          <a:p>
            <a:pPr marL="426481" indent="-257041">
              <a:spcBef>
                <a:spcPts val="1153"/>
              </a:spcBef>
              <a:buClr>
                <a:srgbClr val="000000"/>
              </a:buClr>
              <a:buSzPct val="75000"/>
              <a:buFont typeface="Lucida Sans Unicode"/>
              <a:buChar char="–"/>
              <a:tabLst>
                <a:tab pos="425905" algn="l"/>
                <a:tab pos="426481" algn="l"/>
              </a:tabLst>
            </a:pPr>
            <a:r>
              <a:rPr sz="2541" spc="-5" dirty="0">
                <a:solidFill>
                  <a:srgbClr val="007F00"/>
                </a:solidFill>
                <a:latin typeface="Arial MT"/>
                <a:cs typeface="Arial MT"/>
              </a:rPr>
              <a:t>Relays</a:t>
            </a:r>
            <a:r>
              <a:rPr sz="2541" spc="-9" dirty="0">
                <a:solidFill>
                  <a:srgbClr val="007F00"/>
                </a:solidFill>
                <a:latin typeface="Arial MT"/>
                <a:cs typeface="Arial MT"/>
              </a:rPr>
              <a:t> </a:t>
            </a:r>
            <a:r>
              <a:rPr sz="2541" dirty="0">
                <a:solidFill>
                  <a:srgbClr val="007F00"/>
                </a:solidFill>
                <a:latin typeface="Arial MT"/>
                <a:cs typeface="Arial MT"/>
              </a:rPr>
              <a:t>and</a:t>
            </a:r>
            <a:r>
              <a:rPr sz="2541" spc="-18" dirty="0">
                <a:solidFill>
                  <a:srgbClr val="007F00"/>
                </a:solidFill>
                <a:latin typeface="Arial MT"/>
                <a:cs typeface="Arial MT"/>
              </a:rPr>
              <a:t> </a:t>
            </a:r>
            <a:r>
              <a:rPr sz="2541" dirty="0">
                <a:solidFill>
                  <a:srgbClr val="007F00"/>
                </a:solidFill>
                <a:latin typeface="Arial MT"/>
                <a:cs typeface="Arial MT"/>
              </a:rPr>
              <a:t>other</a:t>
            </a:r>
            <a:r>
              <a:rPr sz="2541" spc="-18" dirty="0">
                <a:solidFill>
                  <a:srgbClr val="007F00"/>
                </a:solidFill>
                <a:latin typeface="Arial MT"/>
                <a:cs typeface="Arial MT"/>
              </a:rPr>
              <a:t> </a:t>
            </a:r>
            <a:r>
              <a:rPr sz="2541" dirty="0">
                <a:solidFill>
                  <a:srgbClr val="007F00"/>
                </a:solidFill>
                <a:latin typeface="Arial MT"/>
                <a:cs typeface="Arial MT"/>
              </a:rPr>
              <a:t>actuators</a:t>
            </a:r>
            <a:endParaRPr sz="2541">
              <a:latin typeface="Arial MT"/>
              <a:cs typeface="Arial MT"/>
            </a:endParaRPr>
          </a:p>
          <a:p>
            <a:pPr marL="426481" indent="-257041">
              <a:spcBef>
                <a:spcPts val="1153"/>
              </a:spcBef>
              <a:buClr>
                <a:srgbClr val="000000"/>
              </a:buClr>
              <a:buSzPct val="75000"/>
              <a:buFont typeface="Lucida Sans Unicode"/>
              <a:buChar char="–"/>
              <a:tabLst>
                <a:tab pos="425905" algn="l"/>
                <a:tab pos="426481" algn="l"/>
              </a:tabLst>
            </a:pPr>
            <a:r>
              <a:rPr sz="2541" spc="-5" dirty="0">
                <a:solidFill>
                  <a:srgbClr val="007F00"/>
                </a:solidFill>
                <a:latin typeface="Arial MT"/>
                <a:cs typeface="Arial MT"/>
              </a:rPr>
              <a:t>Programmable</a:t>
            </a:r>
            <a:r>
              <a:rPr sz="2541" dirty="0">
                <a:solidFill>
                  <a:srgbClr val="007F00"/>
                </a:solidFill>
                <a:latin typeface="Arial MT"/>
                <a:cs typeface="Arial MT"/>
              </a:rPr>
              <a:t> Logic </a:t>
            </a:r>
            <a:r>
              <a:rPr sz="2541" spc="-5" dirty="0">
                <a:solidFill>
                  <a:srgbClr val="007F00"/>
                </a:solidFill>
                <a:latin typeface="Arial MT"/>
                <a:cs typeface="Arial MT"/>
              </a:rPr>
              <a:t>Controllers:</a:t>
            </a:r>
            <a:r>
              <a:rPr sz="2541" dirty="0">
                <a:solidFill>
                  <a:srgbClr val="007F00"/>
                </a:solidFill>
                <a:latin typeface="Arial MT"/>
                <a:cs typeface="Arial MT"/>
              </a:rPr>
              <a:t> </a:t>
            </a:r>
            <a:r>
              <a:rPr sz="2541" spc="-5" dirty="0">
                <a:solidFill>
                  <a:srgbClr val="007F00"/>
                </a:solidFill>
                <a:latin typeface="Arial MT"/>
                <a:cs typeface="Arial MT"/>
              </a:rPr>
              <a:t>PLCs</a:t>
            </a:r>
            <a:endParaRPr sz="2541">
              <a:latin typeface="Arial MT"/>
              <a:cs typeface="Arial MT"/>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2452-74C9-6126-4708-EB1A917E7A6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Evolution of SCADA Protocols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3AD3C-A6CB-4709-6526-61B979D7E090}"/>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SCADA protocols evolved out of the need to send and receive data and control information locally and over distances in deterministic time. </a:t>
            </a:r>
          </a:p>
          <a:p>
            <a:pPr algn="l"/>
            <a:r>
              <a:rPr lang="en-US" sz="1800" b="0" i="1" u="none" strike="noStrike" baseline="0" dirty="0">
                <a:latin typeface="Times New Roman" panose="02020603050405020304" pitchFamily="18" charset="0"/>
                <a:cs typeface="Times New Roman" panose="02020603050405020304" pitchFamily="18" charset="0"/>
              </a:rPr>
              <a:t>Deterministic </a:t>
            </a:r>
            <a:r>
              <a:rPr lang="en-US" sz="1800" b="0" i="0" u="none" strike="noStrike" baseline="0" dirty="0">
                <a:latin typeface="Times New Roman" panose="02020603050405020304" pitchFamily="18" charset="0"/>
                <a:cs typeface="Times New Roman" panose="02020603050405020304" pitchFamily="18" charset="0"/>
              </a:rPr>
              <a:t>in this context refers to the ability to predict the amount of time required for a transaction to take place when all relevant factors are known and understood.</a:t>
            </a:r>
          </a:p>
          <a:p>
            <a:pPr algn="l"/>
            <a:r>
              <a:rPr lang="en-US" sz="1800" b="0" i="0" u="none" strike="noStrike" baseline="0" dirty="0">
                <a:latin typeface="Times New Roman" panose="02020603050405020304" pitchFamily="18" charset="0"/>
                <a:cs typeface="Times New Roman" panose="02020603050405020304" pitchFamily="18" charset="0"/>
              </a:rPr>
              <a:t>To accomplish communication in deterministic time for applications in refineries, electric utilities, and other users of SCADA systems, manufacturers of control devices, such as PLCs, developed their own protocols and communication bus structures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51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0057" y="479740"/>
            <a:ext cx="5383818" cy="688747"/>
          </a:xfrm>
          <a:prstGeom prst="rect">
            <a:avLst/>
          </a:prstGeom>
        </p:spPr>
        <p:txBody>
          <a:bodyPr vert="horz" wrap="square" lIns="0" tIns="11526" rIns="0" bIns="0" rtlCol="0" anchor="ctr">
            <a:spAutoFit/>
          </a:bodyPr>
          <a:lstStyle/>
          <a:p>
            <a:pPr marL="11527">
              <a:lnSpc>
                <a:spcPct val="100000"/>
              </a:lnSpc>
              <a:spcBef>
                <a:spcPts val="91"/>
              </a:spcBef>
              <a:tabLst>
                <a:tab pos="1956627" algn="l"/>
              </a:tabLst>
            </a:pPr>
            <a:r>
              <a:rPr dirty="0"/>
              <a:t>SCADA	Master</a:t>
            </a:r>
            <a:r>
              <a:rPr spc="-59" dirty="0"/>
              <a:t> </a:t>
            </a:r>
            <a:r>
              <a:rPr spc="-5" dirty="0"/>
              <a:t>Basics</a:t>
            </a:r>
          </a:p>
        </p:txBody>
      </p:sp>
      <p:sp>
        <p:nvSpPr>
          <p:cNvPr id="3" name="object 3"/>
          <p:cNvSpPr/>
          <p:nvPr/>
        </p:nvSpPr>
        <p:spPr>
          <a:xfrm>
            <a:off x="2004252" y="1280543"/>
            <a:ext cx="8229600" cy="4529738"/>
          </a:xfrm>
          <a:custGeom>
            <a:avLst/>
            <a:gdLst/>
            <a:ahLst/>
            <a:cxnLst/>
            <a:rect l="l" t="t" r="r" b="b"/>
            <a:pathLst>
              <a:path w="9067800" h="4991100">
                <a:moveTo>
                  <a:pt x="9067800" y="0"/>
                </a:moveTo>
                <a:lnTo>
                  <a:pt x="0" y="0"/>
                </a:lnTo>
                <a:lnTo>
                  <a:pt x="0" y="4991100"/>
                </a:lnTo>
                <a:lnTo>
                  <a:pt x="9067800" y="4991100"/>
                </a:lnTo>
                <a:lnTo>
                  <a:pt x="906780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88391" y="1343937"/>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88391" y="2759336"/>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6" name="object 6"/>
          <p:cNvSpPr txBox="1"/>
          <p:nvPr/>
        </p:nvSpPr>
        <p:spPr>
          <a:xfrm>
            <a:off x="2088391" y="3781698"/>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7" name="object 7"/>
          <p:cNvSpPr txBox="1"/>
          <p:nvPr/>
        </p:nvSpPr>
        <p:spPr>
          <a:xfrm>
            <a:off x="2088391" y="5232828"/>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8" name="object 8"/>
          <p:cNvSpPr txBox="1"/>
          <p:nvPr/>
        </p:nvSpPr>
        <p:spPr>
          <a:xfrm>
            <a:off x="2373086" y="1237897"/>
            <a:ext cx="7748964" cy="4376305"/>
          </a:xfrm>
          <a:prstGeom prst="rect">
            <a:avLst/>
          </a:prstGeom>
        </p:spPr>
        <p:txBody>
          <a:bodyPr vert="horz" wrap="square" lIns="0" tIns="50715" rIns="0" bIns="0" rtlCol="0">
            <a:spAutoFit/>
          </a:bodyPr>
          <a:lstStyle/>
          <a:p>
            <a:pPr marL="11527" marR="131979" algn="just">
              <a:lnSpc>
                <a:spcPts val="3240"/>
              </a:lnSpc>
              <a:spcBef>
                <a:spcPts val="399"/>
              </a:spcBef>
            </a:pPr>
            <a:r>
              <a:rPr sz="2904" spc="-5" dirty="0">
                <a:latin typeface="Arial MT"/>
                <a:cs typeface="Arial MT"/>
              </a:rPr>
              <a:t>Control centre from </a:t>
            </a:r>
            <a:r>
              <a:rPr sz="2904" dirty="0">
                <a:latin typeface="Arial MT"/>
                <a:cs typeface="Arial MT"/>
              </a:rPr>
              <a:t>which </a:t>
            </a:r>
            <a:r>
              <a:rPr sz="2904" spc="-5" dirty="0">
                <a:latin typeface="Arial MT"/>
                <a:cs typeface="Arial MT"/>
              </a:rPr>
              <a:t>multiple substations </a:t>
            </a:r>
            <a:r>
              <a:rPr sz="2904" spc="-794" dirty="0">
                <a:latin typeface="Arial MT"/>
                <a:cs typeface="Arial MT"/>
              </a:rPr>
              <a:t> </a:t>
            </a:r>
            <a:r>
              <a:rPr sz="2904" dirty="0">
                <a:latin typeface="Arial MT"/>
                <a:cs typeface="Arial MT"/>
              </a:rPr>
              <a:t>or </a:t>
            </a:r>
            <a:r>
              <a:rPr sz="2904" spc="-5" dirty="0">
                <a:latin typeface="Arial MT"/>
                <a:cs typeface="Arial MT"/>
              </a:rPr>
              <a:t>other remote installations </a:t>
            </a:r>
            <a:r>
              <a:rPr sz="2904" dirty="0">
                <a:latin typeface="Arial MT"/>
                <a:cs typeface="Arial MT"/>
              </a:rPr>
              <a:t>are </a:t>
            </a:r>
            <a:r>
              <a:rPr sz="2904" spc="-5" dirty="0">
                <a:latin typeface="Arial MT"/>
                <a:cs typeface="Arial MT"/>
              </a:rPr>
              <a:t>controlled and </a:t>
            </a:r>
            <a:r>
              <a:rPr sz="2904" spc="-794" dirty="0">
                <a:latin typeface="Arial MT"/>
                <a:cs typeface="Arial MT"/>
              </a:rPr>
              <a:t> </a:t>
            </a:r>
            <a:r>
              <a:rPr sz="2904" spc="-5" dirty="0">
                <a:latin typeface="Arial MT"/>
                <a:cs typeface="Arial MT"/>
              </a:rPr>
              <a:t>monitored</a:t>
            </a:r>
            <a:endParaRPr sz="2904">
              <a:latin typeface="Arial MT"/>
              <a:cs typeface="Arial MT"/>
            </a:endParaRPr>
          </a:p>
          <a:p>
            <a:pPr marL="11527" marR="4611" algn="just">
              <a:lnSpc>
                <a:spcPts val="3376"/>
              </a:lnSpc>
              <a:spcBef>
                <a:spcPts val="1325"/>
              </a:spcBef>
            </a:pPr>
            <a:r>
              <a:rPr sz="2904" spc="-5" dirty="0">
                <a:latin typeface="Arial MT"/>
                <a:cs typeface="Arial MT"/>
              </a:rPr>
              <a:t>Connected to other control centres using ICCP, </a:t>
            </a:r>
            <a:r>
              <a:rPr sz="2904" spc="-794" dirty="0">
                <a:latin typeface="Arial MT"/>
                <a:cs typeface="Arial MT"/>
              </a:rPr>
              <a:t> </a:t>
            </a:r>
            <a:r>
              <a:rPr sz="2904" dirty="0">
                <a:latin typeface="Arial MT"/>
                <a:cs typeface="Arial MT"/>
              </a:rPr>
              <a:t>a</a:t>
            </a:r>
            <a:r>
              <a:rPr sz="2904" spc="-14" dirty="0">
                <a:latin typeface="Arial MT"/>
                <a:cs typeface="Arial MT"/>
              </a:rPr>
              <a:t> </a:t>
            </a:r>
            <a:r>
              <a:rPr sz="2904" spc="-5" dirty="0">
                <a:latin typeface="Arial MT"/>
                <a:cs typeface="Arial MT"/>
              </a:rPr>
              <a:t>separate</a:t>
            </a:r>
            <a:r>
              <a:rPr sz="2904" dirty="0">
                <a:latin typeface="Arial MT"/>
                <a:cs typeface="Arial MT"/>
              </a:rPr>
              <a:t> </a:t>
            </a:r>
            <a:r>
              <a:rPr sz="2904" spc="-5" dirty="0">
                <a:latin typeface="Arial MT"/>
                <a:cs typeface="Arial MT"/>
              </a:rPr>
              <a:t>protocol</a:t>
            </a:r>
            <a:endParaRPr sz="2904">
              <a:latin typeface="Arial MT"/>
              <a:cs typeface="Arial MT"/>
            </a:endParaRPr>
          </a:p>
          <a:p>
            <a:pPr marL="11527" marR="457603">
              <a:lnSpc>
                <a:spcPct val="97000"/>
              </a:lnSpc>
              <a:spcBef>
                <a:spcPts val="1193"/>
              </a:spcBef>
            </a:pPr>
            <a:r>
              <a:rPr sz="2904" spc="-5" dirty="0">
                <a:latin typeface="Arial MT"/>
                <a:cs typeface="Arial MT"/>
              </a:rPr>
              <a:t>Interfaces</a:t>
            </a:r>
            <a:r>
              <a:rPr sz="2904" spc="5" dirty="0">
                <a:latin typeface="Arial MT"/>
                <a:cs typeface="Arial MT"/>
              </a:rPr>
              <a:t> </a:t>
            </a:r>
            <a:r>
              <a:rPr sz="2904" spc="-5" dirty="0">
                <a:latin typeface="Arial MT"/>
                <a:cs typeface="Arial MT"/>
              </a:rPr>
              <a:t>with</a:t>
            </a:r>
            <a:r>
              <a:rPr sz="2904" spc="-9" dirty="0">
                <a:latin typeface="Arial MT"/>
                <a:cs typeface="Arial MT"/>
              </a:rPr>
              <a:t> </a:t>
            </a:r>
            <a:r>
              <a:rPr sz="2904" spc="-5" dirty="0">
                <a:latin typeface="Arial MT"/>
                <a:cs typeface="Arial MT"/>
              </a:rPr>
              <a:t>human</a:t>
            </a:r>
            <a:r>
              <a:rPr sz="2904" spc="-9" dirty="0">
                <a:latin typeface="Arial MT"/>
                <a:cs typeface="Arial MT"/>
              </a:rPr>
              <a:t> </a:t>
            </a:r>
            <a:r>
              <a:rPr sz="2904" spc="-5" dirty="0">
                <a:latin typeface="Arial MT"/>
                <a:cs typeface="Arial MT"/>
              </a:rPr>
              <a:t>through</a:t>
            </a:r>
            <a:r>
              <a:rPr sz="2904" dirty="0">
                <a:latin typeface="Arial MT"/>
                <a:cs typeface="Arial MT"/>
              </a:rPr>
              <a:t> </a:t>
            </a:r>
            <a:r>
              <a:rPr sz="2904" spc="-5" dirty="0">
                <a:latin typeface="Arial MT"/>
                <a:cs typeface="Arial MT"/>
              </a:rPr>
              <a:t>HMI</a:t>
            </a:r>
            <a:r>
              <a:rPr sz="2904" dirty="0">
                <a:latin typeface="Arial MT"/>
                <a:cs typeface="Arial MT"/>
              </a:rPr>
              <a:t> </a:t>
            </a:r>
            <a:r>
              <a:rPr sz="2904" spc="-5" dirty="0">
                <a:latin typeface="Arial MT"/>
                <a:cs typeface="Arial MT"/>
              </a:rPr>
              <a:t>(Human- </a:t>
            </a:r>
            <a:r>
              <a:rPr sz="2904" spc="-794" dirty="0">
                <a:latin typeface="Arial MT"/>
                <a:cs typeface="Arial MT"/>
              </a:rPr>
              <a:t> </a:t>
            </a:r>
            <a:r>
              <a:rPr sz="2904" spc="-5" dirty="0">
                <a:latin typeface="Arial MT"/>
                <a:cs typeface="Arial MT"/>
              </a:rPr>
              <a:t>Machine Interface), </a:t>
            </a:r>
            <a:r>
              <a:rPr sz="2904" dirty="0">
                <a:latin typeface="Arial MT"/>
                <a:cs typeface="Arial MT"/>
              </a:rPr>
              <a:t>which </a:t>
            </a:r>
            <a:r>
              <a:rPr sz="2904" spc="-5" dirty="0">
                <a:latin typeface="Arial MT"/>
                <a:cs typeface="Arial MT"/>
              </a:rPr>
              <a:t>may be local </a:t>
            </a:r>
            <a:r>
              <a:rPr sz="2904" dirty="0">
                <a:latin typeface="Arial MT"/>
                <a:cs typeface="Arial MT"/>
              </a:rPr>
              <a:t>or </a:t>
            </a:r>
            <a:r>
              <a:rPr sz="2904" spc="5" dirty="0">
                <a:latin typeface="Arial MT"/>
                <a:cs typeface="Arial MT"/>
              </a:rPr>
              <a:t> </a:t>
            </a:r>
            <a:r>
              <a:rPr sz="2904" spc="-5" dirty="0">
                <a:latin typeface="Arial MT"/>
                <a:cs typeface="Arial MT"/>
              </a:rPr>
              <a:t>remote.</a:t>
            </a:r>
            <a:endParaRPr sz="2904">
              <a:latin typeface="Arial MT"/>
              <a:cs typeface="Arial MT"/>
            </a:endParaRPr>
          </a:p>
          <a:p>
            <a:pPr marL="11527">
              <a:spcBef>
                <a:spcPts val="1180"/>
              </a:spcBef>
            </a:pPr>
            <a:r>
              <a:rPr sz="2904" spc="-5" dirty="0">
                <a:latin typeface="Arial MT"/>
                <a:cs typeface="Arial MT"/>
              </a:rPr>
              <a:t>Connected</a:t>
            </a:r>
            <a:r>
              <a:rPr sz="2904" spc="-14" dirty="0">
                <a:latin typeface="Arial MT"/>
                <a:cs typeface="Arial MT"/>
              </a:rPr>
              <a:t> </a:t>
            </a:r>
            <a:r>
              <a:rPr sz="2904" spc="-5" dirty="0">
                <a:latin typeface="Arial MT"/>
                <a:cs typeface="Arial MT"/>
              </a:rPr>
              <a:t>to</a:t>
            </a:r>
            <a:r>
              <a:rPr sz="2904" spc="-9" dirty="0">
                <a:latin typeface="Arial MT"/>
                <a:cs typeface="Arial MT"/>
              </a:rPr>
              <a:t> </a:t>
            </a:r>
            <a:r>
              <a:rPr sz="2904" dirty="0">
                <a:latin typeface="Arial MT"/>
                <a:cs typeface="Arial MT"/>
              </a:rPr>
              <a:t>RTUs</a:t>
            </a:r>
            <a:r>
              <a:rPr sz="2904" spc="-9" dirty="0">
                <a:latin typeface="Arial MT"/>
                <a:cs typeface="Arial MT"/>
              </a:rPr>
              <a:t> </a:t>
            </a:r>
            <a:r>
              <a:rPr sz="2904" spc="-5" dirty="0">
                <a:latin typeface="Arial MT"/>
                <a:cs typeface="Arial MT"/>
              </a:rPr>
              <a:t>and/or </a:t>
            </a:r>
            <a:r>
              <a:rPr sz="2904" dirty="0">
                <a:latin typeface="Arial MT"/>
                <a:cs typeface="Arial MT"/>
              </a:rPr>
              <a:t>IEDs</a:t>
            </a:r>
            <a:endParaRPr sz="2904">
              <a:latin typeface="Arial MT"/>
              <a:cs typeface="Arial MT"/>
            </a:endParaRPr>
          </a:p>
        </p:txBody>
      </p:sp>
      <p:pic>
        <p:nvPicPr>
          <p:cNvPr id="9" name="object 9"/>
          <p:cNvPicPr/>
          <p:nvPr/>
        </p:nvPicPr>
        <p:blipFill>
          <a:blip r:embed="rId2" cstate="print"/>
          <a:stretch>
            <a:fillRect/>
          </a:stretch>
        </p:blipFill>
        <p:spPr>
          <a:xfrm>
            <a:off x="8489960" y="4857077"/>
            <a:ext cx="2178424" cy="2000922"/>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299" y="479740"/>
            <a:ext cx="5833334" cy="688747"/>
          </a:xfrm>
          <a:prstGeom prst="rect">
            <a:avLst/>
          </a:prstGeom>
        </p:spPr>
        <p:txBody>
          <a:bodyPr vert="horz" wrap="square" lIns="0" tIns="11526" rIns="0" bIns="0" rtlCol="0" anchor="ctr">
            <a:spAutoFit/>
          </a:bodyPr>
          <a:lstStyle/>
          <a:p>
            <a:pPr marL="11527">
              <a:lnSpc>
                <a:spcPct val="100000"/>
              </a:lnSpc>
              <a:spcBef>
                <a:spcPts val="91"/>
              </a:spcBef>
              <a:tabLst>
                <a:tab pos="3902303" algn="l"/>
              </a:tabLst>
            </a:pPr>
            <a:r>
              <a:rPr spc="-5" dirty="0"/>
              <a:t>Sample</a:t>
            </a:r>
            <a:r>
              <a:rPr spc="14" dirty="0"/>
              <a:t> </a:t>
            </a:r>
            <a:r>
              <a:rPr dirty="0"/>
              <a:t>SCADA	</a:t>
            </a:r>
            <a:r>
              <a:rPr spc="-5" dirty="0"/>
              <a:t>Masters</a:t>
            </a:r>
          </a:p>
        </p:txBody>
      </p:sp>
      <p:grpSp>
        <p:nvGrpSpPr>
          <p:cNvPr id="3" name="object 3"/>
          <p:cNvGrpSpPr/>
          <p:nvPr/>
        </p:nvGrpSpPr>
        <p:grpSpPr>
          <a:xfrm>
            <a:off x="1801393" y="1452283"/>
            <a:ext cx="8553482" cy="5073767"/>
            <a:chOff x="309879" y="1600200"/>
            <a:chExt cx="9424670" cy="5590540"/>
          </a:xfrm>
        </p:grpSpPr>
        <p:pic>
          <p:nvPicPr>
            <p:cNvPr id="4" name="object 4"/>
            <p:cNvPicPr/>
            <p:nvPr/>
          </p:nvPicPr>
          <p:blipFill>
            <a:blip r:embed="rId2" cstate="print"/>
            <a:stretch>
              <a:fillRect/>
            </a:stretch>
          </p:blipFill>
          <p:spPr>
            <a:xfrm>
              <a:off x="309879" y="1600200"/>
              <a:ext cx="7006590" cy="4734560"/>
            </a:xfrm>
            <a:prstGeom prst="rect">
              <a:avLst/>
            </a:prstGeom>
          </p:spPr>
        </p:pic>
        <p:pic>
          <p:nvPicPr>
            <p:cNvPr id="5" name="object 5"/>
            <p:cNvPicPr/>
            <p:nvPr/>
          </p:nvPicPr>
          <p:blipFill>
            <a:blip r:embed="rId3" cstate="print"/>
            <a:stretch>
              <a:fillRect/>
            </a:stretch>
          </p:blipFill>
          <p:spPr>
            <a:xfrm>
              <a:off x="6857999" y="5027929"/>
              <a:ext cx="2876550" cy="2162810"/>
            </a:xfrm>
            <a:prstGeom prst="rect">
              <a:avLst/>
            </a:prstGeom>
          </p:spPr>
        </p:pic>
      </p:grpSp>
      <p:sp>
        <p:nvSpPr>
          <p:cNvPr id="6" name="object 6"/>
          <p:cNvSpPr txBox="1"/>
          <p:nvPr/>
        </p:nvSpPr>
        <p:spPr>
          <a:xfrm>
            <a:off x="7814533" y="6558323"/>
            <a:ext cx="2002075" cy="263118"/>
          </a:xfrm>
          <a:prstGeom prst="rect">
            <a:avLst/>
          </a:prstGeom>
        </p:spPr>
        <p:txBody>
          <a:bodyPr vert="horz" wrap="square" lIns="0" tIns="11526" rIns="0" bIns="0" rtlCol="0">
            <a:spAutoFit/>
          </a:bodyPr>
          <a:lstStyle/>
          <a:p>
            <a:pPr marL="11527">
              <a:spcBef>
                <a:spcPts val="91"/>
              </a:spcBef>
            </a:pPr>
            <a:r>
              <a:rPr sz="1634" spc="-9" dirty="0">
                <a:latin typeface="Arial MT"/>
                <a:cs typeface="Arial MT"/>
              </a:rPr>
              <a:t>Korean</a:t>
            </a:r>
            <a:r>
              <a:rPr sz="1634" spc="-32" dirty="0">
                <a:latin typeface="Arial MT"/>
                <a:cs typeface="Arial MT"/>
              </a:rPr>
              <a:t> </a:t>
            </a:r>
            <a:r>
              <a:rPr sz="1634" spc="-5" dirty="0">
                <a:latin typeface="Arial MT"/>
                <a:cs typeface="Arial MT"/>
              </a:rPr>
              <a:t>control</a:t>
            </a:r>
            <a:r>
              <a:rPr sz="1634" spc="-27" dirty="0">
                <a:latin typeface="Arial MT"/>
                <a:cs typeface="Arial MT"/>
              </a:rPr>
              <a:t> </a:t>
            </a:r>
            <a:r>
              <a:rPr sz="1634" spc="-5" dirty="0">
                <a:latin typeface="Arial MT"/>
                <a:cs typeface="Arial MT"/>
              </a:rPr>
              <a:t>center</a:t>
            </a:r>
            <a:endParaRPr sz="1634">
              <a:latin typeface="Arial MT"/>
              <a:cs typeface="Arial MT"/>
            </a:endParaRPr>
          </a:p>
        </p:txBody>
      </p:sp>
      <p:sp>
        <p:nvSpPr>
          <p:cNvPr id="7" name="object 7"/>
          <p:cNvSpPr txBox="1"/>
          <p:nvPr/>
        </p:nvSpPr>
        <p:spPr>
          <a:xfrm>
            <a:off x="2420342" y="5791840"/>
            <a:ext cx="4725104" cy="681950"/>
          </a:xfrm>
          <a:prstGeom prst="rect">
            <a:avLst/>
          </a:prstGeom>
        </p:spPr>
        <p:txBody>
          <a:bodyPr vert="horz" wrap="square" lIns="0" tIns="11526" rIns="0" bIns="0" rtlCol="0">
            <a:spAutoFit/>
          </a:bodyPr>
          <a:lstStyle/>
          <a:p>
            <a:pPr marL="11527">
              <a:spcBef>
                <a:spcPts val="91"/>
              </a:spcBef>
            </a:pPr>
            <a:r>
              <a:rPr sz="4356" spc="-5" dirty="0">
                <a:latin typeface="Arial MT"/>
                <a:cs typeface="Arial MT"/>
              </a:rPr>
              <a:t>Water</a:t>
            </a:r>
            <a:r>
              <a:rPr sz="4356" spc="-41" dirty="0">
                <a:latin typeface="Arial MT"/>
                <a:cs typeface="Arial MT"/>
              </a:rPr>
              <a:t> </a:t>
            </a:r>
            <a:r>
              <a:rPr sz="4356" spc="-5" dirty="0">
                <a:latin typeface="Arial MT"/>
                <a:cs typeface="Arial MT"/>
              </a:rPr>
              <a:t>SCADA</a:t>
            </a:r>
            <a:r>
              <a:rPr sz="4356" spc="-32" dirty="0">
                <a:latin typeface="Arial MT"/>
                <a:cs typeface="Arial MT"/>
              </a:rPr>
              <a:t> </a:t>
            </a:r>
            <a:r>
              <a:rPr sz="4356" spc="-5" dirty="0">
                <a:latin typeface="Arial MT"/>
                <a:cs typeface="Arial MT"/>
              </a:rPr>
              <a:t>HMI</a:t>
            </a:r>
            <a:endParaRPr sz="4356">
              <a:latin typeface="Arial MT"/>
              <a:cs typeface="Arial MT"/>
            </a:endParaRP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0877" y="588516"/>
            <a:ext cx="9543570" cy="688747"/>
          </a:xfrm>
          <a:prstGeom prst="rect">
            <a:avLst/>
          </a:prstGeom>
        </p:spPr>
        <p:txBody>
          <a:bodyPr vert="horz" wrap="square" lIns="0" tIns="11526" rIns="0" bIns="0" rtlCol="0" anchor="ctr">
            <a:spAutoFit/>
          </a:bodyPr>
          <a:lstStyle/>
          <a:p>
            <a:pPr marL="11527">
              <a:lnSpc>
                <a:spcPct val="100000"/>
              </a:lnSpc>
              <a:spcBef>
                <a:spcPts val="91"/>
              </a:spcBef>
            </a:pPr>
            <a:r>
              <a:rPr spc="-5" dirty="0"/>
              <a:t>RTU</a:t>
            </a:r>
            <a:r>
              <a:rPr spc="-50" dirty="0"/>
              <a:t> </a:t>
            </a:r>
            <a:r>
              <a:rPr spc="-5" dirty="0"/>
              <a:t>Basics</a:t>
            </a:r>
          </a:p>
        </p:txBody>
      </p:sp>
      <p:sp>
        <p:nvSpPr>
          <p:cNvPr id="9" name="object 9"/>
          <p:cNvSpPr txBox="1">
            <a:spLocks noGrp="1"/>
          </p:cNvSpPr>
          <p:nvPr>
            <p:ph idx="1"/>
          </p:nvPr>
        </p:nvSpPr>
        <p:spPr>
          <a:xfrm>
            <a:off x="2280877" y="1656870"/>
            <a:ext cx="9543570" cy="3959242"/>
          </a:xfrm>
          <a:prstGeom prst="rect">
            <a:avLst/>
          </a:prstGeom>
        </p:spPr>
        <p:txBody>
          <a:bodyPr vert="horz" wrap="square" lIns="0" tIns="192485" rIns="0" bIns="0" rtlCol="0">
            <a:spAutoFit/>
          </a:bodyPr>
          <a:lstStyle/>
          <a:p>
            <a:pPr marL="11527">
              <a:lnSpc>
                <a:spcPct val="100000"/>
              </a:lnSpc>
              <a:spcBef>
                <a:spcPts val="1516"/>
              </a:spcBef>
            </a:pPr>
            <a:r>
              <a:rPr spc="-5" dirty="0"/>
              <a:t>Remote</a:t>
            </a:r>
            <a:r>
              <a:rPr spc="-18" dirty="0"/>
              <a:t> </a:t>
            </a:r>
            <a:r>
              <a:rPr spc="-5" dirty="0"/>
              <a:t>Terminal</a:t>
            </a:r>
            <a:r>
              <a:rPr spc="-18" dirty="0"/>
              <a:t> </a:t>
            </a:r>
            <a:r>
              <a:rPr spc="-5" dirty="0"/>
              <a:t>Unit</a:t>
            </a:r>
          </a:p>
          <a:p>
            <a:pPr marL="11527" marR="4611">
              <a:lnSpc>
                <a:spcPct val="103899"/>
              </a:lnSpc>
              <a:spcBef>
                <a:spcPts val="1289"/>
              </a:spcBef>
            </a:pPr>
            <a:r>
              <a:rPr spc="-5" dirty="0"/>
              <a:t>Appears</a:t>
            </a:r>
            <a:r>
              <a:rPr spc="5" dirty="0"/>
              <a:t> </a:t>
            </a:r>
            <a:r>
              <a:rPr spc="-5" dirty="0"/>
              <a:t>as</a:t>
            </a:r>
            <a:r>
              <a:rPr spc="5" dirty="0"/>
              <a:t> </a:t>
            </a:r>
            <a:r>
              <a:rPr spc="-5" dirty="0"/>
              <a:t>IED</a:t>
            </a:r>
            <a:r>
              <a:rPr spc="5" dirty="0"/>
              <a:t> </a:t>
            </a:r>
            <a:r>
              <a:rPr spc="-5" dirty="0"/>
              <a:t>to</a:t>
            </a:r>
            <a:r>
              <a:rPr spc="-9" dirty="0"/>
              <a:t> </a:t>
            </a:r>
            <a:r>
              <a:rPr dirty="0"/>
              <a:t>SCADA </a:t>
            </a:r>
            <a:r>
              <a:rPr spc="-5" dirty="0"/>
              <a:t>master</a:t>
            </a:r>
            <a:r>
              <a:rPr dirty="0"/>
              <a:t> </a:t>
            </a:r>
            <a:r>
              <a:rPr spc="-5" dirty="0"/>
              <a:t>when </a:t>
            </a:r>
            <a:r>
              <a:rPr dirty="0"/>
              <a:t>DNP </a:t>
            </a:r>
            <a:r>
              <a:rPr spc="-794" dirty="0"/>
              <a:t> </a:t>
            </a:r>
            <a:r>
              <a:rPr dirty="0"/>
              <a:t>used</a:t>
            </a:r>
            <a:r>
              <a:rPr spc="-5" dirty="0"/>
              <a:t> for</a:t>
            </a:r>
            <a:r>
              <a:rPr spc="5" dirty="0"/>
              <a:t> </a:t>
            </a:r>
            <a:r>
              <a:rPr spc="-5" dirty="0"/>
              <a:t>communications</a:t>
            </a:r>
          </a:p>
          <a:p>
            <a:pPr marL="11527">
              <a:lnSpc>
                <a:spcPct val="100000"/>
              </a:lnSpc>
              <a:spcBef>
                <a:spcPts val="1425"/>
              </a:spcBef>
            </a:pPr>
            <a:r>
              <a:rPr spc="-5" dirty="0"/>
              <a:t>Manages</a:t>
            </a:r>
            <a:r>
              <a:rPr spc="-18" dirty="0"/>
              <a:t> </a:t>
            </a:r>
            <a:r>
              <a:rPr spc="-5" dirty="0"/>
              <a:t>multiple</a:t>
            </a:r>
            <a:r>
              <a:rPr spc="-23" dirty="0"/>
              <a:t> </a:t>
            </a:r>
            <a:r>
              <a:rPr dirty="0"/>
              <a:t>actual</a:t>
            </a:r>
            <a:r>
              <a:rPr spc="-23" dirty="0"/>
              <a:t> </a:t>
            </a:r>
            <a:r>
              <a:rPr dirty="0"/>
              <a:t>IEDs</a:t>
            </a:r>
          </a:p>
          <a:p>
            <a:pPr marL="11527" marR="765361">
              <a:lnSpc>
                <a:spcPct val="103899"/>
              </a:lnSpc>
              <a:spcBef>
                <a:spcPts val="1298"/>
              </a:spcBef>
            </a:pPr>
            <a:r>
              <a:rPr spc="-5" dirty="0"/>
              <a:t>Attached</a:t>
            </a:r>
            <a:r>
              <a:rPr dirty="0"/>
              <a:t> IEDs </a:t>
            </a:r>
            <a:r>
              <a:rPr spc="-5" dirty="0"/>
              <a:t>referenced</a:t>
            </a:r>
            <a:r>
              <a:rPr spc="5" dirty="0"/>
              <a:t> </a:t>
            </a:r>
            <a:r>
              <a:rPr spc="-5" dirty="0"/>
              <a:t>using</a:t>
            </a:r>
            <a:r>
              <a:rPr spc="-9" dirty="0"/>
              <a:t> </a:t>
            </a:r>
            <a:r>
              <a:rPr spc="-5" dirty="0"/>
              <a:t>absolute </a:t>
            </a:r>
            <a:r>
              <a:rPr spc="-789" dirty="0"/>
              <a:t> </a:t>
            </a:r>
            <a:r>
              <a:rPr spc="-5" dirty="0"/>
              <a:t>addressing</a:t>
            </a:r>
            <a:r>
              <a:rPr spc="-14" dirty="0"/>
              <a:t> </a:t>
            </a:r>
            <a:r>
              <a:rPr dirty="0"/>
              <a:t>scheme</a:t>
            </a:r>
          </a:p>
          <a:p>
            <a:pPr marL="11527" marR="744612">
              <a:lnSpc>
                <a:spcPct val="104200"/>
              </a:lnSpc>
              <a:spcBef>
                <a:spcPts val="1280"/>
              </a:spcBef>
            </a:pPr>
            <a:r>
              <a:rPr dirty="0"/>
              <a:t>Addresses</a:t>
            </a:r>
            <a:r>
              <a:rPr spc="-5" dirty="0"/>
              <a:t> </a:t>
            </a:r>
            <a:r>
              <a:rPr spc="-9" dirty="0"/>
              <a:t>only</a:t>
            </a:r>
            <a:r>
              <a:rPr spc="-5" dirty="0"/>
              <a:t> </a:t>
            </a:r>
            <a:r>
              <a:rPr dirty="0"/>
              <a:t>have</a:t>
            </a:r>
            <a:r>
              <a:rPr spc="-23" dirty="0"/>
              <a:t> </a:t>
            </a:r>
            <a:r>
              <a:rPr spc="-5" dirty="0"/>
              <a:t>meaning</a:t>
            </a:r>
            <a:r>
              <a:rPr spc="-14" dirty="0"/>
              <a:t> </a:t>
            </a:r>
            <a:r>
              <a:rPr spc="-5" dirty="0"/>
              <a:t>to</a:t>
            </a:r>
            <a:r>
              <a:rPr spc="-9" dirty="0"/>
              <a:t> </a:t>
            </a:r>
            <a:r>
              <a:rPr dirty="0"/>
              <a:t>SCADA </a:t>
            </a:r>
            <a:r>
              <a:rPr spc="-794" dirty="0"/>
              <a:t> </a:t>
            </a:r>
            <a:r>
              <a:rPr spc="-5" dirty="0"/>
              <a:t>master</a:t>
            </a:r>
          </a:p>
        </p:txBody>
      </p:sp>
      <p:sp>
        <p:nvSpPr>
          <p:cNvPr id="3" name="object 3"/>
          <p:cNvSpPr/>
          <p:nvPr/>
        </p:nvSpPr>
        <p:spPr>
          <a:xfrm>
            <a:off x="2001946" y="1280543"/>
            <a:ext cx="8231905" cy="4529738"/>
          </a:xfrm>
          <a:custGeom>
            <a:avLst/>
            <a:gdLst/>
            <a:ahLst/>
            <a:cxnLst/>
            <a:rect l="l" t="t" r="r" b="b"/>
            <a:pathLst>
              <a:path w="9070340" h="4991100">
                <a:moveTo>
                  <a:pt x="9070340" y="0"/>
                </a:moveTo>
                <a:lnTo>
                  <a:pt x="0" y="0"/>
                </a:lnTo>
                <a:lnTo>
                  <a:pt x="0" y="4991100"/>
                </a:lnTo>
                <a:lnTo>
                  <a:pt x="9070340" y="4991100"/>
                </a:lnTo>
                <a:lnTo>
                  <a:pt x="907034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86086" y="1392348"/>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86086" y="2015906"/>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6" name="object 6"/>
          <p:cNvSpPr txBox="1"/>
          <p:nvPr/>
        </p:nvSpPr>
        <p:spPr>
          <a:xfrm>
            <a:off x="2086086" y="3100508"/>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7" name="object 7"/>
          <p:cNvSpPr txBox="1"/>
          <p:nvPr/>
        </p:nvSpPr>
        <p:spPr>
          <a:xfrm>
            <a:off x="2086086" y="3724068"/>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8" name="object 8"/>
          <p:cNvSpPr txBox="1"/>
          <p:nvPr/>
        </p:nvSpPr>
        <p:spPr>
          <a:xfrm>
            <a:off x="2086086" y="480866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pic>
        <p:nvPicPr>
          <p:cNvPr id="10" name="object 10"/>
          <p:cNvPicPr/>
          <p:nvPr/>
        </p:nvPicPr>
        <p:blipFill>
          <a:blip r:embed="rId2" cstate="print"/>
          <a:stretch>
            <a:fillRect/>
          </a:stretch>
        </p:blipFill>
        <p:spPr>
          <a:xfrm>
            <a:off x="9196508" y="3325266"/>
            <a:ext cx="1473028" cy="3532734"/>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4316" y="479740"/>
            <a:ext cx="3294145" cy="688747"/>
          </a:xfrm>
          <a:prstGeom prst="rect">
            <a:avLst/>
          </a:prstGeom>
        </p:spPr>
        <p:txBody>
          <a:bodyPr vert="horz" wrap="square" lIns="0" tIns="11526" rIns="0" bIns="0" rtlCol="0" anchor="ctr">
            <a:spAutoFit/>
          </a:bodyPr>
          <a:lstStyle/>
          <a:p>
            <a:pPr marL="11527">
              <a:lnSpc>
                <a:spcPct val="100000"/>
              </a:lnSpc>
              <a:spcBef>
                <a:spcPts val="91"/>
              </a:spcBef>
            </a:pPr>
            <a:r>
              <a:rPr spc="-5" dirty="0"/>
              <a:t>Sample</a:t>
            </a:r>
            <a:r>
              <a:rPr spc="-68" dirty="0"/>
              <a:t> </a:t>
            </a:r>
            <a:r>
              <a:rPr dirty="0"/>
              <a:t>RTUs</a:t>
            </a:r>
          </a:p>
        </p:txBody>
      </p:sp>
      <p:pic>
        <p:nvPicPr>
          <p:cNvPr id="3" name="object 3"/>
          <p:cNvPicPr/>
          <p:nvPr/>
        </p:nvPicPr>
        <p:blipFill>
          <a:blip r:embed="rId2" cstate="print"/>
          <a:stretch>
            <a:fillRect/>
          </a:stretch>
        </p:blipFill>
        <p:spPr>
          <a:xfrm>
            <a:off x="8806928" y="1279392"/>
            <a:ext cx="1426924" cy="1625173"/>
          </a:xfrm>
          <a:prstGeom prst="rect">
            <a:avLst/>
          </a:prstGeom>
        </p:spPr>
      </p:pic>
      <p:grpSp>
        <p:nvGrpSpPr>
          <p:cNvPr id="4" name="object 4"/>
          <p:cNvGrpSpPr/>
          <p:nvPr/>
        </p:nvGrpSpPr>
        <p:grpSpPr>
          <a:xfrm>
            <a:off x="1727627" y="1243661"/>
            <a:ext cx="7883818" cy="5395344"/>
            <a:chOff x="228600" y="1370330"/>
            <a:chExt cx="8686800" cy="5944870"/>
          </a:xfrm>
        </p:grpSpPr>
        <p:pic>
          <p:nvPicPr>
            <p:cNvPr id="5" name="object 5"/>
            <p:cNvPicPr/>
            <p:nvPr/>
          </p:nvPicPr>
          <p:blipFill>
            <a:blip r:embed="rId3" cstate="print"/>
            <a:stretch>
              <a:fillRect/>
            </a:stretch>
          </p:blipFill>
          <p:spPr>
            <a:xfrm>
              <a:off x="228600" y="1370330"/>
              <a:ext cx="4150360" cy="5198110"/>
            </a:xfrm>
            <a:prstGeom prst="rect">
              <a:avLst/>
            </a:prstGeom>
          </p:spPr>
        </p:pic>
        <p:pic>
          <p:nvPicPr>
            <p:cNvPr id="6" name="object 6"/>
            <p:cNvPicPr/>
            <p:nvPr/>
          </p:nvPicPr>
          <p:blipFill>
            <a:blip r:embed="rId4" cstate="print"/>
            <a:stretch>
              <a:fillRect/>
            </a:stretch>
          </p:blipFill>
          <p:spPr>
            <a:xfrm>
              <a:off x="4292600" y="3569969"/>
              <a:ext cx="4622800" cy="3745229"/>
            </a:xfrm>
            <a:prstGeom prst="rect">
              <a:avLst/>
            </a:prstGeom>
          </p:spPr>
        </p:pic>
      </p:grpSp>
      <p:sp>
        <p:nvSpPr>
          <p:cNvPr id="7" name="object 7"/>
          <p:cNvSpPr txBox="1"/>
          <p:nvPr/>
        </p:nvSpPr>
        <p:spPr>
          <a:xfrm>
            <a:off x="7593235" y="1264408"/>
            <a:ext cx="1118603" cy="781080"/>
          </a:xfrm>
          <a:prstGeom prst="rect">
            <a:avLst/>
          </a:prstGeom>
        </p:spPr>
        <p:txBody>
          <a:bodyPr vert="horz" wrap="square" lIns="0" tIns="11526" rIns="0" bIns="0" rtlCol="0">
            <a:spAutoFit/>
          </a:bodyPr>
          <a:lstStyle/>
          <a:p>
            <a:pPr marL="11527">
              <a:lnSpc>
                <a:spcPts val="3004"/>
              </a:lnSpc>
              <a:spcBef>
                <a:spcPts val="91"/>
              </a:spcBef>
            </a:pPr>
            <a:r>
              <a:rPr sz="2541" spc="-5" dirty="0">
                <a:latin typeface="Arial MT"/>
                <a:cs typeface="Arial MT"/>
              </a:rPr>
              <a:t>Cellular</a:t>
            </a:r>
            <a:endParaRPr sz="2541">
              <a:latin typeface="Arial MT"/>
              <a:cs typeface="Arial MT"/>
            </a:endParaRPr>
          </a:p>
          <a:p>
            <a:pPr marL="444924">
              <a:lnSpc>
                <a:spcPts val="3004"/>
              </a:lnSpc>
            </a:pPr>
            <a:r>
              <a:rPr sz="2541" spc="-5" dirty="0">
                <a:latin typeface="Arial MT"/>
                <a:cs typeface="Arial MT"/>
              </a:rPr>
              <a:t>R</a:t>
            </a:r>
            <a:r>
              <a:rPr sz="2541" spc="-14" dirty="0">
                <a:latin typeface="Arial MT"/>
                <a:cs typeface="Arial MT"/>
              </a:rPr>
              <a:t>T</a:t>
            </a:r>
            <a:r>
              <a:rPr sz="2541" dirty="0">
                <a:latin typeface="Arial MT"/>
                <a:cs typeface="Arial MT"/>
              </a:rPr>
              <a:t>U</a:t>
            </a:r>
            <a:endParaRPr sz="2541">
              <a:latin typeface="Arial MT"/>
              <a:cs typeface="Arial MT"/>
            </a:endParaRPr>
          </a:p>
        </p:txBody>
      </p:sp>
      <p:sp>
        <p:nvSpPr>
          <p:cNvPr id="8" name="object 8"/>
          <p:cNvSpPr txBox="1"/>
          <p:nvPr/>
        </p:nvSpPr>
        <p:spPr>
          <a:xfrm>
            <a:off x="5562344" y="1264408"/>
            <a:ext cx="866759" cy="803194"/>
          </a:xfrm>
          <a:prstGeom prst="rect">
            <a:avLst/>
          </a:prstGeom>
        </p:spPr>
        <p:txBody>
          <a:bodyPr vert="horz" wrap="square" lIns="0" tIns="33426" rIns="0" bIns="0" rtlCol="0">
            <a:spAutoFit/>
          </a:bodyPr>
          <a:lstStyle/>
          <a:p>
            <a:pPr marL="11527" marR="4611">
              <a:lnSpc>
                <a:spcPts val="2959"/>
              </a:lnSpc>
              <a:spcBef>
                <a:spcPts val="263"/>
              </a:spcBef>
            </a:pPr>
            <a:r>
              <a:rPr sz="2541" spc="-5" dirty="0">
                <a:latin typeface="Arial MT"/>
                <a:cs typeface="Arial MT"/>
              </a:rPr>
              <a:t>R</a:t>
            </a:r>
            <a:r>
              <a:rPr sz="2541" dirty="0">
                <a:latin typeface="Arial MT"/>
                <a:cs typeface="Arial MT"/>
              </a:rPr>
              <a:t>ad</a:t>
            </a:r>
            <a:r>
              <a:rPr sz="2541" spc="-5" dirty="0">
                <a:latin typeface="Arial MT"/>
                <a:cs typeface="Arial MT"/>
              </a:rPr>
              <a:t>i</a:t>
            </a:r>
            <a:r>
              <a:rPr sz="2541" dirty="0">
                <a:latin typeface="Arial MT"/>
                <a:cs typeface="Arial MT"/>
              </a:rPr>
              <a:t>o  </a:t>
            </a:r>
            <a:r>
              <a:rPr sz="2541" spc="-9" dirty="0">
                <a:latin typeface="Arial MT"/>
                <a:cs typeface="Arial MT"/>
              </a:rPr>
              <a:t>RTU</a:t>
            </a:r>
            <a:endParaRPr sz="2541">
              <a:latin typeface="Arial MT"/>
              <a:cs typeface="Arial MT"/>
            </a:endParaRPr>
          </a:p>
        </p:txBody>
      </p:sp>
      <p:sp>
        <p:nvSpPr>
          <p:cNvPr id="9" name="object 9"/>
          <p:cNvSpPr txBox="1"/>
          <p:nvPr/>
        </p:nvSpPr>
        <p:spPr>
          <a:xfrm>
            <a:off x="6362252" y="2880359"/>
            <a:ext cx="1600392" cy="402643"/>
          </a:xfrm>
          <a:prstGeom prst="rect">
            <a:avLst/>
          </a:prstGeom>
        </p:spPr>
        <p:txBody>
          <a:bodyPr vert="horz" wrap="square" lIns="0" tIns="11526" rIns="0" bIns="0" rtlCol="0">
            <a:spAutoFit/>
          </a:bodyPr>
          <a:lstStyle/>
          <a:p>
            <a:pPr marL="11527">
              <a:spcBef>
                <a:spcPts val="91"/>
              </a:spcBef>
            </a:pPr>
            <a:r>
              <a:rPr sz="2541" spc="-5" dirty="0">
                <a:latin typeface="Arial MT"/>
                <a:cs typeface="Arial MT"/>
              </a:rPr>
              <a:t>Serial</a:t>
            </a:r>
            <a:r>
              <a:rPr sz="2541" spc="-59" dirty="0">
                <a:latin typeface="Arial MT"/>
                <a:cs typeface="Arial MT"/>
              </a:rPr>
              <a:t> </a:t>
            </a:r>
            <a:r>
              <a:rPr sz="2541" spc="-9" dirty="0">
                <a:latin typeface="Arial MT"/>
                <a:cs typeface="Arial MT"/>
              </a:rPr>
              <a:t>RTU</a:t>
            </a:r>
            <a:endParaRPr sz="2541">
              <a:latin typeface="Arial MT"/>
              <a:cs typeface="Arial MT"/>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8198" y="513165"/>
            <a:ext cx="2647534" cy="688747"/>
          </a:xfrm>
          <a:prstGeom prst="rect">
            <a:avLst/>
          </a:prstGeom>
        </p:spPr>
        <p:txBody>
          <a:bodyPr vert="horz" wrap="square" lIns="0" tIns="11526" rIns="0" bIns="0" rtlCol="0" anchor="ctr">
            <a:spAutoFit/>
          </a:bodyPr>
          <a:lstStyle/>
          <a:p>
            <a:pPr marL="11527">
              <a:lnSpc>
                <a:spcPct val="100000"/>
              </a:lnSpc>
              <a:spcBef>
                <a:spcPts val="91"/>
              </a:spcBef>
              <a:tabLst>
                <a:tab pos="998773" algn="l"/>
              </a:tabLst>
            </a:pPr>
            <a:r>
              <a:rPr dirty="0"/>
              <a:t>IED	</a:t>
            </a:r>
            <a:r>
              <a:rPr spc="-5" dirty="0"/>
              <a:t>Basics</a:t>
            </a:r>
          </a:p>
        </p:txBody>
      </p:sp>
      <p:sp>
        <p:nvSpPr>
          <p:cNvPr id="3" name="object 3"/>
          <p:cNvSpPr/>
          <p:nvPr/>
        </p:nvSpPr>
        <p:spPr>
          <a:xfrm>
            <a:off x="2001946" y="1867220"/>
            <a:ext cx="8231905" cy="4529738"/>
          </a:xfrm>
          <a:custGeom>
            <a:avLst/>
            <a:gdLst/>
            <a:ahLst/>
            <a:cxnLst/>
            <a:rect l="l" t="t" r="r" b="b"/>
            <a:pathLst>
              <a:path w="9070340" h="4991100">
                <a:moveTo>
                  <a:pt x="9070340" y="0"/>
                </a:moveTo>
                <a:lnTo>
                  <a:pt x="0" y="0"/>
                </a:lnTo>
                <a:lnTo>
                  <a:pt x="0" y="4991100"/>
                </a:lnTo>
                <a:lnTo>
                  <a:pt x="9070340" y="4991100"/>
                </a:lnTo>
                <a:lnTo>
                  <a:pt x="907034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86086" y="1979024"/>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86086" y="2602583"/>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6" name="object 6"/>
          <p:cNvSpPr txBox="1"/>
          <p:nvPr/>
        </p:nvSpPr>
        <p:spPr>
          <a:xfrm>
            <a:off x="2086086" y="3227295"/>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7" name="object 7"/>
          <p:cNvSpPr txBox="1"/>
          <p:nvPr/>
        </p:nvSpPr>
        <p:spPr>
          <a:xfrm>
            <a:off x="2086086" y="3850854"/>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8" name="object 8"/>
          <p:cNvSpPr txBox="1"/>
          <p:nvPr/>
        </p:nvSpPr>
        <p:spPr>
          <a:xfrm>
            <a:off x="2086086" y="4935455"/>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9" name="object 9"/>
          <p:cNvSpPr txBox="1"/>
          <p:nvPr/>
        </p:nvSpPr>
        <p:spPr>
          <a:xfrm>
            <a:off x="2086086" y="6018904"/>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10" name="object 10"/>
          <p:cNvSpPr txBox="1"/>
          <p:nvPr/>
        </p:nvSpPr>
        <p:spPr>
          <a:xfrm>
            <a:off x="2370781" y="1690871"/>
            <a:ext cx="7873445" cy="4721896"/>
          </a:xfrm>
          <a:prstGeom prst="rect">
            <a:avLst/>
          </a:prstGeom>
        </p:spPr>
        <p:txBody>
          <a:bodyPr vert="horz" wrap="square" lIns="0" tIns="193638" rIns="0" bIns="0" rtlCol="0">
            <a:spAutoFit/>
          </a:bodyPr>
          <a:lstStyle/>
          <a:p>
            <a:pPr marL="11527">
              <a:spcBef>
                <a:spcPts val="1525"/>
              </a:spcBef>
            </a:pPr>
            <a:r>
              <a:rPr sz="2904" spc="-5" dirty="0">
                <a:latin typeface="Arial MT"/>
                <a:cs typeface="Arial MT"/>
              </a:rPr>
              <a:t>Intelligent</a:t>
            </a:r>
            <a:r>
              <a:rPr sz="2904" spc="-23" dirty="0">
                <a:latin typeface="Arial MT"/>
                <a:cs typeface="Arial MT"/>
              </a:rPr>
              <a:t> </a:t>
            </a:r>
            <a:r>
              <a:rPr sz="2904" spc="-5" dirty="0">
                <a:latin typeface="Arial MT"/>
                <a:cs typeface="Arial MT"/>
              </a:rPr>
              <a:t>Electronic</a:t>
            </a:r>
            <a:r>
              <a:rPr sz="2904" spc="-9" dirty="0">
                <a:latin typeface="Arial MT"/>
                <a:cs typeface="Arial MT"/>
              </a:rPr>
              <a:t> </a:t>
            </a:r>
            <a:r>
              <a:rPr sz="2904" dirty="0">
                <a:latin typeface="Arial MT"/>
                <a:cs typeface="Arial MT"/>
              </a:rPr>
              <a:t>Device</a:t>
            </a:r>
            <a:endParaRPr sz="2904">
              <a:latin typeface="Arial MT"/>
              <a:cs typeface="Arial MT"/>
            </a:endParaRPr>
          </a:p>
          <a:p>
            <a:pPr marL="11527" marR="2036160">
              <a:lnSpc>
                <a:spcPct val="140900"/>
              </a:lnSpc>
              <a:spcBef>
                <a:spcPts val="9"/>
              </a:spcBef>
            </a:pPr>
            <a:r>
              <a:rPr sz="2904" spc="-5" dirty="0">
                <a:latin typeface="Arial MT"/>
                <a:cs typeface="Arial MT"/>
              </a:rPr>
              <a:t>May be data acquisition </a:t>
            </a:r>
            <a:r>
              <a:rPr sz="2904" dirty="0">
                <a:latin typeface="Arial MT"/>
                <a:cs typeface="Arial MT"/>
              </a:rPr>
              <a:t>device </a:t>
            </a:r>
            <a:r>
              <a:rPr sz="2904" spc="-5" dirty="0">
                <a:latin typeface="Arial MT"/>
                <a:cs typeface="Arial MT"/>
              </a:rPr>
              <a:t>only </a:t>
            </a:r>
            <a:r>
              <a:rPr sz="2904" spc="-794" dirty="0">
                <a:latin typeface="Arial MT"/>
                <a:cs typeface="Arial MT"/>
              </a:rPr>
              <a:t> </a:t>
            </a:r>
            <a:r>
              <a:rPr sz="2904" spc="-5" dirty="0">
                <a:latin typeface="Arial MT"/>
                <a:cs typeface="Arial MT"/>
              </a:rPr>
              <a:t>May</a:t>
            </a:r>
            <a:r>
              <a:rPr sz="2904" spc="5" dirty="0">
                <a:latin typeface="Arial MT"/>
                <a:cs typeface="Arial MT"/>
              </a:rPr>
              <a:t> </a:t>
            </a:r>
            <a:r>
              <a:rPr sz="2904" spc="-5" dirty="0">
                <a:latin typeface="Arial MT"/>
                <a:cs typeface="Arial MT"/>
              </a:rPr>
              <a:t>be</a:t>
            </a:r>
            <a:r>
              <a:rPr sz="2904" dirty="0">
                <a:latin typeface="Arial MT"/>
                <a:cs typeface="Arial MT"/>
              </a:rPr>
              <a:t> </a:t>
            </a:r>
            <a:r>
              <a:rPr sz="2904" spc="-5" dirty="0">
                <a:latin typeface="Arial MT"/>
                <a:cs typeface="Arial MT"/>
              </a:rPr>
              <a:t>responsible for control</a:t>
            </a:r>
            <a:endParaRPr sz="2904">
              <a:latin typeface="Arial MT"/>
              <a:cs typeface="Arial MT"/>
            </a:endParaRPr>
          </a:p>
          <a:p>
            <a:pPr marL="11527" marR="951514">
              <a:lnSpc>
                <a:spcPct val="103899"/>
              </a:lnSpc>
              <a:spcBef>
                <a:spcPts val="1298"/>
              </a:spcBef>
            </a:pPr>
            <a:r>
              <a:rPr sz="2904" spc="-5" dirty="0">
                <a:solidFill>
                  <a:srgbClr val="7F0000"/>
                </a:solidFill>
                <a:latin typeface="Arial MT"/>
                <a:cs typeface="Arial MT"/>
              </a:rPr>
              <a:t>Possible</a:t>
            </a:r>
            <a:r>
              <a:rPr sz="2904" spc="5" dirty="0">
                <a:solidFill>
                  <a:srgbClr val="7F0000"/>
                </a:solidFill>
                <a:latin typeface="Arial MT"/>
                <a:cs typeface="Arial MT"/>
              </a:rPr>
              <a:t> </a:t>
            </a:r>
            <a:r>
              <a:rPr sz="2904" spc="-5" dirty="0">
                <a:solidFill>
                  <a:srgbClr val="7F0000"/>
                </a:solidFill>
                <a:latin typeface="Arial MT"/>
                <a:cs typeface="Arial MT"/>
              </a:rPr>
              <a:t>inputs: configuration, setting,</a:t>
            </a:r>
            <a:r>
              <a:rPr sz="2904" spc="5" dirty="0">
                <a:solidFill>
                  <a:srgbClr val="7F0000"/>
                </a:solidFill>
                <a:latin typeface="Arial MT"/>
                <a:cs typeface="Arial MT"/>
              </a:rPr>
              <a:t> </a:t>
            </a:r>
            <a:r>
              <a:rPr sz="2904" spc="-5" dirty="0">
                <a:solidFill>
                  <a:srgbClr val="7F0000"/>
                </a:solidFill>
                <a:latin typeface="Arial MT"/>
                <a:cs typeface="Arial MT"/>
              </a:rPr>
              <a:t>and </a:t>
            </a:r>
            <a:r>
              <a:rPr sz="2904" spc="-789" dirty="0">
                <a:solidFill>
                  <a:srgbClr val="7F0000"/>
                </a:solidFill>
                <a:latin typeface="Arial MT"/>
                <a:cs typeface="Arial MT"/>
              </a:rPr>
              <a:t> </a:t>
            </a:r>
            <a:r>
              <a:rPr sz="2904" spc="-5" dirty="0">
                <a:solidFill>
                  <a:srgbClr val="7F0000"/>
                </a:solidFill>
                <a:latin typeface="Arial MT"/>
                <a:cs typeface="Arial MT"/>
              </a:rPr>
              <a:t>command</a:t>
            </a:r>
            <a:r>
              <a:rPr sz="2904" spc="-14" dirty="0">
                <a:solidFill>
                  <a:srgbClr val="7F0000"/>
                </a:solidFill>
                <a:latin typeface="Arial MT"/>
                <a:cs typeface="Arial MT"/>
              </a:rPr>
              <a:t> </a:t>
            </a:r>
            <a:r>
              <a:rPr sz="2904" spc="-5" dirty="0">
                <a:solidFill>
                  <a:srgbClr val="7F0000"/>
                </a:solidFill>
                <a:latin typeface="Arial MT"/>
                <a:cs typeface="Arial MT"/>
              </a:rPr>
              <a:t>data</a:t>
            </a:r>
            <a:endParaRPr sz="2904">
              <a:latin typeface="Arial MT"/>
              <a:cs typeface="Arial MT"/>
            </a:endParaRPr>
          </a:p>
          <a:p>
            <a:pPr marL="11527" marR="4611">
              <a:lnSpc>
                <a:spcPct val="103899"/>
              </a:lnSpc>
              <a:spcBef>
                <a:spcPts val="1289"/>
              </a:spcBef>
            </a:pPr>
            <a:r>
              <a:rPr sz="2904" spc="-5" dirty="0">
                <a:solidFill>
                  <a:srgbClr val="7F0000"/>
                </a:solidFill>
                <a:latin typeface="Arial MT"/>
                <a:cs typeface="Arial MT"/>
              </a:rPr>
              <a:t>Possible</a:t>
            </a:r>
            <a:r>
              <a:rPr sz="2904" spc="5" dirty="0">
                <a:solidFill>
                  <a:srgbClr val="7F0000"/>
                </a:solidFill>
                <a:latin typeface="Arial MT"/>
                <a:cs typeface="Arial MT"/>
              </a:rPr>
              <a:t> </a:t>
            </a:r>
            <a:r>
              <a:rPr sz="2904" spc="-5" dirty="0">
                <a:solidFill>
                  <a:srgbClr val="7F0000"/>
                </a:solidFill>
                <a:latin typeface="Arial MT"/>
                <a:cs typeface="Arial MT"/>
              </a:rPr>
              <a:t>outputs:</a:t>
            </a:r>
            <a:r>
              <a:rPr sz="2904" spc="5" dirty="0">
                <a:solidFill>
                  <a:srgbClr val="7F0000"/>
                </a:solidFill>
                <a:latin typeface="Arial MT"/>
                <a:cs typeface="Arial MT"/>
              </a:rPr>
              <a:t> </a:t>
            </a:r>
            <a:r>
              <a:rPr sz="2904" spc="-5" dirty="0">
                <a:solidFill>
                  <a:srgbClr val="7F0000"/>
                </a:solidFill>
                <a:latin typeface="Arial MT"/>
                <a:cs typeface="Arial MT"/>
              </a:rPr>
              <a:t>values,</a:t>
            </a:r>
            <a:r>
              <a:rPr sz="2904" spc="9" dirty="0">
                <a:solidFill>
                  <a:srgbClr val="7F0000"/>
                </a:solidFill>
                <a:latin typeface="Arial MT"/>
                <a:cs typeface="Arial MT"/>
              </a:rPr>
              <a:t> </a:t>
            </a:r>
            <a:r>
              <a:rPr sz="2904" spc="-5" dirty="0">
                <a:solidFill>
                  <a:srgbClr val="7F0000"/>
                </a:solidFill>
                <a:latin typeface="Arial MT"/>
                <a:cs typeface="Arial MT"/>
              </a:rPr>
              <a:t>conditions, </a:t>
            </a:r>
            <a:r>
              <a:rPr sz="2904" dirty="0">
                <a:solidFill>
                  <a:srgbClr val="7F0000"/>
                </a:solidFill>
                <a:latin typeface="Arial MT"/>
                <a:cs typeface="Arial MT"/>
              </a:rPr>
              <a:t>status,</a:t>
            </a:r>
            <a:r>
              <a:rPr sz="2904" spc="5" dirty="0">
                <a:solidFill>
                  <a:srgbClr val="7F0000"/>
                </a:solidFill>
                <a:latin typeface="Arial MT"/>
                <a:cs typeface="Arial MT"/>
              </a:rPr>
              <a:t> </a:t>
            </a:r>
            <a:r>
              <a:rPr sz="2904" spc="-5" dirty="0">
                <a:solidFill>
                  <a:srgbClr val="7F0000"/>
                </a:solidFill>
                <a:latin typeface="Arial MT"/>
                <a:cs typeface="Arial MT"/>
              </a:rPr>
              <a:t>and </a:t>
            </a:r>
            <a:r>
              <a:rPr sz="2904" spc="-789" dirty="0">
                <a:solidFill>
                  <a:srgbClr val="7F0000"/>
                </a:solidFill>
                <a:latin typeface="Arial MT"/>
                <a:cs typeface="Arial MT"/>
              </a:rPr>
              <a:t> </a:t>
            </a:r>
            <a:r>
              <a:rPr sz="2904" spc="-5" dirty="0">
                <a:solidFill>
                  <a:srgbClr val="7F0000"/>
                </a:solidFill>
                <a:latin typeface="Arial MT"/>
                <a:cs typeface="Arial MT"/>
              </a:rPr>
              <a:t>results</a:t>
            </a:r>
            <a:endParaRPr sz="2904">
              <a:latin typeface="Arial MT"/>
              <a:cs typeface="Arial MT"/>
            </a:endParaRPr>
          </a:p>
          <a:p>
            <a:pPr marL="11527">
              <a:spcBef>
                <a:spcPts val="1434"/>
              </a:spcBef>
            </a:pPr>
            <a:r>
              <a:rPr sz="2904" spc="-5" dirty="0">
                <a:latin typeface="Arial MT"/>
                <a:cs typeface="Arial MT"/>
              </a:rPr>
              <a:t>May</a:t>
            </a:r>
            <a:r>
              <a:rPr sz="2904" dirty="0">
                <a:latin typeface="Arial MT"/>
                <a:cs typeface="Arial MT"/>
              </a:rPr>
              <a:t> </a:t>
            </a:r>
            <a:r>
              <a:rPr sz="2904" spc="-5" dirty="0">
                <a:latin typeface="Arial MT"/>
                <a:cs typeface="Arial MT"/>
              </a:rPr>
              <a:t>be</a:t>
            </a:r>
            <a:r>
              <a:rPr sz="2904" spc="-9" dirty="0">
                <a:latin typeface="Arial MT"/>
                <a:cs typeface="Arial MT"/>
              </a:rPr>
              <a:t> </a:t>
            </a:r>
            <a:r>
              <a:rPr sz="2904" dirty="0">
                <a:latin typeface="Arial MT"/>
                <a:cs typeface="Arial MT"/>
              </a:rPr>
              <a:t>PLCs</a:t>
            </a:r>
            <a:r>
              <a:rPr sz="2904" spc="-5" dirty="0">
                <a:latin typeface="Arial MT"/>
                <a:cs typeface="Arial MT"/>
              </a:rPr>
              <a:t> programmed</a:t>
            </a:r>
            <a:r>
              <a:rPr sz="2904" spc="-18" dirty="0">
                <a:latin typeface="Arial MT"/>
                <a:cs typeface="Arial MT"/>
              </a:rPr>
              <a:t> </a:t>
            </a:r>
            <a:r>
              <a:rPr sz="2904" spc="-5" dirty="0">
                <a:latin typeface="Arial MT"/>
                <a:cs typeface="Arial MT"/>
              </a:rPr>
              <a:t>with ladder</a:t>
            </a:r>
            <a:r>
              <a:rPr sz="2904" spc="-14" dirty="0">
                <a:latin typeface="Arial MT"/>
                <a:cs typeface="Arial MT"/>
              </a:rPr>
              <a:t> </a:t>
            </a:r>
            <a:r>
              <a:rPr sz="2904" spc="-5" dirty="0">
                <a:latin typeface="Arial MT"/>
                <a:cs typeface="Arial MT"/>
              </a:rPr>
              <a:t>logic</a:t>
            </a:r>
            <a:endParaRPr sz="2904">
              <a:latin typeface="Arial MT"/>
              <a:cs typeface="Arial MT"/>
            </a:endParaRPr>
          </a:p>
        </p:txBody>
      </p:sp>
      <p:pic>
        <p:nvPicPr>
          <p:cNvPr id="11" name="object 11"/>
          <p:cNvPicPr/>
          <p:nvPr/>
        </p:nvPicPr>
        <p:blipFill>
          <a:blip r:embed="rId2" cstate="print"/>
          <a:stretch>
            <a:fillRect/>
          </a:stretch>
        </p:blipFill>
        <p:spPr>
          <a:xfrm>
            <a:off x="8366632" y="0"/>
            <a:ext cx="2302904" cy="3737898"/>
          </a:xfrm>
          <a:prstGeom prst="rect">
            <a:avLst/>
          </a:prstGeom>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4215" y="479740"/>
            <a:ext cx="4536653" cy="688747"/>
          </a:xfrm>
          <a:prstGeom prst="rect">
            <a:avLst/>
          </a:prstGeom>
        </p:spPr>
        <p:txBody>
          <a:bodyPr vert="horz" wrap="square" lIns="0" tIns="11526" rIns="0" bIns="0" rtlCol="0" anchor="ctr">
            <a:spAutoFit/>
          </a:bodyPr>
          <a:lstStyle/>
          <a:p>
            <a:pPr marL="11527">
              <a:lnSpc>
                <a:spcPct val="100000"/>
              </a:lnSpc>
              <a:spcBef>
                <a:spcPts val="91"/>
              </a:spcBef>
            </a:pPr>
            <a:r>
              <a:rPr spc="-5" dirty="0"/>
              <a:t>Sample</a:t>
            </a:r>
            <a:r>
              <a:rPr spc="-59" dirty="0"/>
              <a:t> </a:t>
            </a:r>
            <a:r>
              <a:rPr dirty="0"/>
              <a:t>IEDs/PLCs</a:t>
            </a:r>
          </a:p>
        </p:txBody>
      </p:sp>
      <p:pic>
        <p:nvPicPr>
          <p:cNvPr id="3" name="object 3"/>
          <p:cNvPicPr/>
          <p:nvPr/>
        </p:nvPicPr>
        <p:blipFill>
          <a:blip r:embed="rId2" cstate="print"/>
          <a:stretch>
            <a:fillRect/>
          </a:stretch>
        </p:blipFill>
        <p:spPr>
          <a:xfrm>
            <a:off x="1587010" y="1867220"/>
            <a:ext cx="6988243" cy="2789304"/>
          </a:xfrm>
          <a:prstGeom prst="rect">
            <a:avLst/>
          </a:prstGeom>
        </p:spPr>
      </p:pic>
      <p:sp>
        <p:nvSpPr>
          <p:cNvPr id="4" name="object 4"/>
          <p:cNvSpPr txBox="1"/>
          <p:nvPr/>
        </p:nvSpPr>
        <p:spPr>
          <a:xfrm>
            <a:off x="1797936" y="1428077"/>
            <a:ext cx="5427041" cy="402643"/>
          </a:xfrm>
          <a:prstGeom prst="rect">
            <a:avLst/>
          </a:prstGeom>
        </p:spPr>
        <p:txBody>
          <a:bodyPr vert="horz" wrap="square" lIns="0" tIns="11526" rIns="0" bIns="0" rtlCol="0">
            <a:spAutoFit/>
          </a:bodyPr>
          <a:lstStyle/>
          <a:p>
            <a:pPr marL="11527">
              <a:spcBef>
                <a:spcPts val="91"/>
              </a:spcBef>
            </a:pPr>
            <a:r>
              <a:rPr sz="2541" spc="-5" dirty="0">
                <a:latin typeface="Arial MT"/>
                <a:cs typeface="Arial MT"/>
              </a:rPr>
              <a:t>Programmable </a:t>
            </a:r>
            <a:r>
              <a:rPr sz="2541" dirty="0">
                <a:latin typeface="Arial MT"/>
                <a:cs typeface="Arial MT"/>
              </a:rPr>
              <a:t>Logic</a:t>
            </a:r>
            <a:r>
              <a:rPr sz="2541" spc="-5" dirty="0">
                <a:latin typeface="Arial MT"/>
                <a:cs typeface="Arial MT"/>
              </a:rPr>
              <a:t> Controller</a:t>
            </a:r>
            <a:r>
              <a:rPr sz="2541" dirty="0">
                <a:latin typeface="Arial MT"/>
                <a:cs typeface="Arial MT"/>
              </a:rPr>
              <a:t> </a:t>
            </a:r>
            <a:r>
              <a:rPr sz="2541" spc="-5" dirty="0">
                <a:latin typeface="Arial MT"/>
                <a:cs typeface="Arial MT"/>
              </a:rPr>
              <a:t>(PLC)</a:t>
            </a:r>
            <a:endParaRPr sz="2541">
              <a:latin typeface="Arial MT"/>
              <a:cs typeface="Arial MT"/>
            </a:endParaRPr>
          </a:p>
        </p:txBody>
      </p:sp>
      <p:pic>
        <p:nvPicPr>
          <p:cNvPr id="5" name="object 5"/>
          <p:cNvPicPr/>
          <p:nvPr/>
        </p:nvPicPr>
        <p:blipFill>
          <a:blip r:embed="rId3" cstate="print"/>
          <a:stretch>
            <a:fillRect/>
          </a:stretch>
        </p:blipFill>
        <p:spPr>
          <a:xfrm>
            <a:off x="7308541" y="3319503"/>
            <a:ext cx="3358690" cy="3526971"/>
          </a:xfrm>
          <a:prstGeom prst="rect">
            <a:avLst/>
          </a:prstGeom>
        </p:spPr>
      </p:pic>
      <p:sp>
        <p:nvSpPr>
          <p:cNvPr id="6" name="object 6"/>
          <p:cNvSpPr txBox="1"/>
          <p:nvPr/>
        </p:nvSpPr>
        <p:spPr>
          <a:xfrm>
            <a:off x="5817069" y="5189028"/>
            <a:ext cx="1442485" cy="1482845"/>
          </a:xfrm>
          <a:prstGeom prst="rect">
            <a:avLst/>
          </a:prstGeom>
        </p:spPr>
        <p:txBody>
          <a:bodyPr vert="horz" wrap="square" lIns="0" tIns="46104" rIns="0" bIns="0" rtlCol="0">
            <a:spAutoFit/>
          </a:bodyPr>
          <a:lstStyle/>
          <a:p>
            <a:pPr marL="11527" marR="4611" indent="34580" algn="r">
              <a:lnSpc>
                <a:spcPts val="2832"/>
              </a:lnSpc>
              <a:spcBef>
                <a:spcPts val="363"/>
              </a:spcBef>
            </a:pPr>
            <a:r>
              <a:rPr sz="2541" dirty="0">
                <a:latin typeface="Arial MT"/>
                <a:cs typeface="Arial MT"/>
              </a:rPr>
              <a:t>Inte</a:t>
            </a:r>
            <a:r>
              <a:rPr sz="2541" spc="-5" dirty="0">
                <a:latin typeface="Arial MT"/>
                <a:cs typeface="Arial MT"/>
              </a:rPr>
              <a:t>l</a:t>
            </a:r>
            <a:r>
              <a:rPr sz="2541" spc="5" dirty="0">
                <a:latin typeface="Arial MT"/>
                <a:cs typeface="Arial MT"/>
              </a:rPr>
              <a:t>l</a:t>
            </a:r>
            <a:r>
              <a:rPr sz="2541" spc="-5" dirty="0">
                <a:latin typeface="Arial MT"/>
                <a:cs typeface="Arial MT"/>
              </a:rPr>
              <a:t>i</a:t>
            </a:r>
            <a:r>
              <a:rPr sz="2541" dirty="0">
                <a:latin typeface="Arial MT"/>
                <a:cs typeface="Arial MT"/>
              </a:rPr>
              <a:t>gent  </a:t>
            </a:r>
            <a:r>
              <a:rPr sz="2541" spc="-9" dirty="0">
                <a:latin typeface="Arial MT"/>
                <a:cs typeface="Arial MT"/>
              </a:rPr>
              <a:t>E</a:t>
            </a:r>
            <a:r>
              <a:rPr sz="2541" spc="-5" dirty="0">
                <a:latin typeface="Arial MT"/>
                <a:cs typeface="Arial MT"/>
              </a:rPr>
              <a:t>l</a:t>
            </a:r>
            <a:r>
              <a:rPr sz="2541" dirty="0">
                <a:latin typeface="Arial MT"/>
                <a:cs typeface="Arial MT"/>
              </a:rPr>
              <a:t>e</a:t>
            </a:r>
            <a:r>
              <a:rPr sz="2541" spc="9" dirty="0">
                <a:latin typeface="Arial MT"/>
                <a:cs typeface="Arial MT"/>
              </a:rPr>
              <a:t>c</a:t>
            </a:r>
            <a:r>
              <a:rPr sz="2541" dirty="0">
                <a:latin typeface="Arial MT"/>
                <a:cs typeface="Arial MT"/>
              </a:rPr>
              <a:t>t</a:t>
            </a:r>
            <a:r>
              <a:rPr sz="2541" spc="-5" dirty="0">
                <a:latin typeface="Arial MT"/>
                <a:cs typeface="Arial MT"/>
              </a:rPr>
              <a:t>r</a:t>
            </a:r>
            <a:r>
              <a:rPr sz="2541" dirty="0">
                <a:latin typeface="Arial MT"/>
                <a:cs typeface="Arial MT"/>
              </a:rPr>
              <a:t>on</a:t>
            </a:r>
            <a:r>
              <a:rPr sz="2541" spc="5" dirty="0">
                <a:latin typeface="Arial MT"/>
                <a:cs typeface="Arial MT"/>
              </a:rPr>
              <a:t>i</a:t>
            </a:r>
            <a:r>
              <a:rPr sz="2541" dirty="0">
                <a:latin typeface="Arial MT"/>
                <a:cs typeface="Arial MT"/>
              </a:rPr>
              <a:t>c</a:t>
            </a:r>
            <a:endParaRPr sz="2541">
              <a:latin typeface="Arial MT"/>
              <a:cs typeface="Arial MT"/>
            </a:endParaRPr>
          </a:p>
          <a:p>
            <a:pPr marR="5187" algn="r">
              <a:lnSpc>
                <a:spcPts val="2668"/>
              </a:lnSpc>
            </a:pPr>
            <a:r>
              <a:rPr sz="2541" dirty="0">
                <a:latin typeface="Arial MT"/>
                <a:cs typeface="Arial MT"/>
              </a:rPr>
              <a:t>Device</a:t>
            </a:r>
            <a:endParaRPr sz="2541">
              <a:latin typeface="Arial MT"/>
              <a:cs typeface="Arial MT"/>
            </a:endParaRPr>
          </a:p>
          <a:p>
            <a:pPr marL="677759">
              <a:lnSpc>
                <a:spcPts val="2945"/>
              </a:lnSpc>
            </a:pPr>
            <a:r>
              <a:rPr sz="2541" spc="5" dirty="0">
                <a:latin typeface="Arial MT"/>
                <a:cs typeface="Arial MT"/>
              </a:rPr>
              <a:t>(</a:t>
            </a:r>
            <a:r>
              <a:rPr sz="2541" dirty="0">
                <a:latin typeface="Arial MT"/>
                <a:cs typeface="Arial MT"/>
              </a:rPr>
              <a:t>I</a:t>
            </a:r>
            <a:r>
              <a:rPr sz="2541" spc="-9" dirty="0">
                <a:latin typeface="Arial MT"/>
                <a:cs typeface="Arial MT"/>
              </a:rPr>
              <a:t>E</a:t>
            </a:r>
            <a:r>
              <a:rPr sz="2541" spc="-5" dirty="0">
                <a:latin typeface="Arial MT"/>
                <a:cs typeface="Arial MT"/>
              </a:rPr>
              <a:t>D</a:t>
            </a:r>
            <a:r>
              <a:rPr sz="2541" dirty="0">
                <a:latin typeface="Arial MT"/>
                <a:cs typeface="Arial MT"/>
              </a:rPr>
              <a:t>)</a:t>
            </a:r>
            <a:endParaRPr sz="2541">
              <a:latin typeface="Arial MT"/>
              <a:cs typeface="Arial MT"/>
            </a:endParaRP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5585" y="454381"/>
            <a:ext cx="2788152" cy="688747"/>
          </a:xfrm>
          <a:prstGeom prst="rect">
            <a:avLst/>
          </a:prstGeom>
        </p:spPr>
        <p:txBody>
          <a:bodyPr vert="horz" wrap="square" lIns="0" tIns="11526" rIns="0" bIns="0" rtlCol="0" anchor="ctr">
            <a:spAutoFit/>
          </a:bodyPr>
          <a:lstStyle/>
          <a:p>
            <a:pPr marL="11527">
              <a:lnSpc>
                <a:spcPct val="100000"/>
              </a:lnSpc>
              <a:spcBef>
                <a:spcPts val="91"/>
              </a:spcBef>
            </a:pPr>
            <a:r>
              <a:rPr spc="-5" dirty="0"/>
              <a:t>Parameters</a:t>
            </a:r>
          </a:p>
        </p:txBody>
      </p:sp>
      <p:sp>
        <p:nvSpPr>
          <p:cNvPr id="3" name="object 3"/>
          <p:cNvSpPr/>
          <p:nvPr/>
        </p:nvSpPr>
        <p:spPr>
          <a:xfrm>
            <a:off x="1976589" y="1604425"/>
            <a:ext cx="8226142" cy="4533196"/>
          </a:xfrm>
          <a:custGeom>
            <a:avLst/>
            <a:gdLst/>
            <a:ahLst/>
            <a:cxnLst/>
            <a:rect l="l" t="t" r="r" b="b"/>
            <a:pathLst>
              <a:path w="9063990" h="4994909">
                <a:moveTo>
                  <a:pt x="9063990" y="0"/>
                </a:moveTo>
                <a:lnTo>
                  <a:pt x="0" y="0"/>
                </a:lnTo>
                <a:lnTo>
                  <a:pt x="0" y="4994910"/>
                </a:lnTo>
                <a:lnTo>
                  <a:pt x="9063990" y="4994910"/>
                </a:lnTo>
                <a:lnTo>
                  <a:pt x="906399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63208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322371" y="1526048"/>
            <a:ext cx="7879784" cy="4217337"/>
          </a:xfrm>
          <a:prstGeom prst="rect">
            <a:avLst/>
          </a:prstGeom>
        </p:spPr>
        <p:txBody>
          <a:bodyPr vert="horz" wrap="square" lIns="0" tIns="79530" rIns="0" bIns="0" rtlCol="0">
            <a:spAutoFit/>
          </a:bodyPr>
          <a:lstStyle/>
          <a:p>
            <a:pPr marL="34580" marR="1013757">
              <a:lnSpc>
                <a:spcPts val="2959"/>
              </a:lnSpc>
              <a:spcBef>
                <a:spcPts val="626"/>
              </a:spcBef>
            </a:pPr>
            <a:r>
              <a:rPr sz="2904" dirty="0">
                <a:latin typeface="Arial MT"/>
                <a:cs typeface="Arial MT"/>
              </a:rPr>
              <a:t>IEDs</a:t>
            </a:r>
            <a:r>
              <a:rPr sz="2904" spc="-9" dirty="0">
                <a:latin typeface="Arial MT"/>
                <a:cs typeface="Arial MT"/>
              </a:rPr>
              <a:t> </a:t>
            </a:r>
            <a:r>
              <a:rPr sz="2904" dirty="0">
                <a:latin typeface="Arial MT"/>
                <a:cs typeface="Arial MT"/>
              </a:rPr>
              <a:t>and</a:t>
            </a:r>
            <a:r>
              <a:rPr sz="2904" spc="-18" dirty="0">
                <a:latin typeface="Arial MT"/>
                <a:cs typeface="Arial MT"/>
              </a:rPr>
              <a:t> </a:t>
            </a:r>
            <a:r>
              <a:rPr sz="2904" dirty="0">
                <a:latin typeface="Arial MT"/>
                <a:cs typeface="Arial MT"/>
              </a:rPr>
              <a:t>RTUs</a:t>
            </a:r>
            <a:r>
              <a:rPr sz="2904" spc="5" dirty="0">
                <a:latin typeface="Arial MT"/>
                <a:cs typeface="Arial MT"/>
              </a:rPr>
              <a:t> </a:t>
            </a:r>
            <a:r>
              <a:rPr sz="2904" dirty="0">
                <a:latin typeface="Arial MT"/>
                <a:cs typeface="Arial MT"/>
              </a:rPr>
              <a:t>can</a:t>
            </a:r>
            <a:r>
              <a:rPr sz="2904" spc="-18" dirty="0">
                <a:latin typeface="Arial MT"/>
                <a:cs typeface="Arial MT"/>
              </a:rPr>
              <a:t> </a:t>
            </a:r>
            <a:r>
              <a:rPr sz="2904" spc="-5" dirty="0">
                <a:latin typeface="Arial MT"/>
                <a:cs typeface="Arial MT"/>
              </a:rPr>
              <a:t>control and</a:t>
            </a:r>
            <a:r>
              <a:rPr sz="2904" spc="-9" dirty="0">
                <a:latin typeface="Arial MT"/>
                <a:cs typeface="Arial MT"/>
              </a:rPr>
              <a:t> </a:t>
            </a:r>
            <a:r>
              <a:rPr sz="2904" spc="-5" dirty="0">
                <a:latin typeface="Arial MT"/>
                <a:cs typeface="Arial MT"/>
              </a:rPr>
              <a:t>monitor</a:t>
            </a:r>
            <a:r>
              <a:rPr sz="2904" spc="-9" dirty="0">
                <a:latin typeface="Arial MT"/>
                <a:cs typeface="Arial MT"/>
              </a:rPr>
              <a:t> </a:t>
            </a:r>
            <a:r>
              <a:rPr sz="2904" dirty="0">
                <a:latin typeface="Arial MT"/>
                <a:cs typeface="Arial MT"/>
              </a:rPr>
              <a:t>a </a:t>
            </a:r>
            <a:r>
              <a:rPr sz="2904" spc="-794" dirty="0">
                <a:latin typeface="Arial MT"/>
                <a:cs typeface="Arial MT"/>
              </a:rPr>
              <a:t> </a:t>
            </a:r>
            <a:r>
              <a:rPr sz="2904" spc="-5" dirty="0">
                <a:latin typeface="Arial MT"/>
                <a:cs typeface="Arial MT"/>
              </a:rPr>
              <a:t>variety of </a:t>
            </a:r>
            <a:r>
              <a:rPr sz="2904" dirty="0">
                <a:latin typeface="Arial MT"/>
                <a:cs typeface="Arial MT"/>
              </a:rPr>
              <a:t>physical processes </a:t>
            </a:r>
            <a:r>
              <a:rPr sz="2904" spc="-5" dirty="0">
                <a:latin typeface="Arial MT"/>
                <a:cs typeface="Arial MT"/>
              </a:rPr>
              <a:t>and other </a:t>
            </a:r>
            <a:r>
              <a:rPr sz="2904" dirty="0">
                <a:latin typeface="Arial MT"/>
                <a:cs typeface="Arial MT"/>
              </a:rPr>
              <a:t> </a:t>
            </a:r>
            <a:r>
              <a:rPr sz="2904" spc="-5" dirty="0">
                <a:latin typeface="Arial MT"/>
                <a:cs typeface="Arial MT"/>
              </a:rPr>
              <a:t>information:</a:t>
            </a:r>
            <a:endParaRPr sz="2904">
              <a:latin typeface="Arial MT"/>
              <a:cs typeface="Arial MT"/>
            </a:endParaRPr>
          </a:p>
          <a:p>
            <a:pPr marL="426481" marR="1052371" indent="-257041">
              <a:lnSpc>
                <a:spcPts val="2587"/>
              </a:lnSpc>
              <a:spcBef>
                <a:spcPts val="1298"/>
              </a:spcBef>
              <a:buSzPct val="75000"/>
              <a:buFont typeface="Lucida Sans Unicode"/>
              <a:buChar char="–"/>
              <a:tabLst>
                <a:tab pos="425905" algn="l"/>
                <a:tab pos="426481" algn="l"/>
              </a:tabLst>
            </a:pPr>
            <a:r>
              <a:rPr sz="2541" spc="-5" dirty="0">
                <a:latin typeface="Arial MT"/>
                <a:cs typeface="Arial MT"/>
              </a:rPr>
              <a:t>Accumulate</a:t>
            </a:r>
            <a:r>
              <a:rPr sz="2541" spc="5" dirty="0">
                <a:latin typeface="Arial MT"/>
                <a:cs typeface="Arial MT"/>
              </a:rPr>
              <a:t> </a:t>
            </a:r>
            <a:r>
              <a:rPr sz="2541" spc="-5" dirty="0">
                <a:latin typeface="Arial MT"/>
                <a:cs typeface="Arial MT"/>
              </a:rPr>
              <a:t>measurements</a:t>
            </a:r>
            <a:r>
              <a:rPr sz="2541" spc="5" dirty="0">
                <a:latin typeface="Arial MT"/>
                <a:cs typeface="Arial MT"/>
              </a:rPr>
              <a:t> </a:t>
            </a:r>
            <a:r>
              <a:rPr sz="2541" dirty="0">
                <a:latin typeface="Arial MT"/>
                <a:cs typeface="Arial MT"/>
              </a:rPr>
              <a:t>like</a:t>
            </a:r>
            <a:r>
              <a:rPr sz="2541" spc="9" dirty="0">
                <a:latin typeface="Arial MT"/>
                <a:cs typeface="Arial MT"/>
              </a:rPr>
              <a:t> </a:t>
            </a:r>
            <a:r>
              <a:rPr sz="2541" spc="-5" dirty="0">
                <a:latin typeface="Arial MT"/>
                <a:cs typeface="Arial MT"/>
              </a:rPr>
              <a:t>kilowatt</a:t>
            </a:r>
            <a:r>
              <a:rPr sz="2541" spc="5" dirty="0">
                <a:latin typeface="Arial MT"/>
                <a:cs typeface="Arial MT"/>
              </a:rPr>
              <a:t> </a:t>
            </a:r>
            <a:r>
              <a:rPr sz="2541" dirty="0">
                <a:latin typeface="Arial MT"/>
                <a:cs typeface="Arial MT"/>
              </a:rPr>
              <a:t>hour </a:t>
            </a:r>
            <a:r>
              <a:rPr sz="2541" spc="-690" dirty="0">
                <a:latin typeface="Arial MT"/>
                <a:cs typeface="Arial MT"/>
              </a:rPr>
              <a:t> </a:t>
            </a:r>
            <a:r>
              <a:rPr sz="2541" dirty="0">
                <a:latin typeface="Arial MT"/>
                <a:cs typeface="Arial MT"/>
              </a:rPr>
              <a:t>consumption</a:t>
            </a:r>
            <a:endParaRPr sz="2541">
              <a:latin typeface="Arial MT"/>
              <a:cs typeface="Arial MT"/>
            </a:endParaRPr>
          </a:p>
          <a:p>
            <a:pPr marL="426481" indent="-257041">
              <a:spcBef>
                <a:spcPts val="572"/>
              </a:spcBef>
              <a:buSzPct val="75000"/>
              <a:buFont typeface="Lucida Sans Unicode"/>
              <a:buChar char="–"/>
              <a:tabLst>
                <a:tab pos="425905" algn="l"/>
                <a:tab pos="426481" algn="l"/>
              </a:tabLst>
            </a:pPr>
            <a:r>
              <a:rPr sz="2541" spc="-5" dirty="0">
                <a:latin typeface="Arial MT"/>
                <a:cs typeface="Arial MT"/>
              </a:rPr>
              <a:t>Monitor voltage</a:t>
            </a:r>
            <a:r>
              <a:rPr sz="2541" spc="5" dirty="0">
                <a:latin typeface="Arial MT"/>
                <a:cs typeface="Arial MT"/>
              </a:rPr>
              <a:t> </a:t>
            </a:r>
            <a:r>
              <a:rPr sz="2541" spc="-5" dirty="0">
                <a:latin typeface="Arial MT"/>
                <a:cs typeface="Arial MT"/>
              </a:rPr>
              <a:t>and</a:t>
            </a:r>
            <a:r>
              <a:rPr sz="2541" spc="-9" dirty="0">
                <a:latin typeface="Arial MT"/>
                <a:cs typeface="Arial MT"/>
              </a:rPr>
              <a:t> </a:t>
            </a:r>
            <a:r>
              <a:rPr sz="2541" dirty="0">
                <a:latin typeface="Arial MT"/>
                <a:cs typeface="Arial MT"/>
              </a:rPr>
              <a:t>current</a:t>
            </a:r>
            <a:endParaRPr sz="2541">
              <a:latin typeface="Arial MT"/>
              <a:cs typeface="Arial MT"/>
            </a:endParaRPr>
          </a:p>
          <a:p>
            <a:pPr marL="426481" marR="27664" indent="-257041">
              <a:lnSpc>
                <a:spcPct val="85100"/>
              </a:lnSpc>
              <a:spcBef>
                <a:spcPts val="1026"/>
              </a:spcBef>
              <a:buSzPct val="75000"/>
              <a:buFont typeface="Lucida Sans Unicode"/>
              <a:buChar char="–"/>
              <a:tabLst>
                <a:tab pos="425905" algn="l"/>
                <a:tab pos="426481" algn="l"/>
              </a:tabLst>
            </a:pPr>
            <a:r>
              <a:rPr sz="2541" spc="-5" dirty="0">
                <a:latin typeface="Arial MT"/>
                <a:cs typeface="Arial MT"/>
              </a:rPr>
              <a:t>Monitor</a:t>
            </a:r>
            <a:r>
              <a:rPr sz="2541" spc="18" dirty="0">
                <a:latin typeface="Arial MT"/>
                <a:cs typeface="Arial MT"/>
              </a:rPr>
              <a:t> </a:t>
            </a:r>
            <a:r>
              <a:rPr sz="2541" spc="-5" dirty="0">
                <a:latin typeface="Arial MT"/>
                <a:cs typeface="Arial MT"/>
              </a:rPr>
              <a:t>temperatures</a:t>
            </a:r>
            <a:r>
              <a:rPr sz="2541" spc="14" dirty="0">
                <a:latin typeface="Arial MT"/>
                <a:cs typeface="Arial MT"/>
              </a:rPr>
              <a:t> </a:t>
            </a:r>
            <a:r>
              <a:rPr sz="2178" spc="-5" dirty="0">
                <a:latin typeface="Arial MT"/>
                <a:cs typeface="Arial MT"/>
              </a:rPr>
              <a:t>(useful</a:t>
            </a:r>
            <a:r>
              <a:rPr sz="2178" spc="14" dirty="0">
                <a:latin typeface="Arial MT"/>
                <a:cs typeface="Arial MT"/>
              </a:rPr>
              <a:t> </a:t>
            </a:r>
            <a:r>
              <a:rPr sz="2178" dirty="0">
                <a:latin typeface="Arial MT"/>
                <a:cs typeface="Arial MT"/>
              </a:rPr>
              <a:t>for</a:t>
            </a:r>
            <a:r>
              <a:rPr sz="2178" spc="14" dirty="0">
                <a:latin typeface="Arial MT"/>
                <a:cs typeface="Arial MT"/>
              </a:rPr>
              <a:t> </a:t>
            </a:r>
            <a:r>
              <a:rPr sz="2178" spc="-5" dirty="0">
                <a:latin typeface="Arial MT"/>
                <a:cs typeface="Arial MT"/>
              </a:rPr>
              <a:t>automatically</a:t>
            </a:r>
            <a:r>
              <a:rPr sz="2178" spc="14" dirty="0">
                <a:latin typeface="Arial MT"/>
                <a:cs typeface="Arial MT"/>
              </a:rPr>
              <a:t> </a:t>
            </a:r>
            <a:r>
              <a:rPr sz="2178" spc="-5" dirty="0">
                <a:latin typeface="Arial MT"/>
                <a:cs typeface="Arial MT"/>
              </a:rPr>
              <a:t>controlling </a:t>
            </a:r>
            <a:r>
              <a:rPr sz="2178" spc="-590" dirty="0">
                <a:latin typeface="Arial MT"/>
                <a:cs typeface="Arial MT"/>
              </a:rPr>
              <a:t> </a:t>
            </a:r>
            <a:r>
              <a:rPr sz="2178" spc="-5" dirty="0">
                <a:latin typeface="Arial MT"/>
                <a:cs typeface="Arial MT"/>
              </a:rPr>
              <a:t>tunnel fires)</a:t>
            </a:r>
            <a:endParaRPr sz="2178">
              <a:latin typeface="Arial MT"/>
              <a:cs typeface="Arial MT"/>
            </a:endParaRPr>
          </a:p>
          <a:p>
            <a:pPr marL="426481" indent="-257041">
              <a:spcBef>
                <a:spcPts val="572"/>
              </a:spcBef>
              <a:buSzPct val="75000"/>
              <a:buFont typeface="Lucida Sans Unicode"/>
              <a:buChar char="–"/>
              <a:tabLst>
                <a:tab pos="425905" algn="l"/>
                <a:tab pos="426481" algn="l"/>
              </a:tabLst>
            </a:pPr>
            <a:r>
              <a:rPr sz="2541" spc="-5" dirty="0">
                <a:latin typeface="Arial MT"/>
                <a:cs typeface="Arial MT"/>
              </a:rPr>
              <a:t>Switch</a:t>
            </a:r>
            <a:r>
              <a:rPr sz="2541" spc="-14" dirty="0">
                <a:latin typeface="Arial MT"/>
                <a:cs typeface="Arial MT"/>
              </a:rPr>
              <a:t> </a:t>
            </a:r>
            <a:r>
              <a:rPr sz="2541" dirty="0">
                <a:latin typeface="Arial MT"/>
                <a:cs typeface="Arial MT"/>
              </a:rPr>
              <a:t>electrical breakers</a:t>
            </a:r>
            <a:r>
              <a:rPr sz="2541" spc="-14" dirty="0">
                <a:latin typeface="Arial MT"/>
                <a:cs typeface="Arial MT"/>
              </a:rPr>
              <a:t> </a:t>
            </a:r>
            <a:r>
              <a:rPr sz="2541" dirty="0">
                <a:latin typeface="Arial MT"/>
                <a:cs typeface="Arial MT"/>
              </a:rPr>
              <a:t>on</a:t>
            </a:r>
            <a:r>
              <a:rPr sz="2541" spc="-9" dirty="0">
                <a:latin typeface="Arial MT"/>
                <a:cs typeface="Arial MT"/>
              </a:rPr>
              <a:t> </a:t>
            </a:r>
            <a:r>
              <a:rPr sz="2541" dirty="0">
                <a:latin typeface="Arial MT"/>
                <a:cs typeface="Arial MT"/>
              </a:rPr>
              <a:t>and</a:t>
            </a:r>
            <a:r>
              <a:rPr sz="2541" spc="-14" dirty="0">
                <a:latin typeface="Arial MT"/>
                <a:cs typeface="Arial MT"/>
              </a:rPr>
              <a:t> </a:t>
            </a:r>
            <a:r>
              <a:rPr sz="2541" dirty="0">
                <a:latin typeface="Arial MT"/>
                <a:cs typeface="Arial MT"/>
              </a:rPr>
              <a:t>off</a:t>
            </a:r>
            <a:endParaRPr sz="2541">
              <a:latin typeface="Arial MT"/>
              <a:cs typeface="Arial MT"/>
            </a:endParaRPr>
          </a:p>
          <a:p>
            <a:pPr marL="426481" indent="-257041">
              <a:spcBef>
                <a:spcPts val="581"/>
              </a:spcBef>
              <a:buSzPct val="75000"/>
              <a:buFont typeface="Lucida Sans Unicode"/>
              <a:buChar char="–"/>
              <a:tabLst>
                <a:tab pos="425905" algn="l"/>
                <a:tab pos="426481" algn="l"/>
              </a:tabLst>
            </a:pPr>
            <a:r>
              <a:rPr sz="2541" spc="-5" dirty="0">
                <a:latin typeface="Arial MT"/>
                <a:cs typeface="Arial MT"/>
              </a:rPr>
              <a:t>Transfer</a:t>
            </a:r>
            <a:r>
              <a:rPr sz="2541" spc="5" dirty="0">
                <a:latin typeface="Arial MT"/>
                <a:cs typeface="Arial MT"/>
              </a:rPr>
              <a:t> </a:t>
            </a:r>
            <a:r>
              <a:rPr sz="2541" dirty="0">
                <a:latin typeface="Arial MT"/>
                <a:cs typeface="Arial MT"/>
              </a:rPr>
              <a:t>configuration</a:t>
            </a:r>
            <a:r>
              <a:rPr sz="2541" spc="5" dirty="0">
                <a:latin typeface="Arial MT"/>
                <a:cs typeface="Arial MT"/>
              </a:rPr>
              <a:t> </a:t>
            </a:r>
            <a:r>
              <a:rPr sz="2541" spc="-5" dirty="0">
                <a:latin typeface="Arial MT"/>
                <a:cs typeface="Arial MT"/>
              </a:rPr>
              <a:t>files</a:t>
            </a:r>
            <a:r>
              <a:rPr sz="2541" spc="14" dirty="0">
                <a:latin typeface="Arial MT"/>
                <a:cs typeface="Arial MT"/>
              </a:rPr>
              <a:t> </a:t>
            </a:r>
            <a:r>
              <a:rPr sz="2541" spc="-5" dirty="0">
                <a:latin typeface="Arial MT"/>
                <a:cs typeface="Arial MT"/>
              </a:rPr>
              <a:t>to/from</a:t>
            </a:r>
            <a:r>
              <a:rPr sz="2541" dirty="0">
                <a:latin typeface="Arial MT"/>
                <a:cs typeface="Arial MT"/>
              </a:rPr>
              <a:t> </a:t>
            </a:r>
            <a:r>
              <a:rPr sz="2541" spc="-9" dirty="0">
                <a:latin typeface="Arial MT"/>
                <a:cs typeface="Arial MT"/>
              </a:rPr>
              <a:t>SCADA</a:t>
            </a:r>
            <a:r>
              <a:rPr sz="2541" spc="-5" dirty="0">
                <a:latin typeface="Arial MT"/>
                <a:cs typeface="Arial MT"/>
              </a:rPr>
              <a:t> master</a:t>
            </a:r>
            <a:endParaRPr sz="2541">
              <a:latin typeface="Arial MT"/>
              <a:cs typeface="Arial MT"/>
            </a:endParaRPr>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2652" y="478587"/>
            <a:ext cx="5916321" cy="688747"/>
          </a:xfrm>
          <a:prstGeom prst="rect">
            <a:avLst/>
          </a:prstGeom>
        </p:spPr>
        <p:txBody>
          <a:bodyPr vert="horz" wrap="square" lIns="0" tIns="11526" rIns="0" bIns="0" rtlCol="0" anchor="ctr">
            <a:spAutoFit/>
          </a:bodyPr>
          <a:lstStyle/>
          <a:p>
            <a:pPr marL="11527">
              <a:lnSpc>
                <a:spcPct val="100000"/>
              </a:lnSpc>
              <a:spcBef>
                <a:spcPts val="91"/>
              </a:spcBef>
            </a:pPr>
            <a:r>
              <a:rPr dirty="0"/>
              <a:t>DNP3</a:t>
            </a:r>
            <a:r>
              <a:rPr spc="-32" dirty="0"/>
              <a:t> </a:t>
            </a:r>
            <a:r>
              <a:rPr dirty="0"/>
              <a:t>Protocol</a:t>
            </a:r>
            <a:r>
              <a:rPr spc="-32" dirty="0"/>
              <a:t> </a:t>
            </a:r>
            <a:r>
              <a:rPr spc="-5" dirty="0"/>
              <a:t>Standard</a:t>
            </a:r>
          </a:p>
        </p:txBody>
      </p:sp>
      <p:sp>
        <p:nvSpPr>
          <p:cNvPr id="3" name="object 3"/>
          <p:cNvSpPr/>
          <p:nvPr/>
        </p:nvSpPr>
        <p:spPr>
          <a:xfrm>
            <a:off x="1976589" y="1604425"/>
            <a:ext cx="8228447" cy="4996543"/>
          </a:xfrm>
          <a:custGeom>
            <a:avLst/>
            <a:gdLst/>
            <a:ahLst/>
            <a:cxnLst/>
            <a:rect l="l" t="t" r="r" b="b"/>
            <a:pathLst>
              <a:path w="9066530" h="5505450">
                <a:moveTo>
                  <a:pt x="9066530" y="0"/>
                </a:moveTo>
                <a:lnTo>
                  <a:pt x="0" y="0"/>
                </a:lnTo>
                <a:lnTo>
                  <a:pt x="0" y="5505450"/>
                </a:lnTo>
                <a:lnTo>
                  <a:pt x="9066530" y="5505450"/>
                </a:lnTo>
                <a:lnTo>
                  <a:pt x="906653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60730" y="1648224"/>
            <a:ext cx="117565" cy="161774"/>
          </a:xfrm>
          <a:prstGeom prst="rect">
            <a:avLst/>
          </a:prstGeom>
        </p:spPr>
        <p:txBody>
          <a:bodyPr vert="horz" wrap="square" lIns="0" tIns="14984" rIns="0" bIns="0" rtlCol="0">
            <a:spAutoFit/>
          </a:bodyPr>
          <a:lstStyle/>
          <a:p>
            <a:pPr marL="11527">
              <a:spcBef>
                <a:spcPts val="118"/>
              </a:spcBef>
            </a:pPr>
            <a:r>
              <a:rPr sz="953" spc="-18" dirty="0">
                <a:latin typeface="Lucida Sans Unicode"/>
                <a:cs typeface="Lucida Sans Unicode"/>
              </a:rPr>
              <a:t>●</a:t>
            </a:r>
            <a:endParaRPr sz="953">
              <a:latin typeface="Lucida Sans Unicode"/>
              <a:cs typeface="Lucida Sans Unicode"/>
            </a:endParaRPr>
          </a:p>
        </p:txBody>
      </p:sp>
      <p:sp>
        <p:nvSpPr>
          <p:cNvPr id="5" name="object 5"/>
          <p:cNvSpPr txBox="1"/>
          <p:nvPr/>
        </p:nvSpPr>
        <p:spPr>
          <a:xfrm>
            <a:off x="2345423" y="1569848"/>
            <a:ext cx="7830222" cy="657452"/>
          </a:xfrm>
          <a:prstGeom prst="rect">
            <a:avLst/>
          </a:prstGeom>
        </p:spPr>
        <p:txBody>
          <a:bodyPr vert="horz" wrap="square" lIns="0" tIns="41494" rIns="0" bIns="0" rtlCol="0">
            <a:spAutoFit/>
          </a:bodyPr>
          <a:lstStyle/>
          <a:p>
            <a:pPr marL="11527" marR="4611">
              <a:lnSpc>
                <a:spcPts val="2423"/>
              </a:lnSpc>
              <a:spcBef>
                <a:spcPts val="327"/>
              </a:spcBef>
            </a:pPr>
            <a:r>
              <a:rPr sz="2178" spc="-5" dirty="0">
                <a:latin typeface="Arial MT"/>
                <a:cs typeface="Arial MT"/>
              </a:rPr>
              <a:t>The DNP3</a:t>
            </a:r>
            <a:r>
              <a:rPr sz="2178" dirty="0">
                <a:latin typeface="Arial MT"/>
                <a:cs typeface="Arial MT"/>
              </a:rPr>
              <a:t> </a:t>
            </a:r>
            <a:r>
              <a:rPr sz="2178" spc="-5" dirty="0">
                <a:latin typeface="Arial MT"/>
                <a:cs typeface="Arial MT"/>
              </a:rPr>
              <a:t>protocol</a:t>
            </a:r>
            <a:r>
              <a:rPr sz="2178" spc="5" dirty="0">
                <a:latin typeface="Arial MT"/>
                <a:cs typeface="Arial MT"/>
              </a:rPr>
              <a:t> </a:t>
            </a:r>
            <a:r>
              <a:rPr sz="2178" dirty="0">
                <a:latin typeface="Arial MT"/>
                <a:cs typeface="Arial MT"/>
              </a:rPr>
              <a:t>standard </a:t>
            </a:r>
            <a:r>
              <a:rPr sz="2178" spc="-5" dirty="0">
                <a:latin typeface="Arial MT"/>
                <a:cs typeface="Arial MT"/>
              </a:rPr>
              <a:t>defines</a:t>
            </a:r>
            <a:r>
              <a:rPr sz="2178" spc="5" dirty="0">
                <a:latin typeface="Arial MT"/>
                <a:cs typeface="Arial MT"/>
              </a:rPr>
              <a:t> </a:t>
            </a:r>
            <a:r>
              <a:rPr sz="2178" spc="-5" dirty="0">
                <a:latin typeface="Arial MT"/>
                <a:cs typeface="Arial MT"/>
              </a:rPr>
              <a:t>several</a:t>
            </a:r>
            <a:r>
              <a:rPr sz="2178" spc="5" dirty="0">
                <a:latin typeface="Arial MT"/>
                <a:cs typeface="Arial MT"/>
              </a:rPr>
              <a:t> </a:t>
            </a:r>
            <a:r>
              <a:rPr sz="2178" spc="-5" dirty="0">
                <a:latin typeface="Arial MT"/>
                <a:cs typeface="Arial MT"/>
              </a:rPr>
              <a:t>aspects</a:t>
            </a:r>
            <a:r>
              <a:rPr sz="2178" spc="5" dirty="0">
                <a:latin typeface="Arial MT"/>
                <a:cs typeface="Arial MT"/>
              </a:rPr>
              <a:t> </a:t>
            </a:r>
            <a:r>
              <a:rPr sz="2178" dirty="0">
                <a:latin typeface="Arial MT"/>
                <a:cs typeface="Arial MT"/>
              </a:rPr>
              <a:t>of</a:t>
            </a:r>
            <a:r>
              <a:rPr sz="2178" spc="9" dirty="0">
                <a:latin typeface="Arial MT"/>
                <a:cs typeface="Arial MT"/>
              </a:rPr>
              <a:t> </a:t>
            </a:r>
            <a:r>
              <a:rPr sz="2178" spc="-9" dirty="0">
                <a:latin typeface="Arial MT"/>
                <a:cs typeface="Arial MT"/>
              </a:rPr>
              <a:t>SCADA </a:t>
            </a:r>
            <a:r>
              <a:rPr sz="2178" spc="-590" dirty="0">
                <a:latin typeface="Arial MT"/>
                <a:cs typeface="Arial MT"/>
              </a:rPr>
              <a:t> </a:t>
            </a:r>
            <a:r>
              <a:rPr sz="2178" spc="-5" dirty="0">
                <a:latin typeface="Arial MT"/>
                <a:cs typeface="Arial MT"/>
              </a:rPr>
              <a:t>Master-RTU/IED</a:t>
            </a:r>
            <a:r>
              <a:rPr sz="2178" dirty="0">
                <a:latin typeface="Arial MT"/>
                <a:cs typeface="Arial MT"/>
              </a:rPr>
              <a:t> </a:t>
            </a:r>
            <a:r>
              <a:rPr sz="2178" spc="-5" dirty="0">
                <a:latin typeface="Arial MT"/>
                <a:cs typeface="Arial MT"/>
              </a:rPr>
              <a:t>communications:</a:t>
            </a:r>
            <a:endParaRPr sz="2178">
              <a:latin typeface="Arial MT"/>
              <a:cs typeface="Arial MT"/>
            </a:endParaRPr>
          </a:p>
        </p:txBody>
      </p:sp>
      <p:sp>
        <p:nvSpPr>
          <p:cNvPr id="6" name="object 6"/>
          <p:cNvSpPr txBox="1"/>
          <p:nvPr/>
        </p:nvSpPr>
        <p:spPr>
          <a:xfrm>
            <a:off x="2446853" y="2241817"/>
            <a:ext cx="5773975" cy="1640081"/>
          </a:xfrm>
          <a:prstGeom prst="rect">
            <a:avLst/>
          </a:prstGeom>
        </p:spPr>
        <p:txBody>
          <a:bodyPr vert="horz" wrap="square" lIns="0" tIns="93361" rIns="0" bIns="0" rtlCol="0">
            <a:spAutoFit/>
          </a:bodyPr>
          <a:lstStyle/>
          <a:p>
            <a:pPr marL="301995" indent="-255889">
              <a:spcBef>
                <a:spcPts val="735"/>
              </a:spcBef>
              <a:buSzPct val="75000"/>
              <a:buFont typeface="Lucida Sans Unicode"/>
              <a:buChar char="–"/>
              <a:tabLst>
                <a:tab pos="301418" algn="l"/>
                <a:tab pos="301995" algn="l"/>
              </a:tabLst>
            </a:pPr>
            <a:r>
              <a:rPr sz="2178" spc="-5" dirty="0">
                <a:latin typeface="Arial MT"/>
                <a:cs typeface="Arial MT"/>
              </a:rPr>
              <a:t>Frame </a:t>
            </a:r>
            <a:r>
              <a:rPr sz="2178" dirty="0">
                <a:latin typeface="Arial MT"/>
                <a:cs typeface="Arial MT"/>
              </a:rPr>
              <a:t>and</a:t>
            </a:r>
            <a:r>
              <a:rPr sz="2178" spc="-14" dirty="0">
                <a:latin typeface="Arial MT"/>
                <a:cs typeface="Arial MT"/>
              </a:rPr>
              <a:t> </a:t>
            </a:r>
            <a:r>
              <a:rPr sz="2178" spc="-5" dirty="0">
                <a:latin typeface="Arial MT"/>
                <a:cs typeface="Arial MT"/>
              </a:rPr>
              <a:t>message</a:t>
            </a:r>
            <a:r>
              <a:rPr sz="2178" spc="-14" dirty="0">
                <a:latin typeface="Arial MT"/>
                <a:cs typeface="Arial MT"/>
              </a:rPr>
              <a:t> </a:t>
            </a:r>
            <a:r>
              <a:rPr sz="2178" dirty="0">
                <a:latin typeface="Arial MT"/>
                <a:cs typeface="Arial MT"/>
              </a:rPr>
              <a:t>formats</a:t>
            </a:r>
            <a:endParaRPr sz="2178">
              <a:latin typeface="Arial MT"/>
              <a:cs typeface="Arial MT"/>
            </a:endParaRPr>
          </a:p>
          <a:p>
            <a:pPr marL="301995" indent="-255889">
              <a:spcBef>
                <a:spcPts val="644"/>
              </a:spcBef>
              <a:buSzPct val="75000"/>
              <a:buFont typeface="Lucida Sans Unicode"/>
              <a:buChar char="–"/>
              <a:tabLst>
                <a:tab pos="301418" algn="l"/>
                <a:tab pos="301995" algn="l"/>
              </a:tabLst>
            </a:pPr>
            <a:r>
              <a:rPr sz="2178" spc="-5" dirty="0">
                <a:latin typeface="Arial MT"/>
                <a:cs typeface="Arial MT"/>
              </a:rPr>
              <a:t>Physical</a:t>
            </a:r>
            <a:r>
              <a:rPr sz="2178" spc="-9" dirty="0">
                <a:latin typeface="Arial MT"/>
                <a:cs typeface="Arial MT"/>
              </a:rPr>
              <a:t> </a:t>
            </a:r>
            <a:r>
              <a:rPr sz="2178" spc="-5" dirty="0">
                <a:latin typeface="Arial MT"/>
                <a:cs typeface="Arial MT"/>
              </a:rPr>
              <a:t>layer</a:t>
            </a:r>
            <a:r>
              <a:rPr sz="2178" dirty="0">
                <a:latin typeface="Arial MT"/>
                <a:cs typeface="Arial MT"/>
              </a:rPr>
              <a:t> </a:t>
            </a:r>
            <a:r>
              <a:rPr sz="2178" spc="-5" dirty="0">
                <a:latin typeface="Arial MT"/>
                <a:cs typeface="Arial MT"/>
              </a:rPr>
              <a:t>requirements</a:t>
            </a:r>
            <a:endParaRPr sz="2178">
              <a:latin typeface="Arial MT"/>
              <a:cs typeface="Arial MT"/>
            </a:endParaRPr>
          </a:p>
          <a:p>
            <a:pPr marL="693897" lvl="1" indent="-192493">
              <a:spcBef>
                <a:spcPts val="635"/>
              </a:spcBef>
              <a:buSzPct val="43750"/>
              <a:buFont typeface="Lucida Sans Unicode"/>
              <a:buChar char="●"/>
              <a:tabLst>
                <a:tab pos="693897" algn="l"/>
              </a:tabLst>
            </a:pPr>
            <a:r>
              <a:rPr sz="2178" spc="-5" dirty="0">
                <a:latin typeface="Arial MT"/>
                <a:cs typeface="Arial MT"/>
              </a:rPr>
              <a:t>1200</a:t>
            </a:r>
            <a:r>
              <a:rPr sz="2178" spc="-41" dirty="0">
                <a:latin typeface="Arial MT"/>
                <a:cs typeface="Arial MT"/>
              </a:rPr>
              <a:t> </a:t>
            </a:r>
            <a:r>
              <a:rPr sz="2178" dirty="0">
                <a:latin typeface="Arial MT"/>
                <a:cs typeface="Arial MT"/>
              </a:rPr>
              <a:t>bps+</a:t>
            </a:r>
            <a:endParaRPr sz="2178">
              <a:latin typeface="Arial MT"/>
              <a:cs typeface="Arial MT"/>
            </a:endParaRPr>
          </a:p>
          <a:p>
            <a:pPr marL="693897" lvl="1" indent="-192493">
              <a:spcBef>
                <a:spcPts val="371"/>
              </a:spcBef>
              <a:buSzPct val="43750"/>
              <a:buFont typeface="Lucida Sans Unicode"/>
              <a:buChar char="●"/>
              <a:tabLst>
                <a:tab pos="693897" algn="l"/>
              </a:tabLst>
            </a:pPr>
            <a:r>
              <a:rPr sz="2178" spc="-5" dirty="0">
                <a:latin typeface="Arial MT"/>
                <a:cs typeface="Arial MT"/>
              </a:rPr>
              <a:t>Busy link indicator</a:t>
            </a:r>
            <a:r>
              <a:rPr sz="2178" dirty="0">
                <a:latin typeface="Arial MT"/>
                <a:cs typeface="Arial MT"/>
              </a:rPr>
              <a:t> for</a:t>
            </a:r>
            <a:r>
              <a:rPr sz="2178" spc="-5" dirty="0">
                <a:latin typeface="Arial MT"/>
                <a:cs typeface="Arial MT"/>
              </a:rPr>
              <a:t> collision avoidance</a:t>
            </a:r>
            <a:endParaRPr sz="2178">
              <a:latin typeface="Arial MT"/>
              <a:cs typeface="Arial MT"/>
            </a:endParaRPr>
          </a:p>
        </p:txBody>
      </p:sp>
      <p:sp>
        <p:nvSpPr>
          <p:cNvPr id="7" name="object 7"/>
          <p:cNvSpPr txBox="1"/>
          <p:nvPr/>
        </p:nvSpPr>
        <p:spPr>
          <a:xfrm>
            <a:off x="2481431" y="3930383"/>
            <a:ext cx="138889" cy="263118"/>
          </a:xfrm>
          <a:prstGeom prst="rect">
            <a:avLst/>
          </a:prstGeom>
        </p:spPr>
        <p:txBody>
          <a:bodyPr vert="horz" wrap="square" lIns="0" tIns="11526" rIns="0" bIns="0" rtlCol="0">
            <a:spAutoFit/>
          </a:bodyPr>
          <a:lstStyle/>
          <a:p>
            <a:pPr marL="11527">
              <a:spcBef>
                <a:spcPts val="91"/>
              </a:spcBef>
            </a:pPr>
            <a:r>
              <a:rPr sz="1634" spc="91" dirty="0">
                <a:latin typeface="Lucida Sans Unicode"/>
                <a:cs typeface="Lucida Sans Unicode"/>
              </a:rPr>
              <a:t>–</a:t>
            </a:r>
            <a:endParaRPr sz="1634">
              <a:latin typeface="Lucida Sans Unicode"/>
              <a:cs typeface="Lucida Sans Unicode"/>
            </a:endParaRPr>
          </a:p>
        </p:txBody>
      </p:sp>
      <p:sp>
        <p:nvSpPr>
          <p:cNvPr id="8" name="object 8"/>
          <p:cNvSpPr txBox="1"/>
          <p:nvPr/>
        </p:nvSpPr>
        <p:spPr>
          <a:xfrm>
            <a:off x="2737308" y="3909636"/>
            <a:ext cx="2926464" cy="346795"/>
          </a:xfrm>
          <a:prstGeom prst="rect">
            <a:avLst/>
          </a:prstGeom>
        </p:spPr>
        <p:txBody>
          <a:bodyPr vert="horz" wrap="square" lIns="0" tIns="11526" rIns="0" bIns="0" rtlCol="0">
            <a:spAutoFit/>
          </a:bodyPr>
          <a:lstStyle/>
          <a:p>
            <a:pPr marL="11527">
              <a:spcBef>
                <a:spcPts val="91"/>
              </a:spcBef>
            </a:pPr>
            <a:r>
              <a:rPr sz="2178" spc="-5" dirty="0">
                <a:latin typeface="Arial MT"/>
                <a:cs typeface="Arial MT"/>
              </a:rPr>
              <a:t>Data-link</a:t>
            </a:r>
            <a:r>
              <a:rPr sz="2178" spc="-23" dirty="0">
                <a:latin typeface="Arial MT"/>
                <a:cs typeface="Arial MT"/>
              </a:rPr>
              <a:t> </a:t>
            </a:r>
            <a:r>
              <a:rPr sz="2178" spc="-5" dirty="0">
                <a:latin typeface="Arial MT"/>
                <a:cs typeface="Arial MT"/>
              </a:rPr>
              <a:t>layer</a:t>
            </a:r>
            <a:r>
              <a:rPr sz="2178" spc="-9" dirty="0">
                <a:latin typeface="Arial MT"/>
                <a:cs typeface="Arial MT"/>
              </a:rPr>
              <a:t> </a:t>
            </a:r>
            <a:r>
              <a:rPr sz="2178" spc="-5" dirty="0">
                <a:latin typeface="Arial MT"/>
                <a:cs typeface="Arial MT"/>
              </a:rPr>
              <a:t>behavior</a:t>
            </a:r>
            <a:endParaRPr sz="2178">
              <a:latin typeface="Arial MT"/>
              <a:cs typeface="Arial MT"/>
            </a:endParaRPr>
          </a:p>
        </p:txBody>
      </p:sp>
      <p:sp>
        <p:nvSpPr>
          <p:cNvPr id="9" name="object 9"/>
          <p:cNvSpPr txBox="1"/>
          <p:nvPr/>
        </p:nvSpPr>
        <p:spPr>
          <a:xfrm>
            <a:off x="2913658" y="4275012"/>
            <a:ext cx="3751729" cy="780964"/>
          </a:xfrm>
          <a:prstGeom prst="rect">
            <a:avLst/>
          </a:prstGeom>
        </p:spPr>
        <p:txBody>
          <a:bodyPr vert="horz" wrap="square" lIns="0" tIns="58782" rIns="0" bIns="0" rtlCol="0">
            <a:spAutoFit/>
          </a:bodyPr>
          <a:lstStyle/>
          <a:p>
            <a:pPr marL="227072" indent="-192493">
              <a:spcBef>
                <a:spcPts val="462"/>
              </a:spcBef>
              <a:buSzPct val="43750"/>
              <a:buFont typeface="Lucida Sans Unicode"/>
              <a:buChar char="●"/>
              <a:tabLst>
                <a:tab pos="227072" algn="l"/>
              </a:tabLst>
            </a:pPr>
            <a:r>
              <a:rPr sz="2178" dirty="0">
                <a:latin typeface="Arial MT"/>
                <a:cs typeface="Arial MT"/>
              </a:rPr>
              <a:t>frame</a:t>
            </a:r>
            <a:r>
              <a:rPr sz="2178" spc="-23" dirty="0">
                <a:latin typeface="Arial MT"/>
                <a:cs typeface="Arial MT"/>
              </a:rPr>
              <a:t> </a:t>
            </a:r>
            <a:r>
              <a:rPr sz="2178" spc="-5" dirty="0">
                <a:latin typeface="Arial MT"/>
                <a:cs typeface="Arial MT"/>
              </a:rPr>
              <a:t>segmentation</a:t>
            </a:r>
            <a:endParaRPr sz="2178">
              <a:latin typeface="Arial MT"/>
              <a:cs typeface="Arial MT"/>
            </a:endParaRPr>
          </a:p>
          <a:p>
            <a:pPr marL="227072" indent="-192493">
              <a:spcBef>
                <a:spcPts val="371"/>
              </a:spcBef>
              <a:buSzPct val="43750"/>
              <a:buFont typeface="Lucida Sans Unicode"/>
              <a:buChar char="●"/>
              <a:tabLst>
                <a:tab pos="227072" algn="l"/>
              </a:tabLst>
            </a:pPr>
            <a:r>
              <a:rPr sz="2178" spc="-5" dirty="0">
                <a:latin typeface="Arial MT"/>
                <a:cs typeface="Arial MT"/>
              </a:rPr>
              <a:t>Transmission</a:t>
            </a:r>
            <a:r>
              <a:rPr sz="2178" spc="-9" dirty="0">
                <a:latin typeface="Arial MT"/>
                <a:cs typeface="Arial MT"/>
              </a:rPr>
              <a:t> </a:t>
            </a:r>
            <a:r>
              <a:rPr sz="2178" dirty="0">
                <a:latin typeface="Arial MT"/>
                <a:cs typeface="Arial MT"/>
              </a:rPr>
              <a:t>retry</a:t>
            </a:r>
            <a:r>
              <a:rPr sz="2178" spc="-9" dirty="0">
                <a:latin typeface="Arial MT"/>
                <a:cs typeface="Arial MT"/>
              </a:rPr>
              <a:t> </a:t>
            </a:r>
            <a:r>
              <a:rPr sz="2178" spc="-5" dirty="0">
                <a:latin typeface="Arial MT"/>
                <a:cs typeface="Arial MT"/>
              </a:rPr>
              <a:t>algorithm</a:t>
            </a:r>
            <a:endParaRPr sz="2178">
              <a:latin typeface="Arial MT"/>
              <a:cs typeface="Arial MT"/>
            </a:endParaRPr>
          </a:p>
        </p:txBody>
      </p:sp>
      <p:sp>
        <p:nvSpPr>
          <p:cNvPr id="10" name="object 10"/>
          <p:cNvSpPr txBox="1"/>
          <p:nvPr/>
        </p:nvSpPr>
        <p:spPr>
          <a:xfrm>
            <a:off x="2481431" y="5102583"/>
            <a:ext cx="138889" cy="263118"/>
          </a:xfrm>
          <a:prstGeom prst="rect">
            <a:avLst/>
          </a:prstGeom>
        </p:spPr>
        <p:txBody>
          <a:bodyPr vert="horz" wrap="square" lIns="0" tIns="11526" rIns="0" bIns="0" rtlCol="0">
            <a:spAutoFit/>
          </a:bodyPr>
          <a:lstStyle/>
          <a:p>
            <a:pPr marL="11527">
              <a:spcBef>
                <a:spcPts val="91"/>
              </a:spcBef>
            </a:pPr>
            <a:r>
              <a:rPr sz="1634" spc="91" dirty="0">
                <a:latin typeface="Lucida Sans Unicode"/>
                <a:cs typeface="Lucida Sans Unicode"/>
              </a:rPr>
              <a:t>–</a:t>
            </a:r>
            <a:endParaRPr sz="1634">
              <a:latin typeface="Lucida Sans Unicode"/>
              <a:cs typeface="Lucida Sans Unicode"/>
            </a:endParaRPr>
          </a:p>
        </p:txBody>
      </p:sp>
      <p:sp>
        <p:nvSpPr>
          <p:cNvPr id="11" name="object 11"/>
          <p:cNvSpPr txBox="1"/>
          <p:nvPr/>
        </p:nvSpPr>
        <p:spPr>
          <a:xfrm>
            <a:off x="2737308" y="5081835"/>
            <a:ext cx="2049332" cy="346795"/>
          </a:xfrm>
          <a:prstGeom prst="rect">
            <a:avLst/>
          </a:prstGeom>
        </p:spPr>
        <p:txBody>
          <a:bodyPr vert="horz" wrap="square" lIns="0" tIns="11526" rIns="0" bIns="0" rtlCol="0">
            <a:spAutoFit/>
          </a:bodyPr>
          <a:lstStyle/>
          <a:p>
            <a:pPr marL="11527">
              <a:spcBef>
                <a:spcPts val="91"/>
              </a:spcBef>
            </a:pPr>
            <a:r>
              <a:rPr sz="2178" spc="-5" dirty="0">
                <a:latin typeface="Arial MT"/>
                <a:cs typeface="Arial MT"/>
              </a:rPr>
              <a:t>Application</a:t>
            </a:r>
            <a:r>
              <a:rPr sz="2178" spc="-54" dirty="0">
                <a:latin typeface="Arial MT"/>
                <a:cs typeface="Arial MT"/>
              </a:rPr>
              <a:t> </a:t>
            </a:r>
            <a:r>
              <a:rPr sz="2178" spc="-5" dirty="0">
                <a:latin typeface="Arial MT"/>
                <a:cs typeface="Arial MT"/>
              </a:rPr>
              <a:t>layer</a:t>
            </a:r>
            <a:endParaRPr sz="2178">
              <a:latin typeface="Arial MT"/>
              <a:cs typeface="Arial MT"/>
            </a:endParaRPr>
          </a:p>
        </p:txBody>
      </p:sp>
      <p:sp>
        <p:nvSpPr>
          <p:cNvPr id="12" name="object 12"/>
          <p:cNvSpPr txBox="1"/>
          <p:nvPr/>
        </p:nvSpPr>
        <p:spPr>
          <a:xfrm>
            <a:off x="2936710" y="5953205"/>
            <a:ext cx="117565" cy="161774"/>
          </a:xfrm>
          <a:prstGeom prst="rect">
            <a:avLst/>
          </a:prstGeom>
        </p:spPr>
        <p:txBody>
          <a:bodyPr vert="horz" wrap="square" lIns="0" tIns="14984" rIns="0" bIns="0" rtlCol="0">
            <a:spAutoFit/>
          </a:bodyPr>
          <a:lstStyle/>
          <a:p>
            <a:pPr marL="11527">
              <a:spcBef>
                <a:spcPts val="118"/>
              </a:spcBef>
            </a:pPr>
            <a:r>
              <a:rPr sz="953" spc="-18" dirty="0">
                <a:latin typeface="Lucida Sans Unicode"/>
                <a:cs typeface="Lucida Sans Unicode"/>
              </a:rPr>
              <a:t>●</a:t>
            </a:r>
            <a:endParaRPr sz="953">
              <a:latin typeface="Lucida Sans Unicode"/>
              <a:cs typeface="Lucida Sans Unicode"/>
            </a:endParaRPr>
          </a:p>
        </p:txBody>
      </p:sp>
      <p:sp>
        <p:nvSpPr>
          <p:cNvPr id="13" name="object 13"/>
          <p:cNvSpPr txBox="1"/>
          <p:nvPr/>
        </p:nvSpPr>
        <p:spPr>
          <a:xfrm>
            <a:off x="2936710" y="6332412"/>
            <a:ext cx="117565" cy="161774"/>
          </a:xfrm>
          <a:prstGeom prst="rect">
            <a:avLst/>
          </a:prstGeom>
        </p:spPr>
        <p:txBody>
          <a:bodyPr vert="horz" wrap="square" lIns="0" tIns="14984" rIns="0" bIns="0" rtlCol="0">
            <a:spAutoFit/>
          </a:bodyPr>
          <a:lstStyle/>
          <a:p>
            <a:pPr marL="11527">
              <a:spcBef>
                <a:spcPts val="118"/>
              </a:spcBef>
            </a:pPr>
            <a:r>
              <a:rPr sz="953" spc="-18" dirty="0">
                <a:latin typeface="Lucida Sans Unicode"/>
                <a:cs typeface="Lucida Sans Unicode"/>
              </a:rPr>
              <a:t>●</a:t>
            </a:r>
            <a:endParaRPr sz="953">
              <a:latin typeface="Lucida Sans Unicode"/>
              <a:cs typeface="Lucida Sans Unicode"/>
            </a:endParaRPr>
          </a:p>
        </p:txBody>
      </p:sp>
      <p:sp>
        <p:nvSpPr>
          <p:cNvPr id="14" name="object 14"/>
          <p:cNvSpPr txBox="1"/>
          <p:nvPr/>
        </p:nvSpPr>
        <p:spPr>
          <a:xfrm>
            <a:off x="2936710" y="5447212"/>
            <a:ext cx="2736861" cy="1144140"/>
          </a:xfrm>
          <a:prstGeom prst="rect">
            <a:avLst/>
          </a:prstGeom>
        </p:spPr>
        <p:txBody>
          <a:bodyPr vert="horz" wrap="square" lIns="0" tIns="58782" rIns="0" bIns="0" rtlCol="0">
            <a:spAutoFit/>
          </a:bodyPr>
          <a:lstStyle/>
          <a:p>
            <a:pPr marL="204019" indent="-192493">
              <a:spcBef>
                <a:spcPts val="462"/>
              </a:spcBef>
              <a:buSzPct val="43750"/>
              <a:buFont typeface="Lucida Sans Unicode"/>
              <a:buChar char="●"/>
              <a:tabLst>
                <a:tab pos="204019" algn="l"/>
              </a:tabLst>
            </a:pPr>
            <a:r>
              <a:rPr sz="2178" spc="-5" dirty="0">
                <a:latin typeface="Arial MT"/>
                <a:cs typeface="Arial MT"/>
              </a:rPr>
              <a:t>file</a:t>
            </a:r>
            <a:r>
              <a:rPr sz="2178" spc="-23" dirty="0">
                <a:latin typeface="Arial MT"/>
                <a:cs typeface="Arial MT"/>
              </a:rPr>
              <a:t> </a:t>
            </a:r>
            <a:r>
              <a:rPr sz="2178" spc="-5" dirty="0">
                <a:latin typeface="Arial MT"/>
                <a:cs typeface="Arial MT"/>
              </a:rPr>
              <a:t>transfer</a:t>
            </a:r>
            <a:endParaRPr sz="2178">
              <a:latin typeface="Arial MT"/>
              <a:cs typeface="Arial MT"/>
            </a:endParaRPr>
          </a:p>
          <a:p>
            <a:pPr marL="203442" marR="4611">
              <a:lnSpc>
                <a:spcPts val="2995"/>
              </a:lnSpc>
              <a:spcBef>
                <a:spcPts val="82"/>
              </a:spcBef>
            </a:pPr>
            <a:r>
              <a:rPr sz="2178" dirty="0">
                <a:latin typeface="Arial MT"/>
                <a:cs typeface="Arial MT"/>
              </a:rPr>
              <a:t>time</a:t>
            </a:r>
            <a:r>
              <a:rPr sz="2178" spc="-41" dirty="0">
                <a:latin typeface="Arial MT"/>
                <a:cs typeface="Arial MT"/>
              </a:rPr>
              <a:t> </a:t>
            </a:r>
            <a:r>
              <a:rPr sz="2178" spc="-5" dirty="0">
                <a:latin typeface="Arial MT"/>
                <a:cs typeface="Arial MT"/>
              </a:rPr>
              <a:t>synchronization </a:t>
            </a:r>
            <a:r>
              <a:rPr sz="2178" spc="-590" dirty="0">
                <a:latin typeface="Arial MT"/>
                <a:cs typeface="Arial MT"/>
              </a:rPr>
              <a:t> </a:t>
            </a:r>
            <a:r>
              <a:rPr sz="2178" dirty="0">
                <a:latin typeface="Arial MT"/>
                <a:cs typeface="Arial MT"/>
              </a:rPr>
              <a:t>start/stop</a:t>
            </a:r>
            <a:r>
              <a:rPr sz="2178" spc="-18" dirty="0">
                <a:latin typeface="Arial MT"/>
                <a:cs typeface="Arial MT"/>
              </a:rPr>
              <a:t> </a:t>
            </a:r>
            <a:r>
              <a:rPr sz="2178" dirty="0">
                <a:latin typeface="Arial MT"/>
                <a:cs typeface="Arial MT"/>
              </a:rPr>
              <a:t>service</a:t>
            </a:r>
            <a:endParaRPr sz="2178">
              <a:latin typeface="Arial MT"/>
              <a:cs typeface="Arial MT"/>
            </a:endParaRP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3082" y="513165"/>
            <a:ext cx="3858345" cy="688747"/>
          </a:xfrm>
          <a:prstGeom prst="rect">
            <a:avLst/>
          </a:prstGeom>
        </p:spPr>
        <p:txBody>
          <a:bodyPr vert="horz" wrap="square" lIns="0" tIns="11526" rIns="0" bIns="0" rtlCol="0" anchor="ctr">
            <a:spAutoFit/>
          </a:bodyPr>
          <a:lstStyle/>
          <a:p>
            <a:pPr marL="11527">
              <a:lnSpc>
                <a:spcPct val="100000"/>
              </a:lnSpc>
              <a:spcBef>
                <a:spcPts val="91"/>
              </a:spcBef>
            </a:pPr>
            <a:r>
              <a:rPr spc="-5" dirty="0"/>
              <a:t>Protocol</a:t>
            </a:r>
            <a:r>
              <a:rPr spc="-41" dirty="0"/>
              <a:t> </a:t>
            </a:r>
            <a:r>
              <a:rPr spc="-5" dirty="0"/>
              <a:t>Basics</a:t>
            </a:r>
          </a:p>
        </p:txBody>
      </p:sp>
      <p:sp>
        <p:nvSpPr>
          <p:cNvPr id="3" name="object 3"/>
          <p:cNvSpPr/>
          <p:nvPr/>
        </p:nvSpPr>
        <p:spPr>
          <a:xfrm>
            <a:off x="1976588" y="1604426"/>
            <a:ext cx="8230753" cy="4980406"/>
          </a:xfrm>
          <a:custGeom>
            <a:avLst/>
            <a:gdLst/>
            <a:ahLst/>
            <a:cxnLst/>
            <a:rect l="l" t="t" r="r" b="b"/>
            <a:pathLst>
              <a:path w="9069070" h="5487670">
                <a:moveTo>
                  <a:pt x="9069070" y="0"/>
                </a:moveTo>
                <a:lnTo>
                  <a:pt x="0" y="0"/>
                </a:lnTo>
                <a:lnTo>
                  <a:pt x="0" y="5487670"/>
                </a:lnTo>
                <a:lnTo>
                  <a:pt x="9069070" y="5487670"/>
                </a:lnTo>
                <a:lnTo>
                  <a:pt x="906907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71622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345422" y="1611341"/>
            <a:ext cx="3998387" cy="458556"/>
          </a:xfrm>
          <a:prstGeom prst="rect">
            <a:avLst/>
          </a:prstGeom>
        </p:spPr>
        <p:txBody>
          <a:bodyPr vert="horz" wrap="square" lIns="0" tIns="11526" rIns="0" bIns="0" rtlCol="0">
            <a:spAutoFit/>
          </a:bodyPr>
          <a:lstStyle/>
          <a:p>
            <a:pPr marL="11527">
              <a:spcBef>
                <a:spcPts val="91"/>
              </a:spcBef>
            </a:pPr>
            <a:r>
              <a:rPr sz="2904" spc="-5" dirty="0">
                <a:latin typeface="Arial MT"/>
                <a:cs typeface="Arial MT"/>
              </a:rPr>
              <a:t>Built</a:t>
            </a:r>
            <a:r>
              <a:rPr sz="2904" spc="-23" dirty="0">
                <a:latin typeface="Arial MT"/>
                <a:cs typeface="Arial MT"/>
              </a:rPr>
              <a:t> </a:t>
            </a:r>
            <a:r>
              <a:rPr sz="2904" dirty="0">
                <a:latin typeface="Arial MT"/>
                <a:cs typeface="Arial MT"/>
              </a:rPr>
              <a:t>on</a:t>
            </a:r>
            <a:r>
              <a:rPr sz="2904" spc="-18" dirty="0">
                <a:latin typeface="Arial MT"/>
                <a:cs typeface="Arial MT"/>
              </a:rPr>
              <a:t> </a:t>
            </a:r>
            <a:r>
              <a:rPr sz="2904" spc="5" dirty="0">
                <a:latin typeface="Arial MT"/>
                <a:cs typeface="Arial MT"/>
              </a:rPr>
              <a:t>OSI</a:t>
            </a:r>
            <a:r>
              <a:rPr sz="2904" spc="-23" dirty="0">
                <a:latin typeface="Arial MT"/>
                <a:cs typeface="Arial MT"/>
              </a:rPr>
              <a:t> </a:t>
            </a:r>
            <a:r>
              <a:rPr sz="2904" spc="-5" dirty="0">
                <a:latin typeface="Arial MT"/>
                <a:cs typeface="Arial MT"/>
              </a:rPr>
              <a:t>layers</a:t>
            </a:r>
            <a:r>
              <a:rPr sz="2904" spc="-9" dirty="0">
                <a:latin typeface="Arial MT"/>
                <a:cs typeface="Arial MT"/>
              </a:rPr>
              <a:t> </a:t>
            </a:r>
            <a:r>
              <a:rPr sz="2904" spc="-5" dirty="0">
                <a:latin typeface="Arial MT"/>
                <a:cs typeface="Arial MT"/>
              </a:rPr>
              <a:t>1,2,7</a:t>
            </a:r>
            <a:endParaRPr sz="2904">
              <a:latin typeface="Arial MT"/>
              <a:cs typeface="Arial MT"/>
            </a:endParaRPr>
          </a:p>
        </p:txBody>
      </p:sp>
      <p:sp>
        <p:nvSpPr>
          <p:cNvPr id="6" name="object 6"/>
          <p:cNvSpPr txBox="1"/>
          <p:nvPr/>
        </p:nvSpPr>
        <p:spPr>
          <a:xfrm>
            <a:off x="2059576" y="2256801"/>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7" name="object 7"/>
          <p:cNvSpPr txBox="1"/>
          <p:nvPr/>
        </p:nvSpPr>
        <p:spPr>
          <a:xfrm>
            <a:off x="2059576" y="2796221"/>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8" name="object 8"/>
          <p:cNvSpPr txBox="1"/>
          <p:nvPr/>
        </p:nvSpPr>
        <p:spPr>
          <a:xfrm>
            <a:off x="2059576" y="333563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9" name="object 9"/>
          <p:cNvSpPr txBox="1"/>
          <p:nvPr/>
        </p:nvSpPr>
        <p:spPr>
          <a:xfrm>
            <a:off x="2059576" y="387505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10" name="object 10"/>
          <p:cNvSpPr txBox="1"/>
          <p:nvPr/>
        </p:nvSpPr>
        <p:spPr>
          <a:xfrm>
            <a:off x="2059576" y="4415631"/>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11" name="object 11"/>
          <p:cNvSpPr txBox="1"/>
          <p:nvPr/>
        </p:nvSpPr>
        <p:spPr>
          <a:xfrm>
            <a:off x="2071102" y="4955049"/>
            <a:ext cx="137160" cy="212966"/>
          </a:xfrm>
          <a:prstGeom prst="rect">
            <a:avLst/>
          </a:prstGeom>
        </p:spPr>
        <p:txBody>
          <a:bodyPr vert="horz" wrap="square" lIns="0" tIns="10373" rIns="0" bIns="0" rtlCol="0">
            <a:spAutoFit/>
          </a:bodyPr>
          <a:lstStyle/>
          <a:p>
            <a:pPr>
              <a:spcBef>
                <a:spcPts val="82"/>
              </a:spcBef>
            </a:pPr>
            <a:r>
              <a:rPr sz="1316" spc="-59" dirty="0">
                <a:latin typeface="Lucida Sans Unicode"/>
                <a:cs typeface="Lucida Sans Unicode"/>
              </a:rPr>
              <a:t>●</a:t>
            </a:r>
            <a:endParaRPr sz="1316">
              <a:latin typeface="Lucida Sans Unicode"/>
              <a:cs typeface="Lucida Sans Unicode"/>
            </a:endParaRPr>
          </a:p>
        </p:txBody>
      </p:sp>
      <p:sp>
        <p:nvSpPr>
          <p:cNvPr id="12" name="object 12"/>
          <p:cNvSpPr txBox="1"/>
          <p:nvPr/>
        </p:nvSpPr>
        <p:spPr>
          <a:xfrm>
            <a:off x="2071102" y="5494469"/>
            <a:ext cx="137160" cy="212966"/>
          </a:xfrm>
          <a:prstGeom prst="rect">
            <a:avLst/>
          </a:prstGeom>
        </p:spPr>
        <p:txBody>
          <a:bodyPr vert="horz" wrap="square" lIns="0" tIns="10373" rIns="0" bIns="0" rtlCol="0">
            <a:spAutoFit/>
          </a:bodyPr>
          <a:lstStyle/>
          <a:p>
            <a:pPr>
              <a:spcBef>
                <a:spcPts val="82"/>
              </a:spcBef>
            </a:pPr>
            <a:r>
              <a:rPr sz="1316" spc="-59" dirty="0">
                <a:latin typeface="Lucida Sans Unicode"/>
                <a:cs typeface="Lucida Sans Unicode"/>
              </a:rPr>
              <a:t>●</a:t>
            </a:r>
            <a:endParaRPr sz="1316">
              <a:latin typeface="Lucida Sans Unicode"/>
              <a:cs typeface="Lucida Sans Unicode"/>
            </a:endParaRPr>
          </a:p>
        </p:txBody>
      </p:sp>
      <p:sp>
        <p:nvSpPr>
          <p:cNvPr id="13" name="object 13"/>
          <p:cNvSpPr txBox="1"/>
          <p:nvPr/>
        </p:nvSpPr>
        <p:spPr>
          <a:xfrm>
            <a:off x="7053815" y="2053942"/>
            <a:ext cx="2091978" cy="3776062"/>
          </a:xfrm>
          <a:prstGeom prst="rect">
            <a:avLst/>
          </a:prstGeom>
        </p:spPr>
        <p:txBody>
          <a:bodyPr vert="horz" wrap="square" lIns="0" tIns="10950" rIns="0" bIns="0" rtlCol="0">
            <a:spAutoFit/>
          </a:bodyPr>
          <a:lstStyle/>
          <a:p>
            <a:pPr marL="11527" marR="4611">
              <a:lnSpc>
                <a:spcPct val="122000"/>
              </a:lnSpc>
              <a:spcBef>
                <a:spcPts val="86"/>
              </a:spcBef>
            </a:pPr>
            <a:r>
              <a:rPr sz="2904" spc="-5" dirty="0">
                <a:solidFill>
                  <a:srgbClr val="FF0000"/>
                </a:solidFill>
                <a:latin typeface="Arial MT"/>
                <a:cs typeface="Arial MT"/>
              </a:rPr>
              <a:t>Application </a:t>
            </a:r>
            <a:r>
              <a:rPr sz="2904" dirty="0">
                <a:solidFill>
                  <a:srgbClr val="FF0000"/>
                </a:solidFill>
                <a:latin typeface="Arial MT"/>
                <a:cs typeface="Arial MT"/>
              </a:rPr>
              <a:t> </a:t>
            </a:r>
            <a:r>
              <a:rPr sz="2904" spc="5" dirty="0">
                <a:latin typeface="Arial MT"/>
                <a:cs typeface="Arial MT"/>
              </a:rPr>
              <a:t>P</a:t>
            </a:r>
            <a:r>
              <a:rPr sz="2904" dirty="0">
                <a:latin typeface="Arial MT"/>
                <a:cs typeface="Arial MT"/>
              </a:rPr>
              <a:t>r</a:t>
            </a:r>
            <a:r>
              <a:rPr sz="2904" spc="-9" dirty="0">
                <a:latin typeface="Arial MT"/>
                <a:cs typeface="Arial MT"/>
              </a:rPr>
              <a:t>e</a:t>
            </a:r>
            <a:r>
              <a:rPr sz="2904" dirty="0">
                <a:latin typeface="Arial MT"/>
                <a:cs typeface="Arial MT"/>
              </a:rPr>
              <a:t>sen</a:t>
            </a:r>
            <a:r>
              <a:rPr sz="2904" spc="-9" dirty="0">
                <a:latin typeface="Arial MT"/>
                <a:cs typeface="Arial MT"/>
              </a:rPr>
              <a:t>t</a:t>
            </a:r>
            <a:r>
              <a:rPr sz="2904" dirty="0">
                <a:latin typeface="Arial MT"/>
                <a:cs typeface="Arial MT"/>
              </a:rPr>
              <a:t>at</a:t>
            </a:r>
            <a:r>
              <a:rPr sz="2904" spc="-5" dirty="0">
                <a:latin typeface="Arial MT"/>
                <a:cs typeface="Arial MT"/>
              </a:rPr>
              <a:t>i</a:t>
            </a:r>
            <a:r>
              <a:rPr sz="2904" spc="-9" dirty="0">
                <a:latin typeface="Arial MT"/>
                <a:cs typeface="Arial MT"/>
              </a:rPr>
              <a:t>o</a:t>
            </a:r>
            <a:r>
              <a:rPr sz="2904" dirty="0">
                <a:latin typeface="Arial MT"/>
                <a:cs typeface="Arial MT"/>
              </a:rPr>
              <a:t>n  Session </a:t>
            </a:r>
            <a:r>
              <a:rPr sz="2904" spc="5" dirty="0">
                <a:latin typeface="Arial MT"/>
                <a:cs typeface="Arial MT"/>
              </a:rPr>
              <a:t> </a:t>
            </a:r>
            <a:r>
              <a:rPr sz="2904" spc="-5" dirty="0">
                <a:latin typeface="Arial MT"/>
                <a:cs typeface="Arial MT"/>
              </a:rPr>
              <a:t>Transport </a:t>
            </a:r>
            <a:r>
              <a:rPr sz="2904" dirty="0">
                <a:latin typeface="Arial MT"/>
                <a:cs typeface="Arial MT"/>
              </a:rPr>
              <a:t> </a:t>
            </a:r>
            <a:r>
              <a:rPr sz="2904" spc="-5" dirty="0">
                <a:latin typeface="Arial MT"/>
                <a:cs typeface="Arial MT"/>
              </a:rPr>
              <a:t>Network </a:t>
            </a:r>
            <a:r>
              <a:rPr sz="2904" dirty="0">
                <a:latin typeface="Arial MT"/>
                <a:cs typeface="Arial MT"/>
              </a:rPr>
              <a:t> </a:t>
            </a:r>
            <a:r>
              <a:rPr sz="2904" spc="-5" dirty="0">
                <a:solidFill>
                  <a:srgbClr val="FF0000"/>
                </a:solidFill>
                <a:latin typeface="Arial MT"/>
                <a:cs typeface="Arial MT"/>
              </a:rPr>
              <a:t>Data Link </a:t>
            </a:r>
            <a:r>
              <a:rPr sz="2904" dirty="0">
                <a:solidFill>
                  <a:srgbClr val="FF0000"/>
                </a:solidFill>
                <a:latin typeface="Arial MT"/>
                <a:cs typeface="Arial MT"/>
              </a:rPr>
              <a:t> Physical</a:t>
            </a:r>
            <a:endParaRPr sz="2904">
              <a:latin typeface="Arial MT"/>
              <a:cs typeface="Arial MT"/>
            </a:endParaRPr>
          </a:p>
        </p:txBody>
      </p:sp>
      <p:sp>
        <p:nvSpPr>
          <p:cNvPr id="14" name="object 14"/>
          <p:cNvSpPr txBox="1"/>
          <p:nvPr/>
        </p:nvSpPr>
        <p:spPr>
          <a:xfrm>
            <a:off x="2059576" y="6013141"/>
            <a:ext cx="6931767" cy="458556"/>
          </a:xfrm>
          <a:prstGeom prst="rect">
            <a:avLst/>
          </a:prstGeom>
        </p:spPr>
        <p:txBody>
          <a:bodyPr vert="horz" wrap="square" lIns="0" tIns="11526" rIns="0" bIns="0" rtlCol="0">
            <a:spAutoFit/>
          </a:bodyPr>
          <a:lstStyle/>
          <a:p>
            <a:pPr marL="11527">
              <a:spcBef>
                <a:spcPts val="91"/>
              </a:spcBef>
            </a:pPr>
            <a:r>
              <a:rPr sz="2904" dirty="0">
                <a:latin typeface="Arial MT"/>
                <a:cs typeface="Arial MT"/>
              </a:rPr>
              <a:t>IEC</a:t>
            </a:r>
            <a:r>
              <a:rPr sz="2904" spc="5" dirty="0">
                <a:latin typeface="Arial MT"/>
                <a:cs typeface="Arial MT"/>
              </a:rPr>
              <a:t> </a:t>
            </a:r>
            <a:r>
              <a:rPr sz="2904" spc="-5" dirty="0">
                <a:latin typeface="Arial MT"/>
                <a:cs typeface="Arial MT"/>
              </a:rPr>
              <a:t>“Enhanced</a:t>
            </a:r>
            <a:r>
              <a:rPr sz="2904" spc="9" dirty="0">
                <a:latin typeface="Arial MT"/>
                <a:cs typeface="Arial MT"/>
              </a:rPr>
              <a:t> </a:t>
            </a:r>
            <a:r>
              <a:rPr sz="2904" spc="-5" dirty="0">
                <a:latin typeface="Arial MT"/>
                <a:cs typeface="Arial MT"/>
              </a:rPr>
              <a:t>Performance Architecture”</a:t>
            </a:r>
            <a:endParaRPr sz="2904">
              <a:latin typeface="Arial MT"/>
              <a:cs typeface="Arial MT"/>
            </a:endParaRPr>
          </a:p>
        </p:txBody>
      </p:sp>
      <p:grpSp>
        <p:nvGrpSpPr>
          <p:cNvPr id="15" name="object 15"/>
          <p:cNvGrpSpPr/>
          <p:nvPr/>
        </p:nvGrpSpPr>
        <p:grpSpPr>
          <a:xfrm>
            <a:off x="1910305" y="2256215"/>
            <a:ext cx="5029392" cy="3578262"/>
            <a:chOff x="429884" y="2486014"/>
            <a:chExt cx="5541645" cy="3942715"/>
          </a:xfrm>
        </p:grpSpPr>
        <p:pic>
          <p:nvPicPr>
            <p:cNvPr id="16" name="object 16"/>
            <p:cNvPicPr/>
            <p:nvPr/>
          </p:nvPicPr>
          <p:blipFill>
            <a:blip r:embed="rId2" cstate="print"/>
            <a:stretch>
              <a:fillRect/>
            </a:stretch>
          </p:blipFill>
          <p:spPr>
            <a:xfrm>
              <a:off x="457200" y="2514600"/>
              <a:ext cx="5486400" cy="3858260"/>
            </a:xfrm>
            <a:prstGeom prst="rect">
              <a:avLst/>
            </a:prstGeom>
          </p:spPr>
        </p:pic>
        <p:sp>
          <p:nvSpPr>
            <p:cNvPr id="17" name="object 17"/>
            <p:cNvSpPr/>
            <p:nvPr/>
          </p:nvSpPr>
          <p:spPr>
            <a:xfrm>
              <a:off x="457200" y="2513330"/>
              <a:ext cx="5486400" cy="3887470"/>
            </a:xfrm>
            <a:custGeom>
              <a:avLst/>
              <a:gdLst/>
              <a:ahLst/>
              <a:cxnLst/>
              <a:rect l="l" t="t" r="r" b="b"/>
              <a:pathLst>
                <a:path w="5486400" h="3887470">
                  <a:moveTo>
                    <a:pt x="1270" y="3304540"/>
                  </a:moveTo>
                  <a:lnTo>
                    <a:pt x="0" y="3305810"/>
                  </a:lnTo>
                  <a:lnTo>
                    <a:pt x="0" y="3314878"/>
                  </a:lnTo>
                  <a:lnTo>
                    <a:pt x="0" y="3378358"/>
                  </a:lnTo>
                  <a:lnTo>
                    <a:pt x="0" y="3550662"/>
                  </a:lnTo>
                  <a:lnTo>
                    <a:pt x="0" y="3886200"/>
                  </a:lnTo>
                  <a:lnTo>
                    <a:pt x="1270" y="3887470"/>
                  </a:lnTo>
                  <a:lnTo>
                    <a:pt x="86955" y="3887470"/>
                  </a:lnTo>
                  <a:lnTo>
                    <a:pt x="686752" y="3887470"/>
                  </a:lnTo>
                  <a:lnTo>
                    <a:pt x="2314773" y="3887470"/>
                  </a:lnTo>
                  <a:lnTo>
                    <a:pt x="5485130" y="3887470"/>
                  </a:lnTo>
                  <a:lnTo>
                    <a:pt x="5486400" y="3886200"/>
                  </a:lnTo>
                  <a:lnTo>
                    <a:pt x="5486400" y="3877131"/>
                  </a:lnTo>
                  <a:lnTo>
                    <a:pt x="5486400" y="3813651"/>
                  </a:lnTo>
                  <a:lnTo>
                    <a:pt x="5486400" y="3641347"/>
                  </a:lnTo>
                  <a:lnTo>
                    <a:pt x="5486400" y="3305810"/>
                  </a:lnTo>
                  <a:lnTo>
                    <a:pt x="5485130" y="3304540"/>
                  </a:lnTo>
                  <a:lnTo>
                    <a:pt x="5399444" y="3304540"/>
                  </a:lnTo>
                  <a:lnTo>
                    <a:pt x="4799647" y="3304540"/>
                  </a:lnTo>
                  <a:lnTo>
                    <a:pt x="3171626" y="3304540"/>
                  </a:lnTo>
                  <a:lnTo>
                    <a:pt x="1270" y="3304540"/>
                  </a:lnTo>
                  <a:close/>
                </a:path>
                <a:path w="5486400" h="3887470">
                  <a:moveTo>
                    <a:pt x="1270" y="2724150"/>
                  </a:moveTo>
                  <a:lnTo>
                    <a:pt x="0" y="2724150"/>
                  </a:lnTo>
                  <a:lnTo>
                    <a:pt x="0" y="2725420"/>
                  </a:lnTo>
                  <a:lnTo>
                    <a:pt x="0" y="3307080"/>
                  </a:lnTo>
                  <a:lnTo>
                    <a:pt x="1270" y="3308350"/>
                  </a:lnTo>
                  <a:lnTo>
                    <a:pt x="86955" y="3308350"/>
                  </a:lnTo>
                  <a:lnTo>
                    <a:pt x="686752" y="3308350"/>
                  </a:lnTo>
                  <a:lnTo>
                    <a:pt x="2314773" y="3308350"/>
                  </a:lnTo>
                  <a:lnTo>
                    <a:pt x="5485130" y="3308350"/>
                  </a:lnTo>
                  <a:lnTo>
                    <a:pt x="5486400" y="3307080"/>
                  </a:lnTo>
                  <a:lnTo>
                    <a:pt x="5486400" y="3305810"/>
                  </a:lnTo>
                  <a:lnTo>
                    <a:pt x="5486400" y="2724150"/>
                  </a:lnTo>
                  <a:lnTo>
                    <a:pt x="5485130" y="2724150"/>
                  </a:lnTo>
                  <a:lnTo>
                    <a:pt x="5399444" y="2724150"/>
                  </a:lnTo>
                  <a:lnTo>
                    <a:pt x="4799647" y="2724150"/>
                  </a:lnTo>
                  <a:lnTo>
                    <a:pt x="3171626" y="2724150"/>
                  </a:lnTo>
                  <a:lnTo>
                    <a:pt x="1270" y="2724150"/>
                  </a:lnTo>
                  <a:close/>
                </a:path>
                <a:path w="5486400" h="3887470">
                  <a:moveTo>
                    <a:pt x="1270" y="0"/>
                  </a:moveTo>
                  <a:lnTo>
                    <a:pt x="0" y="0"/>
                  </a:lnTo>
                  <a:lnTo>
                    <a:pt x="0" y="1270"/>
                  </a:lnTo>
                  <a:lnTo>
                    <a:pt x="0" y="581660"/>
                  </a:lnTo>
                  <a:lnTo>
                    <a:pt x="1270" y="582930"/>
                  </a:lnTo>
                  <a:lnTo>
                    <a:pt x="86955" y="582930"/>
                  </a:lnTo>
                  <a:lnTo>
                    <a:pt x="686752" y="582930"/>
                  </a:lnTo>
                  <a:lnTo>
                    <a:pt x="2314773" y="582930"/>
                  </a:lnTo>
                  <a:lnTo>
                    <a:pt x="5485130" y="582930"/>
                  </a:lnTo>
                  <a:lnTo>
                    <a:pt x="5486400" y="581660"/>
                  </a:lnTo>
                  <a:lnTo>
                    <a:pt x="5486400" y="580390"/>
                  </a:lnTo>
                  <a:lnTo>
                    <a:pt x="5486400" y="0"/>
                  </a:lnTo>
                  <a:lnTo>
                    <a:pt x="5485130" y="0"/>
                  </a:lnTo>
                  <a:lnTo>
                    <a:pt x="5399444" y="0"/>
                  </a:lnTo>
                  <a:lnTo>
                    <a:pt x="4799647" y="0"/>
                  </a:lnTo>
                  <a:lnTo>
                    <a:pt x="3171626" y="0"/>
                  </a:lnTo>
                  <a:lnTo>
                    <a:pt x="1270" y="0"/>
                  </a:lnTo>
                  <a:close/>
                </a:path>
              </a:pathLst>
            </a:custGeom>
            <a:ln w="54630">
              <a:solidFill>
                <a:srgbClr val="FF0000"/>
              </a:solidFill>
            </a:ln>
          </p:spPr>
          <p:txBody>
            <a:bodyPr wrap="square" lIns="0" tIns="0" rIns="0" bIns="0" rtlCol="0"/>
            <a:lstStyle/>
            <a:p>
              <a:endParaRPr sz="1634"/>
            </a:p>
          </p:txBody>
        </p:sp>
      </p:gr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297" y="478587"/>
            <a:ext cx="6536423" cy="688747"/>
          </a:xfrm>
          <a:prstGeom prst="rect">
            <a:avLst/>
          </a:prstGeom>
        </p:spPr>
        <p:txBody>
          <a:bodyPr vert="horz" wrap="square" lIns="0" tIns="11526" rIns="0" bIns="0" rtlCol="0" anchor="ctr">
            <a:spAutoFit/>
          </a:bodyPr>
          <a:lstStyle/>
          <a:p>
            <a:pPr marL="11527">
              <a:lnSpc>
                <a:spcPct val="100000"/>
              </a:lnSpc>
              <a:spcBef>
                <a:spcPts val="91"/>
              </a:spcBef>
            </a:pPr>
            <a:r>
              <a:rPr spc="-5" dirty="0"/>
              <a:t>Basic</a:t>
            </a:r>
            <a:r>
              <a:rPr spc="-9" dirty="0"/>
              <a:t> </a:t>
            </a:r>
            <a:r>
              <a:rPr spc="-5" dirty="0"/>
              <a:t>Message</a:t>
            </a:r>
            <a:r>
              <a:rPr spc="-18" dirty="0"/>
              <a:t> </a:t>
            </a:r>
            <a:r>
              <a:rPr spc="-5" dirty="0"/>
              <a:t>Breakdown</a:t>
            </a:r>
          </a:p>
        </p:txBody>
      </p:sp>
      <p:pic>
        <p:nvPicPr>
          <p:cNvPr id="3" name="object 3"/>
          <p:cNvPicPr/>
          <p:nvPr/>
        </p:nvPicPr>
        <p:blipFill>
          <a:blip r:embed="rId2" cstate="print"/>
          <a:stretch>
            <a:fillRect/>
          </a:stretch>
        </p:blipFill>
        <p:spPr>
          <a:xfrm>
            <a:off x="1854413" y="1659751"/>
            <a:ext cx="8443985" cy="4979254"/>
          </a:xfrm>
          <a:prstGeom prst="rect">
            <a:avLst/>
          </a:prstGeom>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6D1A-8611-3A09-C5B6-B21E848F341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Manufacturer and their Protocols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2EAE58-2E51-43CA-60A1-CCEC3B2FE245}"/>
              </a:ext>
            </a:extLst>
          </p:cNvPr>
          <p:cNvSpPr txBox="1"/>
          <p:nvPr/>
        </p:nvSpPr>
        <p:spPr>
          <a:xfrm>
            <a:off x="1259174" y="2548089"/>
            <a:ext cx="10515600" cy="1200329"/>
          </a:xfrm>
          <a:prstGeom prst="rect">
            <a:avLst/>
          </a:prstGeom>
          <a:noFill/>
        </p:spPr>
        <p:txBody>
          <a:bodyPr wrap="square">
            <a:spAutoFit/>
          </a:bodyPr>
          <a:lstStyle/>
          <a:p>
            <a:pPr algn="l"/>
            <a:r>
              <a:rPr lang="en-IN" sz="1800" b="1" i="0" u="none" strike="noStrike" baseline="0" dirty="0">
                <a:solidFill>
                  <a:srgbClr val="FFFFFF"/>
                </a:solidFill>
                <a:latin typeface="Formata-Bold"/>
              </a:rPr>
              <a:t>MANUFACTURER PROTOCOL</a:t>
            </a:r>
          </a:p>
          <a:p>
            <a:pPr algn="l"/>
            <a:r>
              <a:rPr lang="en-US" sz="1800" b="1" i="0" u="none" strike="noStrike" baseline="0" dirty="0">
                <a:solidFill>
                  <a:srgbClr val="000000"/>
                </a:solidFill>
                <a:latin typeface="Formata-Regular"/>
              </a:rPr>
              <a:t>1. Allen Bradley (Rockwell):  </a:t>
            </a:r>
            <a:r>
              <a:rPr lang="en-US" sz="1800" b="0" i="0" u="none" strike="noStrike" baseline="0" dirty="0" err="1">
                <a:solidFill>
                  <a:srgbClr val="000000"/>
                </a:solidFill>
                <a:latin typeface="Formata-Regular"/>
              </a:rPr>
              <a:t>DeviceNet</a:t>
            </a:r>
            <a:r>
              <a:rPr lang="en-US" sz="1800" b="0" i="0" u="none" strike="noStrike" baseline="0" dirty="0">
                <a:solidFill>
                  <a:srgbClr val="000000"/>
                </a:solidFill>
                <a:latin typeface="Formata-Regular"/>
              </a:rPr>
              <a:t>, </a:t>
            </a:r>
            <a:r>
              <a:rPr lang="en-US" sz="1800" b="0" i="0" u="none" strike="noStrike" baseline="0" dirty="0" err="1">
                <a:solidFill>
                  <a:srgbClr val="000000"/>
                </a:solidFill>
                <a:latin typeface="Formata-Regular"/>
              </a:rPr>
              <a:t>ControNet</a:t>
            </a:r>
            <a:r>
              <a:rPr lang="en-US" sz="1800" b="0" i="0" u="none" strike="noStrike" baseline="0" dirty="0">
                <a:solidFill>
                  <a:srgbClr val="000000"/>
                </a:solidFill>
                <a:latin typeface="Formata-Regular"/>
              </a:rPr>
              <a:t>, DF1, Data Highway +, </a:t>
            </a:r>
            <a:r>
              <a:rPr lang="en-IN" sz="1800" b="0" i="0" u="none" strike="noStrike" baseline="0" dirty="0">
                <a:solidFill>
                  <a:srgbClr val="000000"/>
                </a:solidFill>
                <a:latin typeface="Formata-Regular"/>
              </a:rPr>
              <a:t>Data Highway 485</a:t>
            </a:r>
          </a:p>
          <a:p>
            <a:pPr algn="l"/>
            <a:r>
              <a:rPr lang="en-IN" sz="1800" b="1" i="0" u="none" strike="noStrike" baseline="0" dirty="0">
                <a:solidFill>
                  <a:srgbClr val="000000"/>
                </a:solidFill>
                <a:latin typeface="Formata-Regular"/>
              </a:rPr>
              <a:t>2. Siemens</a:t>
            </a:r>
            <a:r>
              <a:rPr lang="en-IN" sz="1800" b="0" i="0" u="none" strike="noStrike" baseline="0" dirty="0">
                <a:solidFill>
                  <a:srgbClr val="000000"/>
                </a:solidFill>
                <a:latin typeface="Formata-Regular"/>
              </a:rPr>
              <a:t>:    Profibus</a:t>
            </a:r>
          </a:p>
          <a:p>
            <a:pPr algn="l"/>
            <a:r>
              <a:rPr lang="fr-FR" sz="1800" b="1" i="0" u="none" strike="noStrike" baseline="0" dirty="0">
                <a:solidFill>
                  <a:srgbClr val="000000"/>
                </a:solidFill>
                <a:latin typeface="Formata-Regular"/>
              </a:rPr>
              <a:t>3. </a:t>
            </a:r>
            <a:r>
              <a:rPr lang="fr-FR" sz="1800" b="1" i="0" u="none" strike="noStrike" baseline="0" dirty="0" err="1">
                <a:solidFill>
                  <a:srgbClr val="000000"/>
                </a:solidFill>
                <a:latin typeface="Formata-Regular"/>
              </a:rPr>
              <a:t>Modicon</a:t>
            </a:r>
            <a:r>
              <a:rPr lang="fr-FR" sz="1800" b="1" i="0" u="none" strike="noStrike" baseline="0" dirty="0">
                <a:solidFill>
                  <a:srgbClr val="000000"/>
                </a:solidFill>
                <a:latin typeface="Formata-Regular"/>
              </a:rPr>
              <a:t>:   </a:t>
            </a:r>
            <a:r>
              <a:rPr lang="fr-FR" sz="1800" b="0" i="0" u="none" strike="noStrike" baseline="0" dirty="0">
                <a:solidFill>
                  <a:srgbClr val="000000"/>
                </a:solidFill>
                <a:latin typeface="Formata-Regular"/>
              </a:rPr>
              <a:t> MODBUS, MODBUS Plus, MODBUS TCP/IP</a:t>
            </a:r>
            <a:endParaRPr lang="en-IN" dirty="0"/>
          </a:p>
        </p:txBody>
      </p:sp>
    </p:spTree>
    <p:extLst>
      <p:ext uri="{BB962C8B-B14F-4D97-AF65-F5344CB8AC3E}">
        <p14:creationId xmlns:p14="http://schemas.microsoft.com/office/powerpoint/2010/main" val="427817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9407" y="513165"/>
            <a:ext cx="5606271" cy="688747"/>
          </a:xfrm>
          <a:prstGeom prst="rect">
            <a:avLst/>
          </a:prstGeom>
        </p:spPr>
        <p:txBody>
          <a:bodyPr vert="horz" wrap="square" lIns="0" tIns="11526" rIns="0" bIns="0" rtlCol="0" anchor="ctr">
            <a:spAutoFit/>
          </a:bodyPr>
          <a:lstStyle/>
          <a:p>
            <a:pPr marL="11527">
              <a:lnSpc>
                <a:spcPct val="100000"/>
              </a:lnSpc>
              <a:spcBef>
                <a:spcPts val="91"/>
              </a:spcBef>
            </a:pPr>
            <a:r>
              <a:rPr spc="-5" dirty="0"/>
              <a:t>Protocol</a:t>
            </a:r>
            <a:r>
              <a:rPr spc="-23" dirty="0"/>
              <a:t> </a:t>
            </a:r>
            <a:r>
              <a:rPr spc="-5" dirty="0"/>
              <a:t>Requirements</a:t>
            </a:r>
          </a:p>
        </p:txBody>
      </p:sp>
      <p:sp>
        <p:nvSpPr>
          <p:cNvPr id="7" name="object 7"/>
          <p:cNvSpPr txBox="1">
            <a:spLocks noGrp="1"/>
          </p:cNvSpPr>
          <p:nvPr>
            <p:ph idx="1"/>
          </p:nvPr>
        </p:nvSpPr>
        <p:spPr>
          <a:xfrm>
            <a:off x="2280877" y="1656870"/>
            <a:ext cx="9543570" cy="2149031"/>
          </a:xfrm>
          <a:prstGeom prst="rect">
            <a:avLst/>
          </a:prstGeom>
        </p:spPr>
        <p:txBody>
          <a:bodyPr vert="horz" wrap="square" lIns="0" tIns="333102" rIns="0" bIns="0" rtlCol="0">
            <a:spAutoFit/>
          </a:bodyPr>
          <a:lstStyle/>
          <a:p>
            <a:pPr marR="213241">
              <a:lnSpc>
                <a:spcPct val="141100"/>
              </a:lnSpc>
              <a:spcBef>
                <a:spcPts val="91"/>
              </a:spcBef>
            </a:pPr>
            <a:r>
              <a:rPr spc="-5" dirty="0"/>
              <a:t>Components operate in </a:t>
            </a:r>
            <a:r>
              <a:rPr dirty="0"/>
              <a:t>harsh </a:t>
            </a:r>
            <a:r>
              <a:rPr spc="-5" dirty="0"/>
              <a:t>environments </a:t>
            </a:r>
            <a:r>
              <a:rPr spc="-794" dirty="0"/>
              <a:t> </a:t>
            </a:r>
            <a:r>
              <a:rPr spc="-5" dirty="0"/>
              <a:t>Protocol</a:t>
            </a:r>
            <a:r>
              <a:rPr spc="-14" dirty="0"/>
              <a:t> </a:t>
            </a:r>
            <a:r>
              <a:rPr spc="-5" dirty="0"/>
              <a:t>designed</a:t>
            </a:r>
            <a:r>
              <a:rPr spc="-9" dirty="0"/>
              <a:t> </a:t>
            </a:r>
            <a:r>
              <a:rPr dirty="0"/>
              <a:t>for</a:t>
            </a:r>
            <a:r>
              <a:rPr spc="-5" dirty="0"/>
              <a:t> reliability</a:t>
            </a:r>
          </a:p>
          <a:p>
            <a:pPr marR="4611">
              <a:lnSpc>
                <a:spcPct val="103899"/>
              </a:lnSpc>
              <a:spcBef>
                <a:spcPts val="1289"/>
              </a:spcBef>
            </a:pPr>
            <a:r>
              <a:rPr dirty="0"/>
              <a:t>No</a:t>
            </a:r>
            <a:r>
              <a:rPr spc="-14" dirty="0"/>
              <a:t> </a:t>
            </a:r>
            <a:r>
              <a:rPr spc="-5" dirty="0"/>
              <a:t>confidentiality</a:t>
            </a:r>
            <a:r>
              <a:rPr spc="5" dirty="0"/>
              <a:t> </a:t>
            </a:r>
            <a:r>
              <a:rPr spc="-5" dirty="0"/>
              <a:t>or</a:t>
            </a:r>
            <a:r>
              <a:rPr spc="5" dirty="0"/>
              <a:t> </a:t>
            </a:r>
            <a:r>
              <a:rPr spc="-5" dirty="0"/>
              <a:t>integrity </a:t>
            </a:r>
            <a:r>
              <a:rPr dirty="0"/>
              <a:t>checks</a:t>
            </a:r>
            <a:r>
              <a:rPr spc="9" dirty="0"/>
              <a:t> </a:t>
            </a:r>
            <a:r>
              <a:rPr spc="-5" dirty="0"/>
              <a:t>explicitly </a:t>
            </a:r>
            <a:r>
              <a:rPr spc="-794" dirty="0"/>
              <a:t> </a:t>
            </a:r>
            <a:r>
              <a:rPr spc="-5" dirty="0"/>
              <a:t>included</a:t>
            </a:r>
          </a:p>
        </p:txBody>
      </p:sp>
      <p:sp>
        <p:nvSpPr>
          <p:cNvPr id="3" name="object 3"/>
          <p:cNvSpPr/>
          <p:nvPr/>
        </p:nvSpPr>
        <p:spPr>
          <a:xfrm>
            <a:off x="1976588" y="1604425"/>
            <a:ext cx="8230753" cy="4533196"/>
          </a:xfrm>
          <a:custGeom>
            <a:avLst/>
            <a:gdLst/>
            <a:ahLst/>
            <a:cxnLst/>
            <a:rect l="l" t="t" r="r" b="b"/>
            <a:pathLst>
              <a:path w="9069070" h="4994909">
                <a:moveTo>
                  <a:pt x="9069070" y="0"/>
                </a:moveTo>
                <a:lnTo>
                  <a:pt x="0" y="0"/>
                </a:lnTo>
                <a:lnTo>
                  <a:pt x="0" y="4994910"/>
                </a:lnTo>
                <a:lnTo>
                  <a:pt x="9069070" y="4994910"/>
                </a:lnTo>
                <a:lnTo>
                  <a:pt x="906907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71622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059576" y="233978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6" name="object 6"/>
          <p:cNvSpPr txBox="1"/>
          <p:nvPr/>
        </p:nvSpPr>
        <p:spPr>
          <a:xfrm>
            <a:off x="2059576" y="2964501"/>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180" y="513165"/>
            <a:ext cx="5184417" cy="688747"/>
          </a:xfrm>
          <a:prstGeom prst="rect">
            <a:avLst/>
          </a:prstGeom>
        </p:spPr>
        <p:txBody>
          <a:bodyPr vert="horz" wrap="square" lIns="0" tIns="11526" rIns="0" bIns="0" rtlCol="0" anchor="ctr">
            <a:spAutoFit/>
          </a:bodyPr>
          <a:lstStyle/>
          <a:p>
            <a:pPr marL="11527">
              <a:lnSpc>
                <a:spcPct val="100000"/>
              </a:lnSpc>
              <a:spcBef>
                <a:spcPts val="91"/>
              </a:spcBef>
            </a:pPr>
            <a:r>
              <a:rPr spc="-5" dirty="0"/>
              <a:t>Req.:</a:t>
            </a:r>
            <a:r>
              <a:rPr spc="-23" dirty="0"/>
              <a:t> </a:t>
            </a:r>
            <a:r>
              <a:rPr dirty="0"/>
              <a:t>“Data</a:t>
            </a:r>
            <a:r>
              <a:rPr spc="-14" dirty="0"/>
              <a:t> </a:t>
            </a:r>
            <a:r>
              <a:rPr spc="-5" dirty="0"/>
              <a:t>Security”</a:t>
            </a:r>
          </a:p>
        </p:txBody>
      </p:sp>
      <p:sp>
        <p:nvSpPr>
          <p:cNvPr id="3" name="object 3"/>
          <p:cNvSpPr/>
          <p:nvPr/>
        </p:nvSpPr>
        <p:spPr>
          <a:xfrm>
            <a:off x="1976588" y="1604425"/>
            <a:ext cx="8230753" cy="4533196"/>
          </a:xfrm>
          <a:custGeom>
            <a:avLst/>
            <a:gdLst/>
            <a:ahLst/>
            <a:cxnLst/>
            <a:rect l="l" t="t" r="r" b="b"/>
            <a:pathLst>
              <a:path w="9069070" h="4994909">
                <a:moveTo>
                  <a:pt x="9069070" y="0"/>
                </a:moveTo>
                <a:lnTo>
                  <a:pt x="0" y="0"/>
                </a:lnTo>
                <a:lnTo>
                  <a:pt x="0" y="4994910"/>
                </a:lnTo>
                <a:lnTo>
                  <a:pt x="9069070" y="4994910"/>
                </a:lnTo>
                <a:lnTo>
                  <a:pt x="906907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71622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322370" y="1610189"/>
            <a:ext cx="7732827" cy="3496567"/>
          </a:xfrm>
          <a:prstGeom prst="rect">
            <a:avLst/>
          </a:prstGeom>
        </p:spPr>
        <p:txBody>
          <a:bodyPr vert="horz" wrap="square" lIns="0" tIns="11526" rIns="0" bIns="0" rtlCol="0">
            <a:spAutoFit/>
          </a:bodyPr>
          <a:lstStyle/>
          <a:p>
            <a:pPr marL="34580" marR="27664">
              <a:lnSpc>
                <a:spcPts val="3630"/>
              </a:lnSpc>
              <a:spcBef>
                <a:spcPts val="91"/>
              </a:spcBef>
            </a:pPr>
            <a:r>
              <a:rPr sz="2904" dirty="0">
                <a:latin typeface="Arial MT"/>
                <a:cs typeface="Arial MT"/>
              </a:rPr>
              <a:t>Correct </a:t>
            </a:r>
            <a:r>
              <a:rPr sz="2904" spc="-5" dirty="0">
                <a:latin typeface="Arial MT"/>
                <a:cs typeface="Arial MT"/>
              </a:rPr>
              <a:t>data transmission required in presence </a:t>
            </a:r>
            <a:r>
              <a:rPr sz="2904" spc="-794" dirty="0">
                <a:latin typeface="Arial MT"/>
                <a:cs typeface="Arial MT"/>
              </a:rPr>
              <a:t> </a:t>
            </a:r>
            <a:r>
              <a:rPr sz="2904" spc="-5" dirty="0">
                <a:latin typeface="Arial MT"/>
                <a:cs typeface="Arial MT"/>
              </a:rPr>
              <a:t>of:</a:t>
            </a:r>
            <a:endParaRPr sz="2904">
              <a:latin typeface="Arial MT"/>
              <a:cs typeface="Arial MT"/>
            </a:endParaRPr>
          </a:p>
          <a:p>
            <a:pPr marL="426481" indent="-257041">
              <a:spcBef>
                <a:spcPts val="1262"/>
              </a:spcBef>
              <a:buSzPct val="75000"/>
              <a:buFont typeface="Lucida Sans Unicode"/>
              <a:buChar char="–"/>
              <a:tabLst>
                <a:tab pos="425905" algn="l"/>
                <a:tab pos="426481" algn="l"/>
              </a:tabLst>
            </a:pPr>
            <a:r>
              <a:rPr sz="2541" spc="-5" dirty="0">
                <a:latin typeface="Arial MT"/>
                <a:cs typeface="Arial MT"/>
              </a:rPr>
              <a:t>EMI:</a:t>
            </a:r>
            <a:r>
              <a:rPr sz="2541" spc="-14" dirty="0">
                <a:latin typeface="Arial MT"/>
                <a:cs typeface="Arial MT"/>
              </a:rPr>
              <a:t> </a:t>
            </a:r>
            <a:r>
              <a:rPr sz="2541" spc="-5" dirty="0">
                <a:latin typeface="Arial MT"/>
                <a:cs typeface="Arial MT"/>
              </a:rPr>
              <a:t>Electromagnetic</a:t>
            </a:r>
            <a:r>
              <a:rPr sz="2541" dirty="0">
                <a:latin typeface="Arial MT"/>
                <a:cs typeface="Arial MT"/>
              </a:rPr>
              <a:t> interference</a:t>
            </a:r>
            <a:endParaRPr sz="2541">
              <a:latin typeface="Arial MT"/>
              <a:cs typeface="Arial MT"/>
            </a:endParaRPr>
          </a:p>
          <a:p>
            <a:pPr marL="426481" indent="-257041">
              <a:spcBef>
                <a:spcPts val="1153"/>
              </a:spcBef>
              <a:buSzPct val="75000"/>
              <a:buFont typeface="Lucida Sans Unicode"/>
              <a:buChar char="–"/>
              <a:tabLst>
                <a:tab pos="425905" algn="l"/>
                <a:tab pos="426481" algn="l"/>
              </a:tabLst>
            </a:pPr>
            <a:r>
              <a:rPr sz="2541" spc="-5" dirty="0">
                <a:latin typeface="Arial MT"/>
                <a:cs typeface="Arial MT"/>
              </a:rPr>
              <a:t>Differences </a:t>
            </a:r>
            <a:r>
              <a:rPr sz="2541" dirty="0">
                <a:latin typeface="Arial MT"/>
                <a:cs typeface="Arial MT"/>
              </a:rPr>
              <a:t>in</a:t>
            </a:r>
            <a:r>
              <a:rPr sz="2541" spc="-5" dirty="0">
                <a:latin typeface="Arial MT"/>
                <a:cs typeface="Arial MT"/>
              </a:rPr>
              <a:t> earth </a:t>
            </a:r>
            <a:r>
              <a:rPr sz="2541" dirty="0">
                <a:latin typeface="Arial MT"/>
                <a:cs typeface="Arial MT"/>
              </a:rPr>
              <a:t>potential</a:t>
            </a:r>
            <a:endParaRPr sz="2541">
              <a:latin typeface="Arial MT"/>
              <a:cs typeface="Arial MT"/>
            </a:endParaRPr>
          </a:p>
          <a:p>
            <a:pPr marL="426481" indent="-257041">
              <a:spcBef>
                <a:spcPts val="1153"/>
              </a:spcBef>
              <a:buSzPct val="75000"/>
              <a:buFont typeface="Lucida Sans Unicode"/>
              <a:buChar char="–"/>
              <a:tabLst>
                <a:tab pos="425905" algn="l"/>
                <a:tab pos="426481" algn="l"/>
              </a:tabLst>
            </a:pPr>
            <a:r>
              <a:rPr sz="2541" spc="-5" dirty="0">
                <a:latin typeface="Arial MT"/>
                <a:cs typeface="Arial MT"/>
              </a:rPr>
              <a:t>Aging</a:t>
            </a:r>
            <a:r>
              <a:rPr sz="2541" spc="-23" dirty="0">
                <a:latin typeface="Arial MT"/>
                <a:cs typeface="Arial MT"/>
              </a:rPr>
              <a:t> </a:t>
            </a:r>
            <a:r>
              <a:rPr sz="2541" spc="-5" dirty="0">
                <a:latin typeface="Arial MT"/>
                <a:cs typeface="Arial MT"/>
              </a:rPr>
              <a:t>components</a:t>
            </a:r>
            <a:endParaRPr sz="2541">
              <a:latin typeface="Arial MT"/>
              <a:cs typeface="Arial MT"/>
            </a:endParaRPr>
          </a:p>
          <a:p>
            <a:pPr marL="426481" marR="774582" indent="-257041">
              <a:lnSpc>
                <a:spcPct val="103899"/>
              </a:lnSpc>
              <a:spcBef>
                <a:spcPts val="1030"/>
              </a:spcBef>
              <a:buSzPct val="75000"/>
              <a:buFont typeface="Lucida Sans Unicode"/>
              <a:buChar char="–"/>
              <a:tabLst>
                <a:tab pos="425905" algn="l"/>
                <a:tab pos="426481" algn="l"/>
              </a:tabLst>
            </a:pPr>
            <a:r>
              <a:rPr sz="2541" spc="-5" dirty="0">
                <a:latin typeface="Arial MT"/>
                <a:cs typeface="Arial MT"/>
              </a:rPr>
              <a:t>Other </a:t>
            </a:r>
            <a:r>
              <a:rPr sz="2541" dirty="0">
                <a:latin typeface="Arial MT"/>
                <a:cs typeface="Arial MT"/>
              </a:rPr>
              <a:t>sources of noise and disturbance </a:t>
            </a:r>
            <a:r>
              <a:rPr sz="2541" spc="-5" dirty="0">
                <a:latin typeface="Arial MT"/>
                <a:cs typeface="Arial MT"/>
              </a:rPr>
              <a:t>along </a:t>
            </a:r>
            <a:r>
              <a:rPr sz="2541" spc="-694" dirty="0">
                <a:latin typeface="Arial MT"/>
                <a:cs typeface="Arial MT"/>
              </a:rPr>
              <a:t> </a:t>
            </a:r>
            <a:r>
              <a:rPr sz="2541" dirty="0">
                <a:latin typeface="Arial MT"/>
                <a:cs typeface="Arial MT"/>
              </a:rPr>
              <a:t>transmission</a:t>
            </a:r>
            <a:r>
              <a:rPr sz="2541" spc="-5" dirty="0">
                <a:latin typeface="Arial MT"/>
                <a:cs typeface="Arial MT"/>
              </a:rPr>
              <a:t> </a:t>
            </a:r>
            <a:r>
              <a:rPr sz="2541" dirty="0">
                <a:latin typeface="Arial MT"/>
                <a:cs typeface="Arial MT"/>
              </a:rPr>
              <a:t>path</a:t>
            </a:r>
            <a:endParaRPr sz="2541">
              <a:latin typeface="Arial MT"/>
              <a:cs typeface="Arial MT"/>
            </a:endParaRP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9047" y="513165"/>
            <a:ext cx="6366990" cy="688747"/>
          </a:xfrm>
          <a:prstGeom prst="rect">
            <a:avLst/>
          </a:prstGeom>
        </p:spPr>
        <p:txBody>
          <a:bodyPr vert="horz" wrap="square" lIns="0" tIns="11526" rIns="0" bIns="0" rtlCol="0" anchor="ctr">
            <a:spAutoFit/>
          </a:bodyPr>
          <a:lstStyle/>
          <a:p>
            <a:pPr marL="11527">
              <a:lnSpc>
                <a:spcPct val="100000"/>
              </a:lnSpc>
              <a:spcBef>
                <a:spcPts val="91"/>
              </a:spcBef>
            </a:pPr>
            <a:r>
              <a:rPr spc="-5" dirty="0"/>
              <a:t>Req.: Data Security (cont.)</a:t>
            </a:r>
          </a:p>
        </p:txBody>
      </p:sp>
      <p:sp>
        <p:nvSpPr>
          <p:cNvPr id="3" name="object 3"/>
          <p:cNvSpPr/>
          <p:nvPr/>
        </p:nvSpPr>
        <p:spPr>
          <a:xfrm>
            <a:off x="1976588" y="1604425"/>
            <a:ext cx="8230753" cy="4533196"/>
          </a:xfrm>
          <a:custGeom>
            <a:avLst/>
            <a:gdLst/>
            <a:ahLst/>
            <a:cxnLst/>
            <a:rect l="l" t="t" r="r" b="b"/>
            <a:pathLst>
              <a:path w="9069070" h="4994909">
                <a:moveTo>
                  <a:pt x="9069070" y="0"/>
                </a:moveTo>
                <a:lnTo>
                  <a:pt x="0" y="0"/>
                </a:lnTo>
                <a:lnTo>
                  <a:pt x="0" y="4994910"/>
                </a:lnTo>
                <a:lnTo>
                  <a:pt x="9069070" y="4994910"/>
                </a:lnTo>
                <a:lnTo>
                  <a:pt x="9069070" y="0"/>
                </a:lnTo>
                <a:close/>
              </a:path>
            </a:pathLst>
          </a:custGeom>
          <a:solidFill>
            <a:srgbClr val="FFFFFF">
              <a:alpha val="50000"/>
            </a:srgbClr>
          </a:solidFill>
        </p:spPr>
        <p:txBody>
          <a:bodyPr wrap="square" lIns="0" tIns="0" rIns="0" bIns="0" rtlCol="0"/>
          <a:lstStyle/>
          <a:p>
            <a:endParaRPr sz="1634"/>
          </a:p>
        </p:txBody>
      </p:sp>
      <p:sp>
        <p:nvSpPr>
          <p:cNvPr id="4" name="object 4"/>
          <p:cNvSpPr txBox="1"/>
          <p:nvPr/>
        </p:nvSpPr>
        <p:spPr>
          <a:xfrm>
            <a:off x="2059576" y="1716229"/>
            <a:ext cx="148686" cy="212966"/>
          </a:xfrm>
          <a:prstGeom prst="rect">
            <a:avLst/>
          </a:prstGeom>
        </p:spPr>
        <p:txBody>
          <a:bodyPr vert="horz" wrap="square" lIns="0" tIns="10373" rIns="0" bIns="0" rtlCol="0">
            <a:spAutoFit/>
          </a:bodyPr>
          <a:lstStyle/>
          <a:p>
            <a:pPr marL="11527">
              <a:spcBef>
                <a:spcPts val="82"/>
              </a:spcBef>
            </a:pPr>
            <a:r>
              <a:rPr sz="1316" spc="-59" dirty="0">
                <a:latin typeface="Lucida Sans Unicode"/>
                <a:cs typeface="Lucida Sans Unicode"/>
              </a:rPr>
              <a:t>●</a:t>
            </a:r>
            <a:endParaRPr sz="1316">
              <a:latin typeface="Lucida Sans Unicode"/>
              <a:cs typeface="Lucida Sans Unicode"/>
            </a:endParaRPr>
          </a:p>
        </p:txBody>
      </p:sp>
      <p:sp>
        <p:nvSpPr>
          <p:cNvPr id="5" name="object 5"/>
          <p:cNvSpPr txBox="1"/>
          <p:nvPr/>
        </p:nvSpPr>
        <p:spPr>
          <a:xfrm>
            <a:off x="2310844" y="1404696"/>
            <a:ext cx="7889582" cy="3743810"/>
          </a:xfrm>
          <a:prstGeom prst="rect">
            <a:avLst/>
          </a:prstGeom>
        </p:spPr>
        <p:txBody>
          <a:bodyPr vert="horz" wrap="square" lIns="0" tIns="216690" rIns="0" bIns="0" rtlCol="0">
            <a:spAutoFit/>
          </a:bodyPr>
          <a:lstStyle/>
          <a:p>
            <a:pPr marL="46106">
              <a:spcBef>
                <a:spcPts val="1706"/>
              </a:spcBef>
            </a:pPr>
            <a:r>
              <a:rPr sz="2904" spc="-5" dirty="0">
                <a:latin typeface="Arial MT"/>
                <a:cs typeface="Arial MT"/>
              </a:rPr>
              <a:t>Protection</a:t>
            </a:r>
            <a:r>
              <a:rPr sz="2904" dirty="0">
                <a:latin typeface="Arial MT"/>
                <a:cs typeface="Arial MT"/>
              </a:rPr>
              <a:t> </a:t>
            </a:r>
            <a:r>
              <a:rPr sz="2904" spc="-5" dirty="0">
                <a:latin typeface="Arial MT"/>
                <a:cs typeface="Arial MT"/>
              </a:rPr>
              <a:t>explicitly</a:t>
            </a:r>
            <a:r>
              <a:rPr sz="2904" dirty="0">
                <a:latin typeface="Arial MT"/>
                <a:cs typeface="Arial MT"/>
              </a:rPr>
              <a:t> </a:t>
            </a:r>
            <a:r>
              <a:rPr sz="2904" spc="-5" dirty="0">
                <a:latin typeface="Arial MT"/>
                <a:cs typeface="Arial MT"/>
              </a:rPr>
              <a:t>afforded</a:t>
            </a:r>
            <a:r>
              <a:rPr sz="2904" spc="-9" dirty="0">
                <a:latin typeface="Arial MT"/>
                <a:cs typeface="Arial MT"/>
              </a:rPr>
              <a:t> </a:t>
            </a:r>
            <a:r>
              <a:rPr sz="2904" spc="-5" dirty="0">
                <a:latin typeface="Arial MT"/>
                <a:cs typeface="Arial MT"/>
              </a:rPr>
              <a:t>against:</a:t>
            </a:r>
            <a:endParaRPr sz="2904">
              <a:latin typeface="Arial MT"/>
              <a:cs typeface="Arial MT"/>
            </a:endParaRPr>
          </a:p>
          <a:p>
            <a:pPr marL="438008" indent="-257041">
              <a:spcBef>
                <a:spcPts val="1416"/>
              </a:spcBef>
              <a:buSzPct val="75000"/>
              <a:buFont typeface="Lucida Sans Unicode"/>
              <a:buChar char="–"/>
              <a:tabLst>
                <a:tab pos="437431" algn="l"/>
                <a:tab pos="438008" algn="l"/>
              </a:tabLst>
            </a:pPr>
            <a:r>
              <a:rPr sz="2541" spc="-5" dirty="0">
                <a:latin typeface="Arial MT"/>
                <a:cs typeface="Arial MT"/>
              </a:rPr>
              <a:t>Undetected</a:t>
            </a:r>
            <a:r>
              <a:rPr sz="2541" spc="-14" dirty="0">
                <a:latin typeface="Arial MT"/>
                <a:cs typeface="Arial MT"/>
              </a:rPr>
              <a:t> </a:t>
            </a:r>
            <a:r>
              <a:rPr sz="2541" spc="-5" dirty="0">
                <a:latin typeface="Arial MT"/>
                <a:cs typeface="Arial MT"/>
              </a:rPr>
              <a:t>bit</a:t>
            </a:r>
            <a:r>
              <a:rPr sz="2541" spc="-9" dirty="0">
                <a:latin typeface="Arial MT"/>
                <a:cs typeface="Arial MT"/>
              </a:rPr>
              <a:t> </a:t>
            </a:r>
            <a:r>
              <a:rPr sz="2541" dirty="0">
                <a:latin typeface="Arial MT"/>
                <a:cs typeface="Arial MT"/>
              </a:rPr>
              <a:t>errors</a:t>
            </a:r>
            <a:endParaRPr sz="2541">
              <a:latin typeface="Arial MT"/>
              <a:cs typeface="Arial MT"/>
            </a:endParaRPr>
          </a:p>
          <a:p>
            <a:pPr marL="438008" marR="39190" indent="-257041">
              <a:lnSpc>
                <a:spcPct val="103899"/>
              </a:lnSpc>
              <a:spcBef>
                <a:spcPts val="1035"/>
              </a:spcBef>
              <a:buSzPct val="75000"/>
              <a:buFont typeface="Lucida Sans Unicode"/>
              <a:buChar char="–"/>
              <a:tabLst>
                <a:tab pos="437431" algn="l"/>
                <a:tab pos="438008" algn="l"/>
              </a:tabLst>
            </a:pPr>
            <a:r>
              <a:rPr sz="2541" spc="-5" dirty="0">
                <a:latin typeface="Arial MT"/>
                <a:cs typeface="Arial MT"/>
              </a:rPr>
              <a:t>Undetected frame</a:t>
            </a:r>
            <a:r>
              <a:rPr sz="2541" dirty="0">
                <a:latin typeface="Arial MT"/>
                <a:cs typeface="Arial MT"/>
              </a:rPr>
              <a:t> errors</a:t>
            </a:r>
            <a:r>
              <a:rPr sz="2541" spc="-5" dirty="0">
                <a:latin typeface="Arial MT"/>
                <a:cs typeface="Arial MT"/>
              </a:rPr>
              <a:t> </a:t>
            </a:r>
            <a:r>
              <a:rPr sz="2541" dirty="0">
                <a:latin typeface="Arial MT"/>
                <a:cs typeface="Arial MT"/>
              </a:rPr>
              <a:t>caused by</a:t>
            </a:r>
            <a:r>
              <a:rPr sz="2541" spc="9" dirty="0">
                <a:latin typeface="Arial MT"/>
                <a:cs typeface="Arial MT"/>
              </a:rPr>
              <a:t> </a:t>
            </a:r>
            <a:r>
              <a:rPr sz="2541" dirty="0">
                <a:latin typeface="Arial MT"/>
                <a:cs typeface="Arial MT"/>
              </a:rPr>
              <a:t>synchronization </a:t>
            </a:r>
            <a:r>
              <a:rPr sz="2541" spc="-694" dirty="0">
                <a:latin typeface="Arial MT"/>
                <a:cs typeface="Arial MT"/>
              </a:rPr>
              <a:t> </a:t>
            </a:r>
            <a:r>
              <a:rPr sz="2541" dirty="0">
                <a:latin typeface="Arial MT"/>
                <a:cs typeface="Arial MT"/>
              </a:rPr>
              <a:t>errors</a:t>
            </a:r>
            <a:endParaRPr sz="2541">
              <a:latin typeface="Arial MT"/>
              <a:cs typeface="Arial MT"/>
            </a:endParaRPr>
          </a:p>
          <a:p>
            <a:pPr marL="438008" indent="-257041">
              <a:spcBef>
                <a:spcPts val="1153"/>
              </a:spcBef>
              <a:buSzPct val="75000"/>
              <a:buFont typeface="Lucida Sans Unicode"/>
              <a:buChar char="–"/>
              <a:tabLst>
                <a:tab pos="437431" algn="l"/>
                <a:tab pos="438008" algn="l"/>
              </a:tabLst>
            </a:pPr>
            <a:r>
              <a:rPr sz="2541" spc="-5" dirty="0">
                <a:latin typeface="Arial MT"/>
                <a:cs typeface="Arial MT"/>
              </a:rPr>
              <a:t>Undetected </a:t>
            </a:r>
            <a:r>
              <a:rPr sz="2541" dirty="0">
                <a:latin typeface="Arial MT"/>
                <a:cs typeface="Arial MT"/>
              </a:rPr>
              <a:t>loss of </a:t>
            </a:r>
            <a:r>
              <a:rPr sz="2541" spc="-5" dirty="0">
                <a:latin typeface="Arial MT"/>
                <a:cs typeface="Arial MT"/>
              </a:rPr>
              <a:t>information</a:t>
            </a:r>
            <a:endParaRPr sz="2541">
              <a:latin typeface="Arial MT"/>
              <a:cs typeface="Arial MT"/>
            </a:endParaRPr>
          </a:p>
          <a:p>
            <a:pPr marL="438008" indent="-257041">
              <a:spcBef>
                <a:spcPts val="1153"/>
              </a:spcBef>
              <a:buSzPct val="75000"/>
              <a:buFont typeface="Lucida Sans Unicode"/>
              <a:buChar char="–"/>
              <a:tabLst>
                <a:tab pos="437431" algn="l"/>
                <a:tab pos="438008" algn="l"/>
              </a:tabLst>
            </a:pPr>
            <a:r>
              <a:rPr sz="2541" spc="-5" dirty="0">
                <a:latin typeface="Arial MT"/>
                <a:cs typeface="Arial MT"/>
              </a:rPr>
              <a:t>Gain</a:t>
            </a:r>
            <a:r>
              <a:rPr sz="2541" spc="-18" dirty="0">
                <a:latin typeface="Arial MT"/>
                <a:cs typeface="Arial MT"/>
              </a:rPr>
              <a:t> </a:t>
            </a:r>
            <a:r>
              <a:rPr sz="2541" dirty="0">
                <a:latin typeface="Arial MT"/>
                <a:cs typeface="Arial MT"/>
              </a:rPr>
              <a:t>of</a:t>
            </a:r>
            <a:r>
              <a:rPr sz="2541" spc="-9" dirty="0">
                <a:latin typeface="Arial MT"/>
                <a:cs typeface="Arial MT"/>
              </a:rPr>
              <a:t> </a:t>
            </a:r>
            <a:r>
              <a:rPr sz="2541" dirty="0">
                <a:latin typeface="Arial MT"/>
                <a:cs typeface="Arial MT"/>
              </a:rPr>
              <a:t>unintended</a:t>
            </a:r>
            <a:r>
              <a:rPr sz="2541" spc="-5" dirty="0">
                <a:latin typeface="Arial MT"/>
                <a:cs typeface="Arial MT"/>
              </a:rPr>
              <a:t> information</a:t>
            </a:r>
            <a:endParaRPr sz="2541">
              <a:latin typeface="Arial MT"/>
              <a:cs typeface="Arial MT"/>
            </a:endParaRPr>
          </a:p>
          <a:p>
            <a:pPr marL="829909" lvl="1" indent="-193646">
              <a:spcBef>
                <a:spcPts val="1135"/>
              </a:spcBef>
              <a:buSzPct val="43750"/>
              <a:buFont typeface="Lucida Sans Unicode"/>
              <a:buChar char="●"/>
              <a:tabLst>
                <a:tab pos="829909" algn="l"/>
              </a:tabLst>
            </a:pPr>
            <a:r>
              <a:rPr sz="2178" spc="-5" dirty="0">
                <a:latin typeface="Arial MT"/>
                <a:cs typeface="Arial MT"/>
              </a:rPr>
              <a:t>Simulation of valid</a:t>
            </a:r>
            <a:r>
              <a:rPr sz="2178" spc="-9" dirty="0">
                <a:latin typeface="Arial MT"/>
                <a:cs typeface="Arial MT"/>
              </a:rPr>
              <a:t> </a:t>
            </a:r>
            <a:r>
              <a:rPr sz="2178" dirty="0">
                <a:latin typeface="Arial MT"/>
                <a:cs typeface="Arial MT"/>
              </a:rPr>
              <a:t>message</a:t>
            </a:r>
            <a:r>
              <a:rPr sz="2178" spc="-14" dirty="0">
                <a:latin typeface="Arial MT"/>
                <a:cs typeface="Arial MT"/>
              </a:rPr>
              <a:t> </a:t>
            </a:r>
            <a:r>
              <a:rPr sz="2178" spc="-5" dirty="0">
                <a:latin typeface="Arial MT"/>
                <a:cs typeface="Arial MT"/>
              </a:rPr>
              <a:t>by</a:t>
            </a:r>
            <a:r>
              <a:rPr sz="2178" spc="-9" dirty="0">
                <a:latin typeface="Arial MT"/>
                <a:cs typeface="Arial MT"/>
              </a:rPr>
              <a:t> </a:t>
            </a:r>
            <a:r>
              <a:rPr sz="2178" spc="-5" dirty="0">
                <a:latin typeface="Arial MT"/>
                <a:cs typeface="Arial MT"/>
              </a:rPr>
              <a:t>noise</a:t>
            </a:r>
            <a:endParaRPr sz="2178">
              <a:latin typeface="Arial MT"/>
              <a:cs typeface="Arial MT"/>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IN" b="1" dirty="0"/>
              <a:t>Profibus</a:t>
            </a:r>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r>
              <a:rPr lang="en-US" sz="1800" b="0" i="0" u="none" strike="noStrike" baseline="0" dirty="0">
                <a:latin typeface="Palatino-Roman"/>
              </a:rPr>
              <a:t>Profibus (Process Fieldbus) is an open fieldbus serial network standard</a:t>
            </a:r>
          </a:p>
          <a:p>
            <a:pPr algn="l"/>
            <a:endParaRPr lang="en-US" sz="1800" b="0" i="0" u="none" strike="noStrike" baseline="0" dirty="0">
              <a:latin typeface="Palatino-Roman"/>
            </a:endParaRPr>
          </a:p>
          <a:p>
            <a:pPr algn="l"/>
            <a:r>
              <a:rPr lang="en-US" sz="1800" b="0" i="0" u="none" strike="noStrike" baseline="0" dirty="0">
                <a:latin typeface="Palatino-Roman"/>
              </a:rPr>
              <a:t>Use in time-critical control and data acquisition applications. </a:t>
            </a:r>
          </a:p>
          <a:p>
            <a:pPr algn="l"/>
            <a:endParaRPr lang="en-US" sz="1800" b="0" i="0" u="none" strike="noStrike" baseline="0" dirty="0">
              <a:latin typeface="Palatino-Roman"/>
            </a:endParaRPr>
          </a:p>
          <a:p>
            <a:pPr algn="l"/>
            <a:r>
              <a:rPr lang="en-US" sz="1800" b="0" i="0" u="none" strike="noStrike" baseline="0" dirty="0">
                <a:latin typeface="Palatino-Roman"/>
              </a:rPr>
              <a:t>It falls under the European international fieldbus standard, EN 50 170</a:t>
            </a:r>
          </a:p>
          <a:p>
            <a:pPr algn="l"/>
            <a:endParaRPr lang="en-US" sz="1800" b="0" i="0" u="none" strike="noStrike" baseline="0" dirty="0">
              <a:latin typeface="Palatino-Roman"/>
            </a:endParaRPr>
          </a:p>
          <a:p>
            <a:pPr algn="l"/>
            <a:r>
              <a:rPr lang="en-US" sz="1800" dirty="0">
                <a:latin typeface="Palatino-Roman"/>
              </a:rPr>
              <a:t>D</a:t>
            </a:r>
            <a:r>
              <a:rPr lang="en-US" sz="1800" b="0" i="0" u="none" strike="noStrike" baseline="0" dirty="0">
                <a:latin typeface="Palatino-Roman"/>
              </a:rPr>
              <a:t>efines the functional, electrical, and mechanical characteristics of a serial fieldbus. </a:t>
            </a:r>
          </a:p>
          <a:p>
            <a:pPr algn="l"/>
            <a:endParaRPr lang="en-US" sz="1800" b="0" i="0" u="none" strike="noStrike" baseline="0" dirty="0">
              <a:latin typeface="Palatino-Roman"/>
            </a:endParaRPr>
          </a:p>
          <a:p>
            <a:pPr algn="l"/>
            <a:r>
              <a:rPr lang="en-US" sz="1800" b="0" i="0" u="none" strike="noStrike" baseline="0" dirty="0">
                <a:latin typeface="Palatino-Roman"/>
              </a:rPr>
              <a:t>Profibus is similar to the Foundation fieldbus, but provides transmission rates of 31.25 Kbps, 1Mbps, and 2.5 Mbps in the physical layer.</a:t>
            </a:r>
            <a:endParaRPr lang="en-IN" dirty="0"/>
          </a:p>
        </p:txBody>
      </p:sp>
    </p:spTree>
    <p:extLst>
      <p:ext uri="{BB962C8B-B14F-4D97-AF65-F5344CB8AC3E}">
        <p14:creationId xmlns:p14="http://schemas.microsoft.com/office/powerpoint/2010/main" val="839762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IN" b="1" dirty="0"/>
              <a:t>Profibus</a:t>
            </a:r>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r>
              <a:rPr lang="en-US" sz="1800" b="0" i="0" u="none" strike="noStrike" baseline="0" dirty="0">
                <a:latin typeface="Palatino-Roman"/>
              </a:rPr>
              <a:t>Profibus is an open standard, it can accommodate devices from different manufacturers. </a:t>
            </a:r>
          </a:p>
          <a:p>
            <a:r>
              <a:rPr lang="en-US" sz="1800" b="0" i="0" u="none" strike="noStrike" baseline="0" dirty="0">
                <a:latin typeface="Palatino-Roman"/>
              </a:rPr>
              <a:t>Profibus resides at the application, data link, and physical layers of the OSI model. </a:t>
            </a:r>
          </a:p>
          <a:p>
            <a:r>
              <a:rPr lang="en-US" sz="1800" b="0" i="0" u="none" strike="noStrike" baseline="0" dirty="0">
                <a:latin typeface="Palatino-Roman"/>
              </a:rPr>
              <a:t>It provides determinism for real-time control applications</a:t>
            </a:r>
          </a:p>
          <a:p>
            <a:r>
              <a:rPr lang="en-US" sz="1800" b="0" i="0" u="none" strike="noStrike" baseline="0" dirty="0">
                <a:latin typeface="Palatino-Roman"/>
              </a:rPr>
              <a:t>Supports </a:t>
            </a:r>
            <a:r>
              <a:rPr lang="en-US" sz="1800" b="0" i="0" u="none" strike="noStrike" baseline="0" dirty="0" err="1">
                <a:latin typeface="Palatino-Roman"/>
              </a:rPr>
              <a:t>multimaster</a:t>
            </a:r>
            <a:r>
              <a:rPr lang="en-US" sz="1800" b="0" i="0" u="none" strike="noStrike" baseline="0" dirty="0">
                <a:latin typeface="Palatino-Roman"/>
              </a:rPr>
              <a:t> and master-slave communication networks.</a:t>
            </a:r>
            <a:endParaRPr lang="en-IN" dirty="0"/>
          </a:p>
        </p:txBody>
      </p:sp>
    </p:spTree>
    <p:extLst>
      <p:ext uri="{BB962C8B-B14F-4D97-AF65-F5344CB8AC3E}">
        <p14:creationId xmlns:p14="http://schemas.microsoft.com/office/powerpoint/2010/main" val="422877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IN" b="1" dirty="0"/>
              <a:t>Profibus Process Automation (PA):</a:t>
            </a:r>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r>
              <a:rPr lang="en-IN" sz="1800" b="0" i="0" u="none" strike="noStrike" baseline="0" dirty="0">
                <a:latin typeface="Palatino-Roman"/>
              </a:rPr>
              <a:t>Connects data acquisition and control </a:t>
            </a:r>
            <a:r>
              <a:rPr lang="en-US" sz="1800" b="0" i="0" u="none" strike="noStrike" baseline="0" dirty="0">
                <a:latin typeface="Palatino-Roman"/>
              </a:rPr>
              <a:t>devices on a common serial bus</a:t>
            </a:r>
          </a:p>
          <a:p>
            <a:pPr algn="l"/>
            <a:r>
              <a:rPr lang="en-US" sz="1800" dirty="0">
                <a:latin typeface="Palatino-Roman"/>
              </a:rPr>
              <a:t>S</a:t>
            </a:r>
            <a:r>
              <a:rPr lang="en-US" sz="1800" b="0" i="0" u="none" strike="noStrike" baseline="0" dirty="0">
                <a:latin typeface="Palatino-Roman"/>
              </a:rPr>
              <a:t>upports reliable, intrinsically safe implementations. </a:t>
            </a:r>
          </a:p>
          <a:p>
            <a:pPr algn="l"/>
            <a:r>
              <a:rPr lang="en-US" sz="1800" b="0" i="0" u="none" strike="noStrike" baseline="0" dirty="0">
                <a:latin typeface="Palatino-Roman"/>
              </a:rPr>
              <a:t>It also provides power to field devices through the bus. </a:t>
            </a:r>
          </a:p>
          <a:p>
            <a:pPr algn="l"/>
            <a:r>
              <a:rPr lang="en-US" sz="1800" b="0" i="0" u="none" strike="noStrike" baseline="0" dirty="0">
                <a:latin typeface="Palatino-Roman"/>
              </a:rPr>
              <a:t>Profibus PA uses the basic functions and extensions available </a:t>
            </a:r>
            <a:r>
              <a:rPr lang="en-IN" sz="1800" b="0" i="0" u="none" strike="noStrike" baseline="0" dirty="0">
                <a:latin typeface="Palatino-Roman"/>
              </a:rPr>
              <a:t>in Profibus DP.</a:t>
            </a:r>
            <a:endParaRPr lang="en-IN" dirty="0"/>
          </a:p>
        </p:txBody>
      </p:sp>
    </p:spTree>
    <p:extLst>
      <p:ext uri="{BB962C8B-B14F-4D97-AF65-F5344CB8AC3E}">
        <p14:creationId xmlns:p14="http://schemas.microsoft.com/office/powerpoint/2010/main" val="1116781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normAutofit fontScale="90000"/>
          </a:bodyPr>
          <a:lstStyle/>
          <a:p>
            <a:pPr algn="ctr"/>
            <a:r>
              <a:rPr lang="en-US" sz="4400" b="1" i="0" u="none" strike="noStrike" baseline="0" dirty="0">
                <a:latin typeface="Palatino-Bold"/>
              </a:rPr>
              <a:t>Profibus Factory Automation (Decentralized Peripherals—DP)</a:t>
            </a:r>
            <a:endParaRPr lang="en-IN" b="1" dirty="0"/>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r>
              <a:rPr lang="en-US" sz="1800" b="0" i="0" u="none" strike="noStrike" baseline="0" dirty="0">
                <a:latin typeface="Palatino-Roman"/>
              </a:rPr>
              <a:t>Provides high-speed communication between control systems and decentralized control devices. </a:t>
            </a:r>
          </a:p>
          <a:p>
            <a:pPr algn="l"/>
            <a:r>
              <a:rPr lang="en-US" sz="1800" b="0" i="0" u="none" strike="noStrike" baseline="0" dirty="0">
                <a:latin typeface="Palatino-Roman"/>
              </a:rPr>
              <a:t>It uses different physical layer standards than those employed by Profibus PA. </a:t>
            </a:r>
          </a:p>
          <a:p>
            <a:pPr algn="l"/>
            <a:r>
              <a:rPr lang="en-US" sz="1800" b="0" i="0" u="none" strike="noStrike" baseline="0" dirty="0">
                <a:latin typeface="Palatino-Roman"/>
              </a:rPr>
              <a:t>Optional and upward compatible extensions have been added to Profibus DP. </a:t>
            </a:r>
          </a:p>
          <a:p>
            <a:pPr algn="l"/>
            <a:r>
              <a:rPr lang="en-US" sz="1800" b="0" i="0" u="none" strike="noStrike" baseline="0" dirty="0">
                <a:latin typeface="Palatino-Roman"/>
              </a:rPr>
              <a:t>The extended version is denoted as Profibus-DPV1 and includes diagnostics, alarm messaging, </a:t>
            </a:r>
            <a:r>
              <a:rPr lang="en-IN" sz="1800" b="0" i="0" u="none" strike="noStrike" baseline="0" dirty="0">
                <a:latin typeface="Palatino-Roman"/>
              </a:rPr>
              <a:t>and parameterization.</a:t>
            </a:r>
            <a:endParaRPr lang="en-IN" dirty="0"/>
          </a:p>
        </p:txBody>
      </p:sp>
    </p:spTree>
    <p:extLst>
      <p:ext uri="{BB962C8B-B14F-4D97-AF65-F5344CB8AC3E}">
        <p14:creationId xmlns:p14="http://schemas.microsoft.com/office/powerpoint/2010/main" val="577732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US" sz="4400" b="1" i="0" u="none" strike="noStrike" baseline="0" dirty="0">
                <a:latin typeface="Palatino-Bold"/>
              </a:rPr>
              <a:t>Profibus Fieldbus Message Specification (FMS)</a:t>
            </a:r>
            <a:endParaRPr lang="en-IN" b="1" dirty="0"/>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r>
              <a:rPr lang="en-US" sz="1800" b="0" i="0" u="none" strike="noStrike" baseline="0" dirty="0">
                <a:latin typeface="Palatino-Roman"/>
              </a:rPr>
              <a:t>Developed to support a large number of applications and higher-level network interconnections among applications at average transmission rates. </a:t>
            </a:r>
          </a:p>
          <a:p>
            <a:pPr algn="l"/>
            <a:r>
              <a:rPr lang="en-US" sz="1800" b="0" i="0" u="none" strike="noStrike" baseline="0" dirty="0">
                <a:latin typeface="Palatino-Roman"/>
              </a:rPr>
              <a:t>It offers a large selection of functions and is, generally, more complicated to implement than Profibus PA or Profibus DP.</a:t>
            </a:r>
            <a:endParaRPr lang="en-IN" dirty="0"/>
          </a:p>
        </p:txBody>
      </p:sp>
    </p:spTree>
    <p:extLst>
      <p:ext uri="{BB962C8B-B14F-4D97-AF65-F5344CB8AC3E}">
        <p14:creationId xmlns:p14="http://schemas.microsoft.com/office/powerpoint/2010/main" val="208185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normAutofit fontScale="90000"/>
          </a:bodyPr>
          <a:lstStyle/>
          <a:p>
            <a:pPr algn="ctr"/>
            <a:r>
              <a:rPr lang="en-US" sz="4400" b="1" i="0" u="none" strike="noStrike" baseline="0" dirty="0">
                <a:latin typeface="Palatino-Bold"/>
              </a:rPr>
              <a:t>Profibus versions and their primary characteristics</a:t>
            </a:r>
            <a:endParaRPr lang="en-IN" b="1" dirty="0"/>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endParaRPr lang="en-IN" dirty="0"/>
          </a:p>
        </p:txBody>
      </p:sp>
      <p:pic>
        <p:nvPicPr>
          <p:cNvPr id="5" name="Picture 4">
            <a:extLst>
              <a:ext uri="{FF2B5EF4-FFF2-40B4-BE49-F238E27FC236}">
                <a16:creationId xmlns:a16="http://schemas.microsoft.com/office/drawing/2014/main" id="{5944A7D6-D8D7-D39B-FCB1-1BD023AE4D8D}"/>
              </a:ext>
            </a:extLst>
          </p:cNvPr>
          <p:cNvPicPr>
            <a:picLocks noChangeAspect="1"/>
          </p:cNvPicPr>
          <p:nvPr/>
        </p:nvPicPr>
        <p:blipFill>
          <a:blip r:embed="rId2"/>
          <a:stretch>
            <a:fillRect/>
          </a:stretch>
        </p:blipFill>
        <p:spPr>
          <a:xfrm>
            <a:off x="2254908" y="2514189"/>
            <a:ext cx="8084372" cy="2402585"/>
          </a:xfrm>
          <a:prstGeom prst="rect">
            <a:avLst/>
          </a:prstGeom>
        </p:spPr>
      </p:pic>
    </p:spTree>
    <p:extLst>
      <p:ext uri="{BB962C8B-B14F-4D97-AF65-F5344CB8AC3E}">
        <p14:creationId xmlns:p14="http://schemas.microsoft.com/office/powerpoint/2010/main" val="93477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IN" b="1" dirty="0"/>
              <a:t>Single firewall DMZ for SCADA</a:t>
            </a:r>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endParaRPr lang="en-IN" dirty="0"/>
          </a:p>
        </p:txBody>
      </p:sp>
      <p:pic>
        <p:nvPicPr>
          <p:cNvPr id="5" name="Picture 4">
            <a:extLst>
              <a:ext uri="{FF2B5EF4-FFF2-40B4-BE49-F238E27FC236}">
                <a16:creationId xmlns:a16="http://schemas.microsoft.com/office/drawing/2014/main" id="{E7059F25-3399-ED37-66B6-300E02FA9826}"/>
              </a:ext>
            </a:extLst>
          </p:cNvPr>
          <p:cNvPicPr>
            <a:picLocks noChangeAspect="1"/>
          </p:cNvPicPr>
          <p:nvPr/>
        </p:nvPicPr>
        <p:blipFill>
          <a:blip r:embed="rId2"/>
          <a:stretch>
            <a:fillRect/>
          </a:stretch>
        </p:blipFill>
        <p:spPr>
          <a:xfrm>
            <a:off x="4601979" y="1846843"/>
            <a:ext cx="3256391" cy="4330120"/>
          </a:xfrm>
          <a:prstGeom prst="rect">
            <a:avLst/>
          </a:prstGeom>
        </p:spPr>
      </p:pic>
    </p:spTree>
    <p:extLst>
      <p:ext uri="{BB962C8B-B14F-4D97-AF65-F5344CB8AC3E}">
        <p14:creationId xmlns:p14="http://schemas.microsoft.com/office/powerpoint/2010/main" val="85428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OSI Model</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2C6D73-22B2-BBA2-74A3-D8A996981821}"/>
              </a:ext>
            </a:extLst>
          </p:cNvPr>
          <p:cNvPicPr>
            <a:picLocks noGrp="1" noChangeAspect="1"/>
          </p:cNvPicPr>
          <p:nvPr>
            <p:ph idx="1"/>
          </p:nvPr>
        </p:nvPicPr>
        <p:blipFill>
          <a:blip r:embed="rId2"/>
          <a:stretch>
            <a:fillRect/>
          </a:stretch>
        </p:blipFill>
        <p:spPr>
          <a:xfrm>
            <a:off x="4233097" y="1690688"/>
            <a:ext cx="3725805" cy="4180171"/>
          </a:xfrm>
        </p:spPr>
      </p:pic>
    </p:spTree>
    <p:extLst>
      <p:ext uri="{BB962C8B-B14F-4D97-AF65-F5344CB8AC3E}">
        <p14:creationId xmlns:p14="http://schemas.microsoft.com/office/powerpoint/2010/main" val="2889675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F31-A618-DA1B-1799-D7379303097B}"/>
              </a:ext>
            </a:extLst>
          </p:cNvPr>
          <p:cNvSpPr>
            <a:spLocks noGrp="1"/>
          </p:cNvSpPr>
          <p:nvPr>
            <p:ph type="title"/>
          </p:nvPr>
        </p:nvSpPr>
        <p:spPr/>
        <p:txBody>
          <a:bodyPr/>
          <a:lstStyle/>
          <a:p>
            <a:pPr algn="ctr"/>
            <a:r>
              <a:rPr lang="en-IN" b="1" dirty="0"/>
              <a:t>Dual firewall DMZ for SCADA</a:t>
            </a:r>
          </a:p>
        </p:txBody>
      </p:sp>
      <p:sp>
        <p:nvSpPr>
          <p:cNvPr id="3" name="Content Placeholder 2">
            <a:extLst>
              <a:ext uri="{FF2B5EF4-FFF2-40B4-BE49-F238E27FC236}">
                <a16:creationId xmlns:a16="http://schemas.microsoft.com/office/drawing/2014/main" id="{97F81D98-FCAC-B0A2-7A07-584E6D47BEB0}"/>
              </a:ext>
            </a:extLst>
          </p:cNvPr>
          <p:cNvSpPr>
            <a:spLocks noGrp="1"/>
          </p:cNvSpPr>
          <p:nvPr>
            <p:ph idx="1"/>
          </p:nvPr>
        </p:nvSpPr>
        <p:spPr/>
        <p:txBody>
          <a:bodyPr/>
          <a:lstStyle/>
          <a:p>
            <a:pPr algn="l"/>
            <a:endParaRPr lang="en-IN" dirty="0"/>
          </a:p>
        </p:txBody>
      </p:sp>
      <p:pic>
        <p:nvPicPr>
          <p:cNvPr id="6" name="Picture 5">
            <a:extLst>
              <a:ext uri="{FF2B5EF4-FFF2-40B4-BE49-F238E27FC236}">
                <a16:creationId xmlns:a16="http://schemas.microsoft.com/office/drawing/2014/main" id="{DC0B6BDF-DA13-BC1E-1C5B-EE550592E530}"/>
              </a:ext>
            </a:extLst>
          </p:cNvPr>
          <p:cNvPicPr>
            <a:picLocks noChangeAspect="1"/>
          </p:cNvPicPr>
          <p:nvPr/>
        </p:nvPicPr>
        <p:blipFill>
          <a:blip r:embed="rId2"/>
          <a:stretch>
            <a:fillRect/>
          </a:stretch>
        </p:blipFill>
        <p:spPr>
          <a:xfrm>
            <a:off x="4781862" y="1939836"/>
            <a:ext cx="3409930" cy="4122915"/>
          </a:xfrm>
          <a:prstGeom prst="rect">
            <a:avLst/>
          </a:prstGeom>
        </p:spPr>
      </p:pic>
    </p:spTree>
    <p:extLst>
      <p:ext uri="{BB962C8B-B14F-4D97-AF65-F5344CB8AC3E}">
        <p14:creationId xmlns:p14="http://schemas.microsoft.com/office/powerpoint/2010/main" val="108870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5"/>
            <a:ext cx="10515600" cy="58408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OSI Model</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04C9E96-A6DF-418E-27E9-F6D84B5D6633}"/>
              </a:ext>
            </a:extLst>
          </p:cNvPr>
          <p:cNvPicPr>
            <a:picLocks noChangeAspect="1"/>
          </p:cNvPicPr>
          <p:nvPr/>
        </p:nvPicPr>
        <p:blipFill>
          <a:blip r:embed="rId2"/>
          <a:stretch>
            <a:fillRect/>
          </a:stretch>
        </p:blipFill>
        <p:spPr>
          <a:xfrm>
            <a:off x="3658944" y="949208"/>
            <a:ext cx="5353797" cy="4887007"/>
          </a:xfrm>
          <a:prstGeom prst="rect">
            <a:avLst/>
          </a:prstGeom>
        </p:spPr>
      </p:pic>
      <p:pic>
        <p:nvPicPr>
          <p:cNvPr id="9" name="Picture 8">
            <a:extLst>
              <a:ext uri="{FF2B5EF4-FFF2-40B4-BE49-F238E27FC236}">
                <a16:creationId xmlns:a16="http://schemas.microsoft.com/office/drawing/2014/main" id="{E68BDFA9-8CAC-1B54-C681-37F0703E6DA4}"/>
              </a:ext>
            </a:extLst>
          </p:cNvPr>
          <p:cNvPicPr>
            <a:picLocks noChangeAspect="1"/>
          </p:cNvPicPr>
          <p:nvPr/>
        </p:nvPicPr>
        <p:blipFill>
          <a:blip r:embed="rId3"/>
          <a:stretch>
            <a:fillRect/>
          </a:stretch>
        </p:blipFill>
        <p:spPr>
          <a:xfrm>
            <a:off x="3728430" y="5810104"/>
            <a:ext cx="5344271" cy="1047896"/>
          </a:xfrm>
          <a:prstGeom prst="rect">
            <a:avLst/>
          </a:prstGeom>
        </p:spPr>
      </p:pic>
    </p:spTree>
    <p:extLst>
      <p:ext uri="{BB962C8B-B14F-4D97-AF65-F5344CB8AC3E}">
        <p14:creationId xmlns:p14="http://schemas.microsoft.com/office/powerpoint/2010/main" val="87036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5"/>
            <a:ext cx="10515600" cy="58408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OSI Model</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C5C87B-6892-9088-DDCE-83929079E9C1}"/>
              </a:ext>
            </a:extLst>
          </p:cNvPr>
          <p:cNvPicPr>
            <a:picLocks noChangeAspect="1"/>
          </p:cNvPicPr>
          <p:nvPr/>
        </p:nvPicPr>
        <p:blipFill>
          <a:blip r:embed="rId2"/>
          <a:stretch>
            <a:fillRect/>
          </a:stretch>
        </p:blipFill>
        <p:spPr>
          <a:xfrm>
            <a:off x="3209521" y="1099812"/>
            <a:ext cx="6067751" cy="4896254"/>
          </a:xfrm>
          <a:prstGeom prst="rect">
            <a:avLst/>
          </a:prstGeom>
        </p:spPr>
      </p:pic>
    </p:spTree>
    <p:extLst>
      <p:ext uri="{BB962C8B-B14F-4D97-AF65-F5344CB8AC3E}">
        <p14:creationId xmlns:p14="http://schemas.microsoft.com/office/powerpoint/2010/main" val="256486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5"/>
            <a:ext cx="10515600" cy="58408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OSI Model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A9EB0A-CF91-6400-DFE0-9253FEDAB4AD}"/>
              </a:ext>
            </a:extLst>
          </p:cNvPr>
          <p:cNvPicPr>
            <a:picLocks noChangeAspect="1"/>
          </p:cNvPicPr>
          <p:nvPr/>
        </p:nvPicPr>
        <p:blipFill>
          <a:blip r:embed="rId2"/>
          <a:stretch>
            <a:fillRect/>
          </a:stretch>
        </p:blipFill>
        <p:spPr>
          <a:xfrm>
            <a:off x="3395285" y="1657102"/>
            <a:ext cx="6430636" cy="4219042"/>
          </a:xfrm>
          <a:prstGeom prst="rect">
            <a:avLst/>
          </a:prstGeom>
        </p:spPr>
      </p:pic>
    </p:spTree>
    <p:extLst>
      <p:ext uri="{BB962C8B-B14F-4D97-AF65-F5344CB8AC3E}">
        <p14:creationId xmlns:p14="http://schemas.microsoft.com/office/powerpoint/2010/main" val="171763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6"/>
            <a:ext cx="10515600" cy="849078"/>
          </a:xfrm>
        </p:spPr>
        <p:txBody>
          <a:bodyPr/>
          <a:lstStyle/>
          <a:p>
            <a:pPr algn="ctr"/>
            <a:r>
              <a:rPr lang="en-US" dirty="0">
                <a:latin typeface="Times New Roman" panose="02020603050405020304" pitchFamily="18" charset="0"/>
                <a:cs typeface="Times New Roman" panose="02020603050405020304" pitchFamily="18" charset="0"/>
              </a:rPr>
              <a:t>TCP/IP</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5A6A19-5967-95C0-B77E-524B9B9E692B}"/>
              </a:ext>
            </a:extLst>
          </p:cNvPr>
          <p:cNvSpPr txBox="1"/>
          <p:nvPr/>
        </p:nvSpPr>
        <p:spPr>
          <a:xfrm>
            <a:off x="1439056" y="989351"/>
            <a:ext cx="9638675" cy="120032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Palatino-Roman"/>
              </a:rPr>
              <a:t>The transmission control protocol/Internet protocol (TCP/IP) was developed in the 1970s by the U.S. Department of Defense to implement reliable network communications. </a:t>
            </a:r>
          </a:p>
          <a:p>
            <a:pPr marL="285750" indent="-285750" algn="l">
              <a:buFont typeface="Arial" panose="020B0604020202020204" pitchFamily="34" charset="0"/>
              <a:buChar char="•"/>
            </a:pPr>
            <a:r>
              <a:rPr lang="en-US" sz="1800" b="0" i="0" u="none" strike="noStrike" baseline="0" dirty="0">
                <a:latin typeface="Palatino-Roman"/>
              </a:rPr>
              <a:t>TCP/IP powers the Internet and the Internet’s various capabilities are based on TCP/IP protocols</a:t>
            </a:r>
            <a:endParaRPr lang="en-IN" dirty="0"/>
          </a:p>
        </p:txBody>
      </p:sp>
      <p:pic>
        <p:nvPicPr>
          <p:cNvPr id="6" name="Picture 5">
            <a:extLst>
              <a:ext uri="{FF2B5EF4-FFF2-40B4-BE49-F238E27FC236}">
                <a16:creationId xmlns:a16="http://schemas.microsoft.com/office/drawing/2014/main" id="{12DEA2A5-CDCF-5461-701D-D927C43B7904}"/>
              </a:ext>
            </a:extLst>
          </p:cNvPr>
          <p:cNvPicPr>
            <a:picLocks noChangeAspect="1"/>
          </p:cNvPicPr>
          <p:nvPr/>
        </p:nvPicPr>
        <p:blipFill>
          <a:blip r:embed="rId2"/>
          <a:stretch>
            <a:fillRect/>
          </a:stretch>
        </p:blipFill>
        <p:spPr>
          <a:xfrm>
            <a:off x="3806114" y="2559583"/>
            <a:ext cx="4579771" cy="3091708"/>
          </a:xfrm>
          <a:prstGeom prst="rect">
            <a:avLst/>
          </a:prstGeom>
        </p:spPr>
      </p:pic>
    </p:spTree>
    <p:extLst>
      <p:ext uri="{BB962C8B-B14F-4D97-AF65-F5344CB8AC3E}">
        <p14:creationId xmlns:p14="http://schemas.microsoft.com/office/powerpoint/2010/main" val="384630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DC5-8E0A-F77B-F90B-0478F4C1134F}"/>
              </a:ext>
            </a:extLst>
          </p:cNvPr>
          <p:cNvSpPr>
            <a:spLocks noGrp="1"/>
          </p:cNvSpPr>
          <p:nvPr>
            <p:ph type="title"/>
          </p:nvPr>
        </p:nvSpPr>
        <p:spPr>
          <a:xfrm>
            <a:off x="838200" y="365126"/>
            <a:ext cx="10515600" cy="849078"/>
          </a:xfrm>
        </p:spPr>
        <p:txBody>
          <a:bodyPr/>
          <a:lstStyle/>
          <a:p>
            <a:pPr algn="ctr"/>
            <a:r>
              <a:rPr lang="en-US" dirty="0">
                <a:latin typeface="Times New Roman" panose="02020603050405020304" pitchFamily="18" charset="0"/>
                <a:cs typeface="Times New Roman" panose="02020603050405020304" pitchFamily="18" charset="0"/>
              </a:rPr>
              <a:t>TCP/IP</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0CB321-0BBB-C78E-5B75-5F38182C1018}"/>
              </a:ext>
            </a:extLst>
          </p:cNvPr>
          <p:cNvPicPr>
            <a:picLocks noChangeAspect="1"/>
          </p:cNvPicPr>
          <p:nvPr/>
        </p:nvPicPr>
        <p:blipFill>
          <a:blip r:embed="rId2"/>
          <a:stretch>
            <a:fillRect/>
          </a:stretch>
        </p:blipFill>
        <p:spPr>
          <a:xfrm>
            <a:off x="2201117" y="1573968"/>
            <a:ext cx="8434982" cy="4017364"/>
          </a:xfrm>
          <a:prstGeom prst="rect">
            <a:avLst/>
          </a:prstGeom>
        </p:spPr>
      </p:pic>
    </p:spTree>
    <p:extLst>
      <p:ext uri="{BB962C8B-B14F-4D97-AF65-F5344CB8AC3E}">
        <p14:creationId xmlns:p14="http://schemas.microsoft.com/office/powerpoint/2010/main" val="4250631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366</TotalTime>
  <Words>1498</Words>
  <Application>Microsoft Office PowerPoint</Application>
  <PresentationFormat>Widescreen</PresentationFormat>
  <Paragraphs>209</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Arial MT</vt:lpstr>
      <vt:lpstr>Formata-Bold</vt:lpstr>
      <vt:lpstr>Formata-Regular</vt:lpstr>
      <vt:lpstr>Lucida Sans Unicode</vt:lpstr>
      <vt:lpstr>Palatino-Bold</vt:lpstr>
      <vt:lpstr>Palatino-Italic</vt:lpstr>
      <vt:lpstr>Palatino-Roman</vt:lpstr>
      <vt:lpstr>Times New Roman</vt:lpstr>
      <vt:lpstr>Tw Cen MT</vt:lpstr>
      <vt:lpstr>Tw Cen MT Condensed</vt:lpstr>
      <vt:lpstr>Wingdings 3</vt:lpstr>
      <vt:lpstr>Integral</vt:lpstr>
      <vt:lpstr>SCADA Protocols</vt:lpstr>
      <vt:lpstr>Evolution of SCADA Protocols</vt:lpstr>
      <vt:lpstr>Manufacturer and their Protocols</vt:lpstr>
      <vt:lpstr>OSI Model</vt:lpstr>
      <vt:lpstr>OSI Model</vt:lpstr>
      <vt:lpstr>OSI Model</vt:lpstr>
      <vt:lpstr>OSI Model</vt:lpstr>
      <vt:lpstr>TCP/IP</vt:lpstr>
      <vt:lpstr>TCP/IP</vt:lpstr>
      <vt:lpstr>TCP/IP</vt:lpstr>
      <vt:lpstr>MODBUS Model</vt:lpstr>
      <vt:lpstr>MODBUS Model</vt:lpstr>
      <vt:lpstr>MODBUS Model</vt:lpstr>
      <vt:lpstr>MODBUS Communication layers</vt:lpstr>
      <vt:lpstr>DNP3 Protocol Introduction</vt:lpstr>
      <vt:lpstr>Introduction</vt:lpstr>
      <vt:lpstr>Introduction</vt:lpstr>
      <vt:lpstr>Protocol Overview</vt:lpstr>
      <vt:lpstr>Protocol Participants</vt:lpstr>
      <vt:lpstr>SCADA Master Basics</vt:lpstr>
      <vt:lpstr>Sample SCADA Masters</vt:lpstr>
      <vt:lpstr>RTU Basics</vt:lpstr>
      <vt:lpstr>Sample RTUs</vt:lpstr>
      <vt:lpstr>IED Basics</vt:lpstr>
      <vt:lpstr>Sample IEDs/PLCs</vt:lpstr>
      <vt:lpstr>Parameters</vt:lpstr>
      <vt:lpstr>DNP3 Protocol Standard</vt:lpstr>
      <vt:lpstr>Protocol Basics</vt:lpstr>
      <vt:lpstr>Basic Message Breakdown</vt:lpstr>
      <vt:lpstr>Protocol Requirements</vt:lpstr>
      <vt:lpstr>Req.: “Data Security”</vt:lpstr>
      <vt:lpstr>Req.: Data Security (cont.)</vt:lpstr>
      <vt:lpstr>Profibus</vt:lpstr>
      <vt:lpstr>Profibus</vt:lpstr>
      <vt:lpstr>Profibus Process Automation (PA):</vt:lpstr>
      <vt:lpstr>Profibus Factory Automation (Decentralized Peripherals—DP)</vt:lpstr>
      <vt:lpstr>Profibus Fieldbus Message Specification (FMS)</vt:lpstr>
      <vt:lpstr>Profibus versions and their primary characteristics</vt:lpstr>
      <vt:lpstr>Single firewall DMZ for SCADA</vt:lpstr>
      <vt:lpstr>Dual firewall DMZ for SCADA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SCADA Protocols</dc:title>
  <dc:creator>panem.charan@gmail.com</dc:creator>
  <cp:lastModifiedBy>panem.charan@gmail.com</cp:lastModifiedBy>
  <cp:revision>17</cp:revision>
  <dcterms:created xsi:type="dcterms:W3CDTF">2023-08-28T04:48:24Z</dcterms:created>
  <dcterms:modified xsi:type="dcterms:W3CDTF">2023-10-09T07:04:54Z</dcterms:modified>
</cp:coreProperties>
</file>