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915504-7CEC-4F8F-B217-DFF5F131C4D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9176-A473-40E2-81BC-C0F6E77C859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34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504-7CEC-4F8F-B217-DFF5F131C4D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9176-A473-40E2-81BC-C0F6E77C8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29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504-7CEC-4F8F-B217-DFF5F131C4D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9176-A473-40E2-81BC-C0F6E77C859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2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504-7CEC-4F8F-B217-DFF5F131C4D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9176-A473-40E2-81BC-C0F6E77C8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35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504-7CEC-4F8F-B217-DFF5F131C4D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9176-A473-40E2-81BC-C0F6E77C859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4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504-7CEC-4F8F-B217-DFF5F131C4D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9176-A473-40E2-81BC-C0F6E77C8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7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504-7CEC-4F8F-B217-DFF5F131C4D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9176-A473-40E2-81BC-C0F6E77C8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504-7CEC-4F8F-B217-DFF5F131C4D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9176-A473-40E2-81BC-C0F6E77C8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74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504-7CEC-4F8F-B217-DFF5F131C4D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9176-A473-40E2-81BC-C0F6E77C8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66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504-7CEC-4F8F-B217-DFF5F131C4D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9176-A473-40E2-81BC-C0F6E77C8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37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5504-7CEC-4F8F-B217-DFF5F131C4D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9176-A473-40E2-81BC-C0F6E77C859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1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D915504-7CEC-4F8F-B217-DFF5F131C4D6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45F9176-A473-40E2-81BC-C0F6E77C859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66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B1B9-5CC2-490A-AF88-2CCBBCA2F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SCADA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7A16C-81FB-DDBE-5018-8CD3ECDEE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33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983" y="173285"/>
            <a:ext cx="9720072" cy="1499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2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spc="10" dirty="0"/>
              <a:t> </a:t>
            </a:r>
            <a:r>
              <a:rPr spc="680" dirty="0"/>
              <a:t>SYSTEM</a:t>
            </a:r>
            <a:r>
              <a:rPr dirty="0"/>
              <a:t> </a:t>
            </a:r>
            <a:r>
              <a:rPr spc="740" dirty="0"/>
              <a:t>ARCHITECTURE</a:t>
            </a:r>
            <a:r>
              <a:rPr spc="110" dirty="0"/>
              <a:t> </a:t>
            </a:r>
            <a:r>
              <a:rPr spc="-20" dirty="0"/>
              <a:t>–</a:t>
            </a:r>
          </a:p>
          <a:p>
            <a:pPr marL="1270" algn="ctr">
              <a:lnSpc>
                <a:spcPts val="5020"/>
              </a:lnSpc>
            </a:pPr>
            <a:r>
              <a:rPr spc="585" dirty="0"/>
              <a:t>PURDUE</a:t>
            </a:r>
            <a:r>
              <a:rPr spc="-5" dirty="0"/>
              <a:t> </a:t>
            </a:r>
            <a:r>
              <a:rPr spc="63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290" y="1598548"/>
            <a:ext cx="11330305" cy="36842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469900" marR="5715" indent="-457200" algn="just">
              <a:lnSpc>
                <a:spcPct val="70000"/>
              </a:lnSpc>
              <a:spcBef>
                <a:spcPts val="1180"/>
              </a:spcBef>
              <a:buFont typeface="Arial MT"/>
              <a:buChar char="•"/>
              <a:tabLst>
                <a:tab pos="469900" algn="l"/>
              </a:tabLst>
            </a:pPr>
            <a:r>
              <a:rPr sz="3000" spc="18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000" spc="20" dirty="0">
                <a:solidFill>
                  <a:srgbClr val="001F5F"/>
                </a:solidFill>
                <a:latin typeface="Calibri"/>
                <a:cs typeface="Calibri"/>
              </a:rPr>
              <a:t>Purdue</a:t>
            </a:r>
            <a:r>
              <a:rPr sz="30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40" dirty="0">
                <a:solidFill>
                  <a:srgbClr val="001F5F"/>
                </a:solidFill>
                <a:latin typeface="Calibri"/>
                <a:cs typeface="Calibri"/>
              </a:rPr>
              <a:t>Enterprise</a:t>
            </a:r>
            <a:r>
              <a:rPr sz="30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1F5F"/>
                </a:solidFill>
                <a:latin typeface="Calibri"/>
                <a:cs typeface="Calibri"/>
              </a:rPr>
              <a:t>Reference</a:t>
            </a:r>
            <a:r>
              <a:rPr sz="30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45" dirty="0">
                <a:solidFill>
                  <a:srgbClr val="001F5F"/>
                </a:solidFill>
                <a:latin typeface="Calibri"/>
                <a:cs typeface="Calibri"/>
              </a:rPr>
              <a:t>Architecture</a:t>
            </a:r>
            <a:r>
              <a:rPr sz="30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335" dirty="0">
                <a:solidFill>
                  <a:srgbClr val="001F5F"/>
                </a:solidFill>
                <a:latin typeface="Calibri"/>
                <a:cs typeface="Calibri"/>
              </a:rPr>
              <a:t>(PERA) </a:t>
            </a:r>
            <a:r>
              <a:rPr sz="3000" spc="-45" dirty="0">
                <a:solidFill>
                  <a:srgbClr val="001F5F"/>
                </a:solidFill>
                <a:latin typeface="Calibri"/>
                <a:cs typeface="Calibri"/>
              </a:rPr>
              <a:t>reference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model</a:t>
            </a:r>
            <a:r>
              <a:rPr sz="3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4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30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1F5F"/>
                </a:solidFill>
                <a:latin typeface="Calibri"/>
                <a:cs typeface="Calibri"/>
              </a:rPr>
              <a:t>enterprise</a:t>
            </a:r>
            <a:r>
              <a:rPr sz="30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Calibri"/>
                <a:cs typeface="Calibri"/>
              </a:rPr>
              <a:t>architecture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10" dirty="0">
                <a:solidFill>
                  <a:srgbClr val="001F5F"/>
                </a:solidFill>
                <a:latin typeface="Calibri"/>
                <a:cs typeface="Calibri"/>
              </a:rPr>
              <a:t>was</a:t>
            </a:r>
            <a:r>
              <a:rPr sz="30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developed</a:t>
            </a:r>
            <a:r>
              <a:rPr sz="30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140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0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200" dirty="0">
                <a:solidFill>
                  <a:srgbClr val="001F5F"/>
                </a:solidFill>
                <a:latin typeface="Calibri"/>
                <a:cs typeface="Calibri"/>
              </a:rPr>
              <a:t>1990</a:t>
            </a:r>
            <a:r>
              <a:rPr sz="3000" spc="-200" dirty="0">
                <a:solidFill>
                  <a:srgbClr val="001F5F"/>
                </a:solidFill>
                <a:latin typeface="Microsoft Sans Serif"/>
                <a:cs typeface="Microsoft Sans Serif"/>
              </a:rPr>
              <a:t>’s</a:t>
            </a:r>
            <a:r>
              <a:rPr sz="3000" spc="-195" dirty="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sz="3000" spc="85" dirty="0">
                <a:solidFill>
                  <a:srgbClr val="001F5F"/>
                </a:solidFill>
                <a:latin typeface="Calibri"/>
                <a:cs typeface="Calibri"/>
              </a:rPr>
              <a:t>by </a:t>
            </a:r>
            <a:r>
              <a:rPr sz="3000" spc="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30" dirty="0">
                <a:solidFill>
                  <a:srgbClr val="001F5F"/>
                </a:solidFill>
                <a:latin typeface="Calibri"/>
                <a:cs typeface="Calibri"/>
              </a:rPr>
              <a:t>Theodore</a:t>
            </a:r>
            <a:r>
              <a:rPr sz="30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80" dirty="0">
                <a:solidFill>
                  <a:srgbClr val="001F5F"/>
                </a:solidFill>
                <a:latin typeface="Calibri"/>
                <a:cs typeface="Calibri"/>
              </a:rPr>
              <a:t>J.</a:t>
            </a:r>
            <a:r>
              <a:rPr sz="30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180" dirty="0">
                <a:solidFill>
                  <a:srgbClr val="001F5F"/>
                </a:solidFill>
                <a:latin typeface="Calibri"/>
                <a:cs typeface="Calibri"/>
              </a:rPr>
              <a:t>Williams</a:t>
            </a:r>
            <a:r>
              <a:rPr sz="3000" spc="1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3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1F5F"/>
                </a:solidFill>
                <a:latin typeface="Calibri"/>
                <a:cs typeface="Calibri"/>
              </a:rPr>
              <a:t>members</a:t>
            </a:r>
            <a:r>
              <a:rPr sz="30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3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30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000" spc="6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70" dirty="0">
                <a:solidFill>
                  <a:srgbClr val="001F5F"/>
                </a:solidFill>
                <a:latin typeface="Calibri"/>
                <a:cs typeface="Calibri"/>
              </a:rPr>
              <a:t>Industry-Purdue </a:t>
            </a:r>
            <a:r>
              <a:rPr sz="300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001F5F"/>
                </a:solidFill>
                <a:latin typeface="Calibri"/>
                <a:cs typeface="Calibri"/>
              </a:rPr>
              <a:t>University</a:t>
            </a:r>
            <a:r>
              <a:rPr sz="3000" spc="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100" dirty="0">
                <a:solidFill>
                  <a:srgbClr val="001F5F"/>
                </a:solidFill>
                <a:latin typeface="Calibri"/>
                <a:cs typeface="Calibri"/>
              </a:rPr>
              <a:t>Consortium</a:t>
            </a:r>
            <a:r>
              <a:rPr sz="3000" spc="45" dirty="0">
                <a:solidFill>
                  <a:srgbClr val="001F5F"/>
                </a:solidFill>
                <a:latin typeface="Calibri"/>
                <a:cs typeface="Calibri"/>
              </a:rPr>
              <a:t> for</a:t>
            </a:r>
            <a:r>
              <a:rPr sz="30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65" dirty="0">
                <a:solidFill>
                  <a:srgbClr val="001F5F"/>
                </a:solidFill>
                <a:latin typeface="Calibri"/>
                <a:cs typeface="Calibri"/>
              </a:rPr>
              <a:t>Computer</a:t>
            </a:r>
            <a:r>
              <a:rPr sz="30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15" dirty="0">
                <a:solidFill>
                  <a:srgbClr val="001F5F"/>
                </a:solidFill>
                <a:latin typeface="Calibri"/>
                <a:cs typeface="Calibri"/>
              </a:rPr>
              <a:t>Integrated</a:t>
            </a:r>
            <a:r>
              <a:rPr sz="30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60" dirty="0">
                <a:solidFill>
                  <a:srgbClr val="001F5F"/>
                </a:solidFill>
                <a:latin typeface="Calibri"/>
                <a:cs typeface="Calibri"/>
              </a:rPr>
              <a:t>Manufacturing.</a:t>
            </a:r>
            <a:endParaRPr sz="3000">
              <a:latin typeface="Calibri"/>
              <a:cs typeface="Calibri"/>
            </a:endParaRPr>
          </a:p>
          <a:p>
            <a:pPr marL="469900" marR="6985" indent="-457200" algn="just">
              <a:lnSpc>
                <a:spcPct val="70000"/>
              </a:lnSpc>
              <a:spcBef>
                <a:spcPts val="2520"/>
              </a:spcBef>
              <a:buFont typeface="Arial MT"/>
              <a:buChar char="•"/>
              <a:tabLst>
                <a:tab pos="469900" algn="l"/>
              </a:tabLst>
            </a:pPr>
            <a:r>
              <a:rPr sz="3000" spc="240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3000" spc="5" dirty="0">
                <a:solidFill>
                  <a:srgbClr val="001F5F"/>
                </a:solidFill>
                <a:latin typeface="Calibri"/>
                <a:cs typeface="Calibri"/>
              </a:rPr>
              <a:t>model </a:t>
            </a:r>
            <a:r>
              <a:rPr sz="3000" spc="20" dirty="0">
                <a:solidFill>
                  <a:srgbClr val="001F5F"/>
                </a:solidFill>
                <a:latin typeface="Calibri"/>
                <a:cs typeface="Calibri"/>
              </a:rPr>
              <a:t>was </a:t>
            </a:r>
            <a:r>
              <a:rPr sz="3000" spc="-60" dirty="0">
                <a:solidFill>
                  <a:srgbClr val="001F5F"/>
                </a:solidFill>
                <a:latin typeface="Calibri"/>
                <a:cs typeface="Calibri"/>
              </a:rPr>
              <a:t>adopted </a:t>
            </a:r>
            <a:r>
              <a:rPr sz="3000" spc="85" dirty="0">
                <a:solidFill>
                  <a:srgbClr val="001F5F"/>
                </a:solidFill>
                <a:latin typeface="Calibri"/>
                <a:cs typeface="Calibri"/>
              </a:rPr>
              <a:t>by </a:t>
            </a:r>
            <a:r>
              <a:rPr sz="3000" spc="200" dirty="0">
                <a:solidFill>
                  <a:srgbClr val="001F5F"/>
                </a:solidFill>
                <a:latin typeface="Calibri"/>
                <a:cs typeface="Calibri"/>
              </a:rPr>
              <a:t>ISA-99 </a:t>
            </a:r>
            <a:r>
              <a:rPr sz="3000" spc="100" dirty="0">
                <a:solidFill>
                  <a:srgbClr val="001F5F"/>
                </a:solidFill>
                <a:latin typeface="Calibri"/>
                <a:cs typeface="Calibri"/>
              </a:rPr>
              <a:t>(now </a:t>
            </a:r>
            <a:r>
              <a:rPr sz="3000" spc="445" dirty="0">
                <a:solidFill>
                  <a:srgbClr val="001F5F"/>
                </a:solidFill>
                <a:latin typeface="Calibri"/>
                <a:cs typeface="Calibri"/>
              </a:rPr>
              <a:t>ISA/IEC </a:t>
            </a:r>
            <a:r>
              <a:rPr sz="3000" spc="-105" dirty="0">
                <a:solidFill>
                  <a:srgbClr val="001F5F"/>
                </a:solidFill>
                <a:latin typeface="Calibri"/>
                <a:cs typeface="Calibri"/>
              </a:rPr>
              <a:t>62443), </a:t>
            </a:r>
            <a:r>
              <a:rPr sz="3000" spc="20" dirty="0">
                <a:solidFill>
                  <a:srgbClr val="001F5F"/>
                </a:solidFill>
                <a:latin typeface="Calibri"/>
                <a:cs typeface="Calibri"/>
              </a:rPr>
              <a:t>among </a:t>
            </a:r>
            <a:r>
              <a:rPr sz="30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001F5F"/>
                </a:solidFill>
                <a:latin typeface="Calibri"/>
                <a:cs typeface="Calibri"/>
              </a:rPr>
              <a:t>other </a:t>
            </a:r>
            <a:r>
              <a:rPr sz="3000" spc="60" dirty="0">
                <a:solidFill>
                  <a:srgbClr val="001F5F"/>
                </a:solidFill>
                <a:latin typeface="Calibri"/>
                <a:cs typeface="Calibri"/>
              </a:rPr>
              <a:t>industrial </a:t>
            </a:r>
            <a:r>
              <a:rPr sz="3000" spc="45" dirty="0">
                <a:solidFill>
                  <a:srgbClr val="001F5F"/>
                </a:solidFill>
                <a:latin typeface="Calibri"/>
                <a:cs typeface="Calibri"/>
              </a:rPr>
              <a:t>security </a:t>
            </a:r>
            <a:r>
              <a:rPr sz="3000" spc="-5" dirty="0">
                <a:solidFill>
                  <a:srgbClr val="001F5F"/>
                </a:solidFill>
                <a:latin typeface="Calibri"/>
                <a:cs typeface="Calibri"/>
              </a:rPr>
              <a:t>standards,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3000" spc="-45" dirty="0">
                <a:solidFill>
                  <a:srgbClr val="001F5F"/>
                </a:solidFill>
                <a:latin typeface="Calibri"/>
                <a:cs typeface="Calibri"/>
              </a:rPr>
              <a:t>used </a:t>
            </a:r>
            <a:r>
              <a:rPr sz="3000" spc="-35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3000" spc="-9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000" spc="48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001F5F"/>
                </a:solidFill>
                <a:latin typeface="Calibri"/>
                <a:cs typeface="Calibri"/>
              </a:rPr>
              <a:t>key </a:t>
            </a:r>
            <a:r>
              <a:rPr sz="3000" spc="-30" dirty="0">
                <a:solidFill>
                  <a:srgbClr val="001F5F"/>
                </a:solidFill>
                <a:latin typeface="Calibri"/>
                <a:cs typeface="Calibri"/>
              </a:rPr>
              <a:t>concept </a:t>
            </a:r>
            <a:r>
              <a:rPr sz="3000" spc="40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30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470" dirty="0">
                <a:solidFill>
                  <a:srgbClr val="001F5F"/>
                </a:solidFill>
                <a:latin typeface="Calibri"/>
                <a:cs typeface="Calibri"/>
              </a:rPr>
              <a:t>ICS</a:t>
            </a:r>
            <a:r>
              <a:rPr sz="30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30" dirty="0">
                <a:solidFill>
                  <a:srgbClr val="001F5F"/>
                </a:solidFill>
                <a:latin typeface="Calibri"/>
                <a:cs typeface="Calibri"/>
              </a:rPr>
              <a:t>network</a:t>
            </a:r>
            <a:r>
              <a:rPr sz="30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segmentation.</a:t>
            </a:r>
            <a:endParaRPr sz="300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70000"/>
              </a:lnSpc>
              <a:spcBef>
                <a:spcPts val="2520"/>
              </a:spcBef>
              <a:buFont typeface="Arial MT"/>
              <a:buChar char="•"/>
              <a:tabLst>
                <a:tab pos="469900" algn="l"/>
              </a:tabLst>
            </a:pPr>
            <a:r>
              <a:rPr sz="3000" spc="18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000" spc="20" dirty="0">
                <a:solidFill>
                  <a:srgbClr val="001F5F"/>
                </a:solidFill>
                <a:latin typeface="Calibri"/>
                <a:cs typeface="Calibri"/>
              </a:rPr>
              <a:t>Purdue </a:t>
            </a:r>
            <a:r>
              <a:rPr sz="3000" spc="-15" dirty="0">
                <a:solidFill>
                  <a:srgbClr val="001F5F"/>
                </a:solidFill>
                <a:latin typeface="Calibri"/>
                <a:cs typeface="Calibri"/>
              </a:rPr>
              <a:t>Reference </a:t>
            </a:r>
            <a:r>
              <a:rPr sz="3000" spc="30" dirty="0">
                <a:solidFill>
                  <a:srgbClr val="001F5F"/>
                </a:solidFill>
                <a:latin typeface="Calibri"/>
                <a:cs typeface="Calibri"/>
              </a:rPr>
              <a:t>Model, </a:t>
            </a:r>
            <a:r>
              <a:rPr sz="3000" spc="-15" dirty="0">
                <a:solidFill>
                  <a:srgbClr val="001F5F"/>
                </a:solidFill>
                <a:latin typeface="Calibri"/>
                <a:cs typeface="Calibri"/>
              </a:rPr>
              <a:t>or </a:t>
            </a:r>
            <a:r>
              <a:rPr sz="3000" spc="20" dirty="0">
                <a:solidFill>
                  <a:srgbClr val="001F5F"/>
                </a:solidFill>
                <a:latin typeface="Calibri"/>
                <a:cs typeface="Calibri"/>
              </a:rPr>
              <a:t>just </a:t>
            </a:r>
            <a:r>
              <a:rPr sz="3000" spc="-55" dirty="0">
                <a:solidFill>
                  <a:srgbClr val="001F5F"/>
                </a:solidFill>
                <a:latin typeface="Microsoft Sans Serif"/>
                <a:cs typeface="Microsoft Sans Serif"/>
              </a:rPr>
              <a:t>“Purdue </a:t>
            </a:r>
            <a:r>
              <a:rPr sz="3000" spc="40" dirty="0">
                <a:solidFill>
                  <a:srgbClr val="001F5F"/>
                </a:solidFill>
                <a:latin typeface="Microsoft Sans Serif"/>
                <a:cs typeface="Microsoft Sans Serif"/>
              </a:rPr>
              <a:t>Model” </a:t>
            </a:r>
            <a:r>
              <a:rPr sz="3000" spc="-35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3000" spc="95" dirty="0">
                <a:solidFill>
                  <a:srgbClr val="001F5F"/>
                </a:solidFill>
                <a:latin typeface="Calibri"/>
                <a:cs typeface="Calibri"/>
              </a:rPr>
              <a:t>it </a:t>
            </a:r>
            <a:r>
              <a:rPr sz="3000" spc="10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3000" spc="50" dirty="0">
                <a:solidFill>
                  <a:srgbClr val="001F5F"/>
                </a:solidFill>
                <a:latin typeface="Calibri"/>
                <a:cs typeface="Calibri"/>
              </a:rPr>
              <a:t>now </a:t>
            </a:r>
            <a:r>
              <a:rPr sz="30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5" dirty="0">
                <a:solidFill>
                  <a:srgbClr val="001F5F"/>
                </a:solidFill>
                <a:latin typeface="Calibri"/>
                <a:cs typeface="Calibri"/>
              </a:rPr>
              <a:t>called</a:t>
            </a:r>
            <a:r>
              <a:rPr sz="3000" spc="6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145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3000" spc="6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470" dirty="0">
                <a:solidFill>
                  <a:srgbClr val="001F5F"/>
                </a:solidFill>
                <a:latin typeface="Calibri"/>
                <a:cs typeface="Calibri"/>
              </a:rPr>
              <a:t>ICS</a:t>
            </a:r>
            <a:r>
              <a:rPr sz="3000" spc="6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40" dirty="0">
                <a:solidFill>
                  <a:srgbClr val="001F5F"/>
                </a:solidFill>
                <a:latin typeface="Calibri"/>
                <a:cs typeface="Calibri"/>
              </a:rPr>
              <a:t>communities,</a:t>
            </a:r>
            <a:r>
              <a:rPr sz="3000" spc="6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3000" spc="6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85" dirty="0">
                <a:solidFill>
                  <a:srgbClr val="001F5F"/>
                </a:solidFill>
                <a:latin typeface="Calibri"/>
                <a:cs typeface="Calibri"/>
              </a:rPr>
              <a:t>widely</a:t>
            </a:r>
            <a:r>
              <a:rPr sz="3000" spc="6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4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30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30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001F5F"/>
                </a:solidFill>
                <a:latin typeface="Calibri"/>
                <a:cs typeface="Calibri"/>
              </a:rPr>
              <a:t>describe</a:t>
            </a:r>
            <a:r>
              <a:rPr sz="30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0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15" dirty="0">
                <a:solidFill>
                  <a:srgbClr val="001F5F"/>
                </a:solidFill>
                <a:latin typeface="Calibri"/>
                <a:cs typeface="Calibri"/>
              </a:rPr>
              <a:t>major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489" y="5120258"/>
            <a:ext cx="108699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5960" algn="l"/>
                <a:tab pos="4181475" algn="l"/>
                <a:tab pos="6637655" algn="l"/>
                <a:tab pos="8319770" algn="l"/>
                <a:tab pos="9069070" algn="l"/>
                <a:tab pos="9932670" algn="l"/>
              </a:tabLst>
            </a:pPr>
            <a:r>
              <a:rPr sz="3000" spc="100" dirty="0">
                <a:solidFill>
                  <a:srgbClr val="001F5F"/>
                </a:solidFill>
                <a:latin typeface="Calibri"/>
                <a:cs typeface="Calibri"/>
              </a:rPr>
              <a:t>int</a:t>
            </a:r>
            <a:r>
              <a:rPr sz="3000" spc="-45" dirty="0">
                <a:solidFill>
                  <a:srgbClr val="001F5F"/>
                </a:solidFill>
                <a:latin typeface="Calibri"/>
                <a:cs typeface="Calibri"/>
              </a:rPr>
              <a:t>er</a:t>
            </a:r>
            <a:r>
              <a:rPr sz="3000" spc="-6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000" spc="-114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-12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000" spc="-80" dirty="0">
                <a:solidFill>
                  <a:srgbClr val="001F5F"/>
                </a:solidFill>
                <a:latin typeface="Calibri"/>
                <a:cs typeface="Calibri"/>
              </a:rPr>
              <a:t>end</a:t>
            </a:r>
            <a:r>
              <a:rPr sz="3000" spc="-8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114" dirty="0">
                <a:solidFill>
                  <a:srgbClr val="001F5F"/>
                </a:solidFill>
                <a:latin typeface="Calibri"/>
                <a:cs typeface="Calibri"/>
              </a:rPr>
              <a:t>nc</a:t>
            </a:r>
            <a:r>
              <a:rPr sz="3000" spc="3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spc="-10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-8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000" spc="-8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000" spc="4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000" spc="4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000" spc="100" dirty="0">
                <a:solidFill>
                  <a:srgbClr val="001F5F"/>
                </a:solidFill>
                <a:latin typeface="Calibri"/>
                <a:cs typeface="Calibri"/>
              </a:rPr>
              <a:t>int</a:t>
            </a:r>
            <a:r>
              <a:rPr sz="3000" spc="5" dirty="0">
                <a:solidFill>
                  <a:srgbClr val="001F5F"/>
                </a:solidFill>
                <a:latin typeface="Calibri"/>
                <a:cs typeface="Calibri"/>
              </a:rPr>
              <a:t>er</a:t>
            </a:r>
            <a:r>
              <a:rPr sz="3000" spc="-30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3000" spc="-7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000" spc="175" dirty="0">
                <a:solidFill>
                  <a:srgbClr val="001F5F"/>
                </a:solidFill>
                <a:latin typeface="Calibri"/>
                <a:cs typeface="Calibri"/>
              </a:rPr>
              <a:t>rk</a:t>
            </a:r>
            <a:r>
              <a:rPr sz="3000" spc="10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spc="7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000" spc="70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000" spc="-100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3000" spc="-5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000" spc="130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3000" spc="-19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-2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10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000" spc="-8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000" spc="14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000" spc="16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000" spc="2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000" spc="35" dirty="0">
                <a:solidFill>
                  <a:srgbClr val="001F5F"/>
                </a:solidFill>
                <a:latin typeface="Calibri"/>
                <a:cs typeface="Calibri"/>
              </a:rPr>
              <a:t>aj</a:t>
            </a:r>
            <a:r>
              <a:rPr sz="3000" spc="-15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489" y="5440045"/>
            <a:ext cx="10871200" cy="8032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1180"/>
              </a:spcBef>
            </a:pPr>
            <a:r>
              <a:rPr sz="3000" spc="-5" dirty="0">
                <a:solidFill>
                  <a:srgbClr val="001F5F"/>
                </a:solidFill>
                <a:latin typeface="Calibri"/>
                <a:cs typeface="Calibri"/>
              </a:rPr>
              <a:t>components</a:t>
            </a:r>
            <a:r>
              <a:rPr sz="3000" spc="1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145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3000" spc="-9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000" spc="1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15" dirty="0">
                <a:solidFill>
                  <a:srgbClr val="001F5F"/>
                </a:solidFill>
                <a:latin typeface="Calibri"/>
                <a:cs typeface="Calibri"/>
              </a:rPr>
              <a:t>major</a:t>
            </a:r>
            <a:r>
              <a:rPr sz="3000" spc="1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470" dirty="0">
                <a:solidFill>
                  <a:srgbClr val="001F5F"/>
                </a:solidFill>
                <a:latin typeface="Calibri"/>
                <a:cs typeface="Calibri"/>
              </a:rPr>
              <a:t>ICS</a:t>
            </a:r>
            <a:r>
              <a:rPr sz="3000" spc="1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3000" spc="1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10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3000" spc="1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9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000" spc="1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35" dirty="0">
                <a:solidFill>
                  <a:srgbClr val="001F5F"/>
                </a:solidFill>
                <a:latin typeface="Calibri"/>
                <a:cs typeface="Calibri"/>
              </a:rPr>
              <a:t>good</a:t>
            </a:r>
            <a:r>
              <a:rPr sz="3000" spc="1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001F5F"/>
                </a:solidFill>
                <a:latin typeface="Calibri"/>
                <a:cs typeface="Calibri"/>
              </a:rPr>
              <a:t>place</a:t>
            </a:r>
            <a:r>
              <a:rPr sz="3000" spc="1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3000" spc="1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start</a:t>
            </a:r>
            <a:r>
              <a:rPr sz="3000" spc="1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30" dirty="0">
                <a:solidFill>
                  <a:srgbClr val="001F5F"/>
                </a:solidFill>
                <a:latin typeface="Calibri"/>
                <a:cs typeface="Calibri"/>
              </a:rPr>
              <a:t>when</a:t>
            </a:r>
            <a:r>
              <a:rPr sz="3000" spc="1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110" dirty="0">
                <a:solidFill>
                  <a:srgbClr val="001F5F"/>
                </a:solidFill>
                <a:latin typeface="Calibri"/>
                <a:cs typeface="Calibri"/>
              </a:rPr>
              <a:t>trying </a:t>
            </a:r>
            <a:r>
              <a:rPr sz="3000" spc="-6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30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understand</a:t>
            </a:r>
            <a:r>
              <a:rPr sz="30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001F5F"/>
                </a:solidFill>
                <a:latin typeface="Calibri"/>
                <a:cs typeface="Calibri"/>
              </a:rPr>
              <a:t>any</a:t>
            </a:r>
            <a:r>
              <a:rPr sz="30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600" dirty="0">
                <a:solidFill>
                  <a:srgbClr val="001F5F"/>
                </a:solidFill>
                <a:latin typeface="Calibri"/>
                <a:cs typeface="Calibri"/>
              </a:rPr>
              <a:t>OT</a:t>
            </a:r>
            <a:r>
              <a:rPr sz="3000" spc="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35" dirty="0">
                <a:solidFill>
                  <a:srgbClr val="001F5F"/>
                </a:solidFill>
                <a:latin typeface="Calibri"/>
                <a:cs typeface="Calibri"/>
              </a:rPr>
              <a:t>environment.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7292" y="0"/>
            <a:ext cx="9796145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2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spc="10" dirty="0"/>
              <a:t> </a:t>
            </a:r>
            <a:r>
              <a:rPr spc="680" dirty="0"/>
              <a:t>SYSTEM</a:t>
            </a:r>
            <a:r>
              <a:rPr dirty="0"/>
              <a:t> </a:t>
            </a:r>
            <a:r>
              <a:rPr spc="740" dirty="0"/>
              <a:t>ARCHITECTURE</a:t>
            </a:r>
            <a:r>
              <a:rPr spc="105" dirty="0"/>
              <a:t> </a:t>
            </a:r>
            <a:r>
              <a:rPr spc="-20" dirty="0"/>
              <a:t>–</a:t>
            </a:r>
          </a:p>
          <a:p>
            <a:pPr marL="83185">
              <a:lnSpc>
                <a:spcPts val="5020"/>
              </a:lnSpc>
            </a:pPr>
            <a:r>
              <a:rPr spc="585" dirty="0"/>
              <a:t>PURDUE</a:t>
            </a:r>
            <a:r>
              <a:rPr spc="20" dirty="0"/>
              <a:t> </a:t>
            </a:r>
            <a:r>
              <a:rPr spc="630" dirty="0"/>
              <a:t>MODEL</a:t>
            </a:r>
            <a:r>
              <a:rPr spc="45" dirty="0"/>
              <a:t> </a:t>
            </a:r>
            <a:r>
              <a:rPr spc="-20" dirty="0"/>
              <a:t>–</a:t>
            </a:r>
            <a:r>
              <a:rPr spc="80" dirty="0"/>
              <a:t> </a:t>
            </a:r>
            <a:r>
              <a:rPr spc="35" dirty="0"/>
              <a:t>Enforcement</a:t>
            </a:r>
            <a:r>
              <a:rPr spc="45" dirty="0"/>
              <a:t> </a:t>
            </a:r>
            <a:r>
              <a:rPr spc="135" dirty="0"/>
              <a:t>Zone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5300" y="1440178"/>
            <a:ext cx="8661400" cy="54178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401" y="349689"/>
            <a:ext cx="9720072" cy="1499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2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spc="10" dirty="0"/>
              <a:t> </a:t>
            </a:r>
            <a:r>
              <a:rPr spc="680" dirty="0"/>
              <a:t>SYSTEM</a:t>
            </a:r>
            <a:r>
              <a:rPr dirty="0"/>
              <a:t> </a:t>
            </a:r>
            <a:r>
              <a:rPr spc="740" dirty="0"/>
              <a:t>ARCHITECTURE</a:t>
            </a:r>
            <a:r>
              <a:rPr spc="110" dirty="0"/>
              <a:t> </a:t>
            </a:r>
            <a:r>
              <a:rPr spc="-20" dirty="0"/>
              <a:t>–</a:t>
            </a:r>
          </a:p>
          <a:p>
            <a:pPr algn="ctr">
              <a:lnSpc>
                <a:spcPts val="5020"/>
              </a:lnSpc>
            </a:pPr>
            <a:r>
              <a:rPr spc="585" dirty="0"/>
              <a:t>PURDUE</a:t>
            </a:r>
            <a:r>
              <a:rPr spc="25" dirty="0"/>
              <a:t> </a:t>
            </a:r>
            <a:r>
              <a:rPr spc="630" dirty="0"/>
              <a:t>MODEL</a:t>
            </a:r>
            <a:r>
              <a:rPr spc="25" dirty="0"/>
              <a:t> </a:t>
            </a:r>
            <a:r>
              <a:rPr spc="-20" dirty="0"/>
              <a:t>–</a:t>
            </a:r>
            <a:r>
              <a:rPr spc="85" dirty="0"/>
              <a:t> </a:t>
            </a:r>
            <a:r>
              <a:rPr spc="70" dirty="0"/>
              <a:t>Safety</a:t>
            </a:r>
            <a:r>
              <a:rPr spc="30" dirty="0"/>
              <a:t> </a:t>
            </a:r>
            <a:r>
              <a:rPr spc="135" dirty="0"/>
              <a:t>Zone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6080" y="1711958"/>
            <a:ext cx="8879840" cy="54508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2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spc="15" dirty="0"/>
              <a:t> </a:t>
            </a:r>
            <a:r>
              <a:rPr spc="680" dirty="0"/>
              <a:t>SYSTEM</a:t>
            </a:r>
            <a:r>
              <a:rPr spc="5" dirty="0"/>
              <a:t> </a:t>
            </a:r>
            <a:r>
              <a:rPr spc="740" dirty="0"/>
              <a:t>ARCHITECTURE</a:t>
            </a:r>
            <a:r>
              <a:rPr spc="110" dirty="0"/>
              <a:t> </a:t>
            </a:r>
            <a:r>
              <a:rPr spc="-20" dirty="0"/>
              <a:t>–</a:t>
            </a:r>
          </a:p>
          <a:p>
            <a:pPr algn="ctr">
              <a:lnSpc>
                <a:spcPts val="5020"/>
              </a:lnSpc>
            </a:pPr>
            <a:r>
              <a:rPr spc="585" dirty="0"/>
              <a:t>PURDUE</a:t>
            </a:r>
            <a:r>
              <a:rPr spc="15" dirty="0"/>
              <a:t> </a:t>
            </a:r>
            <a:r>
              <a:rPr spc="630" dirty="0"/>
              <a:t>MODEL</a:t>
            </a:r>
            <a:r>
              <a:rPr spc="45" dirty="0"/>
              <a:t> </a:t>
            </a:r>
            <a:r>
              <a:rPr spc="-20" dirty="0"/>
              <a:t>–</a:t>
            </a:r>
            <a:r>
              <a:rPr spc="75" dirty="0"/>
              <a:t> </a:t>
            </a:r>
            <a:r>
              <a:rPr spc="-10" dirty="0"/>
              <a:t>Process</a:t>
            </a:r>
            <a:r>
              <a:rPr spc="30" dirty="0"/>
              <a:t> </a:t>
            </a:r>
            <a:r>
              <a:rPr spc="135" dirty="0"/>
              <a:t>Control</a:t>
            </a:r>
            <a:r>
              <a:rPr spc="30" dirty="0"/>
              <a:t> </a:t>
            </a:r>
            <a:r>
              <a:rPr spc="135" dirty="0"/>
              <a:t>Zone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53639"/>
            <a:ext cx="12146279" cy="41097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128" y="320492"/>
            <a:ext cx="10295036" cy="1308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2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spc="15" dirty="0"/>
              <a:t> </a:t>
            </a:r>
            <a:r>
              <a:rPr spc="680" dirty="0"/>
              <a:t>SYSTEM</a:t>
            </a:r>
            <a:r>
              <a:rPr spc="5" dirty="0"/>
              <a:t> </a:t>
            </a:r>
            <a:r>
              <a:rPr spc="740" dirty="0"/>
              <a:t>ARCHITECTURE</a:t>
            </a:r>
            <a:r>
              <a:rPr spc="110" dirty="0"/>
              <a:t> </a:t>
            </a:r>
            <a:r>
              <a:rPr spc="-20" dirty="0"/>
              <a:t>–</a:t>
            </a:r>
          </a:p>
          <a:p>
            <a:pPr algn="ctr">
              <a:lnSpc>
                <a:spcPts val="5020"/>
              </a:lnSpc>
            </a:pPr>
            <a:r>
              <a:rPr spc="585" dirty="0"/>
              <a:t>PURDUE</a:t>
            </a:r>
            <a:r>
              <a:rPr spc="15" dirty="0"/>
              <a:t> </a:t>
            </a:r>
            <a:r>
              <a:rPr spc="630" dirty="0"/>
              <a:t>MODEL</a:t>
            </a:r>
            <a:r>
              <a:rPr spc="45" dirty="0"/>
              <a:t> </a:t>
            </a:r>
            <a:r>
              <a:rPr spc="-20" dirty="0"/>
              <a:t>–</a:t>
            </a:r>
            <a:r>
              <a:rPr spc="75" dirty="0"/>
              <a:t> </a:t>
            </a:r>
            <a:r>
              <a:rPr spc="-10" dirty="0"/>
              <a:t>Process</a:t>
            </a:r>
            <a:r>
              <a:rPr spc="30" dirty="0"/>
              <a:t> </a:t>
            </a:r>
            <a:r>
              <a:rPr spc="135" dirty="0"/>
              <a:t>Control</a:t>
            </a:r>
            <a:r>
              <a:rPr spc="30" dirty="0"/>
              <a:t> </a:t>
            </a:r>
            <a:r>
              <a:rPr spc="135" dirty="0"/>
              <a:t>Zone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5206" y="1818869"/>
            <a:ext cx="9072880" cy="54686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3780" y="0"/>
            <a:ext cx="9720072" cy="1499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2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spc="15" dirty="0"/>
              <a:t> </a:t>
            </a:r>
            <a:r>
              <a:rPr spc="680" dirty="0"/>
              <a:t>SYSTEM</a:t>
            </a:r>
            <a:r>
              <a:rPr spc="5" dirty="0"/>
              <a:t> </a:t>
            </a:r>
            <a:r>
              <a:rPr spc="740" dirty="0"/>
              <a:t>ARCHITECTURE</a:t>
            </a:r>
            <a:r>
              <a:rPr spc="110" dirty="0"/>
              <a:t> </a:t>
            </a:r>
            <a:r>
              <a:rPr spc="-20" dirty="0"/>
              <a:t>–</a:t>
            </a:r>
          </a:p>
          <a:p>
            <a:pPr algn="ctr">
              <a:lnSpc>
                <a:spcPts val="5020"/>
              </a:lnSpc>
            </a:pPr>
            <a:r>
              <a:rPr spc="585" dirty="0"/>
              <a:t>PURDUE</a:t>
            </a:r>
            <a:r>
              <a:rPr spc="15" dirty="0"/>
              <a:t> </a:t>
            </a:r>
            <a:r>
              <a:rPr spc="630" dirty="0"/>
              <a:t>MODEL</a:t>
            </a:r>
            <a:r>
              <a:rPr spc="45" dirty="0"/>
              <a:t> </a:t>
            </a:r>
            <a:r>
              <a:rPr spc="-20" dirty="0"/>
              <a:t>–</a:t>
            </a:r>
            <a:r>
              <a:rPr spc="75" dirty="0"/>
              <a:t> </a:t>
            </a:r>
            <a:r>
              <a:rPr spc="-10" dirty="0"/>
              <a:t>Process</a:t>
            </a:r>
            <a:r>
              <a:rPr spc="30" dirty="0"/>
              <a:t> </a:t>
            </a:r>
            <a:r>
              <a:rPr spc="135" dirty="0"/>
              <a:t>Control</a:t>
            </a:r>
            <a:r>
              <a:rPr spc="30" dirty="0"/>
              <a:t> </a:t>
            </a:r>
            <a:r>
              <a:rPr spc="135" dirty="0"/>
              <a:t>Zone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361438"/>
            <a:ext cx="9939020" cy="54965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5963" y="0"/>
            <a:ext cx="9720072" cy="1499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2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spc="15" dirty="0"/>
              <a:t> </a:t>
            </a:r>
            <a:r>
              <a:rPr spc="680" dirty="0"/>
              <a:t>SYSTEM</a:t>
            </a:r>
            <a:r>
              <a:rPr spc="5" dirty="0"/>
              <a:t> </a:t>
            </a:r>
            <a:r>
              <a:rPr spc="740" dirty="0"/>
              <a:t>ARCHITECTURE</a:t>
            </a:r>
            <a:r>
              <a:rPr spc="110" dirty="0"/>
              <a:t> </a:t>
            </a:r>
            <a:r>
              <a:rPr spc="-20" dirty="0"/>
              <a:t>–</a:t>
            </a:r>
          </a:p>
          <a:p>
            <a:pPr algn="ctr">
              <a:lnSpc>
                <a:spcPts val="5020"/>
              </a:lnSpc>
            </a:pPr>
            <a:r>
              <a:rPr spc="585" dirty="0"/>
              <a:t>PURDUE</a:t>
            </a:r>
            <a:r>
              <a:rPr spc="15" dirty="0"/>
              <a:t> </a:t>
            </a:r>
            <a:r>
              <a:rPr spc="630" dirty="0"/>
              <a:t>MODEL</a:t>
            </a:r>
            <a:r>
              <a:rPr spc="45" dirty="0"/>
              <a:t> </a:t>
            </a:r>
            <a:r>
              <a:rPr spc="-20" dirty="0"/>
              <a:t>–</a:t>
            </a:r>
            <a:r>
              <a:rPr spc="75" dirty="0"/>
              <a:t> </a:t>
            </a:r>
            <a:r>
              <a:rPr spc="-10" dirty="0"/>
              <a:t>Process</a:t>
            </a:r>
            <a:r>
              <a:rPr spc="30" dirty="0"/>
              <a:t> </a:t>
            </a:r>
            <a:r>
              <a:rPr spc="135" dirty="0"/>
              <a:t>Control</a:t>
            </a:r>
            <a:r>
              <a:rPr spc="30" dirty="0"/>
              <a:t> </a:t>
            </a:r>
            <a:r>
              <a:rPr spc="135" dirty="0"/>
              <a:t>Zone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039" y="1358897"/>
            <a:ext cx="9265920" cy="54990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128" y="299721"/>
            <a:ext cx="9720072" cy="1499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2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spc="10" dirty="0"/>
              <a:t> </a:t>
            </a:r>
            <a:r>
              <a:rPr spc="680" dirty="0"/>
              <a:t>SYSTEM</a:t>
            </a:r>
            <a:r>
              <a:rPr dirty="0"/>
              <a:t> </a:t>
            </a:r>
            <a:r>
              <a:rPr spc="740" dirty="0"/>
              <a:t>ARCHITECTURE</a:t>
            </a:r>
            <a:r>
              <a:rPr spc="110" dirty="0"/>
              <a:t> </a:t>
            </a:r>
            <a:r>
              <a:rPr spc="-20" dirty="0"/>
              <a:t>–</a:t>
            </a:r>
          </a:p>
          <a:p>
            <a:pPr algn="ctr">
              <a:lnSpc>
                <a:spcPts val="5020"/>
              </a:lnSpc>
            </a:pPr>
            <a:r>
              <a:rPr spc="585" dirty="0"/>
              <a:t>PURDUE</a:t>
            </a:r>
            <a:r>
              <a:rPr spc="20" dirty="0"/>
              <a:t> </a:t>
            </a:r>
            <a:r>
              <a:rPr spc="630" dirty="0"/>
              <a:t>MODEL</a:t>
            </a:r>
            <a:r>
              <a:rPr spc="50" dirty="0"/>
              <a:t> </a:t>
            </a:r>
            <a:r>
              <a:rPr spc="-20" dirty="0"/>
              <a:t>–</a:t>
            </a:r>
            <a:r>
              <a:rPr spc="80" dirty="0"/>
              <a:t> </a:t>
            </a:r>
            <a:r>
              <a:rPr spc="25" dirty="0"/>
              <a:t>Operations</a:t>
            </a:r>
            <a:r>
              <a:rPr spc="35" dirty="0"/>
              <a:t> </a:t>
            </a:r>
            <a:r>
              <a:rPr spc="135" dirty="0"/>
              <a:t>Zone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1582419"/>
            <a:ext cx="12105640" cy="49758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2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spc="15" dirty="0"/>
              <a:t> </a:t>
            </a:r>
            <a:r>
              <a:rPr spc="680" dirty="0"/>
              <a:t>SYSTEM</a:t>
            </a:r>
            <a:r>
              <a:rPr spc="5" dirty="0"/>
              <a:t> </a:t>
            </a:r>
            <a:r>
              <a:rPr spc="740" dirty="0"/>
              <a:t>ARCHITECTURE</a:t>
            </a:r>
            <a:r>
              <a:rPr spc="110" dirty="0"/>
              <a:t> </a:t>
            </a:r>
            <a:r>
              <a:rPr spc="-20" dirty="0"/>
              <a:t>–</a:t>
            </a:r>
          </a:p>
          <a:p>
            <a:pPr algn="ctr">
              <a:lnSpc>
                <a:spcPts val="5020"/>
              </a:lnSpc>
            </a:pPr>
            <a:r>
              <a:rPr spc="585" dirty="0"/>
              <a:t>PURDUE</a:t>
            </a:r>
            <a:r>
              <a:rPr spc="20" dirty="0"/>
              <a:t> </a:t>
            </a:r>
            <a:r>
              <a:rPr spc="630" dirty="0"/>
              <a:t>MODEL</a:t>
            </a:r>
            <a:r>
              <a:rPr spc="50" dirty="0"/>
              <a:t> </a:t>
            </a:r>
            <a:r>
              <a:rPr spc="-20" dirty="0"/>
              <a:t>–</a:t>
            </a:r>
            <a:r>
              <a:rPr spc="85" dirty="0"/>
              <a:t> </a:t>
            </a:r>
            <a:r>
              <a:rPr spc="695" dirty="0"/>
              <a:t>DMZ</a:t>
            </a:r>
            <a:r>
              <a:rPr spc="75" dirty="0"/>
              <a:t> </a:t>
            </a:r>
            <a:r>
              <a:rPr spc="385" dirty="0"/>
              <a:t>&amp;</a:t>
            </a:r>
            <a:r>
              <a:rPr spc="75" dirty="0"/>
              <a:t> </a:t>
            </a:r>
            <a:r>
              <a:rPr spc="40" dirty="0"/>
              <a:t>Business</a:t>
            </a:r>
            <a:r>
              <a:rPr spc="35" dirty="0"/>
              <a:t> </a:t>
            </a:r>
            <a:r>
              <a:rPr spc="135" dirty="0"/>
              <a:t>Zone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2131060"/>
            <a:ext cx="12166600" cy="4013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136" y="368867"/>
            <a:ext cx="9720072" cy="1499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2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spc="15" dirty="0"/>
              <a:t> </a:t>
            </a:r>
            <a:r>
              <a:rPr spc="680" dirty="0"/>
              <a:t>SYSTEM</a:t>
            </a:r>
            <a:r>
              <a:rPr spc="5" dirty="0"/>
              <a:t> </a:t>
            </a:r>
            <a:r>
              <a:rPr spc="740" dirty="0"/>
              <a:t>ARCHITECTURE</a:t>
            </a:r>
            <a:r>
              <a:rPr spc="110" dirty="0"/>
              <a:t> </a:t>
            </a:r>
            <a:r>
              <a:rPr spc="-20" dirty="0"/>
              <a:t>–</a:t>
            </a:r>
          </a:p>
          <a:p>
            <a:pPr algn="ctr">
              <a:lnSpc>
                <a:spcPts val="5020"/>
              </a:lnSpc>
            </a:pPr>
            <a:r>
              <a:rPr spc="445" dirty="0"/>
              <a:t>P</a:t>
            </a:r>
            <a:r>
              <a:rPr spc="585" dirty="0"/>
              <a:t>U</a:t>
            </a:r>
            <a:r>
              <a:rPr spc="555" dirty="0"/>
              <a:t>R</a:t>
            </a:r>
            <a:r>
              <a:rPr spc="645" dirty="0"/>
              <a:t>DUE</a:t>
            </a:r>
            <a:r>
              <a:rPr spc="25" dirty="0"/>
              <a:t> </a:t>
            </a:r>
            <a:r>
              <a:rPr spc="600" dirty="0"/>
              <a:t>M</a:t>
            </a:r>
            <a:r>
              <a:rPr spc="484" dirty="0"/>
              <a:t>O</a:t>
            </a:r>
            <a:r>
              <a:rPr spc="780" dirty="0"/>
              <a:t>D</a:t>
            </a:r>
            <a:r>
              <a:rPr spc="585" dirty="0"/>
              <a:t>E</a:t>
            </a:r>
            <a:r>
              <a:rPr spc="700" dirty="0"/>
              <a:t>L</a:t>
            </a:r>
            <a:r>
              <a:rPr spc="50" dirty="0"/>
              <a:t> </a:t>
            </a:r>
            <a:r>
              <a:rPr spc="-20" dirty="0"/>
              <a:t>–</a:t>
            </a:r>
            <a:r>
              <a:rPr spc="85" dirty="0"/>
              <a:t> </a:t>
            </a:r>
            <a:r>
              <a:rPr spc="710" dirty="0"/>
              <a:t>L</a:t>
            </a:r>
            <a:r>
              <a:rPr spc="-280" dirty="0"/>
              <a:t>e</a:t>
            </a:r>
            <a:r>
              <a:rPr spc="270" dirty="0"/>
              <a:t>v</a:t>
            </a:r>
            <a:r>
              <a:rPr spc="-90" dirty="0"/>
              <a:t>e</a:t>
            </a:r>
            <a:r>
              <a:rPr spc="-45" dirty="0"/>
              <a:t>l</a:t>
            </a:r>
            <a:r>
              <a:rPr spc="55" dirty="0"/>
              <a:t> </a:t>
            </a:r>
            <a:r>
              <a:rPr spc="-525" dirty="0"/>
              <a:t>5</a:t>
            </a:r>
            <a:r>
              <a:rPr spc="95" dirty="0"/>
              <a:t> </a:t>
            </a:r>
            <a:r>
              <a:rPr spc="585" dirty="0"/>
              <a:t>E</a:t>
            </a:r>
            <a:r>
              <a:rPr spc="110" dirty="0"/>
              <a:t>n</a:t>
            </a:r>
            <a:r>
              <a:rPr spc="-35" dirty="0"/>
              <a:t>t</a:t>
            </a:r>
            <a:r>
              <a:rPr spc="-135" dirty="0"/>
              <a:t>e</a:t>
            </a:r>
            <a:r>
              <a:rPr spc="-80" dirty="0"/>
              <a:t>r</a:t>
            </a:r>
            <a:r>
              <a:rPr spc="-30" dirty="0"/>
              <a:t>prise</a:t>
            </a:r>
            <a:r>
              <a:rPr spc="45" dirty="0"/>
              <a:t> </a:t>
            </a:r>
            <a:r>
              <a:rPr spc="335" dirty="0"/>
              <a:t>Z</a:t>
            </a:r>
            <a:r>
              <a:rPr spc="400" dirty="0"/>
              <a:t>o</a:t>
            </a:r>
            <a:r>
              <a:rPr spc="110" dirty="0"/>
              <a:t>n</a:t>
            </a:r>
            <a:r>
              <a:rPr spc="-30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290" y="1499298"/>
            <a:ext cx="11327765" cy="490410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469900" marR="5715" indent="-457200" algn="just">
              <a:lnSpc>
                <a:spcPct val="89900"/>
              </a:lnSpc>
              <a:spcBef>
                <a:spcPts val="490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spc="204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Enterprise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20" dirty="0">
                <a:solidFill>
                  <a:srgbClr val="001F5F"/>
                </a:solidFill>
                <a:latin typeface="Calibri"/>
                <a:cs typeface="Calibri"/>
              </a:rPr>
              <a:t>Zone 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where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6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supply 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chain 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managed.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40" dirty="0">
                <a:solidFill>
                  <a:srgbClr val="001F5F"/>
                </a:solidFill>
                <a:latin typeface="Calibri"/>
                <a:cs typeface="Calibri"/>
              </a:rPr>
              <a:t>ERP</a:t>
            </a:r>
            <a:r>
              <a:rPr sz="3200" spc="3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systems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such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3200" spc="6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409" dirty="0">
                <a:solidFill>
                  <a:srgbClr val="001F5F"/>
                </a:solidFill>
                <a:latin typeface="Calibri"/>
                <a:cs typeface="Calibri"/>
              </a:rPr>
              <a:t>SAP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400" dirty="0">
                <a:solidFill>
                  <a:srgbClr val="001F5F"/>
                </a:solidFill>
                <a:latin typeface="Calibri"/>
                <a:cs typeface="Calibri"/>
              </a:rPr>
              <a:t>JD 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Edwards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8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32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used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7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3200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understand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respond</a:t>
            </a:r>
            <a:r>
              <a:rPr sz="32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 supply</a:t>
            </a:r>
            <a:r>
              <a:rPr sz="3200" spc="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demand.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89900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spc="85" dirty="0">
                <a:solidFill>
                  <a:srgbClr val="001F5F"/>
                </a:solidFill>
                <a:latin typeface="Calibri"/>
                <a:cs typeface="Calibri"/>
              </a:rPr>
              <a:t>These</a:t>
            </a:r>
            <a:r>
              <a:rPr sz="3200" spc="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systems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take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all 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6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subordinate</a:t>
            </a:r>
            <a:r>
              <a:rPr sz="3200" spc="7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systems,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often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across 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multiple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sites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or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an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enterprise,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look 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at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overall 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supply,</a:t>
            </a:r>
            <a:r>
              <a:rPr sz="32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production,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3200" spc="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demand</a:t>
            </a:r>
            <a:r>
              <a:rPr sz="3200" spc="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manage</a:t>
            </a:r>
            <a:r>
              <a:rPr sz="3200" spc="1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85" dirty="0">
                <a:solidFill>
                  <a:srgbClr val="001F5F"/>
                </a:solidFill>
                <a:latin typeface="Calibri"/>
                <a:cs typeface="Calibri"/>
              </a:rPr>
              <a:t>work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orders.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469900" marR="5715" indent="-457200" algn="just">
              <a:lnSpc>
                <a:spcPts val="3460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spc="380" dirty="0">
                <a:solidFill>
                  <a:srgbClr val="001F5F"/>
                </a:solidFill>
                <a:latin typeface="Calibri"/>
                <a:cs typeface="Calibri"/>
              </a:rPr>
              <a:t>ICSs </a:t>
            </a:r>
            <a:r>
              <a:rPr sz="3200" spc="-80" dirty="0">
                <a:solidFill>
                  <a:srgbClr val="001F5F"/>
                </a:solidFill>
                <a:latin typeface="Calibri"/>
                <a:cs typeface="Calibri"/>
              </a:rPr>
              <a:t>are 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rarely 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connected 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directly 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level,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but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there 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3200" spc="-1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3200" spc="-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clear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demand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accurate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0" dirty="0">
                <a:solidFill>
                  <a:srgbClr val="001F5F"/>
                </a:solidFill>
                <a:latin typeface="Calibri"/>
                <a:cs typeface="Calibri"/>
              </a:rPr>
              <a:t>timely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information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70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various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635" dirty="0">
                <a:solidFill>
                  <a:srgbClr val="001F5F"/>
                </a:solidFill>
                <a:latin typeface="Calibri"/>
                <a:cs typeface="Calibri"/>
              </a:rPr>
              <a:t>OT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networks</a:t>
            </a:r>
            <a:r>
              <a:rPr sz="3200" spc="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09" dirty="0">
                <a:solidFill>
                  <a:srgbClr val="001F5F"/>
                </a:solidFill>
                <a:latin typeface="Calibri"/>
                <a:cs typeface="Calibri"/>
              </a:rPr>
              <a:t>ICS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components.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502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spc="10" dirty="0"/>
              <a:t> </a:t>
            </a:r>
            <a:r>
              <a:rPr spc="680" dirty="0"/>
              <a:t>SYSTEM</a:t>
            </a:r>
            <a:r>
              <a:rPr dirty="0"/>
              <a:t> </a:t>
            </a:r>
            <a:r>
              <a:rPr spc="740" dirty="0"/>
              <a:t>ARCHITECTURE</a:t>
            </a:r>
            <a:r>
              <a:rPr spc="105" dirty="0"/>
              <a:t> </a:t>
            </a:r>
            <a:r>
              <a:rPr spc="135" dirty="0"/>
              <a:t>-</a:t>
            </a:r>
          </a:p>
          <a:p>
            <a:pPr marL="1270" algn="ctr">
              <a:lnSpc>
                <a:spcPts val="5020"/>
              </a:lnSpc>
            </a:pPr>
            <a:r>
              <a:rPr spc="5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290" y="2158365"/>
            <a:ext cx="11328400" cy="35852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27685" marR="5080" indent="-515620" algn="just">
              <a:lnSpc>
                <a:spcPct val="89900"/>
              </a:lnSpc>
              <a:spcBef>
                <a:spcPts val="484"/>
              </a:spcBef>
              <a:buAutoNum type="arabicPeriod"/>
              <a:tabLst>
                <a:tab pos="528320" algn="l"/>
              </a:tabLst>
            </a:pPr>
            <a:r>
              <a:rPr sz="3200" b="1" spc="-15" dirty="0">
                <a:solidFill>
                  <a:srgbClr val="001F5F"/>
                </a:solidFill>
                <a:latin typeface="Calibri"/>
                <a:cs typeface="Calibri"/>
              </a:rPr>
              <a:t>Operator: </a:t>
            </a:r>
            <a:r>
              <a:rPr sz="3200" spc="175" dirty="0">
                <a:solidFill>
                  <a:srgbClr val="001F5F"/>
                </a:solidFill>
                <a:latin typeface="Calibri"/>
                <a:cs typeface="Calibri"/>
              </a:rPr>
              <a:t>Human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operator 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who monitors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570" dirty="0">
                <a:solidFill>
                  <a:srgbClr val="001F5F"/>
                </a:solidFill>
                <a:latin typeface="Calibri"/>
                <a:cs typeface="Calibri"/>
              </a:rPr>
              <a:t>SCADA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system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performs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supervisory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control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functions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for 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6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remote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plant</a:t>
            </a:r>
            <a:r>
              <a:rPr sz="32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operations.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Calibri"/>
              <a:buAutoNum type="arabicPeriod"/>
            </a:pPr>
            <a:endParaRPr sz="2800">
              <a:latin typeface="Calibri"/>
              <a:cs typeface="Calibri"/>
            </a:endParaRPr>
          </a:p>
          <a:p>
            <a:pPr marL="527685" marR="5715" indent="-515620" algn="just">
              <a:lnSpc>
                <a:spcPct val="90000"/>
              </a:lnSpc>
              <a:buAutoNum type="arabicPeriod"/>
              <a:tabLst>
                <a:tab pos="528320" algn="l"/>
              </a:tabLst>
            </a:pPr>
            <a:r>
              <a:rPr sz="3200" b="1" spc="145" dirty="0">
                <a:solidFill>
                  <a:srgbClr val="001F5F"/>
                </a:solidFill>
                <a:latin typeface="Calibri"/>
                <a:cs typeface="Calibri"/>
              </a:rPr>
              <a:t>Human</a:t>
            </a:r>
            <a:r>
              <a:rPr sz="3200" b="1" spc="1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machine</a:t>
            </a:r>
            <a:r>
              <a:rPr sz="32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001F5F"/>
                </a:solidFill>
                <a:latin typeface="Calibri"/>
                <a:cs typeface="Calibri"/>
              </a:rPr>
              <a:t>interface</a:t>
            </a:r>
            <a:r>
              <a:rPr sz="3200" b="1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305" dirty="0">
                <a:solidFill>
                  <a:srgbClr val="001F5F"/>
                </a:solidFill>
                <a:latin typeface="Calibri"/>
                <a:cs typeface="Calibri"/>
              </a:rPr>
              <a:t>(HMI)</a:t>
            </a:r>
            <a:r>
              <a:rPr sz="3200" spc="30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3200" spc="3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Presents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sz="3200" spc="6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3200" spc="6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operator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provides 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control 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inputs </a:t>
            </a:r>
            <a:r>
              <a:rPr sz="3200" spc="155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3200" spc="-1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3200" spc="70" dirty="0">
                <a:solidFill>
                  <a:srgbClr val="001F5F"/>
                </a:solidFill>
                <a:latin typeface="Calibri"/>
                <a:cs typeface="Calibri"/>
              </a:rPr>
              <a:t>variety 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formats, 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95" dirty="0">
                <a:solidFill>
                  <a:srgbClr val="001F5F"/>
                </a:solidFill>
                <a:latin typeface="Calibri"/>
                <a:cs typeface="Calibri"/>
              </a:rPr>
              <a:t>including</a:t>
            </a:r>
            <a:r>
              <a:rPr sz="3200" spc="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graphics,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schematics,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windows,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pull-down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menus,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touch-screens,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so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2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spc="15" dirty="0"/>
              <a:t> </a:t>
            </a:r>
            <a:r>
              <a:rPr spc="680" dirty="0"/>
              <a:t>SYSTEM</a:t>
            </a:r>
            <a:r>
              <a:rPr spc="5" dirty="0"/>
              <a:t> </a:t>
            </a:r>
            <a:r>
              <a:rPr spc="740" dirty="0"/>
              <a:t>ARCHITECTURE</a:t>
            </a:r>
            <a:r>
              <a:rPr spc="110" dirty="0"/>
              <a:t> </a:t>
            </a:r>
            <a:r>
              <a:rPr spc="-20" dirty="0"/>
              <a:t>–</a:t>
            </a:r>
          </a:p>
          <a:p>
            <a:pPr algn="ctr">
              <a:lnSpc>
                <a:spcPts val="5020"/>
              </a:lnSpc>
            </a:pPr>
            <a:r>
              <a:rPr spc="585" dirty="0"/>
              <a:t>PURDUE</a:t>
            </a:r>
            <a:r>
              <a:rPr spc="25" dirty="0"/>
              <a:t> </a:t>
            </a:r>
            <a:r>
              <a:rPr spc="630" dirty="0"/>
              <a:t>MODEL</a:t>
            </a:r>
            <a:r>
              <a:rPr spc="55" dirty="0"/>
              <a:t> </a:t>
            </a:r>
            <a:r>
              <a:rPr spc="-20" dirty="0"/>
              <a:t>–</a:t>
            </a:r>
            <a:r>
              <a:rPr spc="90" dirty="0"/>
              <a:t> </a:t>
            </a:r>
            <a:r>
              <a:rPr spc="110" dirty="0"/>
              <a:t>Level</a:t>
            </a:r>
            <a:r>
              <a:rPr spc="55" dirty="0"/>
              <a:t> </a:t>
            </a:r>
            <a:r>
              <a:rPr spc="-130" dirty="0"/>
              <a:t>4</a:t>
            </a:r>
            <a:r>
              <a:rPr spc="95" dirty="0"/>
              <a:t> </a:t>
            </a:r>
            <a:r>
              <a:rPr sz="1800" spc="-10" dirty="0"/>
              <a:t>Site</a:t>
            </a:r>
            <a:r>
              <a:rPr sz="1800" spc="-15" dirty="0"/>
              <a:t> </a:t>
            </a:r>
            <a:r>
              <a:rPr sz="1800" spc="-5" dirty="0"/>
              <a:t>Business</a:t>
            </a:r>
            <a:r>
              <a:rPr sz="1800" spc="5" dirty="0"/>
              <a:t> </a:t>
            </a:r>
            <a:r>
              <a:rPr sz="1800" spc="-10" dirty="0"/>
              <a:t>Planning</a:t>
            </a:r>
            <a:r>
              <a:rPr sz="1800" spc="15" dirty="0"/>
              <a:t> </a:t>
            </a:r>
            <a:r>
              <a:rPr sz="1800" spc="-10" dirty="0"/>
              <a:t>and</a:t>
            </a:r>
            <a:r>
              <a:rPr sz="1800" dirty="0"/>
              <a:t> </a:t>
            </a:r>
            <a:r>
              <a:rPr sz="1800" spc="-5" dirty="0"/>
              <a:t>Logistics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15290" y="1938337"/>
            <a:ext cx="11329035" cy="13900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469900" marR="5080" indent="-457200" algn="just">
              <a:lnSpc>
                <a:spcPct val="89900"/>
              </a:lnSpc>
              <a:spcBef>
                <a:spcPts val="490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Level </a:t>
            </a:r>
            <a:r>
              <a:rPr sz="3200" spc="-380" dirty="0">
                <a:solidFill>
                  <a:srgbClr val="001F5F"/>
                </a:solidFill>
                <a:latin typeface="Calibri"/>
                <a:cs typeface="Calibri"/>
              </a:rPr>
              <a:t>5</a:t>
            </a:r>
            <a:r>
              <a:rPr sz="3200" spc="-3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usually 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exists 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at </a:t>
            </a:r>
            <a:r>
              <a:rPr sz="3200" spc="-1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corporate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or 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multisite 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headquarters, 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Level </a:t>
            </a:r>
            <a:r>
              <a:rPr sz="3200" spc="-95" dirty="0">
                <a:solidFill>
                  <a:srgbClr val="001F5F"/>
                </a:solidFill>
                <a:latin typeface="Calibri"/>
                <a:cs typeface="Calibri"/>
              </a:rPr>
              <a:t>4</a:t>
            </a:r>
            <a:r>
              <a:rPr sz="3200" spc="-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represents the </a:t>
            </a:r>
            <a:r>
              <a:rPr sz="3200" spc="600" dirty="0">
                <a:solidFill>
                  <a:srgbClr val="001F5F"/>
                </a:solidFill>
                <a:latin typeface="Calibri"/>
                <a:cs typeface="Calibri"/>
              </a:rPr>
              <a:t>IT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systems 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used 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at 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each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site,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plant,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or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facility</a:t>
            </a:r>
            <a:r>
              <a:rPr sz="32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control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operation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local</a:t>
            </a:r>
            <a:r>
              <a:rPr sz="32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0" dirty="0">
                <a:solidFill>
                  <a:srgbClr val="001F5F"/>
                </a:solidFill>
                <a:latin typeface="Calibri"/>
                <a:cs typeface="Calibri"/>
              </a:rPr>
              <a:t>facility.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290" y="3694112"/>
            <a:ext cx="23812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  <a:tab pos="1567180" algn="l"/>
              </a:tabLst>
            </a:pPr>
            <a:r>
              <a:rPr sz="3200" spc="415" dirty="0">
                <a:solidFill>
                  <a:srgbClr val="001F5F"/>
                </a:solidFill>
                <a:latin typeface="Calibri"/>
                <a:cs typeface="Calibri"/>
              </a:rPr>
              <a:t>Th</a:t>
            </a:r>
            <a:r>
              <a:rPr sz="3200" spc="19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229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el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2510" y="3694112"/>
            <a:ext cx="8669655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69240" marR="5080" indent="-257175">
              <a:lnSpc>
                <a:spcPts val="3460"/>
              </a:lnSpc>
              <a:spcBef>
                <a:spcPts val="535"/>
              </a:spcBef>
              <a:tabLst>
                <a:tab pos="904240" algn="l"/>
                <a:tab pos="1181100" algn="l"/>
                <a:tab pos="2537460" algn="l"/>
                <a:tab pos="3678554" algn="l"/>
                <a:tab pos="4900295" algn="l"/>
                <a:tab pos="5354955" algn="l"/>
                <a:tab pos="6274435" algn="l"/>
                <a:tab pos="8119109" algn="l"/>
              </a:tabLst>
            </a:pP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-7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kes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	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er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fr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185" dirty="0">
                <a:solidFill>
                  <a:srgbClr val="001F5F"/>
                </a:solidFill>
                <a:latin typeface="Calibri"/>
                <a:cs typeface="Calibri"/>
              </a:rPr>
              <a:t>Le</a:t>
            </a:r>
            <a:r>
              <a:rPr sz="3200" spc="170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380" dirty="0">
                <a:solidFill>
                  <a:srgbClr val="001F5F"/>
                </a:solidFill>
                <a:latin typeface="Calibri"/>
                <a:cs typeface="Calibri"/>
              </a:rPr>
              <a:t>5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12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9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monit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the  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at	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lower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2178" y="4134230"/>
            <a:ext cx="64992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2860" algn="l"/>
                <a:tab pos="1950720" algn="l"/>
                <a:tab pos="4168775" algn="l"/>
                <a:tab pos="5024755" algn="l"/>
                <a:tab pos="6137910" algn="l"/>
              </a:tabLst>
            </a:pP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12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und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rs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-114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3200" spc="-2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-114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100" dirty="0">
                <a:solidFill>
                  <a:srgbClr val="001F5F"/>
                </a:solidFill>
                <a:latin typeface="Calibri"/>
                <a:cs typeface="Calibri"/>
              </a:rPr>
              <a:t>te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2489" y="4134230"/>
            <a:ext cx="2162175" cy="94996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>
              <a:lnSpc>
                <a:spcPts val="3440"/>
              </a:lnSpc>
              <a:spcBef>
                <a:spcPts val="545"/>
              </a:spcBef>
            </a:pP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per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-130" dirty="0">
                <a:solidFill>
                  <a:srgbClr val="001F5F"/>
                </a:solidFill>
                <a:latin typeface="Calibri"/>
                <a:cs typeface="Calibri"/>
              </a:rPr>
              <a:t>e 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operations,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7591" y="4570666"/>
            <a:ext cx="37058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9200" algn="l"/>
              </a:tabLst>
            </a:pP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perf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rm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9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-95" dirty="0">
                <a:solidFill>
                  <a:srgbClr val="001F5F"/>
                </a:solidFill>
                <a:latin typeface="Calibri"/>
                <a:cs typeface="Calibri"/>
              </a:rPr>
              <a:t>ce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12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3200" spc="-12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3200" spc="9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2489" y="5010784"/>
            <a:ext cx="51962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6180" algn="l"/>
                <a:tab pos="3053080" algn="l"/>
                <a:tab pos="4867275" algn="l"/>
              </a:tabLst>
            </a:pP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-114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gem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prob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em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65" dirty="0">
                <a:solidFill>
                  <a:srgbClr val="001F5F"/>
                </a:solidFill>
                <a:latin typeface="Calibri"/>
                <a:cs typeface="Calibri"/>
              </a:rPr>
              <a:t>at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3739" y="4570666"/>
            <a:ext cx="3694429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802640">
              <a:lnSpc>
                <a:spcPts val="3460"/>
              </a:lnSpc>
              <a:spcBef>
                <a:spcPts val="535"/>
              </a:spcBef>
              <a:tabLst>
                <a:tab pos="800100" algn="l"/>
                <a:tab pos="1692275" algn="l"/>
                <a:tab pos="1838960" algn="l"/>
                <a:tab pos="3061335" algn="l"/>
              </a:tabLst>
            </a:pP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	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production 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7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-7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17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	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pl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nt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114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nd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63175" y="4570666"/>
            <a:ext cx="1579880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60325" marR="5080" indent="-48260">
              <a:lnSpc>
                <a:spcPts val="3460"/>
              </a:lnSpc>
              <a:spcBef>
                <a:spcPts val="535"/>
              </a:spcBef>
            </a:pP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-6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3200" spc="-7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du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-90" dirty="0">
                <a:solidFill>
                  <a:srgbClr val="001F5F"/>
                </a:solidFill>
                <a:latin typeface="Calibri"/>
                <a:cs typeface="Calibri"/>
              </a:rPr>
              <a:t>e, 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pda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120" dirty="0">
                <a:solidFill>
                  <a:srgbClr val="001F5F"/>
                </a:solidFill>
                <a:latin typeface="Calibri"/>
                <a:cs typeface="Calibri"/>
              </a:rPr>
              <a:t>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2489" y="5449887"/>
            <a:ext cx="4973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enterprise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systems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at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Level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04" dirty="0">
                <a:solidFill>
                  <a:srgbClr val="001F5F"/>
                </a:solidFill>
                <a:latin typeface="Calibri"/>
                <a:cs typeface="Calibri"/>
              </a:rPr>
              <a:t>5.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7292" y="0"/>
            <a:ext cx="9796145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2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spc="10" dirty="0"/>
              <a:t> </a:t>
            </a:r>
            <a:r>
              <a:rPr spc="680" dirty="0"/>
              <a:t>SYSTEM</a:t>
            </a:r>
            <a:r>
              <a:rPr dirty="0"/>
              <a:t> </a:t>
            </a:r>
            <a:r>
              <a:rPr spc="740" dirty="0"/>
              <a:t>ARCHITECTURE</a:t>
            </a:r>
            <a:r>
              <a:rPr spc="105" dirty="0"/>
              <a:t> </a:t>
            </a:r>
            <a:r>
              <a:rPr spc="-20" dirty="0"/>
              <a:t>–</a:t>
            </a:r>
          </a:p>
          <a:p>
            <a:pPr marL="162560">
              <a:lnSpc>
                <a:spcPts val="5020"/>
              </a:lnSpc>
            </a:pPr>
            <a:r>
              <a:rPr spc="585" dirty="0"/>
              <a:t>PURDUE</a:t>
            </a:r>
            <a:r>
              <a:rPr spc="25" dirty="0"/>
              <a:t> </a:t>
            </a:r>
            <a:r>
              <a:rPr spc="630" dirty="0"/>
              <a:t>MODEL</a:t>
            </a:r>
            <a:r>
              <a:rPr spc="50" dirty="0"/>
              <a:t> </a:t>
            </a:r>
            <a:r>
              <a:rPr spc="-20" dirty="0"/>
              <a:t>–</a:t>
            </a:r>
            <a:r>
              <a:rPr spc="90" dirty="0"/>
              <a:t> </a:t>
            </a:r>
            <a:r>
              <a:rPr spc="114" dirty="0"/>
              <a:t>Level</a:t>
            </a:r>
            <a:r>
              <a:rPr spc="50" dirty="0"/>
              <a:t> </a:t>
            </a:r>
            <a:r>
              <a:rPr spc="-390" dirty="0"/>
              <a:t>3.5</a:t>
            </a:r>
            <a:r>
              <a:rPr spc="75" dirty="0"/>
              <a:t> </a:t>
            </a:r>
            <a:r>
              <a:rPr sz="1800" spc="-10" dirty="0"/>
              <a:t>ICS-Demilitarized</a:t>
            </a:r>
            <a:r>
              <a:rPr sz="1800" spc="-35" dirty="0"/>
              <a:t> </a:t>
            </a:r>
            <a:r>
              <a:rPr sz="1800" spc="-10" dirty="0"/>
              <a:t>Zone</a:t>
            </a:r>
            <a:endParaRPr sz="18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72489" y="1301750"/>
            <a:ext cx="9720073" cy="70891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469900" marR="8890" indent="-457200" algn="just">
              <a:lnSpc>
                <a:spcPct val="70000"/>
              </a:lnSpc>
              <a:spcBef>
                <a:spcPts val="1180"/>
              </a:spcBef>
              <a:buFont typeface="Arial MT"/>
              <a:buChar char="•"/>
              <a:tabLst>
                <a:tab pos="469900" algn="l"/>
              </a:tabLst>
            </a:pPr>
            <a:r>
              <a:rPr sz="3000" spc="18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3000" spc="16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ICS-Demilitarized </a:t>
            </a:r>
            <a:r>
              <a:rPr sz="3000" spc="10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Zone </a:t>
            </a:r>
            <a:r>
              <a:rPr sz="3000" spc="39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(ICS-DMZ) </a:t>
            </a:r>
            <a:r>
              <a:rPr sz="3000" spc="1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3000" spc="-4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3000" spc="4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layer for </a:t>
            </a:r>
            <a:r>
              <a:rPr sz="3000" spc="5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sharing </a:t>
            </a:r>
            <a:r>
              <a:rPr sz="3000" spc="5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6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sz="3000" spc="3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-6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sz="3000" spc="1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56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3000" spc="7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3000" spc="4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38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OT.</a:t>
            </a:r>
          </a:p>
          <a:p>
            <a:pPr marL="469900" marR="5080" indent="-457200" algn="just">
              <a:lnSpc>
                <a:spcPct val="70000"/>
              </a:lnSpc>
              <a:spcBef>
                <a:spcPts val="2520"/>
              </a:spcBef>
              <a:buFont typeface="Arial MT"/>
              <a:buChar char="•"/>
              <a:tabLst>
                <a:tab pos="469900" algn="l"/>
              </a:tabLst>
            </a:pPr>
            <a:r>
              <a:rPr sz="3000" spc="23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sz="3000" spc="1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3000" spc="-9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3000" spc="484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-2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sz="3000" spc="64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modern </a:t>
            </a:r>
            <a:r>
              <a:rPr sz="3000" spc="1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construct, </a:t>
            </a:r>
            <a:r>
              <a:rPr sz="3000" spc="6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driven </a:t>
            </a:r>
            <a:r>
              <a:rPr sz="3000" spc="8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sz="3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standards </a:t>
            </a:r>
            <a:r>
              <a:rPr sz="3000" spc="1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efforts </a:t>
            </a:r>
            <a:r>
              <a:rPr sz="3000" spc="2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such </a:t>
            </a:r>
            <a:r>
              <a:rPr sz="3000" spc="3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-3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z="3000" spc="15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52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NIST</a:t>
            </a:r>
            <a:r>
              <a:rPr sz="3000" spc="15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7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Cybersecurity</a:t>
            </a:r>
            <a:r>
              <a:rPr sz="3000" spc="16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5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Framework,</a:t>
            </a:r>
            <a:r>
              <a:rPr sz="3000" spc="16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52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NIST</a:t>
            </a:r>
            <a:r>
              <a:rPr sz="3000" spc="15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-8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800-82,</a:t>
            </a:r>
            <a:r>
              <a:rPr sz="3000" spc="16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49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NERC</a:t>
            </a:r>
            <a:r>
              <a:rPr sz="3000" spc="15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31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CIP,</a:t>
            </a:r>
            <a:r>
              <a:rPr sz="3000" spc="17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-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3000" spc="-66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000" spc="4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ISA-62443.</a:t>
            </a:r>
          </a:p>
          <a:p>
            <a:pPr marL="469900" indent="-457200" algn="just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469900" algn="l"/>
              </a:tabLst>
            </a:pPr>
            <a:r>
              <a:rPr lang="en-US" sz="3000" spc="15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Commonly</a:t>
            </a:r>
            <a:r>
              <a:rPr lang="en-US" sz="3000" spc="36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spc="-4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</a:t>
            </a:r>
            <a:r>
              <a:rPr lang="en-US" sz="3000" spc="35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spc="14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3000" spc="34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spc="-4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3000" spc="34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spc="434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ICS-DMZ</a:t>
            </a:r>
            <a:r>
              <a:rPr lang="en-US" sz="3000" spc="34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spc="-7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3000" spc="34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spc="2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replication</a:t>
            </a:r>
            <a:r>
              <a:rPr lang="en-US" sz="3000" spc="35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spc="-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servers,</a:t>
            </a:r>
            <a:r>
              <a:rPr lang="en-US" sz="3000" spc="36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spc="-5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patch Management servers, engineering workstations,	and configuration/change management systems</a:t>
            </a:r>
            <a:endParaRPr lang="en-US" sz="3000" spc="25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469900" indent="-457200" algn="just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469900" algn="l"/>
              </a:tabLst>
            </a:pPr>
            <a:r>
              <a:rPr lang="en-US" sz="3000" spc="185" dirty="0">
                <a:solidFill>
                  <a:schemeClr val="accent2"/>
                </a:solidFill>
                <a:latin typeface="Calibri"/>
                <a:cs typeface="Calibri"/>
              </a:rPr>
              <a:t>The </a:t>
            </a:r>
            <a:r>
              <a:rPr lang="en-US" sz="3000" spc="-35" dirty="0">
                <a:solidFill>
                  <a:schemeClr val="accent2"/>
                </a:solidFill>
                <a:latin typeface="Calibri"/>
                <a:cs typeface="Calibri"/>
              </a:rPr>
              <a:t>purpose</a:t>
            </a:r>
            <a:r>
              <a:rPr lang="en-US" sz="3000" spc="-3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sz="3000" spc="30" dirty="0">
                <a:solidFill>
                  <a:schemeClr val="accent2"/>
                </a:solidFill>
                <a:latin typeface="Calibri"/>
                <a:cs typeface="Calibri"/>
              </a:rPr>
              <a:t>of </a:t>
            </a:r>
            <a:r>
              <a:rPr lang="en-US" sz="3000" spc="-40" dirty="0">
                <a:solidFill>
                  <a:schemeClr val="accent2"/>
                </a:solidFill>
                <a:latin typeface="Calibri"/>
                <a:cs typeface="Calibri"/>
              </a:rPr>
              <a:t>the</a:t>
            </a:r>
            <a:r>
              <a:rPr lang="en-US" sz="3000" spc="-3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sz="3000" spc="509" dirty="0">
                <a:solidFill>
                  <a:schemeClr val="accent2"/>
                </a:solidFill>
                <a:latin typeface="Calibri"/>
                <a:cs typeface="Calibri"/>
              </a:rPr>
              <a:t>DMZ </a:t>
            </a:r>
            <a:r>
              <a:rPr lang="en-US" sz="3000" spc="100" dirty="0">
                <a:solidFill>
                  <a:schemeClr val="accent2"/>
                </a:solidFill>
                <a:latin typeface="Calibri"/>
                <a:cs typeface="Calibri"/>
              </a:rPr>
              <a:t>is </a:t>
            </a:r>
            <a:r>
              <a:rPr lang="en-US" sz="3000" spc="-40" dirty="0">
                <a:solidFill>
                  <a:schemeClr val="accent2"/>
                </a:solidFill>
                <a:latin typeface="Calibri"/>
                <a:cs typeface="Calibri"/>
              </a:rPr>
              <a:t>to</a:t>
            </a:r>
            <a:r>
              <a:rPr lang="en-US" sz="3000" spc="-3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sz="3000" spc="20" dirty="0">
                <a:solidFill>
                  <a:schemeClr val="accent2"/>
                </a:solidFill>
                <a:latin typeface="Calibri"/>
                <a:cs typeface="Calibri"/>
              </a:rPr>
              <a:t>provide </a:t>
            </a:r>
            <a:r>
              <a:rPr lang="en-US" sz="3000" spc="-95" dirty="0">
                <a:solidFill>
                  <a:schemeClr val="accent2"/>
                </a:solidFill>
                <a:latin typeface="Calibri"/>
                <a:cs typeface="Calibri"/>
              </a:rPr>
              <a:t>a</a:t>
            </a:r>
            <a:r>
              <a:rPr lang="en-US" sz="3000" spc="-9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sz="3000" spc="-50" dirty="0">
                <a:solidFill>
                  <a:schemeClr val="accent2"/>
                </a:solidFill>
                <a:latin typeface="Calibri"/>
                <a:cs typeface="Calibri"/>
              </a:rPr>
              <a:t>secure</a:t>
            </a:r>
            <a:r>
              <a:rPr lang="en-US" sz="3000" spc="-4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sz="3000" spc="5" dirty="0">
                <a:solidFill>
                  <a:schemeClr val="accent2"/>
                </a:solidFill>
                <a:latin typeface="Calibri"/>
                <a:cs typeface="Calibri"/>
              </a:rPr>
              <a:t>exchange </a:t>
            </a:r>
            <a:r>
              <a:rPr lang="en-US" sz="3000" spc="20" dirty="0">
                <a:solidFill>
                  <a:schemeClr val="accent2"/>
                </a:solidFill>
                <a:latin typeface="Calibri"/>
                <a:cs typeface="Calibri"/>
              </a:rPr>
              <a:t>of </a:t>
            </a:r>
            <a:r>
              <a:rPr lang="en-US" sz="3000" spc="565" dirty="0">
                <a:solidFill>
                  <a:schemeClr val="accent2"/>
                </a:solidFill>
                <a:latin typeface="Calibri"/>
                <a:cs typeface="Calibri"/>
              </a:rPr>
              <a:t>IT </a:t>
            </a:r>
            <a:r>
              <a:rPr lang="en-US" sz="3000" spc="57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sz="3000" spc="55" dirty="0">
                <a:solidFill>
                  <a:schemeClr val="accent2"/>
                </a:solidFill>
                <a:latin typeface="Calibri"/>
                <a:cs typeface="Calibri"/>
              </a:rPr>
              <a:t>information </a:t>
            </a:r>
            <a:r>
              <a:rPr lang="en-US" sz="3000" spc="45" dirty="0">
                <a:solidFill>
                  <a:schemeClr val="accent2"/>
                </a:solidFill>
                <a:latin typeface="Calibri"/>
                <a:cs typeface="Calibri"/>
              </a:rPr>
              <a:t>without </a:t>
            </a:r>
            <a:r>
              <a:rPr lang="en-US" sz="3000" spc="40" dirty="0">
                <a:solidFill>
                  <a:schemeClr val="accent2"/>
                </a:solidFill>
                <a:latin typeface="Calibri"/>
                <a:cs typeface="Calibri"/>
              </a:rPr>
              <a:t>exposing </a:t>
            </a:r>
            <a:r>
              <a:rPr lang="en-US" sz="3000" spc="65" dirty="0">
                <a:solidFill>
                  <a:schemeClr val="accent2"/>
                </a:solidFill>
                <a:latin typeface="Calibri"/>
                <a:cs typeface="Calibri"/>
              </a:rPr>
              <a:t>critical </a:t>
            </a:r>
            <a:r>
              <a:rPr lang="en-US" sz="3000" spc="-10" dirty="0">
                <a:solidFill>
                  <a:schemeClr val="accent2"/>
                </a:solidFill>
                <a:latin typeface="Calibri"/>
                <a:cs typeface="Calibri"/>
              </a:rPr>
              <a:t>components </a:t>
            </a:r>
            <a:r>
              <a:rPr lang="en-US" sz="3000" spc="145" dirty="0">
                <a:solidFill>
                  <a:schemeClr val="accent2"/>
                </a:solidFill>
                <a:latin typeface="Calibri"/>
                <a:cs typeface="Calibri"/>
              </a:rPr>
              <a:t>in </a:t>
            </a:r>
            <a:r>
              <a:rPr lang="en-US" sz="3000" spc="15" dirty="0">
                <a:solidFill>
                  <a:schemeClr val="accent2"/>
                </a:solidFill>
                <a:latin typeface="Calibri"/>
                <a:cs typeface="Calibri"/>
              </a:rPr>
              <a:t>lower </a:t>
            </a:r>
            <a:r>
              <a:rPr lang="en-US" sz="3000" spc="40" dirty="0">
                <a:solidFill>
                  <a:schemeClr val="accent2"/>
                </a:solidFill>
                <a:latin typeface="Calibri"/>
                <a:cs typeface="Calibri"/>
              </a:rPr>
              <a:t>layers </a:t>
            </a:r>
            <a:r>
              <a:rPr lang="en-US" sz="3000" spc="4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sz="3000" spc="60" dirty="0">
                <a:solidFill>
                  <a:schemeClr val="accent2"/>
                </a:solidFill>
                <a:latin typeface="Calibri"/>
                <a:cs typeface="Calibri"/>
              </a:rPr>
              <a:t>directly</a:t>
            </a:r>
            <a:r>
              <a:rPr lang="en-US" sz="3000" spc="4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sz="3000" spc="-40" dirty="0">
                <a:solidFill>
                  <a:schemeClr val="accent2"/>
                </a:solidFill>
                <a:latin typeface="Calibri"/>
                <a:cs typeface="Calibri"/>
              </a:rPr>
              <a:t>to</a:t>
            </a:r>
            <a:r>
              <a:rPr lang="en-US" sz="3000" spc="6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sz="3000" spc="10" dirty="0">
                <a:solidFill>
                  <a:schemeClr val="accent2"/>
                </a:solidFill>
                <a:latin typeface="Calibri"/>
                <a:cs typeface="Calibri"/>
              </a:rPr>
              <a:t>attack.</a:t>
            </a:r>
            <a:endParaRPr lang="en-US" sz="3000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469900" indent="-457200" algn="just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469900" algn="l"/>
              </a:tabLst>
            </a:pPr>
            <a:endParaRPr lang="en-US" sz="3000" dirty="0">
              <a:latin typeface="Calibri"/>
              <a:cs typeface="Calibri"/>
            </a:endParaRPr>
          </a:p>
          <a:p>
            <a:pPr marL="469900" indent="-457200" algn="just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469900" algn="l"/>
              </a:tabLst>
            </a:pPr>
            <a:endParaRPr sz="3000" spc="-5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136" y="144400"/>
            <a:ext cx="9720072" cy="1499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2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spc="15" dirty="0"/>
              <a:t> </a:t>
            </a:r>
            <a:r>
              <a:rPr spc="680" dirty="0"/>
              <a:t>SYSTEM</a:t>
            </a:r>
            <a:r>
              <a:rPr spc="5" dirty="0"/>
              <a:t> </a:t>
            </a:r>
            <a:r>
              <a:rPr spc="740" dirty="0"/>
              <a:t>ARCHITECTURE</a:t>
            </a:r>
            <a:r>
              <a:rPr spc="110" dirty="0"/>
              <a:t> </a:t>
            </a:r>
            <a:r>
              <a:rPr spc="-20" dirty="0"/>
              <a:t>–</a:t>
            </a:r>
          </a:p>
          <a:p>
            <a:pPr algn="ctr">
              <a:lnSpc>
                <a:spcPts val="5020"/>
              </a:lnSpc>
            </a:pPr>
            <a:r>
              <a:rPr spc="585" dirty="0"/>
              <a:t>PURDUE</a:t>
            </a:r>
            <a:r>
              <a:rPr spc="45" dirty="0"/>
              <a:t> </a:t>
            </a:r>
            <a:r>
              <a:rPr spc="630" dirty="0"/>
              <a:t>MODEL</a:t>
            </a:r>
            <a:r>
              <a:rPr spc="45" dirty="0"/>
              <a:t> </a:t>
            </a:r>
            <a:r>
              <a:rPr spc="-20" dirty="0"/>
              <a:t>–</a:t>
            </a:r>
            <a:r>
              <a:rPr spc="95" dirty="0"/>
              <a:t> </a:t>
            </a:r>
            <a:r>
              <a:rPr spc="110" dirty="0"/>
              <a:t>Level</a:t>
            </a:r>
            <a:r>
              <a:rPr spc="70" dirty="0"/>
              <a:t> </a:t>
            </a:r>
            <a:r>
              <a:rPr spc="-575" dirty="0"/>
              <a:t>3</a:t>
            </a:r>
            <a:r>
              <a:rPr spc="110" dirty="0"/>
              <a:t> </a:t>
            </a:r>
            <a:r>
              <a:rPr sz="1800" spc="-10" dirty="0"/>
              <a:t>Site Manufacturing</a:t>
            </a:r>
            <a:r>
              <a:rPr sz="1800" spc="20" dirty="0"/>
              <a:t> </a:t>
            </a:r>
            <a:r>
              <a:rPr sz="1800" spc="-10" dirty="0"/>
              <a:t>and</a:t>
            </a:r>
            <a:r>
              <a:rPr sz="1800" spc="5" dirty="0"/>
              <a:t> </a:t>
            </a:r>
            <a:r>
              <a:rPr sz="1800" spc="-15" dirty="0"/>
              <a:t>Operations</a:t>
            </a:r>
            <a:r>
              <a:rPr sz="1800" spc="15" dirty="0"/>
              <a:t> </a:t>
            </a:r>
            <a:r>
              <a:rPr sz="1800" spc="-15" dirty="0"/>
              <a:t>Control</a:t>
            </a:r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415290" y="1474215"/>
            <a:ext cx="11327765" cy="523938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469900" marR="6350" indent="-457200" algn="just">
              <a:lnSpc>
                <a:spcPct val="80000"/>
              </a:lnSpc>
              <a:spcBef>
                <a:spcPts val="820"/>
              </a:spcBef>
              <a:buFont typeface="Arial MT"/>
              <a:buChar char="•"/>
              <a:tabLst>
                <a:tab pos="469900" algn="l"/>
              </a:tabLst>
            </a:pPr>
            <a:r>
              <a:rPr sz="3000" spc="180" dirty="0">
                <a:solidFill>
                  <a:srgbClr val="001F5F"/>
                </a:solidFill>
                <a:latin typeface="Calibri"/>
                <a:cs typeface="Calibri"/>
              </a:rPr>
              <a:t>While </a:t>
            </a:r>
            <a:r>
              <a:rPr sz="3000" spc="80" dirty="0">
                <a:solidFill>
                  <a:srgbClr val="001F5F"/>
                </a:solidFill>
                <a:latin typeface="Calibri"/>
                <a:cs typeface="Calibri"/>
              </a:rPr>
              <a:t>Levels </a:t>
            </a:r>
            <a:r>
              <a:rPr sz="3000" spc="-360" dirty="0">
                <a:solidFill>
                  <a:srgbClr val="001F5F"/>
                </a:solidFill>
                <a:latin typeface="Calibri"/>
                <a:cs typeface="Calibri"/>
              </a:rPr>
              <a:t>5</a:t>
            </a:r>
            <a:r>
              <a:rPr sz="30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3000" spc="-90" dirty="0">
                <a:solidFill>
                  <a:srgbClr val="001F5F"/>
                </a:solidFill>
                <a:latin typeface="Calibri"/>
                <a:cs typeface="Calibri"/>
              </a:rPr>
              <a:t>4</a:t>
            </a:r>
            <a:r>
              <a:rPr sz="3000" spc="4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60" dirty="0">
                <a:solidFill>
                  <a:srgbClr val="001F5F"/>
                </a:solidFill>
                <a:latin typeface="Calibri"/>
                <a:cs typeface="Calibri"/>
              </a:rPr>
              <a:t>exist </a:t>
            </a:r>
            <a:r>
              <a:rPr sz="3000" spc="50" dirty="0">
                <a:solidFill>
                  <a:srgbClr val="001F5F"/>
                </a:solidFill>
                <a:latin typeface="Calibri"/>
                <a:cs typeface="Calibri"/>
              </a:rPr>
              <a:t>solely </a:t>
            </a:r>
            <a:r>
              <a:rPr sz="3000" spc="5" dirty="0">
                <a:solidFill>
                  <a:srgbClr val="001F5F"/>
                </a:solidFill>
                <a:latin typeface="Calibri"/>
                <a:cs typeface="Calibri"/>
              </a:rPr>
              <a:t>on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000" spc="565" dirty="0">
                <a:solidFill>
                  <a:srgbClr val="001F5F"/>
                </a:solidFill>
                <a:latin typeface="Calibri"/>
                <a:cs typeface="Calibri"/>
              </a:rPr>
              <a:t>IT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side </a:t>
            </a:r>
            <a:r>
              <a:rPr sz="3000" spc="30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000" spc="30" dirty="0">
                <a:solidFill>
                  <a:srgbClr val="001F5F"/>
                </a:solidFill>
                <a:latin typeface="Calibri"/>
                <a:cs typeface="Calibri"/>
              </a:rPr>
              <a:t>network, </a:t>
            </a:r>
            <a:r>
              <a:rPr sz="30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100" dirty="0">
                <a:solidFill>
                  <a:srgbClr val="001F5F"/>
                </a:solidFill>
                <a:latin typeface="Calibri"/>
                <a:cs typeface="Calibri"/>
              </a:rPr>
              <a:t>with </a:t>
            </a:r>
            <a:r>
              <a:rPr sz="3000" spc="-3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000" spc="509" dirty="0">
                <a:solidFill>
                  <a:srgbClr val="001F5F"/>
                </a:solidFill>
                <a:latin typeface="Calibri"/>
                <a:cs typeface="Calibri"/>
              </a:rPr>
              <a:t>DMZ </a:t>
            </a:r>
            <a:r>
              <a:rPr sz="3000" spc="15" dirty="0">
                <a:solidFill>
                  <a:srgbClr val="001F5F"/>
                </a:solidFill>
                <a:latin typeface="Calibri"/>
                <a:cs typeface="Calibri"/>
              </a:rPr>
              <a:t>being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0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140" dirty="0">
                <a:solidFill>
                  <a:srgbClr val="001F5F"/>
                </a:solidFill>
                <a:latin typeface="Calibri"/>
                <a:cs typeface="Calibri"/>
              </a:rPr>
              <a:t>filling </a:t>
            </a:r>
            <a:r>
              <a:rPr sz="3000" spc="145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0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65" dirty="0">
                <a:solidFill>
                  <a:srgbClr val="001F5F"/>
                </a:solidFill>
                <a:latin typeface="Calibri"/>
                <a:cs typeface="Calibri"/>
              </a:rPr>
              <a:t>Oreo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cookie, </a:t>
            </a:r>
            <a:r>
              <a:rPr sz="3000" spc="-45" dirty="0">
                <a:solidFill>
                  <a:srgbClr val="001F5F"/>
                </a:solidFill>
                <a:latin typeface="Calibri"/>
                <a:cs typeface="Calibri"/>
              </a:rPr>
              <a:t>so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 to</a:t>
            </a:r>
            <a:r>
              <a:rPr sz="30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1F5F"/>
                </a:solidFill>
                <a:latin typeface="Calibri"/>
                <a:cs typeface="Calibri"/>
              </a:rPr>
              <a:t>speak, </a:t>
            </a:r>
            <a:r>
              <a:rPr sz="30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80" dirty="0">
                <a:solidFill>
                  <a:srgbClr val="001F5F"/>
                </a:solidFill>
                <a:latin typeface="Calibri"/>
                <a:cs typeface="Calibri"/>
              </a:rPr>
              <a:t>Levels </a:t>
            </a:r>
            <a:r>
              <a:rPr sz="3000" spc="-395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sz="3000" spc="-3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3000" spc="-10" dirty="0">
                <a:solidFill>
                  <a:srgbClr val="001F5F"/>
                </a:solidFill>
                <a:latin typeface="Calibri"/>
                <a:cs typeface="Calibri"/>
              </a:rPr>
              <a:t>below </a:t>
            </a:r>
            <a:r>
              <a:rPr sz="3000" spc="5" dirty="0">
                <a:solidFill>
                  <a:srgbClr val="001F5F"/>
                </a:solidFill>
                <a:latin typeface="Calibri"/>
                <a:cs typeface="Calibri"/>
              </a:rPr>
              <a:t>define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3000" spc="10" dirty="0">
                <a:solidFill>
                  <a:srgbClr val="001F5F"/>
                </a:solidFill>
                <a:latin typeface="Calibri"/>
                <a:cs typeface="Calibri"/>
              </a:rPr>
              <a:t>comprise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000" spc="35" dirty="0">
                <a:solidFill>
                  <a:srgbClr val="001F5F"/>
                </a:solidFill>
                <a:latin typeface="Calibri"/>
                <a:cs typeface="Calibri"/>
              </a:rPr>
              <a:t>systems </a:t>
            </a:r>
            <a:r>
              <a:rPr sz="3000" spc="5" dirty="0">
                <a:solidFill>
                  <a:srgbClr val="001F5F"/>
                </a:solidFill>
                <a:latin typeface="Calibri"/>
                <a:cs typeface="Calibri"/>
              </a:rPr>
              <a:t>on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000" spc="605" dirty="0">
                <a:solidFill>
                  <a:srgbClr val="001F5F"/>
                </a:solidFill>
                <a:latin typeface="Calibri"/>
                <a:cs typeface="Calibri"/>
              </a:rPr>
              <a:t>OT </a:t>
            </a:r>
            <a:r>
              <a:rPr sz="3000" spc="-5" dirty="0">
                <a:solidFill>
                  <a:srgbClr val="001F5F"/>
                </a:solidFill>
                <a:latin typeface="Calibri"/>
                <a:cs typeface="Calibri"/>
              </a:rPr>
              <a:t>side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3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30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00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25" dirty="0">
                <a:solidFill>
                  <a:srgbClr val="001F5F"/>
                </a:solidFill>
                <a:latin typeface="Calibri"/>
                <a:cs typeface="Calibri"/>
              </a:rPr>
              <a:t>network.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1F5F"/>
              </a:buClr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80000"/>
              </a:lnSpc>
              <a:buFont typeface="Arial MT"/>
              <a:buChar char="•"/>
              <a:tabLst>
                <a:tab pos="469900" algn="l"/>
              </a:tabLst>
            </a:pPr>
            <a:r>
              <a:rPr sz="3000" spc="95" dirty="0">
                <a:solidFill>
                  <a:srgbClr val="001F5F"/>
                </a:solidFill>
                <a:latin typeface="Calibri"/>
                <a:cs typeface="Calibri"/>
              </a:rPr>
              <a:t>Level </a:t>
            </a:r>
            <a:r>
              <a:rPr sz="3000" spc="-395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sz="3000" spc="-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100" dirty="0">
                <a:solidFill>
                  <a:srgbClr val="001F5F"/>
                </a:solidFill>
                <a:latin typeface="Calibri"/>
                <a:cs typeface="Calibri"/>
              </a:rPr>
              <a:t>typically </a:t>
            </a:r>
            <a:r>
              <a:rPr sz="3000" spc="25" dirty="0">
                <a:solidFill>
                  <a:srgbClr val="001F5F"/>
                </a:solidFill>
                <a:latin typeface="Calibri"/>
                <a:cs typeface="Calibri"/>
              </a:rPr>
              <a:t>contains </a:t>
            </a:r>
            <a:r>
              <a:rPr sz="3000" spc="55" dirty="0">
                <a:solidFill>
                  <a:srgbClr val="001F5F"/>
                </a:solidFill>
                <a:latin typeface="Microsoft Sans Serif"/>
                <a:cs typeface="Microsoft Sans Serif"/>
              </a:rPr>
              <a:t>SCADA’s </a:t>
            </a:r>
            <a:r>
              <a:rPr sz="3000" spc="50" dirty="0">
                <a:solidFill>
                  <a:srgbClr val="001F5F"/>
                </a:solidFill>
                <a:latin typeface="Calibri"/>
                <a:cs typeface="Calibri"/>
              </a:rPr>
              <a:t>supervisory </a:t>
            </a:r>
            <a:r>
              <a:rPr sz="3000" spc="-45" dirty="0">
                <a:solidFill>
                  <a:srgbClr val="001F5F"/>
                </a:solidFill>
                <a:latin typeface="Calibri"/>
                <a:cs typeface="Calibri"/>
              </a:rPr>
              <a:t>aspect, </a:t>
            </a:r>
            <a:r>
              <a:rPr sz="3000" spc="520" dirty="0">
                <a:solidFill>
                  <a:srgbClr val="001F5F"/>
                </a:solidFill>
                <a:latin typeface="Calibri"/>
                <a:cs typeface="Calibri"/>
              </a:rPr>
              <a:t>DCS </a:t>
            </a:r>
            <a:r>
              <a:rPr sz="3000" spc="95" dirty="0">
                <a:solidFill>
                  <a:srgbClr val="001F5F"/>
                </a:solidFill>
                <a:latin typeface="Calibri"/>
                <a:cs typeface="Calibri"/>
              </a:rPr>
              <a:t>view </a:t>
            </a:r>
            <a:r>
              <a:rPr sz="3000" spc="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3000" spc="20" dirty="0">
                <a:solidFill>
                  <a:srgbClr val="001F5F"/>
                </a:solidFill>
                <a:latin typeface="Calibri"/>
                <a:cs typeface="Calibri"/>
              </a:rPr>
              <a:t>control </a:t>
            </a:r>
            <a:r>
              <a:rPr sz="3000" spc="-45" dirty="0">
                <a:solidFill>
                  <a:srgbClr val="001F5F"/>
                </a:solidFill>
                <a:latin typeface="Calibri"/>
                <a:cs typeface="Calibri"/>
              </a:rPr>
              <a:t>access, </a:t>
            </a:r>
            <a:r>
              <a:rPr sz="3000" spc="-5" dirty="0">
                <a:solidFill>
                  <a:srgbClr val="001F5F"/>
                </a:solidFill>
                <a:latin typeface="Calibri"/>
                <a:cs typeface="Calibri"/>
              </a:rPr>
              <a:t>or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000" spc="25" dirty="0">
                <a:solidFill>
                  <a:srgbClr val="001F5F"/>
                </a:solidFill>
                <a:latin typeface="Calibri"/>
                <a:cs typeface="Calibri"/>
              </a:rPr>
              <a:t>control </a:t>
            </a:r>
            <a:r>
              <a:rPr sz="3000" spc="5" dirty="0">
                <a:solidFill>
                  <a:srgbClr val="001F5F"/>
                </a:solidFill>
                <a:latin typeface="Calibri"/>
                <a:cs typeface="Calibri"/>
              </a:rPr>
              <a:t>rooms </a:t>
            </a:r>
            <a:r>
              <a:rPr sz="3000" spc="95" dirty="0">
                <a:solidFill>
                  <a:srgbClr val="001F5F"/>
                </a:solidFill>
                <a:latin typeface="Calibri"/>
                <a:cs typeface="Calibri"/>
              </a:rPr>
              <a:t>with </a:t>
            </a:r>
            <a:r>
              <a:rPr sz="3000" spc="100" dirty="0">
                <a:solidFill>
                  <a:srgbClr val="001F5F"/>
                </a:solidFill>
                <a:latin typeface="Calibri"/>
                <a:cs typeface="Calibri"/>
              </a:rPr>
              <a:t>view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3000" spc="60" dirty="0">
                <a:solidFill>
                  <a:srgbClr val="001F5F"/>
                </a:solidFill>
                <a:latin typeface="Calibri"/>
                <a:cs typeface="Calibri"/>
              </a:rPr>
              <a:t>monitoring </a:t>
            </a:r>
            <a:r>
              <a:rPr sz="30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001F5F"/>
                </a:solidFill>
                <a:latin typeface="Calibri"/>
                <a:cs typeface="Calibri"/>
              </a:rPr>
              <a:t>functions</a:t>
            </a:r>
            <a:r>
              <a:rPr sz="30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4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30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0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35" dirty="0">
                <a:solidFill>
                  <a:srgbClr val="001F5F"/>
                </a:solidFill>
                <a:latin typeface="Calibri"/>
                <a:cs typeface="Calibri"/>
              </a:rPr>
              <a:t>rest</a:t>
            </a:r>
            <a:r>
              <a:rPr sz="3000" spc="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3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30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0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595" dirty="0">
                <a:solidFill>
                  <a:srgbClr val="001F5F"/>
                </a:solidFill>
                <a:latin typeface="Calibri"/>
                <a:cs typeface="Calibri"/>
              </a:rPr>
              <a:t>OT</a:t>
            </a:r>
            <a:r>
              <a:rPr sz="3000" spc="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25" dirty="0">
                <a:solidFill>
                  <a:srgbClr val="001F5F"/>
                </a:solidFill>
                <a:latin typeface="Calibri"/>
                <a:cs typeface="Calibri"/>
              </a:rPr>
              <a:t>network.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1F5F"/>
              </a:buClr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469900" marR="6350" indent="-457200" algn="just">
              <a:lnSpc>
                <a:spcPct val="80000"/>
              </a:lnSpc>
              <a:buFont typeface="Arial MT"/>
              <a:buChar char="•"/>
              <a:tabLst>
                <a:tab pos="469900" algn="l"/>
              </a:tabLst>
            </a:pPr>
            <a:r>
              <a:rPr sz="3000" spc="235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3000" spc="10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0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85" dirty="0">
                <a:solidFill>
                  <a:srgbClr val="001F5F"/>
                </a:solidFill>
                <a:latin typeface="Calibri"/>
                <a:cs typeface="Calibri"/>
              </a:rPr>
              <a:t>primary </a:t>
            </a:r>
            <a:r>
              <a:rPr sz="3000" spc="40" dirty="0">
                <a:solidFill>
                  <a:srgbClr val="001F5F"/>
                </a:solidFill>
                <a:latin typeface="Calibri"/>
                <a:cs typeface="Calibri"/>
              </a:rPr>
              <a:t>layer</a:t>
            </a:r>
            <a:r>
              <a:rPr sz="30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40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3000" spc="-10" dirty="0">
                <a:solidFill>
                  <a:srgbClr val="001F5F"/>
                </a:solidFill>
                <a:latin typeface="Calibri"/>
                <a:cs typeface="Calibri"/>
              </a:rPr>
              <a:t>operator-level</a:t>
            </a:r>
            <a:r>
              <a:rPr sz="30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25" dirty="0">
                <a:solidFill>
                  <a:srgbClr val="001F5F"/>
                </a:solidFill>
                <a:latin typeface="Calibri"/>
                <a:cs typeface="Calibri"/>
              </a:rPr>
              <a:t>interaction</a:t>
            </a:r>
            <a:r>
              <a:rPr sz="30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001F5F"/>
                </a:solidFill>
                <a:latin typeface="Calibri"/>
                <a:cs typeface="Calibri"/>
              </a:rPr>
              <a:t>with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0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30" dirty="0">
                <a:solidFill>
                  <a:srgbClr val="001F5F"/>
                </a:solidFill>
                <a:latin typeface="Calibri"/>
                <a:cs typeface="Calibri"/>
              </a:rPr>
              <a:t>system, </a:t>
            </a:r>
            <a:r>
              <a:rPr sz="3000" spc="100" dirty="0">
                <a:solidFill>
                  <a:srgbClr val="001F5F"/>
                </a:solidFill>
                <a:latin typeface="Calibri"/>
                <a:cs typeface="Calibri"/>
              </a:rPr>
              <a:t>with </a:t>
            </a:r>
            <a:r>
              <a:rPr sz="3000" spc="-35" dirty="0">
                <a:solidFill>
                  <a:srgbClr val="001F5F"/>
                </a:solidFill>
                <a:latin typeface="Calibri"/>
                <a:cs typeface="Calibri"/>
              </a:rPr>
              <a:t>operators </a:t>
            </a:r>
            <a:r>
              <a:rPr sz="3000" spc="100" dirty="0">
                <a:solidFill>
                  <a:srgbClr val="001F5F"/>
                </a:solidFill>
                <a:latin typeface="Calibri"/>
                <a:cs typeface="Calibri"/>
              </a:rPr>
              <a:t>viewing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3000" spc="60" dirty="0">
                <a:solidFill>
                  <a:srgbClr val="001F5F"/>
                </a:solidFill>
                <a:latin typeface="Calibri"/>
                <a:cs typeface="Calibri"/>
              </a:rPr>
              <a:t>monitoring </a:t>
            </a:r>
            <a:r>
              <a:rPr sz="3000" spc="-35" dirty="0">
                <a:solidFill>
                  <a:srgbClr val="001F5F"/>
                </a:solidFill>
                <a:latin typeface="Calibri"/>
                <a:cs typeface="Calibri"/>
              </a:rPr>
              <a:t>process </a:t>
            </a:r>
            <a:r>
              <a:rPr sz="3000" spc="-10" dirty="0">
                <a:solidFill>
                  <a:srgbClr val="001F5F"/>
                </a:solidFill>
                <a:latin typeface="Calibri"/>
                <a:cs typeface="Calibri"/>
              </a:rPr>
              <a:t>events </a:t>
            </a:r>
            <a:r>
              <a:rPr sz="3000" spc="-5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Calibri"/>
                <a:cs typeface="Calibri"/>
              </a:rPr>
              <a:t>trends,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15" dirty="0">
                <a:solidFill>
                  <a:srgbClr val="001F5F"/>
                </a:solidFill>
                <a:latin typeface="Calibri"/>
                <a:cs typeface="Calibri"/>
              </a:rPr>
              <a:t>responding</a:t>
            </a:r>
            <a:r>
              <a:rPr sz="30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30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30" dirty="0">
                <a:solidFill>
                  <a:srgbClr val="001F5F"/>
                </a:solidFill>
                <a:latin typeface="Calibri"/>
                <a:cs typeface="Calibri"/>
              </a:rPr>
              <a:t>alarms</a:t>
            </a:r>
            <a:r>
              <a:rPr sz="30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3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1F5F"/>
                </a:solidFill>
                <a:latin typeface="Calibri"/>
                <a:cs typeface="Calibri"/>
              </a:rPr>
              <a:t>events,</a:t>
            </a:r>
            <a:r>
              <a:rPr sz="30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001F5F"/>
                </a:solidFill>
                <a:latin typeface="Calibri"/>
                <a:cs typeface="Calibri"/>
              </a:rPr>
              <a:t>managing</a:t>
            </a:r>
            <a:r>
              <a:rPr sz="30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20" dirty="0">
                <a:solidFill>
                  <a:srgbClr val="001F5F"/>
                </a:solidFill>
                <a:latin typeface="Calibri"/>
                <a:cs typeface="Calibri"/>
              </a:rPr>
              <a:t>uptime</a:t>
            </a:r>
            <a:r>
              <a:rPr sz="30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30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85" dirty="0">
                <a:solidFill>
                  <a:srgbClr val="001F5F"/>
                </a:solidFill>
                <a:latin typeface="Calibri"/>
                <a:cs typeface="Calibri"/>
              </a:rPr>
              <a:t>availability</a:t>
            </a:r>
            <a:r>
              <a:rPr sz="3000" spc="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3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30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000" spc="-35" dirty="0">
                <a:solidFill>
                  <a:srgbClr val="001F5F"/>
                </a:solidFill>
                <a:latin typeface="Calibri"/>
                <a:cs typeface="Calibri"/>
              </a:rPr>
              <a:t> process</a:t>
            </a:r>
            <a:r>
              <a:rPr sz="30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95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r>
              <a:rPr sz="3000" spc="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50" dirty="0">
                <a:solidFill>
                  <a:srgbClr val="001F5F"/>
                </a:solidFill>
                <a:latin typeface="Calibri"/>
                <a:cs typeface="Calibri"/>
              </a:rPr>
              <a:t>functions</a:t>
            </a:r>
            <a:r>
              <a:rPr sz="30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25" dirty="0">
                <a:solidFill>
                  <a:srgbClr val="001F5F"/>
                </a:solidFill>
                <a:latin typeface="Calibri"/>
                <a:cs typeface="Calibri"/>
              </a:rPr>
              <a:t>such</a:t>
            </a:r>
            <a:r>
              <a:rPr sz="30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35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30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70" dirty="0">
                <a:solidFill>
                  <a:srgbClr val="001F5F"/>
                </a:solidFill>
                <a:latin typeface="Calibri"/>
                <a:cs typeface="Calibri"/>
              </a:rPr>
              <a:t>work</a:t>
            </a:r>
            <a:r>
              <a:rPr sz="300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35" dirty="0">
                <a:solidFill>
                  <a:srgbClr val="001F5F"/>
                </a:solidFill>
                <a:latin typeface="Calibri"/>
                <a:cs typeface="Calibri"/>
              </a:rPr>
              <a:t>order </a:t>
            </a:r>
            <a:r>
              <a:rPr sz="30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5" dirty="0">
                <a:solidFill>
                  <a:srgbClr val="001F5F"/>
                </a:solidFill>
                <a:latin typeface="Calibri"/>
                <a:cs typeface="Calibri"/>
              </a:rPr>
              <a:t>maintenance,</a:t>
            </a:r>
            <a:r>
              <a:rPr sz="30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30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40" dirty="0">
                <a:solidFill>
                  <a:srgbClr val="001F5F"/>
                </a:solidFill>
                <a:latin typeface="Calibri"/>
                <a:cs typeface="Calibri"/>
              </a:rPr>
              <a:t>ensuring </a:t>
            </a:r>
            <a:r>
              <a:rPr sz="3000" spc="-10" dirty="0">
                <a:solidFill>
                  <a:srgbClr val="001F5F"/>
                </a:solidFill>
                <a:latin typeface="Calibri"/>
                <a:cs typeface="Calibri"/>
              </a:rPr>
              <a:t>product</a:t>
            </a:r>
            <a:r>
              <a:rPr sz="300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60" dirty="0">
                <a:solidFill>
                  <a:srgbClr val="001F5F"/>
                </a:solidFill>
                <a:latin typeface="Calibri"/>
                <a:cs typeface="Calibri"/>
              </a:rPr>
              <a:t>quality.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089" y="157099"/>
            <a:ext cx="9720072" cy="1499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2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spc="10" dirty="0"/>
              <a:t> </a:t>
            </a:r>
            <a:r>
              <a:rPr spc="680" dirty="0"/>
              <a:t>SYSTEM</a:t>
            </a:r>
            <a:r>
              <a:rPr dirty="0"/>
              <a:t> </a:t>
            </a:r>
            <a:r>
              <a:rPr spc="740" dirty="0"/>
              <a:t>ARCHITECTURE</a:t>
            </a:r>
            <a:r>
              <a:rPr spc="110" dirty="0"/>
              <a:t> </a:t>
            </a:r>
            <a:r>
              <a:rPr spc="-20" dirty="0"/>
              <a:t>–</a:t>
            </a:r>
          </a:p>
          <a:p>
            <a:pPr algn="ctr">
              <a:lnSpc>
                <a:spcPts val="5020"/>
              </a:lnSpc>
            </a:pPr>
            <a:r>
              <a:rPr spc="585" dirty="0"/>
              <a:t>PURDUE</a:t>
            </a:r>
            <a:r>
              <a:rPr spc="25" dirty="0"/>
              <a:t> </a:t>
            </a:r>
            <a:r>
              <a:rPr spc="630" dirty="0"/>
              <a:t>MODEL</a:t>
            </a:r>
            <a:r>
              <a:rPr spc="55" dirty="0"/>
              <a:t> </a:t>
            </a:r>
            <a:r>
              <a:rPr spc="-20" dirty="0"/>
              <a:t>–</a:t>
            </a:r>
            <a:r>
              <a:rPr spc="90" dirty="0"/>
              <a:t> </a:t>
            </a:r>
            <a:r>
              <a:rPr spc="114" dirty="0"/>
              <a:t>Level</a:t>
            </a:r>
            <a:r>
              <a:rPr spc="55" dirty="0"/>
              <a:t> </a:t>
            </a:r>
            <a:r>
              <a:rPr spc="-430" dirty="0"/>
              <a:t>2</a:t>
            </a:r>
            <a:r>
              <a:rPr spc="90" dirty="0"/>
              <a:t> </a:t>
            </a:r>
            <a:r>
              <a:rPr sz="1800" spc="-10" dirty="0"/>
              <a:t>Area</a:t>
            </a:r>
            <a:r>
              <a:rPr sz="1800" spc="-15" dirty="0"/>
              <a:t> </a:t>
            </a:r>
            <a:r>
              <a:rPr sz="1800" spc="-5" dirty="0"/>
              <a:t>Supervisory</a:t>
            </a:r>
            <a:r>
              <a:rPr sz="1800" spc="-25" dirty="0"/>
              <a:t> </a:t>
            </a:r>
            <a:r>
              <a:rPr sz="1800" spc="-15" dirty="0"/>
              <a:t>Control</a:t>
            </a:r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415290" y="1656715"/>
            <a:ext cx="11329670" cy="49041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900" marR="6350" indent="-457200" algn="just">
              <a:lnSpc>
                <a:spcPct val="89900"/>
              </a:lnSpc>
              <a:spcBef>
                <a:spcPts val="484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Level </a:t>
            </a:r>
            <a:r>
              <a:rPr sz="3200" spc="-31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3200" spc="-3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has </a:t>
            </a:r>
            <a:r>
              <a:rPr sz="3200" spc="100" dirty="0">
                <a:solidFill>
                  <a:srgbClr val="001F5F"/>
                </a:solidFill>
                <a:latin typeface="Calibri"/>
                <a:cs typeface="Calibri"/>
              </a:rPr>
              <a:t>many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same 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functions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Level </a:t>
            </a:r>
            <a:r>
              <a:rPr sz="3200" spc="-220" dirty="0">
                <a:solidFill>
                  <a:srgbClr val="001F5F"/>
                </a:solidFill>
                <a:latin typeface="Calibri"/>
                <a:cs typeface="Calibri"/>
              </a:rPr>
              <a:t>3,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but 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level 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where 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process 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cell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or 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line-level 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functions 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primarily 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exist 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for 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local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control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over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0" dirty="0">
                <a:solidFill>
                  <a:srgbClr val="001F5F"/>
                </a:solidFill>
                <a:latin typeface="Calibri"/>
                <a:cs typeface="Calibri"/>
              </a:rPr>
              <a:t>individual</a:t>
            </a:r>
            <a:r>
              <a:rPr sz="3200" spc="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70" dirty="0">
                <a:solidFill>
                  <a:srgbClr val="001F5F"/>
                </a:solidFill>
                <a:latin typeface="Calibri"/>
                <a:cs typeface="Calibri"/>
              </a:rPr>
              <a:t>areas</a:t>
            </a:r>
            <a:r>
              <a:rPr sz="3200" spc="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process.</a:t>
            </a:r>
            <a:endParaRPr sz="3200" dirty="0">
              <a:latin typeface="Calibri"/>
              <a:cs typeface="Calibri"/>
            </a:endParaRPr>
          </a:p>
          <a:p>
            <a:pPr marL="469900" marR="6350" indent="-457200" algn="just">
              <a:lnSpc>
                <a:spcPct val="90100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spc="260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level 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distinguished </a:t>
            </a:r>
            <a:r>
              <a:rPr sz="3200" spc="90" dirty="0">
                <a:solidFill>
                  <a:srgbClr val="001F5F"/>
                </a:solidFill>
                <a:latin typeface="Calibri"/>
                <a:cs typeface="Calibri"/>
              </a:rPr>
              <a:t>by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being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level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where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actual </a:t>
            </a:r>
            <a:r>
              <a:rPr sz="3200" spc="380" dirty="0">
                <a:solidFill>
                  <a:srgbClr val="001F5F"/>
                </a:solidFill>
                <a:latin typeface="Calibri"/>
                <a:cs typeface="Calibri"/>
              </a:rPr>
              <a:t>ICSs </a:t>
            </a:r>
            <a:r>
              <a:rPr sz="3200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start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appear,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such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3200" spc="365" dirty="0">
                <a:solidFill>
                  <a:srgbClr val="001F5F"/>
                </a:solidFill>
                <a:latin typeface="Calibri"/>
                <a:cs typeface="Calibri"/>
              </a:rPr>
              <a:t>PLCs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3200" spc="95" dirty="0">
                <a:solidFill>
                  <a:srgbClr val="001F5F"/>
                </a:solidFill>
                <a:latin typeface="Calibri"/>
                <a:cs typeface="Calibri"/>
              </a:rPr>
              <a:t>Variable 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Frequency </a:t>
            </a:r>
            <a:r>
              <a:rPr sz="3200" spc="160" dirty="0">
                <a:solidFill>
                  <a:srgbClr val="001F5F"/>
                </a:solidFill>
                <a:latin typeface="Calibri"/>
                <a:cs typeface="Calibri"/>
              </a:rPr>
              <a:t>Drives </a:t>
            </a:r>
            <a:r>
              <a:rPr sz="3200" spc="1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15" dirty="0">
                <a:solidFill>
                  <a:srgbClr val="001F5F"/>
                </a:solidFill>
                <a:latin typeface="Calibri"/>
                <a:cs typeface="Calibri"/>
              </a:rPr>
              <a:t>(VFDs).</a:t>
            </a:r>
            <a:endParaRPr sz="3200" dirty="0">
              <a:latin typeface="Calibri"/>
              <a:cs typeface="Calibri"/>
            </a:endParaRPr>
          </a:p>
          <a:p>
            <a:pPr marL="469900" marR="8255" indent="-457200">
              <a:lnSpc>
                <a:spcPts val="3460"/>
              </a:lnSpc>
              <a:spcBef>
                <a:spcPts val="35"/>
              </a:spcBef>
              <a:buFont typeface="Arial MT"/>
              <a:buChar char="•"/>
              <a:tabLst>
                <a:tab pos="469265" algn="l"/>
                <a:tab pos="469900" algn="l"/>
                <a:tab pos="1330325" algn="l"/>
                <a:tab pos="2453640" algn="l"/>
                <a:tab pos="3309620" algn="l"/>
                <a:tab pos="4046220" algn="l"/>
                <a:tab pos="4447540" algn="l"/>
                <a:tab pos="5459095" algn="l"/>
                <a:tab pos="6500495" algn="l"/>
                <a:tab pos="7069455" algn="l"/>
                <a:tab pos="7920990" algn="l"/>
                <a:tab pos="9376410" algn="l"/>
                <a:tab pos="10690225" algn="l"/>
              </a:tabLst>
            </a:pPr>
            <a:r>
              <a:rPr sz="3200" spc="90" dirty="0">
                <a:solidFill>
                  <a:srgbClr val="001F5F"/>
                </a:solidFill>
                <a:latin typeface="Calibri"/>
                <a:cs typeface="Calibri"/>
              </a:rPr>
              <a:t>However,</a:t>
            </a:r>
            <a:r>
              <a:rPr sz="3200" spc="1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main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systems</a:t>
            </a:r>
            <a:r>
              <a:rPr sz="3200" spc="1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at</a:t>
            </a:r>
            <a:r>
              <a:rPr sz="3200" spc="1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sz="3200" spc="1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level</a:t>
            </a:r>
            <a:r>
              <a:rPr sz="3200" spc="1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include</a:t>
            </a:r>
            <a:r>
              <a:rPr sz="3200" spc="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05" dirty="0">
                <a:solidFill>
                  <a:srgbClr val="001F5F"/>
                </a:solidFill>
                <a:latin typeface="Calibri"/>
                <a:cs typeface="Calibri"/>
              </a:rPr>
              <a:t>HMIs.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15" dirty="0">
                <a:solidFill>
                  <a:srgbClr val="001F5F"/>
                </a:solidFill>
                <a:latin typeface="Calibri"/>
                <a:cs typeface="Calibri"/>
              </a:rPr>
              <a:t>Within </a:t>
            </a:r>
            <a:r>
              <a:rPr sz="3200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this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18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yo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130" dirty="0">
                <a:solidFill>
                  <a:srgbClr val="001F5F"/>
                </a:solidFill>
                <a:latin typeface="Calibri"/>
                <a:cs typeface="Calibri"/>
              </a:rPr>
              <a:t>see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18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-9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-6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17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vie</a:t>
            </a:r>
            <a:r>
              <a:rPr sz="3200" spc="160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18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19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proces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ev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9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ts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12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9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endParaRPr sz="3200" dirty="0">
              <a:latin typeface="Calibri"/>
              <a:cs typeface="Calibri"/>
            </a:endParaRPr>
          </a:p>
          <a:p>
            <a:pPr marL="469900" marR="5080">
              <a:lnSpc>
                <a:spcPts val="3460"/>
              </a:lnSpc>
              <a:spcBef>
                <a:spcPts val="5"/>
              </a:spcBef>
              <a:tabLst>
                <a:tab pos="2466340" algn="l"/>
                <a:tab pos="3063240" algn="l"/>
                <a:tab pos="3883660" algn="l"/>
                <a:tab pos="4439920" algn="l"/>
                <a:tab pos="4542155" algn="l"/>
                <a:tab pos="5184775" algn="l"/>
                <a:tab pos="6624955" algn="l"/>
                <a:tab pos="8185150" algn="l"/>
                <a:tab pos="8233409" algn="l"/>
                <a:tab pos="9267190" algn="l"/>
                <a:tab pos="9378950" algn="l"/>
                <a:tab pos="10692765" algn="l"/>
              </a:tabLst>
            </a:pPr>
            <a:r>
              <a:rPr sz="3200" spc="-120" dirty="0">
                <a:solidFill>
                  <a:srgbClr val="001F5F"/>
                </a:solidFill>
                <a:latin typeface="Calibri"/>
                <a:cs typeface="Calibri"/>
              </a:rPr>
              <a:t>op</a:t>
            </a:r>
            <a:r>
              <a:rPr sz="3200" spc="-10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9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spc="95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r>
              <a:rPr sz="3200" spc="16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proces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	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inter</a:t>
            </a:r>
            <a:r>
              <a:rPr sz="3200" spc="-114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cti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6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thr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ugh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	</a:t>
            </a:r>
            <a:r>
              <a:rPr sz="3200" spc="520" dirty="0">
                <a:solidFill>
                  <a:srgbClr val="001F5F"/>
                </a:solidFill>
                <a:latin typeface="Calibri"/>
                <a:cs typeface="Calibri"/>
              </a:rPr>
              <a:t>HMI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	</a:t>
            </a:r>
            <a:r>
              <a:rPr sz="3200" spc="-7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200" spc="-9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nels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114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nd  </a:t>
            </a:r>
            <a:r>
              <a:rPr sz="3200" spc="-12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utom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70" dirty="0">
                <a:solidFill>
                  <a:srgbClr val="001F5F"/>
                </a:solidFill>
                <a:latin typeface="Calibri"/>
                <a:cs typeface="Calibri"/>
              </a:rPr>
              <a:t>ted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control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3200" spc="-2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oces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th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oug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these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gi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95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r>
              <a:rPr sz="3200" spc="70" dirty="0">
                <a:solidFill>
                  <a:srgbClr val="001F5F"/>
                </a:solidFill>
                <a:latin typeface="Calibri"/>
                <a:cs typeface="Calibri"/>
              </a:rPr>
              <a:t>driven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ts val="3410"/>
              </a:lnSpc>
            </a:pP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components.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46" y="402517"/>
            <a:ext cx="9720072" cy="1308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2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spc="10" dirty="0"/>
              <a:t> </a:t>
            </a:r>
            <a:r>
              <a:rPr spc="680" dirty="0"/>
              <a:t>SYSTEM</a:t>
            </a:r>
            <a:r>
              <a:rPr dirty="0"/>
              <a:t> </a:t>
            </a:r>
            <a:r>
              <a:rPr spc="740" dirty="0"/>
              <a:t>ARCHITECTURE</a:t>
            </a:r>
            <a:r>
              <a:rPr spc="110" dirty="0"/>
              <a:t> </a:t>
            </a:r>
            <a:r>
              <a:rPr spc="-20" dirty="0"/>
              <a:t>–</a:t>
            </a:r>
          </a:p>
          <a:p>
            <a:pPr marL="3810" algn="ctr">
              <a:lnSpc>
                <a:spcPts val="5020"/>
              </a:lnSpc>
            </a:pPr>
            <a:r>
              <a:rPr spc="585" dirty="0"/>
              <a:t>PURDUE</a:t>
            </a:r>
            <a:r>
              <a:rPr spc="30" dirty="0"/>
              <a:t> </a:t>
            </a:r>
            <a:r>
              <a:rPr spc="630" dirty="0"/>
              <a:t>MODEL</a:t>
            </a:r>
            <a:r>
              <a:rPr spc="40" dirty="0"/>
              <a:t> </a:t>
            </a:r>
            <a:r>
              <a:rPr spc="-20" dirty="0"/>
              <a:t>–</a:t>
            </a:r>
            <a:r>
              <a:rPr spc="90" dirty="0"/>
              <a:t> </a:t>
            </a:r>
            <a:r>
              <a:rPr spc="110" dirty="0"/>
              <a:t>Level</a:t>
            </a:r>
            <a:r>
              <a:rPr spc="55" dirty="0"/>
              <a:t> </a:t>
            </a:r>
            <a:r>
              <a:rPr spc="-880" dirty="0"/>
              <a:t>1</a:t>
            </a:r>
            <a:r>
              <a:rPr spc="-805" dirty="0"/>
              <a:t> </a:t>
            </a:r>
            <a:r>
              <a:rPr lang="en-IN" spc="-805" dirty="0"/>
              <a:t>       </a:t>
            </a:r>
            <a:r>
              <a:rPr sz="1800" spc="-5" dirty="0"/>
              <a:t>Basic </a:t>
            </a:r>
            <a:r>
              <a:rPr sz="1800" spc="-15" dirty="0"/>
              <a:t>Control</a:t>
            </a:r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415290" y="1669097"/>
            <a:ext cx="11329035" cy="488188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469900" marR="8255" indent="-457200" algn="just">
              <a:lnSpc>
                <a:spcPts val="3440"/>
              </a:lnSpc>
              <a:spcBef>
                <a:spcPts val="550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Although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some </a:t>
            </a:r>
            <a:r>
              <a:rPr sz="3200" spc="290" dirty="0">
                <a:solidFill>
                  <a:srgbClr val="001F5F"/>
                </a:solidFill>
                <a:latin typeface="Calibri"/>
                <a:cs typeface="Calibri"/>
              </a:rPr>
              <a:t>PLCs, </a:t>
            </a:r>
            <a:r>
              <a:rPr sz="3200" spc="340" dirty="0">
                <a:solidFill>
                  <a:srgbClr val="001F5F"/>
                </a:solidFill>
                <a:latin typeface="Calibri"/>
                <a:cs typeface="Calibri"/>
              </a:rPr>
              <a:t>VFDs,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100" dirty="0">
                <a:solidFill>
                  <a:srgbClr val="001F5F"/>
                </a:solidFill>
                <a:latin typeface="Calibri"/>
                <a:cs typeface="Calibri"/>
              </a:rPr>
              <a:t>like 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exist 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at 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Level </a:t>
            </a:r>
            <a:r>
              <a:rPr sz="3200" spc="-170" dirty="0">
                <a:solidFill>
                  <a:srgbClr val="001F5F"/>
                </a:solidFill>
                <a:latin typeface="Calibri"/>
                <a:cs typeface="Calibri"/>
              </a:rPr>
              <a:t>2,</a:t>
            </a:r>
            <a:r>
              <a:rPr sz="3200" spc="3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85" dirty="0">
                <a:solidFill>
                  <a:srgbClr val="001F5F"/>
                </a:solidFill>
                <a:latin typeface="Calibri"/>
                <a:cs typeface="Calibri"/>
              </a:rPr>
              <a:t>primary</a:t>
            </a:r>
            <a:r>
              <a:rPr sz="3200" spc="1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location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such</a:t>
            </a:r>
            <a:r>
              <a:rPr sz="3200" spc="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equipment.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469900" marR="5080" indent="-457200" algn="just">
              <a:lnSpc>
                <a:spcPts val="3460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spc="260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level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compromises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what 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3200" spc="95" dirty="0">
                <a:solidFill>
                  <a:srgbClr val="001F5F"/>
                </a:solidFill>
                <a:latin typeface="Calibri"/>
                <a:cs typeface="Calibri"/>
              </a:rPr>
              <a:t>known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85" dirty="0">
                <a:solidFill>
                  <a:srgbClr val="001F5F"/>
                </a:solidFill>
                <a:latin typeface="Calibri"/>
                <a:cs typeface="Calibri"/>
              </a:rPr>
              <a:t>Basic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Process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20" dirty="0">
                <a:solidFill>
                  <a:srgbClr val="001F5F"/>
                </a:solidFill>
                <a:latin typeface="Calibri"/>
                <a:cs typeface="Calibri"/>
              </a:rPr>
              <a:t>Control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70" dirty="0">
                <a:solidFill>
                  <a:srgbClr val="001F5F"/>
                </a:solidFill>
                <a:latin typeface="Calibri"/>
                <a:cs typeface="Calibri"/>
              </a:rPr>
              <a:t>Systems,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70" dirty="0">
                <a:solidFill>
                  <a:srgbClr val="001F5F"/>
                </a:solidFill>
                <a:latin typeface="Calibri"/>
                <a:cs typeface="Calibri"/>
              </a:rPr>
              <a:t>BPCSs.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1F5F"/>
              </a:buClr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469900" marR="9525" indent="-457200" algn="just">
              <a:lnSpc>
                <a:spcPct val="901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spc="415" dirty="0">
                <a:solidFill>
                  <a:srgbClr val="001F5F"/>
                </a:solidFill>
                <a:latin typeface="Calibri"/>
                <a:cs typeface="Calibri"/>
              </a:rPr>
              <a:t>BPCS 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3200" spc="-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generic term </a:t>
            </a:r>
            <a:r>
              <a:rPr sz="3200" spc="70" dirty="0">
                <a:solidFill>
                  <a:srgbClr val="001F5F"/>
                </a:solidFill>
                <a:latin typeface="Calibri"/>
                <a:cs typeface="Calibri"/>
              </a:rPr>
              <a:t>applying 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nonsafety-related 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control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systems </a:t>
            </a:r>
            <a:r>
              <a:rPr sz="3200" spc="155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3200" spc="100" dirty="0">
                <a:solidFill>
                  <a:srgbClr val="001F5F"/>
                </a:solidFill>
                <a:latin typeface="Calibri"/>
                <a:cs typeface="Calibri"/>
              </a:rPr>
              <a:t>which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90" dirty="0">
                <a:solidFill>
                  <a:srgbClr val="001F5F"/>
                </a:solidFill>
                <a:latin typeface="Calibri"/>
                <a:cs typeface="Calibri"/>
              </a:rPr>
              <a:t>following 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functions </a:t>
            </a:r>
            <a:r>
              <a:rPr sz="3200" spc="-8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32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performed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and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managed:</a:t>
            </a:r>
            <a:endParaRPr sz="3200">
              <a:latin typeface="Calibri"/>
              <a:cs typeface="Calibri"/>
            </a:endParaRPr>
          </a:p>
          <a:p>
            <a:pPr marL="927100" marR="7620" lvl="1" indent="-457200" algn="just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927100" algn="l"/>
              </a:tabLst>
            </a:pPr>
            <a:r>
              <a:rPr sz="2800" spc="290" dirty="0">
                <a:solidFill>
                  <a:srgbClr val="001F5F"/>
                </a:solidFill>
                <a:latin typeface="Calibri"/>
                <a:cs typeface="Calibri"/>
              </a:rPr>
              <a:t>BPCSs </a:t>
            </a:r>
            <a:r>
              <a:rPr sz="2800" spc="20" dirty="0">
                <a:solidFill>
                  <a:srgbClr val="001F5F"/>
                </a:solidFill>
                <a:latin typeface="Calibri"/>
                <a:cs typeface="Calibri"/>
              </a:rPr>
              <a:t>control </a:t>
            </a:r>
            <a:r>
              <a:rPr sz="2800" spc="-35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2800" spc="-30" dirty="0">
                <a:solidFill>
                  <a:srgbClr val="001F5F"/>
                </a:solidFill>
                <a:latin typeface="Calibri"/>
                <a:cs typeface="Calibri"/>
              </a:rPr>
              <a:t>process </a:t>
            </a:r>
            <a:r>
              <a:rPr sz="2800" spc="105" dirty="0">
                <a:solidFill>
                  <a:srgbClr val="001F5F"/>
                </a:solidFill>
                <a:latin typeface="Calibri"/>
                <a:cs typeface="Calibri"/>
              </a:rPr>
              <a:t>within </a:t>
            </a:r>
            <a:r>
              <a:rPr sz="2800" spc="15" dirty="0">
                <a:solidFill>
                  <a:srgbClr val="001F5F"/>
                </a:solidFill>
                <a:latin typeface="Calibri"/>
                <a:cs typeface="Calibri"/>
              </a:rPr>
              <a:t>configurable </a:t>
            </a:r>
            <a:r>
              <a:rPr sz="2800" spc="105" dirty="0">
                <a:solidFill>
                  <a:srgbClr val="001F5F"/>
                </a:solidFill>
                <a:latin typeface="Calibri"/>
                <a:cs typeface="Calibri"/>
              </a:rPr>
              <a:t>limits (known </a:t>
            </a:r>
            <a:r>
              <a:rPr sz="2800" spc="-45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2800" spc="-65" dirty="0">
                <a:solidFill>
                  <a:srgbClr val="001F5F"/>
                </a:solidFill>
                <a:latin typeface="Calibri"/>
                <a:cs typeface="Calibri"/>
              </a:rPr>
              <a:t>set </a:t>
            </a:r>
            <a:r>
              <a:rPr sz="28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45" dirty="0">
                <a:solidFill>
                  <a:srgbClr val="001F5F"/>
                </a:solidFill>
                <a:latin typeface="Calibri"/>
                <a:cs typeface="Calibri"/>
              </a:rPr>
              <a:t>points).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501" y="330762"/>
            <a:ext cx="9720072" cy="1308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2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spc="10" dirty="0"/>
              <a:t> </a:t>
            </a:r>
            <a:r>
              <a:rPr spc="680" dirty="0"/>
              <a:t>SYSTEM</a:t>
            </a:r>
            <a:r>
              <a:rPr dirty="0"/>
              <a:t> </a:t>
            </a:r>
            <a:r>
              <a:rPr spc="740" dirty="0"/>
              <a:t>ARCHITECTURE</a:t>
            </a:r>
            <a:r>
              <a:rPr spc="110" dirty="0"/>
              <a:t> </a:t>
            </a:r>
            <a:r>
              <a:rPr spc="-20" dirty="0"/>
              <a:t>–</a:t>
            </a:r>
          </a:p>
          <a:p>
            <a:pPr marL="3810" algn="ctr">
              <a:lnSpc>
                <a:spcPts val="5020"/>
              </a:lnSpc>
            </a:pPr>
            <a:r>
              <a:rPr spc="585" dirty="0"/>
              <a:t>PURDUE</a:t>
            </a:r>
            <a:r>
              <a:rPr spc="30" dirty="0"/>
              <a:t> </a:t>
            </a:r>
            <a:r>
              <a:rPr spc="630" dirty="0"/>
              <a:t>MODEL</a:t>
            </a:r>
            <a:r>
              <a:rPr spc="40" dirty="0"/>
              <a:t> </a:t>
            </a:r>
            <a:r>
              <a:rPr spc="-20" dirty="0"/>
              <a:t>–</a:t>
            </a:r>
            <a:r>
              <a:rPr spc="90" dirty="0"/>
              <a:t> </a:t>
            </a:r>
            <a:r>
              <a:rPr spc="110" dirty="0"/>
              <a:t>Level</a:t>
            </a:r>
            <a:r>
              <a:rPr spc="55" dirty="0"/>
              <a:t> </a:t>
            </a:r>
            <a:r>
              <a:rPr spc="-880" dirty="0"/>
              <a:t>1</a:t>
            </a:r>
            <a:r>
              <a:rPr spc="-805" dirty="0"/>
              <a:t> </a:t>
            </a:r>
            <a:r>
              <a:rPr lang="en-IN" spc="-805" dirty="0"/>
              <a:t>      </a:t>
            </a:r>
            <a:r>
              <a:rPr sz="1800" spc="-5" dirty="0"/>
              <a:t>Basic </a:t>
            </a:r>
            <a:r>
              <a:rPr sz="1800" spc="-15" dirty="0"/>
              <a:t>Control</a:t>
            </a:r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415290" y="1581086"/>
            <a:ext cx="11326495" cy="372300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69900" marR="7620" indent="-457200">
              <a:lnSpc>
                <a:spcPts val="2600"/>
              </a:lnSpc>
              <a:spcBef>
                <a:spcPts val="720"/>
              </a:spcBef>
              <a:buFont typeface="Arial MT"/>
              <a:buChar char="•"/>
              <a:tabLst>
                <a:tab pos="469265" algn="l"/>
                <a:tab pos="469900" algn="l"/>
                <a:tab pos="1485900" algn="l"/>
                <a:tab pos="1856739" algn="l"/>
                <a:tab pos="2143760" algn="l"/>
                <a:tab pos="3314700" algn="l"/>
                <a:tab pos="4132579" algn="l"/>
                <a:tab pos="5517515" algn="l"/>
                <a:tab pos="5939155" algn="l"/>
                <a:tab pos="8581390" algn="l"/>
                <a:tab pos="9737090" algn="l"/>
                <a:tab pos="11020425" algn="l"/>
              </a:tabLst>
            </a:pPr>
            <a:r>
              <a:rPr sz="2700" spc="240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sz="2700" spc="24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2700" spc="48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700" spc="42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7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700" spc="5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700" spc="114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7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700" spc="-8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7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700" spc="-30" dirty="0">
                <a:solidFill>
                  <a:srgbClr val="001F5F"/>
                </a:solidFill>
                <a:latin typeface="Calibri"/>
                <a:cs typeface="Calibri"/>
              </a:rPr>
              <a:t>gene</a:t>
            </a:r>
            <a:r>
              <a:rPr sz="2700" spc="-1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700" spc="17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700" spc="1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7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700" spc="1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700" dirty="0">
                <a:solidFill>
                  <a:srgbClr val="001F5F"/>
                </a:solidFill>
                <a:latin typeface="Calibri"/>
                <a:cs typeface="Calibri"/>
              </a:rPr>
              <a:t>er</a:t>
            </a:r>
            <a:r>
              <a:rPr sz="2700" spc="1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27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700" spc="-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700" spc="-25" dirty="0">
                <a:solidFill>
                  <a:srgbClr val="001F5F"/>
                </a:solidFill>
                <a:latin typeface="Calibri"/>
                <a:cs typeface="Calibri"/>
              </a:rPr>
              <a:t>pp</a:t>
            </a:r>
            <a:r>
              <a:rPr sz="2700" spc="15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2700" spc="21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2700" spc="15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700" spc="7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700" spc="45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27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700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700" spc="-5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7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700" spc="8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70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700" spc="1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700" spc="-3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700" spc="-6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700" spc="-15" dirty="0">
                <a:solidFill>
                  <a:srgbClr val="001F5F"/>
                </a:solidFill>
                <a:latin typeface="Calibri"/>
                <a:cs typeface="Calibri"/>
              </a:rPr>
              <a:t>fe</a:t>
            </a:r>
            <a:r>
              <a:rPr sz="2700" spc="1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700" spc="20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2700" spc="85" dirty="0">
                <a:solidFill>
                  <a:srgbClr val="001F5F"/>
                </a:solidFill>
                <a:latin typeface="Calibri"/>
                <a:cs typeface="Calibri"/>
              </a:rPr>
              <a:t>-</a:t>
            </a:r>
            <a:r>
              <a:rPr sz="2700" spc="5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700" spc="-2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700" spc="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2700" spc="-9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700" spc="3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700" spc="-18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700" spc="-1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7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700" spc="20" dirty="0">
                <a:solidFill>
                  <a:srgbClr val="001F5F"/>
                </a:solidFill>
                <a:latin typeface="Calibri"/>
                <a:cs typeface="Calibri"/>
              </a:rPr>
              <a:t>cont</a:t>
            </a:r>
            <a:r>
              <a:rPr sz="2700" spc="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700" spc="4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700" spc="2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27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700" spc="-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700" spc="229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2700" spc="-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700" spc="1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700" spc="-15" dirty="0">
                <a:solidFill>
                  <a:srgbClr val="001F5F"/>
                </a:solidFill>
                <a:latin typeface="Calibri"/>
                <a:cs typeface="Calibri"/>
              </a:rPr>
              <a:t>em</a:t>
            </a:r>
            <a:r>
              <a:rPr sz="2700" spc="-1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7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700" spc="90" dirty="0">
                <a:solidFill>
                  <a:srgbClr val="001F5F"/>
                </a:solidFill>
                <a:latin typeface="Calibri"/>
                <a:cs typeface="Calibri"/>
              </a:rPr>
              <a:t>in  </a:t>
            </a:r>
            <a:r>
              <a:rPr sz="2700" spc="75" dirty="0">
                <a:solidFill>
                  <a:srgbClr val="001F5F"/>
                </a:solidFill>
                <a:latin typeface="Calibri"/>
                <a:cs typeface="Calibri"/>
              </a:rPr>
              <a:t>which</a:t>
            </a:r>
            <a:r>
              <a:rPr sz="2700" spc="1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700" spc="-3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7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700" spc="70" dirty="0">
                <a:solidFill>
                  <a:srgbClr val="001F5F"/>
                </a:solidFill>
                <a:latin typeface="Calibri"/>
                <a:cs typeface="Calibri"/>
              </a:rPr>
              <a:t>following</a:t>
            </a:r>
            <a:r>
              <a:rPr sz="2700" spc="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700" spc="45" dirty="0">
                <a:solidFill>
                  <a:srgbClr val="001F5F"/>
                </a:solidFill>
                <a:latin typeface="Calibri"/>
                <a:cs typeface="Calibri"/>
              </a:rPr>
              <a:t>functions</a:t>
            </a:r>
            <a:r>
              <a:rPr sz="27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700" spc="-75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2700" spc="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001F5F"/>
                </a:solidFill>
                <a:latin typeface="Calibri"/>
                <a:cs typeface="Calibri"/>
              </a:rPr>
              <a:t>performed</a:t>
            </a:r>
            <a:r>
              <a:rPr sz="27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27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001F5F"/>
                </a:solidFill>
                <a:latin typeface="Calibri"/>
                <a:cs typeface="Calibri"/>
              </a:rPr>
              <a:t>managed:</a:t>
            </a:r>
            <a:endParaRPr sz="27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2265"/>
              </a:spcBef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400" spc="245" dirty="0">
                <a:solidFill>
                  <a:srgbClr val="001F5F"/>
                </a:solidFill>
                <a:latin typeface="Calibri"/>
                <a:cs typeface="Calibri"/>
              </a:rPr>
              <a:t>BPCSs</a:t>
            </a:r>
            <a:r>
              <a:rPr sz="2400" spc="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provide</a:t>
            </a:r>
            <a:r>
              <a:rPr sz="2400" spc="1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55" dirty="0">
                <a:solidFill>
                  <a:srgbClr val="001F5F"/>
                </a:solidFill>
                <a:latin typeface="Calibri"/>
                <a:cs typeface="Calibri"/>
              </a:rPr>
              <a:t>live</a:t>
            </a:r>
            <a:r>
              <a:rPr sz="2400" spc="1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sz="2400" spc="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4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285" dirty="0">
                <a:solidFill>
                  <a:srgbClr val="001F5F"/>
                </a:solidFill>
                <a:latin typeface="Calibri"/>
                <a:cs typeface="Calibri"/>
              </a:rPr>
              <a:t>HMIs</a:t>
            </a:r>
            <a:r>
              <a:rPr sz="24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24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operator-level</a:t>
            </a:r>
            <a:r>
              <a:rPr sz="2400" spc="1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interaction</a:t>
            </a:r>
            <a:r>
              <a:rPr sz="2400" spc="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65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r>
              <a:rPr sz="2400" spc="1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ts val="2740"/>
              </a:lnSpc>
              <a:spcBef>
                <a:spcPts val="2300"/>
              </a:spcBef>
              <a:buFont typeface="Arial MT"/>
              <a:buChar char="•"/>
              <a:tabLst>
                <a:tab pos="926465" algn="l"/>
                <a:tab pos="927100" algn="l"/>
                <a:tab pos="2344420" algn="l"/>
                <a:tab pos="3459479" algn="l"/>
                <a:tab pos="4185920" algn="l"/>
                <a:tab pos="4722495" algn="l"/>
                <a:tab pos="5215255" algn="l"/>
                <a:tab pos="6142355" algn="l"/>
                <a:tab pos="6741795" algn="l"/>
                <a:tab pos="7480934" algn="l"/>
                <a:tab pos="7877809" algn="l"/>
                <a:tab pos="8416290" algn="l"/>
                <a:tab pos="9333230" algn="l"/>
                <a:tab pos="9706610" algn="l"/>
                <a:tab pos="10321290" algn="l"/>
                <a:tab pos="11061065" algn="l"/>
              </a:tabLst>
            </a:pPr>
            <a:r>
              <a:rPr sz="2400" spc="70" dirty="0">
                <a:solidFill>
                  <a:srgbClr val="001F5F"/>
                </a:solidFill>
                <a:latin typeface="Calibri"/>
                <a:cs typeface="Calibri"/>
              </a:rPr>
              <a:t>Op</a:t>
            </a:r>
            <a:r>
              <a:rPr sz="2400" spc="5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rator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12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400" spc="9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era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100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2400" spc="6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400" spc="7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spc="5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he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spc="-14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12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400" spc="3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d	</a:t>
            </a:r>
            <a:r>
              <a:rPr sz="2400" spc="10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2400" spc="12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3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he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210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sz="2400" spc="340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2400" spc="36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spc="29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400" spc="70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2400" spc="12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150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2400" spc="-14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13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ts val="2740"/>
              </a:lnSpc>
            </a:pPr>
            <a:r>
              <a:rPr sz="2400" spc="30" dirty="0">
                <a:solidFill>
                  <a:srgbClr val="001F5F"/>
                </a:solidFill>
                <a:latin typeface="Calibri"/>
                <a:cs typeface="Calibri"/>
              </a:rPr>
              <a:t>optimize</a:t>
            </a:r>
            <a:r>
              <a:rPr sz="2400" spc="1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plant</a:t>
            </a:r>
            <a:r>
              <a:rPr sz="24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alibri"/>
              <a:cs typeface="Calibri"/>
            </a:endParaRPr>
          </a:p>
          <a:p>
            <a:pPr marL="927100" marR="5080" lvl="1" indent="-457200" algn="just">
              <a:lnSpc>
                <a:spcPct val="90000"/>
              </a:lnSpc>
              <a:buFont typeface="Arial MT"/>
              <a:buChar char="•"/>
              <a:tabLst>
                <a:tab pos="927100" algn="l"/>
              </a:tabLst>
            </a:pPr>
            <a:r>
              <a:rPr sz="2400" spc="20" dirty="0">
                <a:solidFill>
                  <a:srgbClr val="001F5F"/>
                </a:solidFill>
                <a:latin typeface="Calibri"/>
                <a:cs typeface="Calibri"/>
              </a:rPr>
              <a:t>Process-level </a:t>
            </a:r>
            <a:r>
              <a:rPr sz="2400" spc="25" dirty="0">
                <a:solidFill>
                  <a:srgbClr val="001F5F"/>
                </a:solidFill>
                <a:latin typeface="Calibri"/>
                <a:cs typeface="Calibri"/>
              </a:rPr>
              <a:t>alarms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and events </a:t>
            </a:r>
            <a:r>
              <a:rPr sz="2400" spc="-6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2400" spc="4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managed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responded 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at </a:t>
            </a:r>
            <a:r>
              <a:rPr sz="2400" spc="50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level. </a:t>
            </a:r>
            <a:r>
              <a:rPr sz="2400" spc="85" dirty="0">
                <a:solidFill>
                  <a:srgbClr val="001F5F"/>
                </a:solidFill>
                <a:latin typeface="Calibri"/>
                <a:cs typeface="Calibri"/>
              </a:rPr>
              <a:t>Level </a:t>
            </a:r>
            <a:r>
              <a:rPr sz="2400" spc="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35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spc="-2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depends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45" dirty="0">
                <a:solidFill>
                  <a:srgbClr val="001F5F"/>
                </a:solidFill>
                <a:latin typeface="Calibri"/>
                <a:cs typeface="Calibri"/>
              </a:rPr>
              <a:t>information</a:t>
            </a:r>
            <a:r>
              <a:rPr sz="2400" spc="50" dirty="0">
                <a:solidFill>
                  <a:srgbClr val="001F5F"/>
                </a:solidFill>
                <a:latin typeface="Calibri"/>
                <a:cs typeface="Calibri"/>
              </a:rPr>
              <a:t> from </a:t>
            </a:r>
            <a:r>
              <a:rPr sz="2400" spc="70" dirty="0">
                <a:solidFill>
                  <a:srgbClr val="001F5F"/>
                </a:solidFill>
                <a:latin typeface="Calibri"/>
                <a:cs typeface="Calibri"/>
              </a:rPr>
              <a:t>Levels </a:t>
            </a:r>
            <a:r>
              <a:rPr sz="2400" spc="-315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sz="2400" spc="-3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above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001F5F"/>
                </a:solidFill>
                <a:latin typeface="Calibri"/>
                <a:cs typeface="Calibri"/>
              </a:rPr>
              <a:t>for</a:t>
            </a:r>
            <a:r>
              <a:rPr sz="24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schedule,</a:t>
            </a:r>
            <a:r>
              <a:rPr sz="2400" spc="50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45" dirty="0">
                <a:solidFill>
                  <a:srgbClr val="001F5F"/>
                </a:solidFill>
                <a:latin typeface="Calibri"/>
                <a:cs typeface="Calibri"/>
              </a:rPr>
              <a:t>monitoring </a:t>
            </a:r>
            <a:r>
              <a:rPr sz="24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alarms,</a:t>
            </a:r>
            <a:r>
              <a:rPr sz="2400" spc="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2400" spc="45" dirty="0">
                <a:solidFill>
                  <a:srgbClr val="001F5F"/>
                </a:solidFill>
                <a:latin typeface="Calibri"/>
                <a:cs typeface="Calibri"/>
              </a:rPr>
              <a:t> providing</a:t>
            </a:r>
            <a:r>
              <a:rPr sz="2400" spc="1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feedback</a:t>
            </a:r>
            <a:r>
              <a:rPr sz="2400" spc="1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24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001F5F"/>
                </a:solidFill>
                <a:latin typeface="Calibri"/>
                <a:cs typeface="Calibri"/>
              </a:rPr>
              <a:t>how</a:t>
            </a:r>
            <a:r>
              <a:rPr sz="24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4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manage</a:t>
            </a:r>
            <a:r>
              <a:rPr sz="24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40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489" y="5570854"/>
            <a:ext cx="1539875" cy="72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274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spc="240" dirty="0">
                <a:solidFill>
                  <a:srgbClr val="001F5F"/>
                </a:solidFill>
                <a:latin typeface="Calibri"/>
                <a:cs typeface="Calibri"/>
              </a:rPr>
              <a:t>BPCSs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740"/>
              </a:lnSpc>
            </a:pPr>
            <a:r>
              <a:rPr sz="2400" spc="9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2400" spc="-80" dirty="0">
                <a:solidFill>
                  <a:srgbClr val="001F5F"/>
                </a:solidFill>
                <a:latin typeface="Calibri"/>
                <a:cs typeface="Calibri"/>
              </a:rPr>
              <a:t>ea</a:t>
            </a:r>
            <a:r>
              <a:rPr sz="2400" spc="-7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spc="30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2400" spc="-50" dirty="0">
                <a:solidFill>
                  <a:srgbClr val="001F5F"/>
                </a:solidFill>
                <a:latin typeface="Calibri"/>
                <a:cs typeface="Calibri"/>
              </a:rPr>
              <a:t>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2304" y="5570854"/>
            <a:ext cx="2856865" cy="72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740"/>
              </a:lnSpc>
              <a:spcBef>
                <a:spcPts val="100"/>
              </a:spcBef>
              <a:tabLst>
                <a:tab pos="695960" algn="l"/>
                <a:tab pos="1826260" algn="l"/>
              </a:tabLst>
            </a:pP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10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spc="-7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12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400" spc="4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400" spc="5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spc="10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2400" spc="55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400" spc="-15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s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rs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R="71120" algn="r">
              <a:lnSpc>
                <a:spcPts val="2740"/>
              </a:lnSpc>
              <a:tabLst>
                <a:tab pos="677545" algn="l"/>
                <a:tab pos="1668780" algn="l"/>
              </a:tabLst>
            </a:pP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and	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report	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7565" y="5570854"/>
            <a:ext cx="2333625" cy="72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ts val="2740"/>
              </a:lnSpc>
              <a:spcBef>
                <a:spcPts val="100"/>
              </a:spcBef>
              <a:tabLst>
                <a:tab pos="1493520" algn="l"/>
              </a:tabLst>
            </a:pP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actuators,	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relays,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40"/>
              </a:lnSpc>
              <a:tabLst>
                <a:tab pos="1028700" algn="l"/>
                <a:tab pos="1498600" algn="l"/>
              </a:tabLst>
            </a:pP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values	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to	</a:t>
            </a:r>
            <a:r>
              <a:rPr sz="2400" spc="215" dirty="0">
                <a:solidFill>
                  <a:srgbClr val="001F5F"/>
                </a:solidFill>
                <a:latin typeface="Calibri"/>
                <a:cs typeface="Calibri"/>
              </a:rPr>
              <a:t>PLCs,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01940" y="5570854"/>
            <a:ext cx="3130550" cy="72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740"/>
              </a:lnSpc>
              <a:spcBef>
                <a:spcPts val="100"/>
              </a:spcBef>
              <a:tabLst>
                <a:tab pos="703580" algn="l"/>
                <a:tab pos="1572260" algn="l"/>
              </a:tabLst>
            </a:pPr>
            <a:r>
              <a:rPr sz="2400" spc="-75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400" spc="9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othe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80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nen</a:t>
            </a:r>
            <a:r>
              <a:rPr sz="2400" spc="10" dirty="0">
                <a:solidFill>
                  <a:srgbClr val="001F5F"/>
                </a:solidFill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40"/>
              </a:lnSpc>
              <a:tabLst>
                <a:tab pos="1071880" algn="l"/>
                <a:tab pos="2479040" algn="l"/>
              </a:tabLst>
            </a:pPr>
            <a:r>
              <a:rPr sz="2400" spc="245" dirty="0">
                <a:solidFill>
                  <a:srgbClr val="001F5F"/>
                </a:solidFill>
                <a:latin typeface="Calibri"/>
                <a:cs typeface="Calibri"/>
              </a:rPr>
              <a:t>DCSs,	</a:t>
            </a:r>
            <a:r>
              <a:rPr sz="2400" spc="355" dirty="0">
                <a:solidFill>
                  <a:srgbClr val="001F5F"/>
                </a:solidFill>
                <a:latin typeface="Calibri"/>
                <a:cs typeface="Calibri"/>
              </a:rPr>
              <a:t>SCADA,	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47476" y="5570854"/>
            <a:ext cx="694690" cy="72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74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endParaRPr sz="2400">
              <a:latin typeface="Calibri"/>
              <a:cs typeface="Calibri"/>
            </a:endParaRPr>
          </a:p>
          <a:p>
            <a:pPr marR="5715" algn="r">
              <a:lnSpc>
                <a:spcPts val="2740"/>
              </a:lnSpc>
            </a:pPr>
            <a:r>
              <a:rPr sz="2400" spc="-45" dirty="0">
                <a:solidFill>
                  <a:srgbClr val="001F5F"/>
                </a:solidFill>
                <a:latin typeface="Calibri"/>
                <a:cs typeface="Calibri"/>
              </a:rPr>
              <a:t>oth</a:t>
            </a:r>
            <a:r>
              <a:rPr sz="2400" spc="-5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400" spc="6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9689" y="6231572"/>
            <a:ext cx="3261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components</a:t>
            </a:r>
            <a:r>
              <a:rPr sz="240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10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24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55" dirty="0">
                <a:solidFill>
                  <a:srgbClr val="001F5F"/>
                </a:solidFill>
                <a:latin typeface="Calibri"/>
                <a:cs typeface="Calibri"/>
              </a:rPr>
              <a:t>Levels</a:t>
            </a:r>
            <a:r>
              <a:rPr sz="2400" spc="1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80" dirty="0">
                <a:solidFill>
                  <a:srgbClr val="001F5F"/>
                </a:solidFill>
                <a:latin typeface="Calibri"/>
                <a:cs typeface="Calibri"/>
              </a:rPr>
              <a:t>1-5.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5964" y="171133"/>
            <a:ext cx="9720072" cy="1499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2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spc="10" dirty="0"/>
              <a:t> </a:t>
            </a:r>
            <a:r>
              <a:rPr spc="680" dirty="0"/>
              <a:t>SYSTEM</a:t>
            </a:r>
            <a:r>
              <a:rPr dirty="0"/>
              <a:t> </a:t>
            </a:r>
            <a:r>
              <a:rPr spc="740" dirty="0"/>
              <a:t>ARCHITECTURE</a:t>
            </a:r>
            <a:r>
              <a:rPr spc="110" dirty="0"/>
              <a:t> </a:t>
            </a:r>
            <a:r>
              <a:rPr spc="-20" dirty="0"/>
              <a:t>–</a:t>
            </a:r>
          </a:p>
          <a:p>
            <a:pPr marL="3175" algn="ctr">
              <a:lnSpc>
                <a:spcPts val="5020"/>
              </a:lnSpc>
            </a:pPr>
            <a:r>
              <a:rPr spc="585" dirty="0"/>
              <a:t>PURDUE</a:t>
            </a:r>
            <a:r>
              <a:rPr spc="20" dirty="0"/>
              <a:t> </a:t>
            </a:r>
            <a:r>
              <a:rPr spc="630" dirty="0"/>
              <a:t>MODEL</a:t>
            </a:r>
            <a:r>
              <a:rPr spc="50" dirty="0"/>
              <a:t> </a:t>
            </a:r>
            <a:r>
              <a:rPr spc="-20" dirty="0"/>
              <a:t>–</a:t>
            </a:r>
            <a:r>
              <a:rPr spc="85" dirty="0"/>
              <a:t> </a:t>
            </a:r>
            <a:r>
              <a:rPr spc="110" dirty="0"/>
              <a:t>Level</a:t>
            </a:r>
            <a:r>
              <a:rPr spc="50" dirty="0"/>
              <a:t> </a:t>
            </a:r>
            <a:r>
              <a:rPr spc="-130" dirty="0"/>
              <a:t>0</a:t>
            </a:r>
            <a:r>
              <a:rPr spc="95" dirty="0"/>
              <a:t> </a:t>
            </a:r>
            <a:r>
              <a:rPr sz="1800" spc="-10" dirty="0"/>
              <a:t>Process</a:t>
            </a:r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415290" y="1490027"/>
            <a:ext cx="11329035" cy="519684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469900" marR="8255" indent="-457200" algn="just">
              <a:lnSpc>
                <a:spcPct val="80000"/>
              </a:lnSpc>
              <a:spcBef>
                <a:spcPts val="869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spc="165" dirty="0">
                <a:solidFill>
                  <a:srgbClr val="001F5F"/>
                </a:solidFill>
                <a:latin typeface="Calibri"/>
                <a:cs typeface="Calibri"/>
              </a:rPr>
              <a:t>Also </a:t>
            </a:r>
            <a:r>
              <a:rPr sz="3200" spc="95" dirty="0">
                <a:solidFill>
                  <a:srgbClr val="001F5F"/>
                </a:solidFill>
                <a:latin typeface="Calibri"/>
                <a:cs typeface="Calibri"/>
              </a:rPr>
              <a:t>known 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Equipment 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Under </a:t>
            </a:r>
            <a:r>
              <a:rPr sz="3200" spc="114" dirty="0">
                <a:solidFill>
                  <a:srgbClr val="001F5F"/>
                </a:solidFill>
                <a:latin typeface="Calibri"/>
                <a:cs typeface="Calibri"/>
              </a:rPr>
              <a:t>Control </a:t>
            </a:r>
            <a:r>
              <a:rPr sz="3200" spc="430" dirty="0">
                <a:solidFill>
                  <a:srgbClr val="001F5F"/>
                </a:solidFill>
                <a:latin typeface="Calibri"/>
                <a:cs typeface="Calibri"/>
              </a:rPr>
              <a:t>(EUC)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level, 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3200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where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70" dirty="0">
                <a:solidFill>
                  <a:srgbClr val="001F5F"/>
                </a:solidFill>
                <a:latin typeface="Calibri"/>
                <a:cs typeface="Calibri"/>
              </a:rPr>
              <a:t>physical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equipment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being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controlled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70" dirty="0">
                <a:solidFill>
                  <a:srgbClr val="001F5F"/>
                </a:solidFill>
                <a:latin typeface="Calibri"/>
                <a:cs typeface="Calibri"/>
              </a:rPr>
              <a:t>by 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14" dirty="0">
                <a:solidFill>
                  <a:srgbClr val="001F5F"/>
                </a:solidFill>
                <a:latin typeface="Calibri"/>
                <a:cs typeface="Calibri"/>
              </a:rPr>
              <a:t>Leve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640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r>
              <a:rPr sz="3200" spc="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-7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65" dirty="0">
                <a:solidFill>
                  <a:srgbClr val="001F5F"/>
                </a:solidFill>
                <a:latin typeface="Calibri"/>
                <a:cs typeface="Calibri"/>
              </a:rPr>
              <a:t>ted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 MT"/>
              <a:buChar char="•"/>
            </a:pPr>
            <a:endParaRPr sz="250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79700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spc="85" dirty="0">
                <a:solidFill>
                  <a:srgbClr val="001F5F"/>
                </a:solidFill>
                <a:latin typeface="Calibri"/>
                <a:cs typeface="Calibri"/>
              </a:rPr>
              <a:t>These</a:t>
            </a:r>
            <a:r>
              <a:rPr sz="3200" spc="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include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 drives,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motors,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valves,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3200" spc="7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other</a:t>
            </a:r>
            <a:r>
              <a:rPr sz="3200" spc="6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components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comprise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actual</a:t>
            </a:r>
            <a:r>
              <a:rPr sz="3200" spc="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process.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1F5F"/>
              </a:buClr>
              <a:buFont typeface="Arial MT"/>
              <a:buChar char="•"/>
            </a:pPr>
            <a:endParaRPr sz="2500">
              <a:latin typeface="Calibri"/>
              <a:cs typeface="Calibri"/>
            </a:endParaRPr>
          </a:p>
          <a:p>
            <a:pPr marL="469900" marR="6350" indent="-457200" algn="just">
              <a:lnSpc>
                <a:spcPct val="80000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spc="204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integrity</a:t>
            </a:r>
            <a:r>
              <a:rPr sz="32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0" dirty="0">
                <a:solidFill>
                  <a:srgbClr val="001F5F"/>
                </a:solidFill>
                <a:latin typeface="Calibri"/>
                <a:cs typeface="Calibri"/>
              </a:rPr>
              <a:t>Level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0" dirty="0">
                <a:solidFill>
                  <a:srgbClr val="001F5F"/>
                </a:solidFill>
                <a:latin typeface="Calibri"/>
                <a:cs typeface="Calibri"/>
              </a:rPr>
              <a:t>0</a:t>
            </a:r>
            <a:r>
              <a:rPr sz="3200" spc="-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paramount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safe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efficient 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operations,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where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actual 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physics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 process </a:t>
            </a:r>
            <a:r>
              <a:rPr sz="3200" spc="-85" dirty="0">
                <a:solidFill>
                  <a:srgbClr val="001F5F"/>
                </a:solidFill>
                <a:latin typeface="Calibri"/>
                <a:cs typeface="Calibri"/>
              </a:rPr>
              <a:t>are </a:t>
            </a:r>
            <a:r>
              <a:rPr sz="32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manipulated.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00" dirty="0">
                <a:solidFill>
                  <a:srgbClr val="001F5F"/>
                </a:solidFill>
                <a:latin typeface="Calibri"/>
                <a:cs typeface="Calibri"/>
              </a:rPr>
              <a:t>If</a:t>
            </a:r>
            <a:r>
              <a:rPr sz="32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405" dirty="0">
                <a:solidFill>
                  <a:srgbClr val="001F5F"/>
                </a:solidFill>
                <a:latin typeface="Calibri"/>
                <a:cs typeface="Calibri"/>
              </a:rPr>
              <a:t>BPCS</a:t>
            </a:r>
            <a:r>
              <a:rPr sz="32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3200" spc="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45" dirty="0">
                <a:solidFill>
                  <a:srgbClr val="001F5F"/>
                </a:solidFill>
                <a:latin typeface="Calibri"/>
                <a:cs typeface="Calibri"/>
              </a:rPr>
              <a:t>EUC</a:t>
            </a:r>
            <a:r>
              <a:rPr sz="3200" spc="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fail</a:t>
            </a:r>
            <a:r>
              <a:rPr sz="32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32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85" dirty="0">
                <a:solidFill>
                  <a:srgbClr val="001F5F"/>
                </a:solidFill>
                <a:latin typeface="Calibri"/>
                <a:cs typeface="Calibri"/>
              </a:rPr>
              <a:t>operate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properly, </a:t>
            </a:r>
            <a:r>
              <a:rPr sz="3200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or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6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information 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about</a:t>
            </a:r>
            <a:r>
              <a:rPr sz="3200" spc="6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process 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state</a:t>
            </a:r>
            <a:r>
              <a:rPr sz="3200" spc="6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inaccurate, then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409" dirty="0">
                <a:solidFill>
                  <a:srgbClr val="001F5F"/>
                </a:solidFill>
                <a:latin typeface="Calibri"/>
                <a:cs typeface="Calibri"/>
              </a:rPr>
              <a:t>BPCS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operators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8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32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unable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accurately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respond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process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conditions.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110" y="171133"/>
            <a:ext cx="9720072" cy="1499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2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spc="10" dirty="0"/>
              <a:t> </a:t>
            </a:r>
            <a:r>
              <a:rPr spc="680" dirty="0"/>
              <a:t>SYSTEM</a:t>
            </a:r>
            <a:r>
              <a:rPr dirty="0"/>
              <a:t> </a:t>
            </a:r>
            <a:r>
              <a:rPr spc="740" dirty="0"/>
              <a:t>ARCHITECTURE</a:t>
            </a:r>
            <a:r>
              <a:rPr spc="110" dirty="0"/>
              <a:t> </a:t>
            </a:r>
            <a:r>
              <a:rPr spc="-20" dirty="0"/>
              <a:t>–</a:t>
            </a:r>
          </a:p>
          <a:p>
            <a:pPr marL="3175" algn="ctr">
              <a:lnSpc>
                <a:spcPts val="5020"/>
              </a:lnSpc>
            </a:pPr>
            <a:r>
              <a:rPr spc="585" dirty="0"/>
              <a:t>PURDUE</a:t>
            </a:r>
            <a:r>
              <a:rPr spc="20" dirty="0"/>
              <a:t> </a:t>
            </a:r>
            <a:r>
              <a:rPr spc="630" dirty="0"/>
              <a:t>MODEL</a:t>
            </a:r>
            <a:r>
              <a:rPr spc="50" dirty="0"/>
              <a:t> </a:t>
            </a:r>
            <a:r>
              <a:rPr spc="-20" dirty="0"/>
              <a:t>–</a:t>
            </a:r>
            <a:r>
              <a:rPr spc="85" dirty="0"/>
              <a:t> </a:t>
            </a:r>
            <a:r>
              <a:rPr spc="110" dirty="0"/>
              <a:t>Level</a:t>
            </a:r>
            <a:r>
              <a:rPr spc="50" dirty="0"/>
              <a:t> </a:t>
            </a:r>
            <a:r>
              <a:rPr spc="-130" dirty="0"/>
              <a:t>0</a:t>
            </a:r>
            <a:r>
              <a:rPr spc="95" dirty="0"/>
              <a:t> </a:t>
            </a:r>
            <a:r>
              <a:rPr sz="1800" spc="-10" dirty="0"/>
              <a:t>Process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15290" y="1490027"/>
            <a:ext cx="11329035" cy="519684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469900" marR="8255" indent="-457200" algn="just">
              <a:lnSpc>
                <a:spcPct val="80000"/>
              </a:lnSpc>
              <a:spcBef>
                <a:spcPts val="869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spc="165" dirty="0">
                <a:solidFill>
                  <a:srgbClr val="001F5F"/>
                </a:solidFill>
                <a:latin typeface="Calibri"/>
                <a:cs typeface="Calibri"/>
              </a:rPr>
              <a:t>Also </a:t>
            </a:r>
            <a:r>
              <a:rPr sz="3200" spc="95" dirty="0">
                <a:solidFill>
                  <a:srgbClr val="001F5F"/>
                </a:solidFill>
                <a:latin typeface="Calibri"/>
                <a:cs typeface="Calibri"/>
              </a:rPr>
              <a:t>known 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Equipment 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Under </a:t>
            </a:r>
            <a:r>
              <a:rPr sz="3200" spc="114" dirty="0">
                <a:solidFill>
                  <a:srgbClr val="001F5F"/>
                </a:solidFill>
                <a:latin typeface="Calibri"/>
                <a:cs typeface="Calibri"/>
              </a:rPr>
              <a:t>Control </a:t>
            </a:r>
            <a:r>
              <a:rPr sz="3200" spc="430" dirty="0">
                <a:solidFill>
                  <a:srgbClr val="001F5F"/>
                </a:solidFill>
                <a:latin typeface="Calibri"/>
                <a:cs typeface="Calibri"/>
              </a:rPr>
              <a:t>(EUC)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level, 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3200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where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70" dirty="0">
                <a:solidFill>
                  <a:srgbClr val="001F5F"/>
                </a:solidFill>
                <a:latin typeface="Calibri"/>
                <a:cs typeface="Calibri"/>
              </a:rPr>
              <a:t>physical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equipment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being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controlled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70" dirty="0">
                <a:solidFill>
                  <a:srgbClr val="001F5F"/>
                </a:solidFill>
                <a:latin typeface="Calibri"/>
                <a:cs typeface="Calibri"/>
              </a:rPr>
              <a:t>by 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14" dirty="0">
                <a:solidFill>
                  <a:srgbClr val="001F5F"/>
                </a:solidFill>
                <a:latin typeface="Calibri"/>
                <a:cs typeface="Calibri"/>
              </a:rPr>
              <a:t>Leve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640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r>
              <a:rPr sz="3200" spc="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200" spc="-7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65" dirty="0">
                <a:solidFill>
                  <a:srgbClr val="001F5F"/>
                </a:solidFill>
                <a:latin typeface="Calibri"/>
                <a:cs typeface="Calibri"/>
              </a:rPr>
              <a:t>ted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1F5F"/>
              </a:buClr>
              <a:buFont typeface="Arial MT"/>
              <a:buChar char="•"/>
            </a:pPr>
            <a:endParaRPr sz="250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79700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spc="85" dirty="0">
                <a:solidFill>
                  <a:srgbClr val="001F5F"/>
                </a:solidFill>
                <a:latin typeface="Calibri"/>
                <a:cs typeface="Calibri"/>
              </a:rPr>
              <a:t>These</a:t>
            </a:r>
            <a:r>
              <a:rPr sz="3200" spc="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include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 drives,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motors,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valves,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3200" spc="7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other</a:t>
            </a:r>
            <a:r>
              <a:rPr sz="3200" spc="6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components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that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comprise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actual</a:t>
            </a:r>
            <a:r>
              <a:rPr sz="3200" spc="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process.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1F5F"/>
              </a:buClr>
              <a:buFont typeface="Arial MT"/>
              <a:buChar char="•"/>
            </a:pPr>
            <a:endParaRPr sz="2500">
              <a:latin typeface="Calibri"/>
              <a:cs typeface="Calibri"/>
            </a:endParaRPr>
          </a:p>
          <a:p>
            <a:pPr marL="469900" marR="6350" indent="-457200" algn="just">
              <a:lnSpc>
                <a:spcPct val="80000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spc="204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integrity</a:t>
            </a:r>
            <a:r>
              <a:rPr sz="32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0" dirty="0">
                <a:solidFill>
                  <a:srgbClr val="001F5F"/>
                </a:solidFill>
                <a:latin typeface="Calibri"/>
                <a:cs typeface="Calibri"/>
              </a:rPr>
              <a:t>Level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0" dirty="0">
                <a:solidFill>
                  <a:srgbClr val="001F5F"/>
                </a:solidFill>
                <a:latin typeface="Calibri"/>
                <a:cs typeface="Calibri"/>
              </a:rPr>
              <a:t>0</a:t>
            </a:r>
            <a:r>
              <a:rPr sz="3200" spc="-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paramount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safe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efficient 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operations,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as 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where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actual 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physics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 process </a:t>
            </a:r>
            <a:r>
              <a:rPr sz="3200" spc="-85" dirty="0">
                <a:solidFill>
                  <a:srgbClr val="001F5F"/>
                </a:solidFill>
                <a:latin typeface="Calibri"/>
                <a:cs typeface="Calibri"/>
              </a:rPr>
              <a:t>are </a:t>
            </a:r>
            <a:r>
              <a:rPr sz="3200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manipulated.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00" dirty="0">
                <a:solidFill>
                  <a:srgbClr val="001F5F"/>
                </a:solidFill>
                <a:latin typeface="Calibri"/>
                <a:cs typeface="Calibri"/>
              </a:rPr>
              <a:t>If</a:t>
            </a:r>
            <a:r>
              <a:rPr sz="32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405" dirty="0">
                <a:solidFill>
                  <a:srgbClr val="001F5F"/>
                </a:solidFill>
                <a:latin typeface="Calibri"/>
                <a:cs typeface="Calibri"/>
              </a:rPr>
              <a:t>BPCS</a:t>
            </a:r>
            <a:r>
              <a:rPr sz="32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3200" spc="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45" dirty="0">
                <a:solidFill>
                  <a:srgbClr val="001F5F"/>
                </a:solidFill>
                <a:latin typeface="Calibri"/>
                <a:cs typeface="Calibri"/>
              </a:rPr>
              <a:t>EUC</a:t>
            </a:r>
            <a:r>
              <a:rPr sz="3200" spc="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fail</a:t>
            </a:r>
            <a:r>
              <a:rPr sz="32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32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85" dirty="0">
                <a:solidFill>
                  <a:srgbClr val="001F5F"/>
                </a:solidFill>
                <a:latin typeface="Calibri"/>
                <a:cs typeface="Calibri"/>
              </a:rPr>
              <a:t>operate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properly, </a:t>
            </a:r>
            <a:r>
              <a:rPr sz="3200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or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6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information 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about</a:t>
            </a:r>
            <a:r>
              <a:rPr sz="3200" spc="6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process 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state</a:t>
            </a:r>
            <a:r>
              <a:rPr sz="3200" spc="6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inaccurate, then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409" dirty="0">
                <a:solidFill>
                  <a:srgbClr val="001F5F"/>
                </a:solidFill>
                <a:latin typeface="Calibri"/>
                <a:cs typeface="Calibri"/>
              </a:rPr>
              <a:t>BPCS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operators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80" dirty="0">
                <a:solidFill>
                  <a:srgbClr val="001F5F"/>
                </a:solidFill>
                <a:latin typeface="Calibri"/>
                <a:cs typeface="Calibri"/>
              </a:rPr>
              <a:t>are</a:t>
            </a:r>
            <a:r>
              <a:rPr sz="32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unable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accurately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001F5F"/>
                </a:solidFill>
                <a:latin typeface="Calibri"/>
                <a:cs typeface="Calibri"/>
              </a:rPr>
              <a:t>respond</a:t>
            </a:r>
            <a:r>
              <a:rPr sz="32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process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conditions.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040" y="219499"/>
            <a:ext cx="11606414" cy="1308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502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spc="10" dirty="0"/>
              <a:t> </a:t>
            </a:r>
            <a:r>
              <a:rPr spc="680" dirty="0"/>
              <a:t>SYSTEM</a:t>
            </a:r>
            <a:r>
              <a:rPr dirty="0"/>
              <a:t> </a:t>
            </a:r>
            <a:r>
              <a:rPr spc="740" dirty="0"/>
              <a:t>ARCHITECTURE</a:t>
            </a:r>
            <a:r>
              <a:rPr spc="105" dirty="0"/>
              <a:t> </a:t>
            </a:r>
            <a:r>
              <a:rPr spc="135" dirty="0"/>
              <a:t>-</a:t>
            </a:r>
          </a:p>
          <a:p>
            <a:pPr marL="1270" algn="ctr">
              <a:lnSpc>
                <a:spcPts val="5020"/>
              </a:lnSpc>
            </a:pPr>
            <a:r>
              <a:rPr spc="5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290" y="1528127"/>
            <a:ext cx="11329670" cy="48082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marR="5080" algn="just">
              <a:lnSpc>
                <a:spcPct val="80100"/>
              </a:lnSpc>
              <a:spcBef>
                <a:spcPts val="865"/>
              </a:spcBef>
              <a:buAutoNum type="arabicPeriod" startAt="3"/>
              <a:tabLst>
                <a:tab pos="401320" algn="l"/>
              </a:tabLst>
            </a:pPr>
            <a:r>
              <a:rPr sz="3200" b="1" spc="-10" dirty="0">
                <a:solidFill>
                  <a:srgbClr val="001F5F"/>
                </a:solidFill>
                <a:latin typeface="Calibri"/>
                <a:cs typeface="Calibri"/>
              </a:rPr>
              <a:t>Master </a:t>
            </a:r>
            <a:r>
              <a:rPr sz="3200" b="1" spc="15" dirty="0">
                <a:solidFill>
                  <a:srgbClr val="001F5F"/>
                </a:solidFill>
                <a:latin typeface="Calibri"/>
                <a:cs typeface="Calibri"/>
              </a:rPr>
              <a:t>terminal </a:t>
            </a:r>
            <a:r>
              <a:rPr sz="3200" b="1" spc="40" dirty="0">
                <a:solidFill>
                  <a:srgbClr val="001F5F"/>
                </a:solidFill>
                <a:latin typeface="Calibri"/>
                <a:cs typeface="Calibri"/>
              </a:rPr>
              <a:t>unit </a:t>
            </a:r>
            <a:r>
              <a:rPr sz="3200" b="1" spc="315" dirty="0">
                <a:solidFill>
                  <a:srgbClr val="001F5F"/>
                </a:solidFill>
                <a:latin typeface="Calibri"/>
                <a:cs typeface="Calibri"/>
              </a:rPr>
              <a:t>(MTU): 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Equivalent 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3200" spc="-1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master 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unit </a:t>
            </a:r>
            <a:r>
              <a:rPr sz="3200" spc="155" dirty="0">
                <a:solidFill>
                  <a:srgbClr val="001F5F"/>
                </a:solidFill>
                <a:latin typeface="Calibri"/>
                <a:cs typeface="Calibri"/>
              </a:rPr>
              <a:t>in </a:t>
            </a:r>
            <a:r>
              <a:rPr sz="3200" spc="-1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3200" spc="-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master/slave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architecture. </a:t>
            </a:r>
            <a:r>
              <a:rPr sz="3200" spc="20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560" dirty="0">
                <a:solidFill>
                  <a:srgbClr val="001F5F"/>
                </a:solidFill>
                <a:latin typeface="Calibri"/>
                <a:cs typeface="Calibri"/>
              </a:rPr>
              <a:t>MTU 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presents 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data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to the operator </a:t>
            </a:r>
            <a:r>
              <a:rPr sz="3200" spc="-7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through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85" dirty="0">
                <a:solidFill>
                  <a:srgbClr val="001F5F"/>
                </a:solidFill>
                <a:latin typeface="Calibri"/>
                <a:cs typeface="Calibri"/>
              </a:rPr>
              <a:t>HMI,</a:t>
            </a:r>
            <a:r>
              <a:rPr sz="3200" spc="3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gathers</a:t>
            </a:r>
            <a:r>
              <a:rPr sz="3200" spc="6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from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distant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site,</a:t>
            </a:r>
            <a:r>
              <a:rPr sz="3200" spc="7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transmits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control 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signals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to the 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remote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site. </a:t>
            </a:r>
            <a:r>
              <a:rPr sz="3200" spc="204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transmission 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rate 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between</a:t>
            </a:r>
            <a:r>
              <a:rPr sz="3200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60" dirty="0">
                <a:solidFill>
                  <a:srgbClr val="001F5F"/>
                </a:solidFill>
                <a:latin typeface="Calibri"/>
                <a:cs typeface="Calibri"/>
              </a:rPr>
              <a:t>MTU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6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remote</a:t>
            </a:r>
            <a:r>
              <a:rPr sz="3200" spc="6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site 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relatively 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low </a:t>
            </a:r>
            <a:r>
              <a:rPr sz="3200" spc="8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control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method 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usually 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open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loop </a:t>
            </a:r>
            <a:r>
              <a:rPr sz="3200" spc="-80" dirty="0">
                <a:solidFill>
                  <a:srgbClr val="001F5F"/>
                </a:solidFill>
                <a:latin typeface="Calibri"/>
                <a:cs typeface="Calibri"/>
              </a:rPr>
              <a:t>because</a:t>
            </a:r>
            <a:r>
              <a:rPr sz="32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possible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time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delays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sz="3200" spc="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0" dirty="0">
                <a:solidFill>
                  <a:srgbClr val="001F5F"/>
                </a:solidFill>
                <a:latin typeface="Calibri"/>
                <a:cs typeface="Calibri"/>
              </a:rPr>
              <a:t>flow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interruptions.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 startAt="3"/>
            </a:pPr>
            <a:endParaRPr sz="2500" dirty="0">
              <a:latin typeface="Calibri"/>
              <a:cs typeface="Calibri"/>
            </a:endParaRPr>
          </a:p>
          <a:p>
            <a:pPr marL="12700" marR="7620" algn="just">
              <a:lnSpc>
                <a:spcPct val="80100"/>
              </a:lnSpc>
              <a:buFont typeface="Calibri"/>
              <a:buAutoNum type="arabicPeriod" startAt="3"/>
              <a:tabLst>
                <a:tab pos="441959" algn="l"/>
              </a:tabLst>
            </a:pPr>
            <a:r>
              <a:rPr sz="3200" b="1" spc="60" dirty="0">
                <a:solidFill>
                  <a:srgbClr val="001F5F"/>
                </a:solidFill>
                <a:latin typeface="Calibri"/>
                <a:cs typeface="Calibri"/>
              </a:rPr>
              <a:t>Communications </a:t>
            </a:r>
            <a:r>
              <a:rPr sz="3200" b="1" spc="-50" dirty="0">
                <a:solidFill>
                  <a:srgbClr val="001F5F"/>
                </a:solidFill>
                <a:latin typeface="Calibri"/>
                <a:cs typeface="Calibri"/>
              </a:rPr>
              <a:t>means: </a:t>
            </a:r>
            <a:r>
              <a:rPr sz="3200" spc="100" dirty="0">
                <a:solidFill>
                  <a:srgbClr val="001F5F"/>
                </a:solidFill>
                <a:latin typeface="Calibri"/>
                <a:cs typeface="Calibri"/>
              </a:rPr>
              <a:t>Communication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method </a:t>
            </a:r>
            <a:r>
              <a:rPr sz="3200" spc="-70" dirty="0">
                <a:solidFill>
                  <a:srgbClr val="001F5F"/>
                </a:solidFill>
                <a:latin typeface="Calibri"/>
                <a:cs typeface="Calibri"/>
              </a:rPr>
              <a:t>between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60" dirty="0">
                <a:solidFill>
                  <a:srgbClr val="001F5F"/>
                </a:solidFill>
                <a:latin typeface="Calibri"/>
                <a:cs typeface="Calibri"/>
              </a:rPr>
              <a:t>MTU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remote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controllers. </a:t>
            </a:r>
            <a:r>
              <a:rPr sz="3200" spc="95" dirty="0">
                <a:solidFill>
                  <a:srgbClr val="001F5F"/>
                </a:solidFill>
                <a:latin typeface="Calibri"/>
                <a:cs typeface="Calibri"/>
              </a:rPr>
              <a:t>Communication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can </a:t>
            </a:r>
            <a:r>
              <a:rPr sz="3200" spc="-145" dirty="0">
                <a:solidFill>
                  <a:srgbClr val="001F5F"/>
                </a:solidFill>
                <a:latin typeface="Calibri"/>
                <a:cs typeface="Calibri"/>
              </a:rPr>
              <a:t>be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through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Internet,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wireless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wired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networks,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switched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public 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telephone</a:t>
            </a:r>
            <a:r>
              <a:rPr sz="32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network.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502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spc="10" dirty="0"/>
              <a:t> </a:t>
            </a:r>
            <a:r>
              <a:rPr spc="680" dirty="0"/>
              <a:t>SYSTEM</a:t>
            </a:r>
            <a:r>
              <a:rPr dirty="0"/>
              <a:t> </a:t>
            </a:r>
            <a:r>
              <a:rPr spc="740" dirty="0"/>
              <a:t>ARCHITECTURE</a:t>
            </a:r>
            <a:r>
              <a:rPr spc="105" dirty="0"/>
              <a:t> </a:t>
            </a:r>
            <a:r>
              <a:rPr spc="135" dirty="0"/>
              <a:t>-</a:t>
            </a:r>
          </a:p>
          <a:p>
            <a:pPr marL="1270" algn="ctr">
              <a:lnSpc>
                <a:spcPts val="5020"/>
              </a:lnSpc>
            </a:pPr>
            <a:r>
              <a:rPr spc="5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290" y="2597403"/>
            <a:ext cx="11327765" cy="2708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80"/>
              </a:spcBef>
            </a:pPr>
            <a:r>
              <a:rPr sz="3200" b="1" spc="-220" dirty="0">
                <a:solidFill>
                  <a:srgbClr val="001F5F"/>
                </a:solidFill>
                <a:latin typeface="Calibri"/>
                <a:cs typeface="Calibri"/>
              </a:rPr>
              <a:t>5.</a:t>
            </a:r>
            <a:r>
              <a:rPr sz="3200" b="1" spc="-2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35" dirty="0">
                <a:solidFill>
                  <a:srgbClr val="001F5F"/>
                </a:solidFill>
                <a:latin typeface="Calibri"/>
                <a:cs typeface="Calibri"/>
              </a:rPr>
              <a:t>Remote</a:t>
            </a:r>
            <a:r>
              <a:rPr sz="32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10" dirty="0">
                <a:solidFill>
                  <a:srgbClr val="001F5F"/>
                </a:solidFill>
                <a:latin typeface="Calibri"/>
                <a:cs typeface="Calibri"/>
              </a:rPr>
              <a:t>terminal</a:t>
            </a:r>
            <a:r>
              <a:rPr sz="32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40" dirty="0">
                <a:solidFill>
                  <a:srgbClr val="001F5F"/>
                </a:solidFill>
                <a:latin typeface="Calibri"/>
                <a:cs typeface="Calibri"/>
              </a:rPr>
              <a:t>unit</a:t>
            </a:r>
            <a:r>
              <a:rPr sz="3200" b="1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315" dirty="0">
                <a:solidFill>
                  <a:srgbClr val="001F5F"/>
                </a:solidFill>
                <a:latin typeface="Calibri"/>
                <a:cs typeface="Calibri"/>
              </a:rPr>
              <a:t>(RTU): </a:t>
            </a:r>
            <a:r>
              <a:rPr sz="3200" spc="70" dirty="0">
                <a:solidFill>
                  <a:srgbClr val="001F5F"/>
                </a:solidFill>
                <a:latin typeface="Calibri"/>
                <a:cs typeface="Calibri"/>
              </a:rPr>
              <a:t>Functions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as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200" spc="-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slave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55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3200" spc="1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master/slave</a:t>
            </a:r>
            <a:r>
              <a:rPr sz="32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architecture.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0" dirty="0">
                <a:solidFill>
                  <a:srgbClr val="001F5F"/>
                </a:solidFill>
                <a:latin typeface="Calibri"/>
                <a:cs typeface="Calibri"/>
              </a:rPr>
              <a:t>Sends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control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signals</a:t>
            </a:r>
            <a:r>
              <a:rPr sz="3200" spc="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 the</a:t>
            </a:r>
            <a:r>
              <a:rPr sz="3200" spc="6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device </a:t>
            </a:r>
            <a:r>
              <a:rPr sz="32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1F5F"/>
                </a:solidFill>
                <a:latin typeface="Calibri"/>
                <a:cs typeface="Calibri"/>
              </a:rPr>
              <a:t>under </a:t>
            </a:r>
            <a:r>
              <a:rPr sz="3200" spc="20" dirty="0">
                <a:solidFill>
                  <a:srgbClr val="001F5F"/>
                </a:solidFill>
                <a:latin typeface="Calibri"/>
                <a:cs typeface="Calibri"/>
              </a:rPr>
              <a:t>control, </a:t>
            </a:r>
            <a:r>
              <a:rPr sz="3200" spc="-5" dirty="0">
                <a:solidFill>
                  <a:srgbClr val="001F5F"/>
                </a:solidFill>
                <a:latin typeface="Calibri"/>
                <a:cs typeface="Calibri"/>
              </a:rPr>
              <a:t>acquires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data </a:t>
            </a:r>
            <a:r>
              <a:rPr sz="3200" spc="75" dirty="0">
                <a:solidFill>
                  <a:srgbClr val="001F5F"/>
                </a:solidFill>
                <a:latin typeface="Calibri"/>
                <a:cs typeface="Calibri"/>
              </a:rPr>
              <a:t>from </a:t>
            </a:r>
            <a:r>
              <a:rPr sz="3200" spc="-65" dirty="0">
                <a:solidFill>
                  <a:srgbClr val="001F5F"/>
                </a:solidFill>
                <a:latin typeface="Calibri"/>
                <a:cs typeface="Calibri"/>
              </a:rPr>
              <a:t>these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devices,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3200" spc="55" dirty="0">
                <a:solidFill>
                  <a:srgbClr val="001F5F"/>
                </a:solidFill>
                <a:latin typeface="Calibri"/>
                <a:cs typeface="Calibri"/>
              </a:rPr>
              <a:t>transmits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data </a:t>
            </a:r>
            <a:r>
              <a:rPr sz="3200" spc="-45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409" dirty="0">
                <a:solidFill>
                  <a:srgbClr val="001F5F"/>
                </a:solidFill>
                <a:latin typeface="Calibri"/>
                <a:cs typeface="Calibri"/>
              </a:rPr>
              <a:t>MTU. </a:t>
            </a:r>
            <a:r>
              <a:rPr sz="3200" spc="345" dirty="0">
                <a:solidFill>
                  <a:srgbClr val="001F5F"/>
                </a:solidFill>
                <a:latin typeface="Calibri"/>
                <a:cs typeface="Calibri"/>
              </a:rPr>
              <a:t>An </a:t>
            </a:r>
            <a:r>
              <a:rPr sz="3200" spc="560" dirty="0">
                <a:solidFill>
                  <a:srgbClr val="001F5F"/>
                </a:solidFill>
                <a:latin typeface="Calibri"/>
                <a:cs typeface="Calibri"/>
              </a:rPr>
              <a:t>RTU </a:t>
            </a:r>
            <a:r>
              <a:rPr sz="3200" spc="95" dirty="0">
                <a:solidFill>
                  <a:srgbClr val="001F5F"/>
                </a:solidFill>
                <a:latin typeface="Calibri"/>
                <a:cs typeface="Calibri"/>
              </a:rPr>
              <a:t>may </a:t>
            </a:r>
            <a:r>
              <a:rPr sz="3200" spc="-145" dirty="0">
                <a:solidFill>
                  <a:srgbClr val="001F5F"/>
                </a:solidFill>
                <a:latin typeface="Calibri"/>
                <a:cs typeface="Calibri"/>
              </a:rPr>
              <a:t>be </a:t>
            </a:r>
            <a:r>
              <a:rPr sz="3200" spc="-10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3200" spc="360" dirty="0">
                <a:solidFill>
                  <a:srgbClr val="001F5F"/>
                </a:solidFill>
                <a:latin typeface="Calibri"/>
                <a:cs typeface="Calibri"/>
              </a:rPr>
              <a:t>PLC. </a:t>
            </a:r>
            <a:r>
              <a:rPr sz="3200" spc="21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-50" dirty="0">
                <a:solidFill>
                  <a:srgbClr val="001F5F"/>
                </a:solidFill>
                <a:latin typeface="Calibri"/>
                <a:cs typeface="Calibri"/>
              </a:rPr>
              <a:t>data 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rate </a:t>
            </a:r>
            <a:r>
              <a:rPr sz="3200" spc="-65" dirty="0">
                <a:solidFill>
                  <a:srgbClr val="001F5F"/>
                </a:solidFill>
                <a:latin typeface="Calibri"/>
                <a:cs typeface="Calibri"/>
              </a:rPr>
              <a:t>between </a:t>
            </a:r>
            <a:r>
              <a:rPr sz="3200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550" dirty="0">
                <a:solidFill>
                  <a:srgbClr val="001F5F"/>
                </a:solidFill>
                <a:latin typeface="Calibri"/>
                <a:cs typeface="Calibri"/>
              </a:rPr>
              <a:t>RTU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3200" spc="15" dirty="0">
                <a:solidFill>
                  <a:srgbClr val="001F5F"/>
                </a:solidFill>
                <a:latin typeface="Calibri"/>
                <a:cs typeface="Calibri"/>
              </a:rPr>
              <a:t>controlled </a:t>
            </a:r>
            <a:r>
              <a:rPr sz="3200" spc="5" dirty="0">
                <a:solidFill>
                  <a:srgbClr val="001F5F"/>
                </a:solidFill>
                <a:latin typeface="Calibri"/>
                <a:cs typeface="Calibri"/>
              </a:rPr>
              <a:t>device </a:t>
            </a:r>
            <a:r>
              <a:rPr sz="3200" spc="11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3200" spc="60" dirty="0">
                <a:solidFill>
                  <a:srgbClr val="001F5F"/>
                </a:solidFill>
                <a:latin typeface="Calibri"/>
                <a:cs typeface="Calibri"/>
              </a:rPr>
              <a:t>relatively </a:t>
            </a:r>
            <a:r>
              <a:rPr sz="3200" spc="100" dirty="0">
                <a:solidFill>
                  <a:srgbClr val="001F5F"/>
                </a:solidFill>
                <a:latin typeface="Calibri"/>
                <a:cs typeface="Calibri"/>
              </a:rPr>
              <a:t>high </a:t>
            </a:r>
            <a:r>
              <a:rPr sz="3200" spc="-10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3200" spc="-40" dirty="0">
                <a:solidFill>
                  <a:srgbClr val="001F5F"/>
                </a:solidFill>
                <a:latin typeface="Calibri"/>
                <a:cs typeface="Calibri"/>
              </a:rPr>
              <a:t>the </a:t>
            </a:r>
            <a:r>
              <a:rPr sz="3200" spc="25" dirty="0">
                <a:solidFill>
                  <a:srgbClr val="001F5F"/>
                </a:solidFill>
                <a:latin typeface="Calibri"/>
                <a:cs typeface="Calibri"/>
              </a:rPr>
              <a:t>control </a:t>
            </a:r>
            <a:r>
              <a:rPr sz="32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method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105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3200" spc="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80" dirty="0">
                <a:solidFill>
                  <a:srgbClr val="001F5F"/>
                </a:solidFill>
                <a:latin typeface="Calibri"/>
                <a:cs typeface="Calibri"/>
              </a:rPr>
              <a:t>usually</a:t>
            </a:r>
            <a:r>
              <a:rPr sz="3200" spc="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1F5F"/>
                </a:solidFill>
                <a:latin typeface="Calibri"/>
                <a:cs typeface="Calibri"/>
              </a:rPr>
              <a:t>closed</a:t>
            </a:r>
            <a:r>
              <a:rPr sz="32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1F5F"/>
                </a:solidFill>
                <a:latin typeface="Calibri"/>
                <a:cs typeface="Calibri"/>
              </a:rPr>
              <a:t>loop.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9296" y="240728"/>
            <a:ext cx="92278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Typical</a:t>
            </a:r>
            <a:r>
              <a:rPr spc="45" dirty="0"/>
              <a:t> </a:t>
            </a:r>
            <a:r>
              <a:rPr spc="730" dirty="0"/>
              <a:t>SCADA</a:t>
            </a:r>
            <a:r>
              <a:rPr spc="20" dirty="0"/>
              <a:t> </a:t>
            </a:r>
            <a:r>
              <a:rPr spc="80" dirty="0"/>
              <a:t>Systems</a:t>
            </a:r>
            <a:r>
              <a:rPr spc="40" dirty="0"/>
              <a:t> Architecture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6080" y="1407160"/>
            <a:ext cx="3799839" cy="5321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894" y="240728"/>
            <a:ext cx="11328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Typical</a:t>
            </a:r>
            <a:r>
              <a:rPr spc="35" dirty="0"/>
              <a:t> </a:t>
            </a:r>
            <a:r>
              <a:rPr spc="730" dirty="0"/>
              <a:t>SCADA</a:t>
            </a:r>
            <a:r>
              <a:rPr spc="10" dirty="0"/>
              <a:t> </a:t>
            </a:r>
            <a:r>
              <a:rPr spc="680" dirty="0"/>
              <a:t>SYSTEM</a:t>
            </a:r>
            <a:r>
              <a:rPr spc="10" dirty="0"/>
              <a:t> </a:t>
            </a:r>
            <a:r>
              <a:rPr spc="74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290" y="1500123"/>
            <a:ext cx="11324590" cy="48736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5080" algn="just">
              <a:lnSpc>
                <a:spcPts val="2880"/>
              </a:lnSpc>
              <a:spcBef>
                <a:spcPts val="795"/>
              </a:spcBef>
            </a:pPr>
            <a:r>
              <a:rPr sz="3000" b="1" spc="484" dirty="0">
                <a:solidFill>
                  <a:srgbClr val="001F5F"/>
                </a:solidFill>
                <a:latin typeface="Calibri"/>
                <a:cs typeface="Calibri"/>
              </a:rPr>
              <a:t>SCADA </a:t>
            </a:r>
            <a:r>
              <a:rPr sz="3000" b="1" spc="-25" dirty="0">
                <a:solidFill>
                  <a:srgbClr val="001F5F"/>
                </a:solidFill>
                <a:latin typeface="Calibri"/>
                <a:cs typeface="Calibri"/>
              </a:rPr>
              <a:t>architecture </a:t>
            </a:r>
            <a:r>
              <a:rPr sz="3000" b="1" spc="-15" dirty="0">
                <a:solidFill>
                  <a:srgbClr val="001F5F"/>
                </a:solidFill>
                <a:latin typeface="Calibri"/>
                <a:cs typeface="Calibri"/>
              </a:rPr>
              <a:t>comprises </a:t>
            </a:r>
            <a:r>
              <a:rPr sz="3000" b="1" spc="-40" dirty="0">
                <a:solidFill>
                  <a:srgbClr val="001F5F"/>
                </a:solidFill>
                <a:latin typeface="Calibri"/>
                <a:cs typeface="Calibri"/>
              </a:rPr>
              <a:t>two </a:t>
            </a:r>
            <a:r>
              <a:rPr sz="3000" b="1" spc="-10" dirty="0">
                <a:solidFill>
                  <a:srgbClr val="001F5F"/>
                </a:solidFill>
                <a:latin typeface="Calibri"/>
                <a:cs typeface="Calibri"/>
              </a:rPr>
              <a:t>levels: </a:t>
            </a:r>
            <a:r>
              <a:rPr sz="3000" b="1" spc="-14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3000" b="1" spc="-40" dirty="0">
                <a:solidFill>
                  <a:srgbClr val="001F5F"/>
                </a:solidFill>
                <a:latin typeface="Calibri"/>
                <a:cs typeface="Calibri"/>
              </a:rPr>
              <a:t>master </a:t>
            </a:r>
            <a:r>
              <a:rPr sz="3000" b="1" spc="-35" dirty="0">
                <a:solidFill>
                  <a:srgbClr val="001F5F"/>
                </a:solidFill>
                <a:latin typeface="Calibri"/>
                <a:cs typeface="Calibri"/>
              </a:rPr>
              <a:t>or </a:t>
            </a:r>
            <a:r>
              <a:rPr sz="3000" b="1" spc="15" dirty="0">
                <a:solidFill>
                  <a:srgbClr val="001F5F"/>
                </a:solidFill>
                <a:latin typeface="Calibri"/>
                <a:cs typeface="Calibri"/>
              </a:rPr>
              <a:t>client </a:t>
            </a:r>
            <a:r>
              <a:rPr sz="3000" b="1" dirty="0">
                <a:solidFill>
                  <a:srgbClr val="001F5F"/>
                </a:solidFill>
                <a:latin typeface="Calibri"/>
                <a:cs typeface="Calibri"/>
              </a:rPr>
              <a:t>level </a:t>
            </a:r>
            <a:r>
              <a:rPr sz="3000" b="1" spc="-110" dirty="0">
                <a:solidFill>
                  <a:srgbClr val="001F5F"/>
                </a:solidFill>
                <a:latin typeface="Calibri"/>
                <a:cs typeface="Calibri"/>
              </a:rPr>
              <a:t>at </a:t>
            </a:r>
            <a:r>
              <a:rPr sz="3000" b="1" spc="-10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6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000" b="1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10" dirty="0">
                <a:solidFill>
                  <a:srgbClr val="001F5F"/>
                </a:solidFill>
                <a:latin typeface="Calibri"/>
                <a:cs typeface="Calibri"/>
              </a:rPr>
              <a:t>supervisory</a:t>
            </a:r>
            <a:r>
              <a:rPr sz="30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001F5F"/>
                </a:solidFill>
                <a:latin typeface="Calibri"/>
                <a:cs typeface="Calibri"/>
              </a:rPr>
              <a:t>control</a:t>
            </a:r>
            <a:r>
              <a:rPr sz="30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50" dirty="0">
                <a:solidFill>
                  <a:srgbClr val="001F5F"/>
                </a:solidFill>
                <a:latin typeface="Calibri"/>
                <a:cs typeface="Calibri"/>
              </a:rPr>
              <a:t>center</a:t>
            </a:r>
            <a:r>
              <a:rPr sz="3000" b="1" spc="-45" dirty="0">
                <a:solidFill>
                  <a:srgbClr val="001F5F"/>
                </a:solidFill>
                <a:latin typeface="Calibri"/>
                <a:cs typeface="Calibri"/>
              </a:rPr>
              <a:t> and</a:t>
            </a:r>
            <a:r>
              <a:rPr sz="30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14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000" b="1" spc="-1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001F5F"/>
                </a:solidFill>
                <a:latin typeface="Calibri"/>
                <a:cs typeface="Calibri"/>
              </a:rPr>
              <a:t>slave</a:t>
            </a:r>
            <a:r>
              <a:rPr sz="30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35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30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85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sz="3000" b="1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30" dirty="0">
                <a:solidFill>
                  <a:srgbClr val="001F5F"/>
                </a:solidFill>
                <a:latin typeface="Calibri"/>
                <a:cs typeface="Calibri"/>
              </a:rPr>
              <a:t>server</a:t>
            </a:r>
            <a:r>
              <a:rPr sz="30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1F5F"/>
                </a:solidFill>
                <a:latin typeface="Calibri"/>
                <a:cs typeface="Calibri"/>
              </a:rPr>
              <a:t>level</a:t>
            </a:r>
            <a:r>
              <a:rPr sz="30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45" dirty="0">
                <a:solidFill>
                  <a:srgbClr val="001F5F"/>
                </a:solidFill>
                <a:latin typeface="Calibri"/>
                <a:cs typeface="Calibri"/>
              </a:rPr>
              <a:t>that </a:t>
            </a:r>
            <a:r>
              <a:rPr sz="30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001F5F"/>
                </a:solidFill>
                <a:latin typeface="Calibri"/>
                <a:cs typeface="Calibri"/>
              </a:rPr>
              <a:t>interacts</a:t>
            </a:r>
            <a:r>
              <a:rPr sz="30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45" dirty="0">
                <a:solidFill>
                  <a:srgbClr val="001F5F"/>
                </a:solidFill>
                <a:latin typeface="Calibri"/>
                <a:cs typeface="Calibri"/>
              </a:rPr>
              <a:t>with</a:t>
            </a:r>
            <a:r>
              <a:rPr sz="3000" b="1" spc="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6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000" b="1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55" dirty="0">
                <a:solidFill>
                  <a:srgbClr val="001F5F"/>
                </a:solidFill>
                <a:latin typeface="Calibri"/>
                <a:cs typeface="Calibri"/>
              </a:rPr>
              <a:t>processes</a:t>
            </a:r>
            <a:r>
              <a:rPr sz="30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001F5F"/>
                </a:solidFill>
                <a:latin typeface="Calibri"/>
                <a:cs typeface="Calibri"/>
              </a:rPr>
              <a:t>under</a:t>
            </a:r>
            <a:r>
              <a:rPr sz="3000" b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001F5F"/>
                </a:solidFill>
                <a:latin typeface="Calibri"/>
                <a:cs typeface="Calibri"/>
              </a:rPr>
              <a:t>control.</a:t>
            </a:r>
            <a:endParaRPr sz="3000">
              <a:latin typeface="Calibri"/>
              <a:cs typeface="Calibri"/>
            </a:endParaRPr>
          </a:p>
          <a:p>
            <a:pPr marL="12700" marR="6306820">
              <a:lnSpc>
                <a:spcPct val="160100"/>
              </a:lnSpc>
              <a:spcBef>
                <a:spcPts val="25"/>
              </a:spcBef>
            </a:pPr>
            <a:r>
              <a:rPr sz="3000" b="1" spc="495" dirty="0">
                <a:solidFill>
                  <a:srgbClr val="001F5F"/>
                </a:solidFill>
                <a:latin typeface="Calibri"/>
                <a:cs typeface="Calibri"/>
              </a:rPr>
              <a:t>SCADA</a:t>
            </a:r>
            <a:r>
              <a:rPr sz="30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35" dirty="0">
                <a:solidFill>
                  <a:srgbClr val="001F5F"/>
                </a:solidFill>
                <a:latin typeface="Calibri"/>
                <a:cs typeface="Calibri"/>
              </a:rPr>
              <a:t>software</a:t>
            </a:r>
            <a:r>
              <a:rPr sz="3000" b="1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35" dirty="0">
                <a:solidFill>
                  <a:srgbClr val="001F5F"/>
                </a:solidFill>
                <a:latin typeface="Calibri"/>
                <a:cs typeface="Calibri"/>
              </a:rPr>
              <a:t>components: </a:t>
            </a:r>
            <a:r>
              <a:rPr sz="3000" b="1" spc="-6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495" dirty="0">
                <a:solidFill>
                  <a:srgbClr val="001F5F"/>
                </a:solidFill>
                <a:latin typeface="Calibri"/>
                <a:cs typeface="Calibri"/>
              </a:rPr>
              <a:t>SCADA</a:t>
            </a:r>
            <a:r>
              <a:rPr sz="3000" b="1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5" dirty="0">
                <a:solidFill>
                  <a:srgbClr val="001F5F"/>
                </a:solidFill>
                <a:latin typeface="Calibri"/>
                <a:cs typeface="Calibri"/>
              </a:rPr>
              <a:t>master/client</a:t>
            </a:r>
            <a:endParaRPr sz="3000">
              <a:latin typeface="Calibri"/>
              <a:cs typeface="Calibri"/>
            </a:endParaRPr>
          </a:p>
          <a:p>
            <a:pPr marL="469900" indent="-457200">
              <a:lnSpc>
                <a:spcPts val="3240"/>
              </a:lnSpc>
              <a:spcBef>
                <a:spcPts val="216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175" dirty="0">
                <a:solidFill>
                  <a:srgbClr val="001F5F"/>
                </a:solidFill>
                <a:latin typeface="Calibri"/>
                <a:cs typeface="Calibri"/>
              </a:rPr>
              <a:t>Human</a:t>
            </a:r>
            <a:r>
              <a:rPr sz="30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30" dirty="0">
                <a:solidFill>
                  <a:srgbClr val="001F5F"/>
                </a:solidFill>
                <a:latin typeface="Calibri"/>
                <a:cs typeface="Calibri"/>
              </a:rPr>
              <a:t>machine</a:t>
            </a:r>
            <a:r>
              <a:rPr sz="30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interface</a:t>
            </a:r>
            <a:endParaRPr sz="3000">
              <a:latin typeface="Calibri"/>
              <a:cs typeface="Calibri"/>
            </a:endParaRPr>
          </a:p>
          <a:p>
            <a:pPr marL="469900" indent="-457200">
              <a:lnSpc>
                <a:spcPts val="288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170" dirty="0">
                <a:solidFill>
                  <a:srgbClr val="001F5F"/>
                </a:solidFill>
                <a:latin typeface="Calibri"/>
                <a:cs typeface="Calibri"/>
              </a:rPr>
              <a:t>Alarm</a:t>
            </a:r>
            <a:r>
              <a:rPr sz="30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70" dirty="0">
                <a:solidFill>
                  <a:srgbClr val="001F5F"/>
                </a:solidFill>
                <a:latin typeface="Calibri"/>
                <a:cs typeface="Calibri"/>
              </a:rPr>
              <a:t>handling</a:t>
            </a:r>
            <a:endParaRPr sz="3000">
              <a:latin typeface="Calibri"/>
              <a:cs typeface="Calibri"/>
            </a:endParaRPr>
          </a:p>
          <a:p>
            <a:pPr marL="469900" indent="-457200">
              <a:lnSpc>
                <a:spcPts val="288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100" dirty="0">
                <a:solidFill>
                  <a:srgbClr val="001F5F"/>
                </a:solidFill>
                <a:latin typeface="Calibri"/>
                <a:cs typeface="Calibri"/>
              </a:rPr>
              <a:t>Event</a:t>
            </a:r>
            <a:r>
              <a:rPr sz="3000" spc="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30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40" dirty="0">
                <a:solidFill>
                  <a:srgbClr val="001F5F"/>
                </a:solidFill>
                <a:latin typeface="Calibri"/>
                <a:cs typeface="Calibri"/>
              </a:rPr>
              <a:t>log</a:t>
            </a:r>
            <a:r>
              <a:rPr sz="30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65" dirty="0">
                <a:solidFill>
                  <a:srgbClr val="001F5F"/>
                </a:solidFill>
                <a:latin typeface="Calibri"/>
                <a:cs typeface="Calibri"/>
              </a:rPr>
              <a:t>monitoring</a:t>
            </a:r>
            <a:endParaRPr sz="3000">
              <a:latin typeface="Calibri"/>
              <a:cs typeface="Calibri"/>
            </a:endParaRPr>
          </a:p>
          <a:p>
            <a:pPr marL="469900" indent="-457200">
              <a:lnSpc>
                <a:spcPts val="288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55" dirty="0">
                <a:solidFill>
                  <a:srgbClr val="001F5F"/>
                </a:solidFill>
                <a:latin typeface="Calibri"/>
                <a:cs typeface="Calibri"/>
              </a:rPr>
              <a:t>Special</a:t>
            </a:r>
            <a:r>
              <a:rPr sz="30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25" dirty="0">
                <a:solidFill>
                  <a:srgbClr val="001F5F"/>
                </a:solidFill>
                <a:latin typeface="Calibri"/>
                <a:cs typeface="Calibri"/>
              </a:rPr>
              <a:t>applications</a:t>
            </a:r>
            <a:endParaRPr sz="3000">
              <a:latin typeface="Calibri"/>
              <a:cs typeface="Calibri"/>
            </a:endParaRPr>
          </a:p>
          <a:p>
            <a:pPr marL="469900" indent="-457200">
              <a:lnSpc>
                <a:spcPts val="324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220" dirty="0">
                <a:solidFill>
                  <a:srgbClr val="001F5F"/>
                </a:solidFill>
                <a:latin typeface="Calibri"/>
                <a:cs typeface="Calibri"/>
              </a:rPr>
              <a:t>ActiveX</a:t>
            </a:r>
            <a:r>
              <a:rPr sz="3000" spc="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3000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50" dirty="0">
                <a:solidFill>
                  <a:srgbClr val="001F5F"/>
                </a:solidFill>
                <a:latin typeface="Calibri"/>
                <a:cs typeface="Calibri"/>
              </a:rPr>
              <a:t>Java</a:t>
            </a:r>
            <a:r>
              <a:rPr sz="3000" spc="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25" dirty="0">
                <a:solidFill>
                  <a:srgbClr val="001F5F"/>
                </a:solidFill>
                <a:latin typeface="Calibri"/>
                <a:cs typeface="Calibri"/>
              </a:rPr>
              <a:t>controls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894" y="240728"/>
            <a:ext cx="11328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Typical</a:t>
            </a:r>
            <a:r>
              <a:rPr spc="35" dirty="0"/>
              <a:t> </a:t>
            </a:r>
            <a:r>
              <a:rPr spc="730" dirty="0"/>
              <a:t>SCADA</a:t>
            </a:r>
            <a:r>
              <a:rPr spc="10" dirty="0"/>
              <a:t> </a:t>
            </a:r>
            <a:r>
              <a:rPr spc="680" dirty="0"/>
              <a:t>SYSTEM</a:t>
            </a:r>
            <a:r>
              <a:rPr spc="10" dirty="0"/>
              <a:t> </a:t>
            </a:r>
            <a:r>
              <a:rPr spc="74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290" y="1416138"/>
            <a:ext cx="7693025" cy="4827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75255">
              <a:lnSpc>
                <a:spcPct val="140000"/>
              </a:lnSpc>
              <a:spcBef>
                <a:spcPts val="95"/>
              </a:spcBef>
            </a:pPr>
            <a:r>
              <a:rPr sz="3000" b="1" spc="495" dirty="0">
                <a:solidFill>
                  <a:srgbClr val="001F5F"/>
                </a:solidFill>
                <a:latin typeface="Calibri"/>
                <a:cs typeface="Calibri"/>
              </a:rPr>
              <a:t>SCADA</a:t>
            </a:r>
            <a:r>
              <a:rPr sz="30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35" dirty="0">
                <a:solidFill>
                  <a:srgbClr val="001F5F"/>
                </a:solidFill>
                <a:latin typeface="Calibri"/>
                <a:cs typeface="Calibri"/>
              </a:rPr>
              <a:t>software</a:t>
            </a:r>
            <a:r>
              <a:rPr sz="3000" b="1" spc="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35" dirty="0">
                <a:solidFill>
                  <a:srgbClr val="001F5F"/>
                </a:solidFill>
                <a:latin typeface="Calibri"/>
                <a:cs typeface="Calibri"/>
              </a:rPr>
              <a:t>components: </a:t>
            </a:r>
            <a:r>
              <a:rPr sz="3000" b="1" spc="-6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495" dirty="0">
                <a:solidFill>
                  <a:srgbClr val="001F5F"/>
                </a:solidFill>
                <a:latin typeface="Calibri"/>
                <a:cs typeface="Calibri"/>
              </a:rPr>
              <a:t>SCADA</a:t>
            </a:r>
            <a:r>
              <a:rPr sz="3000" b="1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001F5F"/>
                </a:solidFill>
                <a:latin typeface="Calibri"/>
                <a:cs typeface="Calibri"/>
              </a:rPr>
              <a:t>slave/data</a:t>
            </a:r>
            <a:r>
              <a:rPr sz="3000" b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25" dirty="0">
                <a:solidFill>
                  <a:srgbClr val="001F5F"/>
                </a:solidFill>
                <a:latin typeface="Calibri"/>
                <a:cs typeface="Calibri"/>
              </a:rPr>
              <a:t>server</a:t>
            </a:r>
            <a:endParaRPr sz="3000">
              <a:latin typeface="Calibri"/>
              <a:cs typeface="Calibri"/>
            </a:endParaRPr>
          </a:p>
          <a:p>
            <a:pPr marL="469900" indent="-457200">
              <a:lnSpc>
                <a:spcPts val="3060"/>
              </a:lnSpc>
              <a:spcBef>
                <a:spcPts val="144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180" dirty="0">
                <a:solidFill>
                  <a:srgbClr val="001F5F"/>
                </a:solidFill>
                <a:latin typeface="Calibri"/>
                <a:cs typeface="Calibri"/>
              </a:rPr>
              <a:t>Human</a:t>
            </a:r>
            <a:r>
              <a:rPr sz="30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30" dirty="0">
                <a:solidFill>
                  <a:srgbClr val="001F5F"/>
                </a:solidFill>
                <a:latin typeface="Calibri"/>
                <a:cs typeface="Calibri"/>
              </a:rPr>
              <a:t>machine</a:t>
            </a:r>
            <a:r>
              <a:rPr sz="30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5" dirty="0">
                <a:solidFill>
                  <a:srgbClr val="001F5F"/>
                </a:solidFill>
                <a:latin typeface="Calibri"/>
                <a:cs typeface="Calibri"/>
              </a:rPr>
              <a:t>interface</a:t>
            </a:r>
            <a:endParaRPr sz="3000">
              <a:latin typeface="Calibri"/>
              <a:cs typeface="Calibri"/>
            </a:endParaRPr>
          </a:p>
          <a:p>
            <a:pPr marL="469900" indent="-457200">
              <a:lnSpc>
                <a:spcPts val="252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50" dirty="0">
                <a:solidFill>
                  <a:srgbClr val="001F5F"/>
                </a:solidFill>
                <a:latin typeface="Calibri"/>
                <a:cs typeface="Calibri"/>
              </a:rPr>
              <a:t>Real-time</a:t>
            </a:r>
            <a:r>
              <a:rPr sz="30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35" dirty="0">
                <a:solidFill>
                  <a:srgbClr val="001F5F"/>
                </a:solidFill>
                <a:latin typeface="Calibri"/>
                <a:cs typeface="Calibri"/>
              </a:rPr>
              <a:t>system</a:t>
            </a:r>
            <a:r>
              <a:rPr sz="30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Calibri"/>
                <a:cs typeface="Calibri"/>
              </a:rPr>
              <a:t>manager</a:t>
            </a:r>
            <a:endParaRPr sz="3000">
              <a:latin typeface="Calibri"/>
              <a:cs typeface="Calibri"/>
            </a:endParaRPr>
          </a:p>
          <a:p>
            <a:pPr marL="469900" indent="-457200">
              <a:lnSpc>
                <a:spcPts val="252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100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sz="30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10" dirty="0">
                <a:solidFill>
                  <a:srgbClr val="001F5F"/>
                </a:solidFill>
                <a:latin typeface="Calibri"/>
                <a:cs typeface="Calibri"/>
              </a:rPr>
              <a:t>processing</a:t>
            </a:r>
            <a:r>
              <a:rPr sz="30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25" dirty="0">
                <a:solidFill>
                  <a:srgbClr val="001F5F"/>
                </a:solidFill>
                <a:latin typeface="Calibri"/>
                <a:cs typeface="Calibri"/>
              </a:rPr>
              <a:t>applications</a:t>
            </a:r>
            <a:endParaRPr sz="3000">
              <a:latin typeface="Calibri"/>
              <a:cs typeface="Calibri"/>
            </a:endParaRPr>
          </a:p>
          <a:p>
            <a:pPr marL="469900" indent="-457200">
              <a:lnSpc>
                <a:spcPts val="252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10" dirty="0">
                <a:solidFill>
                  <a:srgbClr val="001F5F"/>
                </a:solidFill>
                <a:latin typeface="Calibri"/>
                <a:cs typeface="Calibri"/>
              </a:rPr>
              <a:t>Report</a:t>
            </a:r>
            <a:r>
              <a:rPr sz="3000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35" dirty="0">
                <a:solidFill>
                  <a:srgbClr val="001F5F"/>
                </a:solidFill>
                <a:latin typeface="Calibri"/>
                <a:cs typeface="Calibri"/>
              </a:rPr>
              <a:t>generator</a:t>
            </a:r>
            <a:endParaRPr sz="3000">
              <a:latin typeface="Calibri"/>
              <a:cs typeface="Calibri"/>
            </a:endParaRPr>
          </a:p>
          <a:p>
            <a:pPr marL="469900" indent="-457200">
              <a:lnSpc>
                <a:spcPts val="252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170" dirty="0">
                <a:solidFill>
                  <a:srgbClr val="001F5F"/>
                </a:solidFill>
                <a:latin typeface="Calibri"/>
                <a:cs typeface="Calibri"/>
              </a:rPr>
              <a:t>Alarm</a:t>
            </a:r>
            <a:r>
              <a:rPr sz="30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70" dirty="0">
                <a:solidFill>
                  <a:srgbClr val="001F5F"/>
                </a:solidFill>
                <a:latin typeface="Calibri"/>
                <a:cs typeface="Calibri"/>
              </a:rPr>
              <a:t>handling</a:t>
            </a:r>
            <a:endParaRPr sz="3000">
              <a:latin typeface="Calibri"/>
              <a:cs typeface="Calibri"/>
            </a:endParaRPr>
          </a:p>
          <a:p>
            <a:pPr marL="469900" indent="-457200">
              <a:lnSpc>
                <a:spcPts val="252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130" dirty="0">
                <a:solidFill>
                  <a:srgbClr val="001F5F"/>
                </a:solidFill>
                <a:latin typeface="Calibri"/>
                <a:cs typeface="Calibri"/>
              </a:rPr>
              <a:t>Drivers</a:t>
            </a:r>
            <a:r>
              <a:rPr sz="3000" spc="1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30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5" dirty="0">
                <a:solidFill>
                  <a:srgbClr val="001F5F"/>
                </a:solidFill>
                <a:latin typeface="Calibri"/>
                <a:cs typeface="Calibri"/>
              </a:rPr>
              <a:t>interfaces</a:t>
            </a:r>
            <a:r>
              <a:rPr sz="30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3000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25" dirty="0">
                <a:solidFill>
                  <a:srgbClr val="001F5F"/>
                </a:solidFill>
                <a:latin typeface="Calibri"/>
                <a:cs typeface="Calibri"/>
              </a:rPr>
              <a:t>control</a:t>
            </a:r>
            <a:r>
              <a:rPr sz="30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Calibri"/>
                <a:cs typeface="Calibri"/>
              </a:rPr>
              <a:t>components</a:t>
            </a:r>
            <a:endParaRPr sz="3000">
              <a:latin typeface="Calibri"/>
              <a:cs typeface="Calibri"/>
            </a:endParaRPr>
          </a:p>
          <a:p>
            <a:pPr marL="469900" indent="-457200">
              <a:lnSpc>
                <a:spcPts val="252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20" dirty="0">
                <a:solidFill>
                  <a:srgbClr val="001F5F"/>
                </a:solidFill>
                <a:latin typeface="Calibri"/>
                <a:cs typeface="Calibri"/>
              </a:rPr>
              <a:t>Spreadsheet</a:t>
            </a:r>
            <a:endParaRPr sz="3000">
              <a:latin typeface="Calibri"/>
              <a:cs typeface="Calibri"/>
            </a:endParaRPr>
          </a:p>
          <a:p>
            <a:pPr marL="469900" indent="-457200">
              <a:lnSpc>
                <a:spcPts val="252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100" dirty="0">
                <a:solidFill>
                  <a:srgbClr val="001F5F"/>
                </a:solidFill>
                <a:latin typeface="Calibri"/>
                <a:cs typeface="Calibri"/>
              </a:rPr>
              <a:t>Data</a:t>
            </a:r>
            <a:r>
              <a:rPr sz="30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75" dirty="0">
                <a:solidFill>
                  <a:srgbClr val="001F5F"/>
                </a:solidFill>
                <a:latin typeface="Calibri"/>
                <a:cs typeface="Calibri"/>
              </a:rPr>
              <a:t>logging</a:t>
            </a:r>
            <a:endParaRPr sz="3000">
              <a:latin typeface="Calibri"/>
              <a:cs typeface="Calibri"/>
            </a:endParaRPr>
          </a:p>
          <a:p>
            <a:pPr marL="469900" indent="-457200">
              <a:lnSpc>
                <a:spcPts val="252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155" dirty="0">
                <a:solidFill>
                  <a:srgbClr val="001F5F"/>
                </a:solidFill>
                <a:latin typeface="Calibri"/>
                <a:cs typeface="Calibri"/>
              </a:rPr>
              <a:t>Archiving</a:t>
            </a:r>
            <a:endParaRPr sz="3000">
              <a:latin typeface="Calibri"/>
              <a:cs typeface="Calibri"/>
            </a:endParaRPr>
          </a:p>
          <a:p>
            <a:pPr marL="469900" indent="-457200">
              <a:lnSpc>
                <a:spcPts val="306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125" dirty="0">
                <a:solidFill>
                  <a:srgbClr val="001F5F"/>
                </a:solidFill>
                <a:latin typeface="Calibri"/>
                <a:cs typeface="Calibri"/>
              </a:rPr>
              <a:t>Charting</a:t>
            </a:r>
            <a:r>
              <a:rPr sz="30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3000" spc="40" dirty="0">
                <a:solidFill>
                  <a:srgbClr val="001F5F"/>
                </a:solidFill>
                <a:latin typeface="Calibri"/>
                <a:cs typeface="Calibri"/>
              </a:rPr>
              <a:t> trending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2969" y="240728"/>
            <a:ext cx="93770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dirty="0"/>
              <a:t> </a:t>
            </a:r>
            <a:r>
              <a:rPr spc="680" dirty="0"/>
              <a:t>SYSTEM</a:t>
            </a:r>
            <a:r>
              <a:rPr spc="-15" dirty="0"/>
              <a:t> </a:t>
            </a:r>
            <a:r>
              <a:rPr spc="740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0400" y="1381758"/>
            <a:ext cx="8331200" cy="54457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2969" y="240728"/>
            <a:ext cx="93770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30" dirty="0"/>
              <a:t>SCADA</a:t>
            </a:r>
            <a:r>
              <a:rPr dirty="0"/>
              <a:t> </a:t>
            </a:r>
            <a:r>
              <a:rPr spc="680" dirty="0"/>
              <a:t>SYSTEM</a:t>
            </a:r>
            <a:r>
              <a:rPr spc="-15" dirty="0"/>
              <a:t> </a:t>
            </a:r>
            <a:r>
              <a:rPr spc="740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1435098"/>
            <a:ext cx="9372600" cy="542289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93</TotalTime>
  <Words>1657</Words>
  <Application>Microsoft Office PowerPoint</Application>
  <PresentationFormat>Widescreen</PresentationFormat>
  <Paragraphs>140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MT</vt:lpstr>
      <vt:lpstr>Calibri</vt:lpstr>
      <vt:lpstr>Microsoft Sans Serif</vt:lpstr>
      <vt:lpstr>Tw Cen MT</vt:lpstr>
      <vt:lpstr>Tw Cen MT Condensed</vt:lpstr>
      <vt:lpstr>Wingdings 3</vt:lpstr>
      <vt:lpstr>Integral</vt:lpstr>
      <vt:lpstr>SCADA Architecture</vt:lpstr>
      <vt:lpstr>SCADA SYSTEM ARCHITECTURE - Components</vt:lpstr>
      <vt:lpstr>SCADA SYSTEM ARCHITECTURE - Components</vt:lpstr>
      <vt:lpstr>SCADA SYSTEM ARCHITECTURE - Components</vt:lpstr>
      <vt:lpstr>Typical SCADA Systems Architecture</vt:lpstr>
      <vt:lpstr>Typical SCADA SYSTEM ARCHITECTURE</vt:lpstr>
      <vt:lpstr>Typical SCADA SYSTEM ARCHITECTURE</vt:lpstr>
      <vt:lpstr>SCADA SYSTEM ARCHITECTURE</vt:lpstr>
      <vt:lpstr>SCADA SYSTEM ARCHITECTURE</vt:lpstr>
      <vt:lpstr>SCADA SYSTEM ARCHITECTURE – PURDUE MODEL</vt:lpstr>
      <vt:lpstr>SCADA SYSTEM ARCHITECTURE – PURDUE MODEL – Enforcement Zone</vt:lpstr>
      <vt:lpstr>SCADA SYSTEM ARCHITECTURE – PURDUE MODEL – Safety Zone</vt:lpstr>
      <vt:lpstr>SCADA SYSTEM ARCHITECTURE – PURDUE MODEL – Process Control Zone</vt:lpstr>
      <vt:lpstr>SCADA SYSTEM ARCHITECTURE – PURDUE MODEL – Process Control Zone</vt:lpstr>
      <vt:lpstr>SCADA SYSTEM ARCHITECTURE – PURDUE MODEL – Process Control Zone</vt:lpstr>
      <vt:lpstr>SCADA SYSTEM ARCHITECTURE – PURDUE MODEL – Process Control Zone</vt:lpstr>
      <vt:lpstr>SCADA SYSTEM ARCHITECTURE – PURDUE MODEL – Operations Zone</vt:lpstr>
      <vt:lpstr>SCADA SYSTEM ARCHITECTURE – PURDUE MODEL – DMZ &amp; Business Zone</vt:lpstr>
      <vt:lpstr>SCADA SYSTEM ARCHITECTURE – PURDUE MODEL – Level 5 Enterprise Zone</vt:lpstr>
      <vt:lpstr>SCADA SYSTEM ARCHITECTURE – PURDUE MODEL – Level 4 Site Business Planning and Logistics</vt:lpstr>
      <vt:lpstr>SCADA SYSTEM ARCHITECTURE – PURDUE MODEL – Level 3.5 ICS-Demilitarized Zone</vt:lpstr>
      <vt:lpstr>SCADA SYSTEM ARCHITECTURE – PURDUE MODEL – Level 3 Site Manufacturing and Operations Control</vt:lpstr>
      <vt:lpstr>SCADA SYSTEM ARCHITECTURE – PURDUE MODEL – Level 2 Area Supervisory Control</vt:lpstr>
      <vt:lpstr>SCADA SYSTEM ARCHITECTURE – PURDUE MODEL – Level 1        Basic Control</vt:lpstr>
      <vt:lpstr>SCADA SYSTEM ARCHITECTURE – PURDUE MODEL – Level 1       Basic Control</vt:lpstr>
      <vt:lpstr>SCADA SYSTEM ARCHITECTURE – PURDUE MODEL – Level 0 Process</vt:lpstr>
      <vt:lpstr>SCADA SYSTEM ARCHITECTURE – PURDUE MODEL – Level 0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SCADA Architecture</dc:title>
  <dc:creator>panem.charan@gmail.com</dc:creator>
  <cp:lastModifiedBy>panem.charan@gmail.com</cp:lastModifiedBy>
  <cp:revision>2</cp:revision>
  <dcterms:created xsi:type="dcterms:W3CDTF">2023-08-07T07:00:57Z</dcterms:created>
  <dcterms:modified xsi:type="dcterms:W3CDTF">2023-08-21T06:47:49Z</dcterms:modified>
</cp:coreProperties>
</file>