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Maven Pro" panose="020B0604020202020204" charset="0"/>
      <p:regular r:id="rId32"/>
      <p:bold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  <p:embeddedFont>
      <p:font typeface="Nunito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2c5865300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62c5865300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62c5865300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62c5865300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2c5865300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62c5865300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2c586530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2c586530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2c5865300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2c5865300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2c5865300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62c5865300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2c5865300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62c5865300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2c5865300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62c5865300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2c5865300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2c5865300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62c5865300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62c5865300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62c5865300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62c5865300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 Security vs IoT Security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01010"/>
                </a:solidFill>
                <a:highlight>
                  <a:srgbClr val="FFFFFF"/>
                </a:highlight>
              </a:rPr>
              <a:t>Steps Involved</a:t>
            </a:r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1008800" y="1179300"/>
            <a:ext cx="7672800" cy="3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BBD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 Steps for OT Penetration Testing</a:t>
            </a:r>
            <a:endParaRPr sz="1800" b="1">
              <a:solidFill>
                <a:srgbClr val="43BBD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1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Ensure the consultant has the necessary OT experience and knowledge to perform these types of engagements.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Establish explicit ground rules for interaction and refrain from using active, potentially dangerous penetration testing methods on live networks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Know your environment and engage with an OT/SCADA subject matter expert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Perform security testing on non-production systems where at all possible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Security testing should employ real world attack scenarios to ensure maximum value to your cyber security strategy.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01010"/>
                </a:solidFill>
                <a:highlight>
                  <a:srgbClr val="FFFFFF"/>
                </a:highlight>
              </a:rPr>
              <a:t>Types of Tests</a:t>
            </a:r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body" idx="1"/>
          </p:nvPr>
        </p:nvSpPr>
        <p:spPr>
          <a:xfrm>
            <a:off x="1008800" y="1179300"/>
            <a:ext cx="7672800" cy="3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47700" lvl="0" indent="-301625" algn="l" rtl="0">
              <a:spcBef>
                <a:spcPts val="0"/>
              </a:spcBef>
              <a:spcAft>
                <a:spcPts val="0"/>
              </a:spcAft>
              <a:buClr>
                <a:srgbClr val="5F676D"/>
              </a:buClr>
              <a:buSzPts val="1150"/>
              <a:buFont typeface="Arial"/>
              <a:buChar char="●"/>
            </a:pPr>
            <a:r>
              <a:rPr lang="en" sz="1150" b="1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Internal Penetration Test:</a:t>
            </a:r>
            <a:r>
              <a:rPr lang="en" sz="1150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Imitates an insider threat and identifies how an attacker with internal access may compromise or damage the network, systems, or data.</a:t>
            </a:r>
            <a:endParaRPr sz="115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47700" lvl="0" indent="-301625" algn="l" rtl="0">
              <a:spcBef>
                <a:spcPts val="0"/>
              </a:spcBef>
              <a:spcAft>
                <a:spcPts val="0"/>
              </a:spcAft>
              <a:buClr>
                <a:srgbClr val="5F676D"/>
              </a:buClr>
              <a:buSzPts val="1150"/>
              <a:buFont typeface="Arial"/>
              <a:buChar char="●"/>
            </a:pPr>
            <a:r>
              <a:rPr lang="en" sz="1150" b="1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External Penetration Test:</a:t>
            </a:r>
            <a:r>
              <a:rPr lang="en" sz="1150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Designed to discover and exploit vulnerabilities in hosts accessible via networks external of the OT environment (e.g. IT, Internet). </a:t>
            </a:r>
            <a:endParaRPr sz="115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47700" lvl="0" indent="-301625" algn="l" rtl="0">
              <a:spcBef>
                <a:spcPts val="0"/>
              </a:spcBef>
              <a:spcAft>
                <a:spcPts val="0"/>
              </a:spcAft>
              <a:buClr>
                <a:srgbClr val="5F676D"/>
              </a:buClr>
              <a:buSzPts val="1150"/>
              <a:buFont typeface="Arial"/>
              <a:buChar char="●"/>
            </a:pPr>
            <a:r>
              <a:rPr lang="en" sz="1150" b="1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Application Penetration Test: </a:t>
            </a:r>
            <a:r>
              <a:rPr lang="en" sz="1150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Simulates attacks on a system in an attempt to gain unauthorised access.</a:t>
            </a:r>
            <a:endParaRPr sz="115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47700" lvl="0" indent="-301625" algn="l" rtl="0">
              <a:spcBef>
                <a:spcPts val="0"/>
              </a:spcBef>
              <a:spcAft>
                <a:spcPts val="0"/>
              </a:spcAft>
              <a:buClr>
                <a:srgbClr val="5F676D"/>
              </a:buClr>
              <a:buSzPts val="1150"/>
              <a:buFont typeface="Arial"/>
              <a:buChar char="●"/>
            </a:pPr>
            <a:r>
              <a:rPr lang="en" sz="1150" b="1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Wireless Penetration Test:</a:t>
            </a:r>
            <a:r>
              <a:rPr lang="en" sz="1150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Identifies vulnerabilities in your wireless infrastructure.</a:t>
            </a:r>
            <a:endParaRPr sz="115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47700" lvl="0" indent="-301625" algn="l" rtl="0">
              <a:spcBef>
                <a:spcPts val="0"/>
              </a:spcBef>
              <a:spcAft>
                <a:spcPts val="0"/>
              </a:spcAft>
              <a:buClr>
                <a:srgbClr val="5F676D"/>
              </a:buClr>
              <a:buSzPts val="1150"/>
              <a:buFont typeface="Arial"/>
              <a:buChar char="●"/>
            </a:pPr>
            <a:endParaRPr sz="115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 sz="1800" b="1">
              <a:solidFill>
                <a:srgbClr val="43BBD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01010"/>
                </a:solidFill>
                <a:highlight>
                  <a:srgbClr val="FFFFFF"/>
                </a:highlight>
              </a:rPr>
              <a:t>Documentation</a:t>
            </a:r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body" idx="1"/>
          </p:nvPr>
        </p:nvSpPr>
        <p:spPr>
          <a:xfrm>
            <a:off x="1008800" y="1179300"/>
            <a:ext cx="7672800" cy="3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results of the assessment activities are documented within a formalised report that includes:</a:t>
            </a:r>
            <a:endParaRPr sz="115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47700" lvl="0" indent="-301625" algn="l" rtl="0">
              <a:spcBef>
                <a:spcPts val="1100"/>
              </a:spcBef>
              <a:spcAft>
                <a:spcPts val="0"/>
              </a:spcAft>
              <a:buClr>
                <a:srgbClr val="5F676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Assessment methodology;</a:t>
            </a:r>
            <a:endParaRPr sz="115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47700" lvl="0" indent="-301625" algn="l" rtl="0">
              <a:spcBef>
                <a:spcPts val="0"/>
              </a:spcBef>
              <a:spcAft>
                <a:spcPts val="0"/>
              </a:spcAft>
              <a:buClr>
                <a:srgbClr val="5F676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Executive summary;</a:t>
            </a:r>
            <a:endParaRPr sz="115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47700" lvl="0" indent="-301625" algn="l" rtl="0">
              <a:spcBef>
                <a:spcPts val="0"/>
              </a:spcBef>
              <a:spcAft>
                <a:spcPts val="0"/>
              </a:spcAft>
              <a:buClr>
                <a:srgbClr val="5F676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Detailed technical analysis and remediation recommendations;</a:t>
            </a:r>
            <a:endParaRPr sz="115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47700" lvl="0" indent="-301625" algn="l" rtl="0">
              <a:spcBef>
                <a:spcPts val="0"/>
              </a:spcBef>
              <a:spcAft>
                <a:spcPts val="0"/>
              </a:spcAft>
              <a:buClr>
                <a:srgbClr val="5F676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Identified security vulnerabilities classified according to potential impact and the likelihood of exploitation.</a:t>
            </a:r>
            <a:endParaRPr sz="115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 sz="1800" b="1">
              <a:solidFill>
                <a:srgbClr val="43BBD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37EF-5F6B-EB61-B060-AE25CCA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Vulnerability of ICS/SCADA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696D4-4B13-C85A-FEF3-81C22A87D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5" y="1359009"/>
            <a:ext cx="8564170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01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37EF-5F6B-EB61-B060-AE25CCA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Vulnerability of ICS/SCADA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35AC0-AE93-5C7A-F15D-B91A853F8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098225"/>
            <a:ext cx="7562656" cy="39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15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37EF-5F6B-EB61-B060-AE25CCA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Vulnerability of ICS/SCADA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E65B2-CFE2-B9C1-9872-42C51F7F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0" y="1109065"/>
            <a:ext cx="6892630" cy="372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41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37EF-5F6B-EB61-B060-AE25CCA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Vulnerability of ICS/SCADA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A5A26-6A61-1A14-14BB-935812352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50" y="1193323"/>
            <a:ext cx="6625600" cy="37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88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37EF-5F6B-EB61-B060-AE25CCA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Vulnerability of ICS/SCADA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F9980-40B2-F876-1795-974360B5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89" y="1283489"/>
            <a:ext cx="6552725" cy="326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37EF-5F6B-EB61-B060-AE25CCA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Vulnerability of ICS/SCADA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20180-5C69-4AE6-652B-3A57AE31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22" y="1365122"/>
            <a:ext cx="7455022" cy="308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32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37EF-5F6B-EB61-B060-AE25CCA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Asset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3F843-9633-73DC-6CFB-E4033735BC7C}"/>
              </a:ext>
            </a:extLst>
          </p:cNvPr>
          <p:cNvSpPr txBox="1"/>
          <p:nvPr/>
        </p:nvSpPr>
        <p:spPr>
          <a:xfrm>
            <a:off x="809700" y="1300862"/>
            <a:ext cx="776985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sset identification was the top concern among respondents in the SANS 2019 State of OT/ICS Cybersecurity Survey.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Despite this priority—and, in many organizations, being supported by significant resourcing—asset inventories continue to be unreliable and incomplete, compounding problems during both emergency and routine events.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Motivations for performing asset identification can vary from organization to organization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cases, regulatory requirements such as NERC-CIP-002 drive identification efforts, while ensuring appropriate depreciation schedules or looking for hidden operational costs drives efforts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9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764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01010"/>
                </a:solidFill>
                <a:highlight>
                  <a:srgbClr val="FFFFFF"/>
                </a:highlight>
              </a:rPr>
              <a:t>IT vs OT - Four Core Differences</a:t>
            </a:r>
            <a:endParaRPr b="1">
              <a:solidFill>
                <a:srgbClr val="10101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204325" y="1407500"/>
            <a:ext cx="7477200" cy="3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2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 dirty="0">
                <a:solidFill>
                  <a:srgbClr val="10101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1. Enterprise vs Industry</a:t>
            </a:r>
            <a:endParaRPr sz="2250" dirty="0">
              <a:solidFill>
                <a:srgbClr val="10101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spcBef>
                <a:spcPts val="1500"/>
              </a:spcBef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two technologies operate in different environments and serve different purposes. 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spcBef>
                <a:spcPts val="1700"/>
              </a:spcBef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environments involve common environments and solutions (the cloud, servers, firewalls, antivirus, etc.), they communicate over known protocols (HTTP, SSH, RDP), and so forth.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spcBef>
                <a:spcPts val="1700"/>
              </a:spcBef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OT includes completely different components that can be found primarily in industrial environments. \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spcBef>
                <a:spcPts val="1700"/>
              </a:spcBef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These components are often screenless (machinery, PLCs), they communicate over industrial protocols that are never seen on IT networks (e.g., Modbus, Ethernet/IP, Profinet), 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spcBef>
                <a:spcPts val="1700"/>
              </a:spcBef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lack security tools (firewalls, antivirus), and they are even programmed differently than “normal” computers.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7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37EF-5F6B-EB61-B060-AE25CCA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Asset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3F843-9633-73DC-6CFB-E4033735BC7C}"/>
              </a:ext>
            </a:extLst>
          </p:cNvPr>
          <p:cNvSpPr txBox="1"/>
          <p:nvPr/>
        </p:nvSpPr>
        <p:spPr>
          <a:xfrm>
            <a:off x="809700" y="1300862"/>
            <a:ext cx="77698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Regardless of the motivation, asset identification comes in many forms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 as a walk-down inventory stored as a spreadsheet maintained by the operations team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omplex as continuous automatic discovery scanning and network change management solutions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51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37EF-5F6B-EB61-B060-AE25CCA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Asset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3F843-9633-73DC-6CFB-E4033735BC7C}"/>
              </a:ext>
            </a:extLst>
          </p:cNvPr>
          <p:cNvSpPr txBox="1"/>
          <p:nvPr/>
        </p:nvSpPr>
        <p:spPr>
          <a:xfrm>
            <a:off x="809700" y="1300862"/>
            <a:ext cx="77698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Generally, asset identification techniques fall into four categories:</a:t>
            </a:r>
          </a:p>
          <a:p>
            <a:pPr algn="l"/>
            <a:r>
              <a:rPr lang="en-IN" sz="1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inspection</a:t>
            </a:r>
          </a:p>
          <a:p>
            <a:pPr algn="l"/>
            <a:r>
              <a:rPr lang="en-IN" sz="1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discovery</a:t>
            </a:r>
          </a:p>
          <a:p>
            <a:pPr algn="l"/>
            <a:r>
              <a:rPr lang="en-IN" sz="1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analysis</a:t>
            </a:r>
          </a:p>
          <a:p>
            <a:pPr algn="l"/>
            <a:r>
              <a:rPr lang="en-IN" sz="1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discovery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97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37EF-5F6B-EB61-B060-AE25CCA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Asset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3F843-9633-73DC-6CFB-E4033735BC7C}"/>
              </a:ext>
            </a:extLst>
          </p:cNvPr>
          <p:cNvSpPr txBox="1"/>
          <p:nvPr/>
        </p:nvSpPr>
        <p:spPr>
          <a:xfrm>
            <a:off x="809700" y="1300862"/>
            <a:ext cx="776985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u="none" strike="noStrike" baseline="0" dirty="0">
                <a:solidFill>
                  <a:srgbClr val="008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Inspection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inspection entails tracing every piece of fiber, ethernet, serial cable and wire throughout your process facility to validate what systems are connected.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performed properly, physical inspection typically results in gathering the most comprehensive data and uncovers assets you would not be able to identify using other means.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25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37EF-5F6B-EB61-B060-AE25CCA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Asset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3F843-9633-73DC-6CFB-E4033735BC7C}"/>
              </a:ext>
            </a:extLst>
          </p:cNvPr>
          <p:cNvSpPr txBox="1"/>
          <p:nvPr/>
        </p:nvSpPr>
        <p:spPr>
          <a:xfrm>
            <a:off x="809700" y="1300862"/>
            <a:ext cx="776985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started, begin at the most upstream connection point on your network—likely your corporate network firewall—and trace every wire as it splits off various in-line devices.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inspection is particularly effective for initial asset inventory development.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it does not have the scalable benefits and ease of automated updates found in passive or active discovery, nor the additional context available in configuration analysis. Physical inspection is extremely labor-intensive, making it the costliest method.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properly implemented, it can be a great way to build your asset inventory program.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392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37EF-5F6B-EB61-B060-AE25CCA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Asset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3F843-9633-73DC-6CFB-E4033735BC7C}"/>
              </a:ext>
            </a:extLst>
          </p:cNvPr>
          <p:cNvSpPr txBox="1"/>
          <p:nvPr/>
        </p:nvSpPr>
        <p:spPr>
          <a:xfrm>
            <a:off x="809700" y="1300862"/>
            <a:ext cx="776985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solidFill>
                  <a:srgbClr val="008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Discovery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discovery consists of using passive network, wireless and serial monitoring technologies to identify assets communicating in your system.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requires the installation of passive monitoring technologies in your communications system;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the technology is installed, it is one of the lowest impact techniques for asset discovery.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left in place not only for continuous monitoring of assets, but also for network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baselining and monitoring.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48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37EF-5F6B-EB61-B060-AE25CCA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Asset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3F843-9633-73DC-6CFB-E4033735BC7C}"/>
              </a:ext>
            </a:extLst>
          </p:cNvPr>
          <p:cNvSpPr txBox="1"/>
          <p:nvPr/>
        </p:nvSpPr>
        <p:spPr>
          <a:xfrm>
            <a:off x="809700" y="1300862"/>
            <a:ext cx="77698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discovery tools are more robust for traditional network technologies and protocols, such as ethernet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TCP/IP, and less robust for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 protocols, such as Profibus or Modbus.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 can be a great tool for identifying assets at Purdue Model Level 2 and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 rapidly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72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37EF-5F6B-EB61-B060-AE25CCA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Asset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3F843-9633-73DC-6CFB-E4033735BC7C}"/>
              </a:ext>
            </a:extLst>
          </p:cNvPr>
          <p:cNvSpPr txBox="1"/>
          <p:nvPr/>
        </p:nvSpPr>
        <p:spPr>
          <a:xfrm>
            <a:off x="809700" y="1300862"/>
            <a:ext cx="77698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solidFill>
                  <a:srgbClr val="008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analysis is a technique that takes existing configuration data from process control systems, networking devices, process diagrams and other configuration sources to create a picture of known assets.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analysis can be completely passive, similar to passive discovery leveraging static configurations, or more active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automation to evaluate configurations continually.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physical inspections, configuration analysis techniques can scale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entire plant rapidly by leveraging just a few staff hours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compiling and normalizing multiple configuration sources,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0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37EF-5F6B-EB61-B060-AE25CCA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Asset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3F843-9633-73DC-6CFB-E4033735BC7C}"/>
              </a:ext>
            </a:extLst>
          </p:cNvPr>
          <p:cNvSpPr txBox="1"/>
          <p:nvPr/>
        </p:nvSpPr>
        <p:spPr>
          <a:xfrm>
            <a:off x="809700" y="1300862"/>
            <a:ext cx="776985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solidFill>
                  <a:srgbClr val="008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Discovery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discovery is a technique that uses active network communications to identify devices in the environment.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probes can be generic to the communications technology, such as an ICMP ping, or specific to the protocol, such as a Modbus unit identifier scan.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discovery is able to identify devices that are otherwise dormant on a network.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might, however, miss devices that are configured to respond only under specific circumstances, such as a specific Master ID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33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37EF-5F6B-EB61-B060-AE25CCA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Starting Asset Identification Program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0D2B86-43FC-91EF-FA8A-DFA2416D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905" y="1320800"/>
            <a:ext cx="3458042" cy="346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65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37EF-5F6B-EB61-B060-AE25CCA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Open Source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C21B2-8460-EAB4-A0E8-6EB6748E7803}"/>
              </a:ext>
            </a:extLst>
          </p:cNvPr>
          <p:cNvSpPr txBox="1"/>
          <p:nvPr/>
        </p:nvSpPr>
        <p:spPr>
          <a:xfrm>
            <a:off x="1207911" y="1527426"/>
            <a:ext cx="755226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GRASSMARLIN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GRASSMARLIN</a:t>
            </a:r>
            <a:r>
              <a:rPr lang="en-US" sz="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1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open source passive discovery tool that can map ICS into a visual or exportable topology map.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GRASSMARLIN can analyze live network tap, span traffic or existing packet captures and attempts to perform device fingerprinting, network communication flow fingerprinting and other passive analysis techniques.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9443F-9DE9-22A4-80F4-295C96164E35}"/>
              </a:ext>
            </a:extLst>
          </p:cNvPr>
          <p:cNvSpPr txBox="1"/>
          <p:nvPr/>
        </p:nvSpPr>
        <p:spPr>
          <a:xfrm>
            <a:off x="1207911" y="3071830"/>
            <a:ext cx="7552267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CyberLens</a:t>
            </a:r>
            <a:endParaRPr lang="en-IN" sz="1800" b="1" i="0" u="none" strike="noStrike" baseline="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CyberLens</a:t>
            </a:r>
            <a:r>
              <a:rPr lang="en-US" sz="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free, passive discovery ICS network visibility tool.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erforms deep packet inspection on a handful of ICS protocols from live or offline captures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identify I/O and protocol commands of IP-based communication to build and map an </a:t>
            </a:r>
            <a:r>
              <a:rPr lang="en-IN" sz="1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 inventory.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dentifies </a:t>
            </a:r>
            <a:r>
              <a:rPr lang="en-US" sz="1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 assets by passive discovery and inference of control data flows based on deep packet inspection.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59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764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01010"/>
                </a:solidFill>
                <a:highlight>
                  <a:srgbClr val="FFFFFF"/>
                </a:highlight>
              </a:rPr>
              <a:t>IT vs OT - Four Core Differences</a:t>
            </a:r>
            <a:endParaRPr b="1">
              <a:solidFill>
                <a:srgbClr val="10101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008800" y="1179300"/>
            <a:ext cx="7672800" cy="3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2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 dirty="0">
                <a:solidFill>
                  <a:srgbClr val="10101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2. IT Prioritizes Confidentiality, OT Focuses on Safety</a:t>
            </a:r>
            <a:endParaRPr sz="2250" dirty="0">
              <a:solidFill>
                <a:srgbClr val="10101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spcBef>
                <a:spcPts val="1500"/>
              </a:spcBef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Because IT primarily involves storage, retrieval, manipulation, and transmission of digital information, data and confidentiality are a top concern. 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spcBef>
                <a:spcPts val="1700"/>
              </a:spcBef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security is crucial in every organization in order to keep its data secure and under control.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spcBef>
                <a:spcPts val="1700"/>
              </a:spcBef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 OT, the safety and availability of equipment and processes dominate. 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spcBef>
                <a:spcPts val="1700"/>
              </a:spcBef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Dealing with physical systems that must maintain stable values, such as temperature and RPM, requires meticulous control. 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spcBef>
                <a:spcPts val="1700"/>
              </a:spcBef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Lack of control can lead to extensive financial losses due to temporary halts in production or even result in direct physical harm. 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spcBef>
                <a:spcPts val="1700"/>
              </a:spcBef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example, a ransomware attack that blocks access to operations can lead to a few days of inactivity where each day may be worth millions of dollars.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700"/>
              </a:spcBef>
              <a:spcAft>
                <a:spcPts val="1200"/>
              </a:spcAft>
              <a:buNone/>
            </a:pPr>
            <a:endParaRPr sz="2250" dirty="0">
              <a:solidFill>
                <a:srgbClr val="10101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764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01010"/>
                </a:solidFill>
                <a:highlight>
                  <a:srgbClr val="FFFFFF"/>
                </a:highlight>
              </a:rPr>
              <a:t>IT vs OT - Four Core Differences</a:t>
            </a:r>
            <a:endParaRPr b="1">
              <a:solidFill>
                <a:srgbClr val="10101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008800" y="1179300"/>
            <a:ext cx="7672800" cy="3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171450" indent="-171450" algn="just">
              <a:spcBef>
                <a:spcPts val="1500"/>
              </a:spcBef>
            </a:pPr>
            <a:r>
              <a:rPr lang="en" sz="2250" dirty="0">
                <a:solidFill>
                  <a:srgbClr val="10101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3. IT Incidents are More Frequent, OT Incidents are More Destructive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While OT incidents may lead to more destructive outcomes, IT has more ways in which it can be manipulated. </a:t>
            </a:r>
          </a:p>
          <a:p>
            <a:pPr marL="171450" indent="-171450" algn="just">
              <a:spcBef>
                <a:spcPts val="1700"/>
              </a:spcBef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Simply put, IT has more touchpoints with the internet. </a:t>
            </a:r>
          </a:p>
          <a:p>
            <a:pPr marL="171450" indent="-171450" algn="just">
              <a:spcBef>
                <a:spcPts val="1700"/>
              </a:spcBef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These gateways pose higher security risks because each one can potentially be a hack waiting to happen.</a:t>
            </a:r>
          </a:p>
          <a:p>
            <a:pPr marL="171450" indent="-171450" algn="just">
              <a:spcBef>
                <a:spcPts val="1700"/>
              </a:spcBef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OT has a lower number of gateways, making it comparatively safer. </a:t>
            </a:r>
          </a:p>
          <a:p>
            <a:pPr marL="171450" indent="-171450" algn="just">
              <a:spcBef>
                <a:spcPts val="1700"/>
              </a:spcBef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However, the potential magnitude of compromised physical equipment tends to be greater than that of a data breach. </a:t>
            </a:r>
          </a:p>
          <a:p>
            <a:pPr marL="171450" indent="-171450" algn="just">
              <a:spcBef>
                <a:spcPts val="1700"/>
              </a:spcBef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Even slight OT cyber-incidents can lead to huge financial losses and have damaging ramifications that can affect the general population, such as water contamination and power outages.</a:t>
            </a:r>
          </a:p>
          <a:p>
            <a:pPr marL="0" lvl="0" indent="0" algn="l" rtl="0">
              <a:lnSpc>
                <a:spcPct val="23076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50" dirty="0">
              <a:solidFill>
                <a:srgbClr val="10101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700"/>
              </a:spcBef>
              <a:spcAft>
                <a:spcPts val="1200"/>
              </a:spcAft>
              <a:buNone/>
            </a:pPr>
            <a:endParaRPr sz="2250" dirty="0">
              <a:solidFill>
                <a:srgbClr val="10101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764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01010"/>
                </a:solidFill>
                <a:highlight>
                  <a:srgbClr val="FFFFFF"/>
                </a:highlight>
              </a:rPr>
              <a:t>IT vs OT - Four Core Differences</a:t>
            </a:r>
            <a:endParaRPr b="1">
              <a:solidFill>
                <a:srgbClr val="10101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008800" y="1179300"/>
            <a:ext cx="7672800" cy="3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2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 dirty="0">
                <a:solidFill>
                  <a:srgbClr val="10101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4. Security Patching - Every Week vs Every Ten Years</a:t>
            </a:r>
            <a:endParaRPr sz="2250" dirty="0">
              <a:solidFill>
                <a:srgbClr val="10101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spcBef>
                <a:spcPts val="1500"/>
              </a:spcBef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components advance so fast and have relatively short life spans, that a network can look completely different only several years apart.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spcBef>
                <a:spcPts val="1700"/>
              </a:spcBef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In fact, IT security updates are so frequent that many IT vendors have a designated "update day of the week" or "Patch Tuesday".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spcBef>
                <a:spcPts val="1700"/>
              </a:spcBef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Security patching does not work the same way in OT. 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spcBef>
                <a:spcPts val="1700"/>
              </a:spcBef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Since patching OT components requires complete shutdowns that halts production, vendors running OT networks rarely patch their components, if at all. 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spcBef>
                <a:spcPts val="1700"/>
              </a:spcBef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Since OT components are rarely updated, they may have many more public vulnerabilities when compared to IT computers.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spcBef>
                <a:spcPts val="1700"/>
              </a:spcBef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This means that the probability of a successful exploit on an OT system is exponentially higher than on an IT system.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700"/>
              </a:spcBef>
              <a:spcAft>
                <a:spcPts val="1200"/>
              </a:spcAft>
              <a:buNone/>
            </a:pPr>
            <a:endParaRPr sz="2250" dirty="0">
              <a:solidFill>
                <a:srgbClr val="10101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OT vulnerabilities can arise due to some of the following issues:</a:t>
            </a:r>
            <a:endParaRPr sz="3200"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008800" y="1179300"/>
            <a:ext cx="7672800" cy="3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1. Lack of segmentation:</a:t>
            </a:r>
            <a:endParaRPr b="1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If OT networks are not properly segmented, an attacker who gains access to one part of the network has the potential to move laterally through the entire OT environment. </a:t>
            </a:r>
            <a:endParaRPr sz="13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2. Outdated software:</a:t>
            </a:r>
            <a:endParaRPr b="1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In critical infrastructure organizations, it is common to have a mix of new and legacy devices in the environment. </a:t>
            </a:r>
            <a:endParaRPr sz="13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These legacy devices are many times running on outdated software that is no longer supported — leading to CVEs and other vulnerabilities. </a:t>
            </a:r>
            <a:endParaRPr sz="13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250">
              <a:solidFill>
                <a:srgbClr val="10101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OT vulnerabilities can arise due to some of the following issues:</a:t>
            </a:r>
            <a:endParaRPr sz="3200"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008800" y="1179300"/>
            <a:ext cx="7672800" cy="3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3. Lack of secure remote access (SRA):</a:t>
            </a:r>
            <a:endParaRPr b="1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If remote access to OT by internal personnel and/or third-parties such as maintenance technicians or original equipment manufacturers (OEMs) is not properly controlled, monitored, and secured, attackers can exploit these conditions to gain unauthorized access over the system. </a:t>
            </a:r>
            <a:endParaRPr sz="13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4. Poor password hygiene:</a:t>
            </a:r>
            <a:endParaRPr b="1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Weak passwords that can be easily guessed or are used across various personal and professional platforms make it simple for hackers to breach OT systems. </a:t>
            </a:r>
            <a:endParaRPr sz="13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The challenges listed above can result in a wide range of consequences including financial losses, production downtime, environmental damages, and hazards to human health and safety. </a:t>
            </a:r>
            <a:endParaRPr sz="13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That is why it is crucial to understand that each OT system is unique and has their own specific vulnerabilities that require identification and remediation. </a:t>
            </a:r>
            <a:endParaRPr sz="13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01010"/>
                </a:solidFill>
                <a:highlight>
                  <a:srgbClr val="FFFFFF"/>
                </a:highlight>
              </a:rPr>
              <a:t>Need of OT Penetration Testing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008800" y="1190589"/>
            <a:ext cx="7672800" cy="3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/>
            <a:r>
              <a:rPr lang="en" sz="1150" dirty="0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OT penetration testing is a process that involves simulating a cyber attack on an OT environment / Industrial Control System (ICS) to identify vulnerabilities and weaknesses in the system’s security. </a:t>
            </a:r>
            <a:endParaRPr sz="1150" dirty="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1450" indent="-171450">
              <a:spcBef>
                <a:spcPts val="1200"/>
              </a:spcBef>
            </a:pPr>
            <a:r>
              <a:rPr lang="en" sz="1150" dirty="0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process is critical in identifying potential entry points for malicious hackers and protecting against attacks.</a:t>
            </a:r>
            <a:endParaRPr sz="1150" dirty="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1450" indent="-171450">
              <a:spcBef>
                <a:spcPts val="1200"/>
              </a:spcBef>
            </a:pPr>
            <a:endParaRPr sz="1150" dirty="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1450" indent="-171450">
              <a:spcBef>
                <a:spcPts val="1200"/>
              </a:spcBef>
            </a:pPr>
            <a:r>
              <a:rPr lang="en" sz="1150" dirty="0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perform an OT Penetration Test, a penetration tester will typically use non-intrusive penetration testing techniques to identify potential vulnerabilities in the OT network.</a:t>
            </a:r>
            <a:endParaRPr sz="1150" dirty="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1450" indent="-171450">
              <a:spcBef>
                <a:spcPts val="1200"/>
              </a:spcBef>
            </a:pPr>
            <a:endParaRPr sz="1150" dirty="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1450" indent="-171450">
              <a:spcBef>
                <a:spcPts val="1200"/>
              </a:spcBef>
            </a:pPr>
            <a:r>
              <a:rPr lang="en" sz="1150" dirty="0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OT Penetration Testing can also involve more intrusive techniques like attempting to exploit vulnerabilities discovered during the initial assessment. </a:t>
            </a:r>
            <a:endParaRPr sz="1150" dirty="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1450" indent="-171450">
              <a:spcBef>
                <a:spcPts val="1200"/>
              </a:spcBef>
              <a:spcAft>
                <a:spcPts val="1200"/>
              </a:spcAft>
            </a:pPr>
            <a:r>
              <a:rPr lang="en" sz="1150" dirty="0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allows the penetration tester to demonstrate the potential impact of an attack and provide recommendations for improving the security of the OT environment</a:t>
            </a:r>
            <a:endParaRPr sz="1150" dirty="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01010"/>
                </a:solidFill>
                <a:highlight>
                  <a:srgbClr val="FFFFFF"/>
                </a:highlight>
              </a:rPr>
              <a:t>Need of OT Penetration Testing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008800" y="1179300"/>
            <a:ext cx="7672800" cy="3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Organisations should conduct regular Penetration Testing of their OT environment for the following key reasons:</a:t>
            </a:r>
            <a:endParaRPr sz="1150" dirty="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47700" lvl="0" indent="-301625" algn="l" rtl="0">
              <a:spcBef>
                <a:spcPts val="1100"/>
              </a:spcBef>
              <a:spcAft>
                <a:spcPts val="0"/>
              </a:spcAft>
              <a:buClr>
                <a:srgbClr val="5F676D"/>
              </a:buClr>
              <a:buSzPts val="1150"/>
              <a:buFont typeface="Arial"/>
              <a:buChar char="●"/>
            </a:pPr>
            <a:r>
              <a:rPr lang="en" sz="1150" dirty="0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identify weaknesses in infrastructure (hardware), application (software) and people (process) in order to develop remedial controls;</a:t>
            </a:r>
            <a:endParaRPr sz="1150" dirty="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47700" lvl="0" indent="-301625" algn="l" rtl="0">
              <a:spcBef>
                <a:spcPts val="0"/>
              </a:spcBef>
              <a:spcAft>
                <a:spcPts val="0"/>
              </a:spcAft>
              <a:buClr>
                <a:srgbClr val="5F676D"/>
              </a:buClr>
              <a:buSzPts val="1150"/>
              <a:buFont typeface="Arial"/>
              <a:buChar char="●"/>
            </a:pPr>
            <a:r>
              <a:rPr lang="en" sz="1150" dirty="0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ensure implemented security controls are effective, this provides assurance to security teams, senior management and stakeholders that security posture is maintained;</a:t>
            </a:r>
            <a:endParaRPr sz="1150" dirty="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47700" lvl="0" indent="-301625" algn="l" rtl="0">
              <a:spcBef>
                <a:spcPts val="0"/>
              </a:spcBef>
              <a:spcAft>
                <a:spcPts val="0"/>
              </a:spcAft>
              <a:buClr>
                <a:srgbClr val="5F676D"/>
              </a:buClr>
              <a:buSzPts val="1150"/>
              <a:buFont typeface="Arial"/>
              <a:buChar char="●"/>
            </a:pPr>
            <a:r>
              <a:rPr lang="en" sz="1150" dirty="0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discover new bugs in existing software as patching and updates can fix existing vulnerabilities, but they can also introduce new vulnerabilities;</a:t>
            </a:r>
            <a:endParaRPr sz="1150" dirty="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47700" lvl="0" indent="-301625" algn="l" rtl="0">
              <a:spcBef>
                <a:spcPts val="0"/>
              </a:spcBef>
              <a:spcAft>
                <a:spcPts val="0"/>
              </a:spcAft>
              <a:buClr>
                <a:srgbClr val="5F676D"/>
              </a:buClr>
              <a:buSzPts val="1150"/>
              <a:buFont typeface="Arial"/>
              <a:buChar char="●"/>
            </a:pPr>
            <a:r>
              <a:rPr lang="en" sz="1150" dirty="0">
                <a:solidFill>
                  <a:srgbClr val="5F676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appropriately performed, OT Penetration Testing goes beyond merely stopping malicious threat actors from unauthorised access to a company’s OT assets and environment. It creates real-world scenarios that show organisations how well their current defences would fare when confronted with a full-scale cyber attack</a:t>
            </a:r>
            <a:endParaRPr sz="1150" dirty="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 sz="1150" dirty="0">
              <a:solidFill>
                <a:srgbClr val="5F676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2081</Words>
  <Application>Microsoft Office PowerPoint</Application>
  <PresentationFormat>On-screen Show (16:9)</PresentationFormat>
  <Paragraphs>141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Nunito</vt:lpstr>
      <vt:lpstr>Arial</vt:lpstr>
      <vt:lpstr>Montserrat</vt:lpstr>
      <vt:lpstr>Times New Roman</vt:lpstr>
      <vt:lpstr>Maven Pro</vt:lpstr>
      <vt:lpstr>Momentum</vt:lpstr>
      <vt:lpstr>OT Security vs IoT Security</vt:lpstr>
      <vt:lpstr>IT vs OT - Four Core Differences </vt:lpstr>
      <vt:lpstr>IT vs OT - Four Core Differences </vt:lpstr>
      <vt:lpstr>IT vs OT - Four Core Differences </vt:lpstr>
      <vt:lpstr>IT vs OT - Four Core Differences </vt:lpstr>
      <vt:lpstr>OT vulnerabilities can arise due to some of the following issues:</vt:lpstr>
      <vt:lpstr>OT vulnerabilities can arise due to some of the following issues:</vt:lpstr>
      <vt:lpstr>Need of OT Penetration Testing</vt:lpstr>
      <vt:lpstr>Need of OT Penetration Testing</vt:lpstr>
      <vt:lpstr>Steps Involved</vt:lpstr>
      <vt:lpstr>Types of Tests</vt:lpstr>
      <vt:lpstr>Documentation</vt:lpstr>
      <vt:lpstr>Vulnerability of ICS/SCADA</vt:lpstr>
      <vt:lpstr>Vulnerability of ICS/SCADA</vt:lpstr>
      <vt:lpstr>Vulnerability of ICS/SCADA</vt:lpstr>
      <vt:lpstr>Vulnerability of ICS/SCADA</vt:lpstr>
      <vt:lpstr>Vulnerability of ICS/SCADA</vt:lpstr>
      <vt:lpstr>Vulnerability of ICS/SCADA</vt:lpstr>
      <vt:lpstr>Asset Identification</vt:lpstr>
      <vt:lpstr>Asset Identification</vt:lpstr>
      <vt:lpstr>Asset Identification</vt:lpstr>
      <vt:lpstr>Asset Identification</vt:lpstr>
      <vt:lpstr>Asset Identification</vt:lpstr>
      <vt:lpstr>Asset Identification</vt:lpstr>
      <vt:lpstr>Asset Identification</vt:lpstr>
      <vt:lpstr>Asset Identification</vt:lpstr>
      <vt:lpstr>Asset Identification</vt:lpstr>
      <vt:lpstr>Starting Asset Identification Program</vt:lpstr>
      <vt:lpstr>Open Source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 Security vs IoT Security</dc:title>
  <cp:lastModifiedBy>Charanarur Panem</cp:lastModifiedBy>
  <cp:revision>4</cp:revision>
  <dcterms:modified xsi:type="dcterms:W3CDTF">2023-12-05T06:16:28Z</dcterms:modified>
</cp:coreProperties>
</file>