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71287-F715-452A-BD19-66589E32A31D}" type="datetimeFigureOut">
              <a:rPr lang="en-IN" smtClean="0"/>
              <a:t>14-12-2023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B0568-3E01-4D13-A40D-42440989C714}" type="slidenum">
              <a:rPr lang="en-IN" smtClean="0"/>
              <a:t>‹#›</a:t>
            </a:fld>
            <a:endParaRPr lang="en-IN"/>
          </a:p>
        </p:txBody>
      </p:sp>
    </p:spTree>
    <p:extLst>
      <p:ext uri="{BB962C8B-B14F-4D97-AF65-F5344CB8AC3E}">
        <p14:creationId xmlns:p14="http://schemas.microsoft.com/office/powerpoint/2010/main" val="236677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Good [morning/afternoon/evening] everyone. Today, we delve into the realm of securing Industrial Control Systems, exploring the challenges and recommendations through the lens of the CIA Triad.</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1</a:t>
            </a:fld>
            <a:endParaRPr lang="en-IN"/>
          </a:p>
        </p:txBody>
      </p:sp>
    </p:spTree>
    <p:extLst>
      <p:ext uri="{BB962C8B-B14F-4D97-AF65-F5344CB8AC3E}">
        <p14:creationId xmlns:p14="http://schemas.microsoft.com/office/powerpoint/2010/main" val="34285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Comparing IT consolidation for economies of scale with ICS distribution for availability and reliability, we encounter challenges in remote access and field device security.</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10</a:t>
            </a:fld>
            <a:endParaRPr lang="en-IN"/>
          </a:p>
        </p:txBody>
      </p:sp>
    </p:spTree>
    <p:extLst>
      <p:ext uri="{BB962C8B-B14F-4D97-AF65-F5344CB8AC3E}">
        <p14:creationId xmlns:p14="http://schemas.microsoft.com/office/powerpoint/2010/main" val="366536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As we delve into mainstream IT security technologies, we observe their impact on ICS, causing issues like freeze-ups and slowdowns. Understanding the deterministic nature of ICS is critical in implementing effective security measures.</a:t>
            </a: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11</a:t>
            </a:fld>
            <a:endParaRPr lang="en-IN"/>
          </a:p>
        </p:txBody>
      </p:sp>
    </p:spTree>
    <p:extLst>
      <p:ext uri="{BB962C8B-B14F-4D97-AF65-F5344CB8AC3E}">
        <p14:creationId xmlns:p14="http://schemas.microsoft.com/office/powerpoint/2010/main" val="1866850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Addressing the lack of ICS cybersecurity curricula and certifications, we recognize the importance of understanding ICS processes. The challenge lies in not repackaging IT security but addressing the specific needs of ICS devices.</a:t>
            </a: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12</a:t>
            </a:fld>
            <a:endParaRPr lang="en-IN"/>
          </a:p>
        </p:txBody>
      </p:sp>
    </p:spTree>
    <p:extLst>
      <p:ext uri="{BB962C8B-B14F-4D97-AF65-F5344CB8AC3E}">
        <p14:creationId xmlns:p14="http://schemas.microsoft.com/office/powerpoint/2010/main" val="2379027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conclusion, bridging the technical, cultural, and operational differences between IT and ICS is paramount. Success in securing ICS requires expertise from both domains, laying the foundation for a secure and productive future.</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13</a:t>
            </a:fld>
            <a:endParaRPr lang="en-IN"/>
          </a:p>
        </p:txBody>
      </p:sp>
    </p:spTree>
    <p:extLst>
      <p:ext uri="{BB962C8B-B14F-4D97-AF65-F5344CB8AC3E}">
        <p14:creationId xmlns:p14="http://schemas.microsoft.com/office/powerpoint/2010/main" val="346466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Industrial Control Systems, or ICS, form the backbone of critical infrastructures such as electric power, oil, water, and more. Comprising elements like DCS, SCADA, PLC, and smart devices, ICS is far more complex than traditional IT systems.</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2</a:t>
            </a:fld>
            <a:endParaRPr lang="en-IN"/>
          </a:p>
        </p:txBody>
      </p:sp>
    </p:spTree>
    <p:extLst>
      <p:ext uri="{BB962C8B-B14F-4D97-AF65-F5344CB8AC3E}">
        <p14:creationId xmlns:p14="http://schemas.microsoft.com/office/powerpoint/2010/main" val="404970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Unfortunately, ICS has witnessed over a hundred cyber incidents, ranging from minor disruptions to severe environmental damage and tragic fatalities. Current security efforts, however, lack the necessary focus on the unique aspects of ICS.</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3</a:t>
            </a:fld>
            <a:endParaRPr lang="en-IN"/>
          </a:p>
        </p:txBody>
      </p:sp>
    </p:spTree>
    <p:extLst>
      <p:ext uri="{BB962C8B-B14F-4D97-AF65-F5344CB8AC3E}">
        <p14:creationId xmlns:p14="http://schemas.microsoft.com/office/powerpoint/2010/main" val="1655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To address these challenges, we propose a set of recommendations. First and foremost, there's a need to develop a clear understanding of ICS cyber security. It's crucial to assess the impacts on system reliability and safety.</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4</a:t>
            </a:fld>
            <a:endParaRPr lang="en-IN"/>
          </a:p>
        </p:txBody>
      </p:sp>
    </p:spTree>
    <p:extLst>
      <p:ext uri="{BB962C8B-B14F-4D97-AF65-F5344CB8AC3E}">
        <p14:creationId xmlns:p14="http://schemas.microsoft.com/office/powerpoint/2010/main" val="225142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Broadening our perspective, we advocate for defining "cyber" threats expansively, incorporating intentional, unintentional, natural, and electronic threats. Tailoring security technologies for field devices based on real incidents is paramount.</a:t>
            </a: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5</a:t>
            </a:fld>
            <a:endParaRPr lang="en-IN"/>
          </a:p>
        </p:txBody>
      </p:sp>
    </p:spTree>
    <p:extLst>
      <p:ext uri="{BB962C8B-B14F-4D97-AF65-F5344CB8AC3E}">
        <p14:creationId xmlns:p14="http://schemas.microsoft.com/office/powerpoint/2010/main" val="307462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Recognizing the global nature of the challenge, we propose establishing a non-governmental Cyber Incident Response Team for Control Systems. This team, staffed with control system experts, would facilitate information sharing and vetting of ICS professionals.</a:t>
            </a: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6</a:t>
            </a:fld>
            <a:endParaRPr lang="en-IN"/>
          </a:p>
        </p:txBody>
      </p:sp>
    </p:spTree>
    <p:extLst>
      <p:ext uri="{BB962C8B-B14F-4D97-AF65-F5344CB8AC3E}">
        <p14:creationId xmlns:p14="http://schemas.microsoft.com/office/powerpoint/2010/main" val="190044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Cultivating a security culture on par with performance and safety is essential in critical industries. We must acknowledge that ICS systems need regulation, akin to the developmental stage IT security found itself in 15 years ago.</a:t>
            </a:r>
            <a:br>
              <a:rPr lang="en-US" dirty="0"/>
            </a:b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7</a:t>
            </a:fld>
            <a:endParaRPr lang="en-IN"/>
          </a:p>
        </p:txBody>
      </p:sp>
    </p:spTree>
    <p:extLst>
      <p:ext uri="{BB962C8B-B14F-4D97-AF65-F5344CB8AC3E}">
        <p14:creationId xmlns:p14="http://schemas.microsoft.com/office/powerpoint/2010/main" val="211988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Shifting gears, let's examine the CIA Triad model within the context of ICS. While traditional IT emphasizes Confidentiality, Integrity, and Availability in that order, ICS reverses the order, placing extra emphasis on Availability and Integrity.</a:t>
            </a:r>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8</a:t>
            </a:fld>
            <a:endParaRPr lang="en-IN"/>
          </a:p>
        </p:txBody>
      </p:sp>
    </p:spTree>
    <p:extLst>
      <p:ext uri="{BB962C8B-B14F-4D97-AF65-F5344CB8AC3E}">
        <p14:creationId xmlns:p14="http://schemas.microsoft.com/office/powerpoint/2010/main" val="402790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interesting distinction lies in the end-users: in IT, it's generally a person; in ICS, it's often a highly intelligent control device. This distinction significantly influences how we secure ICS appropriately.</a:t>
            </a:r>
          </a:p>
          <a:p>
            <a:endParaRPr lang="en-IN" dirty="0"/>
          </a:p>
        </p:txBody>
      </p:sp>
      <p:sp>
        <p:nvSpPr>
          <p:cNvPr id="4" name="Slide Number Placeholder 3"/>
          <p:cNvSpPr>
            <a:spLocks noGrp="1"/>
          </p:cNvSpPr>
          <p:nvPr>
            <p:ph type="sldNum" sz="quarter" idx="5"/>
          </p:nvPr>
        </p:nvSpPr>
        <p:spPr/>
        <p:txBody>
          <a:bodyPr/>
          <a:lstStyle/>
          <a:p>
            <a:fld id="{8E2B0568-3E01-4D13-A40D-42440989C714}" type="slidenum">
              <a:rPr lang="en-IN" smtClean="0"/>
              <a:t>9</a:t>
            </a:fld>
            <a:endParaRPr lang="en-IN"/>
          </a:p>
        </p:txBody>
      </p:sp>
    </p:spTree>
    <p:extLst>
      <p:ext uri="{BB962C8B-B14F-4D97-AF65-F5344CB8AC3E}">
        <p14:creationId xmlns:p14="http://schemas.microsoft.com/office/powerpoint/2010/main" val="3295581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A18636-1DA9-4EAF-A25F-B2BF3F18BCF5}"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39048298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18636-1DA9-4EAF-A25F-B2BF3F18BCF5}"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239619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18636-1DA9-4EAF-A25F-B2BF3F18BCF5}"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104042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A18636-1DA9-4EAF-A25F-B2BF3F18BCF5}"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156021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3A18636-1DA9-4EAF-A25F-B2BF3F18BCF5}"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17902232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A18636-1DA9-4EAF-A25F-B2BF3F18BCF5}" type="datetimeFigureOut">
              <a:rPr lang="en-IN" smtClean="0"/>
              <a:t>14-12-2023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152223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3A18636-1DA9-4EAF-A25F-B2BF3F18BCF5}"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1AE95E-8C4D-4403-847B-033B2189160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53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A18636-1DA9-4EAF-A25F-B2BF3F18BCF5}"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41620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18636-1DA9-4EAF-A25F-B2BF3F18BCF5}" type="datetimeFigureOut">
              <a:rPr lang="en-IN" smtClean="0"/>
              <a:t>14-12-2023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2829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3A18636-1DA9-4EAF-A25F-B2BF3F18BCF5}" type="datetimeFigureOut">
              <a:rPr lang="en-IN" smtClean="0"/>
              <a:t>14-12-2023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70189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3A18636-1DA9-4EAF-A25F-B2BF3F18BCF5}" type="datetimeFigureOut">
              <a:rPr lang="en-IN" smtClean="0"/>
              <a:t>14-12-2023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61AE95E-8C4D-4403-847B-033B2189160E}" type="slidenum">
              <a:rPr lang="en-IN" smtClean="0"/>
              <a:t>‹#›</a:t>
            </a:fld>
            <a:endParaRPr lang="en-IN"/>
          </a:p>
        </p:txBody>
      </p:sp>
    </p:spTree>
    <p:extLst>
      <p:ext uri="{BB962C8B-B14F-4D97-AF65-F5344CB8AC3E}">
        <p14:creationId xmlns:p14="http://schemas.microsoft.com/office/powerpoint/2010/main" val="409011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A18636-1DA9-4EAF-A25F-B2BF3F18BCF5}" type="datetimeFigureOut">
              <a:rPr lang="en-IN" smtClean="0"/>
              <a:t>14-12-2023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61AE95E-8C4D-4403-847B-033B2189160E}" type="slidenum">
              <a:rPr lang="en-IN" smtClean="0"/>
              <a:t>‹#›</a:t>
            </a:fld>
            <a:endParaRPr lang="en-IN"/>
          </a:p>
        </p:txBody>
      </p:sp>
    </p:spTree>
    <p:extLst>
      <p:ext uri="{BB962C8B-B14F-4D97-AF65-F5344CB8AC3E}">
        <p14:creationId xmlns:p14="http://schemas.microsoft.com/office/powerpoint/2010/main" val="9135899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erveindustrial.com/resources/whitepaper/the-ultimate-guide-to-reading-ics-cyber-security-advisories-like-a-pro/" TargetMode="External"/><Relationship Id="rId2" Type="http://schemas.openxmlformats.org/officeDocument/2006/relationships/hyperlink" Target="https://www.tofinosecurity.com/blog/scada-security-basics-integrity-trumps-availability" TargetMode="External"/><Relationship Id="rId1" Type="http://schemas.openxmlformats.org/officeDocument/2006/relationships/slideLayout" Target="../slideLayouts/slideLayout2.xml"/><Relationship Id="rId4" Type="http://schemas.openxmlformats.org/officeDocument/2006/relationships/hyperlink" Target="https://csis-website-prod.s3.amazonaws.com/s3fs-public/legacy_files/files/media/csis/pubs/080825_cyber.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D6D6-15B3-E893-2B7F-E98AE3F38461}"/>
              </a:ext>
            </a:extLst>
          </p:cNvPr>
          <p:cNvSpPr>
            <a:spLocks noGrp="1"/>
          </p:cNvSpPr>
          <p:nvPr>
            <p:ph type="ctrTitle"/>
          </p:nvPr>
        </p:nvSpPr>
        <p:spPr/>
        <p:txBody>
          <a:bodyPr>
            <a:normAutofit fontScale="90000"/>
          </a:bodyPr>
          <a:lstStyle/>
          <a:p>
            <a:r>
              <a:rPr lang="en-US" dirty="0"/>
              <a:t>Securing Industrial Control Systems (ICS) with the CIA Triad</a:t>
            </a:r>
            <a:endParaRPr lang="en-IN" dirty="0"/>
          </a:p>
        </p:txBody>
      </p:sp>
      <p:sp>
        <p:nvSpPr>
          <p:cNvPr id="3" name="Subtitle 2">
            <a:extLst>
              <a:ext uri="{FF2B5EF4-FFF2-40B4-BE49-F238E27FC236}">
                <a16:creationId xmlns:a16="http://schemas.microsoft.com/office/drawing/2014/main" id="{69345100-9C4A-1EAD-2EB5-5090EDF04119}"/>
              </a:ext>
            </a:extLst>
          </p:cNvPr>
          <p:cNvSpPr>
            <a:spLocks noGrp="1"/>
          </p:cNvSpPr>
          <p:nvPr>
            <p:ph type="subTitle" idx="1"/>
          </p:nvPr>
        </p:nvSpPr>
        <p:spPr/>
        <p:txBody>
          <a:bodyPr/>
          <a:lstStyle/>
          <a:p>
            <a:r>
              <a:rPr lang="en-US" dirty="0"/>
              <a:t>KUNAL (CYBER SEC&lt; STUDENT)</a:t>
            </a:r>
          </a:p>
          <a:p>
            <a:r>
              <a:rPr lang="en-US" dirty="0"/>
              <a:t>Submitted to VIKASH SIR</a:t>
            </a:r>
          </a:p>
          <a:p>
            <a:endParaRPr lang="en-IN" dirty="0"/>
          </a:p>
        </p:txBody>
      </p:sp>
    </p:spTree>
    <p:extLst>
      <p:ext uri="{BB962C8B-B14F-4D97-AF65-F5344CB8AC3E}">
        <p14:creationId xmlns:p14="http://schemas.microsoft.com/office/powerpoint/2010/main" val="48074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D209-0199-C29E-7EB9-478FC9662045}"/>
              </a:ext>
            </a:extLst>
          </p:cNvPr>
          <p:cNvSpPr>
            <a:spLocks noGrp="1"/>
          </p:cNvSpPr>
          <p:nvPr>
            <p:ph type="title"/>
          </p:nvPr>
        </p:nvSpPr>
        <p:spPr/>
        <p:txBody>
          <a:bodyPr/>
          <a:lstStyle/>
          <a:p>
            <a:r>
              <a:rPr lang="en-IN" dirty="0"/>
              <a:t>IT Consolidation vs. ICS Distribution</a:t>
            </a:r>
          </a:p>
        </p:txBody>
      </p:sp>
      <p:sp>
        <p:nvSpPr>
          <p:cNvPr id="3" name="Content Placeholder 2">
            <a:extLst>
              <a:ext uri="{FF2B5EF4-FFF2-40B4-BE49-F238E27FC236}">
                <a16:creationId xmlns:a16="http://schemas.microsoft.com/office/drawing/2014/main" id="{F8F1B3F4-4B2B-BBB9-EE7A-CE84016F987D}"/>
              </a:ext>
            </a:extLst>
          </p:cNvPr>
          <p:cNvSpPr>
            <a:spLocks noGrp="1"/>
          </p:cNvSpPr>
          <p:nvPr>
            <p:ph idx="1"/>
          </p:nvPr>
        </p:nvSpPr>
        <p:spPr/>
        <p:txBody>
          <a:bodyPr/>
          <a:lstStyle/>
          <a:p>
            <a:r>
              <a:rPr lang="en-US" dirty="0"/>
              <a:t>IT consolidation for economies of scale.</a:t>
            </a:r>
          </a:p>
          <a:p>
            <a:r>
              <a:rPr lang="en-US" dirty="0"/>
              <a:t>ICS distributed for availability and reliability.</a:t>
            </a:r>
          </a:p>
          <a:p>
            <a:r>
              <a:rPr lang="en-US" dirty="0"/>
              <a:t>Challenges with remote access and field device security.</a:t>
            </a:r>
            <a:endParaRPr lang="en-IN" dirty="0"/>
          </a:p>
        </p:txBody>
      </p:sp>
    </p:spTree>
    <p:extLst>
      <p:ext uri="{BB962C8B-B14F-4D97-AF65-F5344CB8AC3E}">
        <p14:creationId xmlns:p14="http://schemas.microsoft.com/office/powerpoint/2010/main" val="78030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9FD9-1783-5891-D054-EC88E8A1C6CE}"/>
              </a:ext>
            </a:extLst>
          </p:cNvPr>
          <p:cNvSpPr>
            <a:spLocks noGrp="1"/>
          </p:cNvSpPr>
          <p:nvPr>
            <p:ph type="title"/>
          </p:nvPr>
        </p:nvSpPr>
        <p:spPr/>
        <p:txBody>
          <a:bodyPr/>
          <a:lstStyle/>
          <a:p>
            <a:r>
              <a:rPr lang="en-IN" dirty="0"/>
              <a:t>Mainstream IT Security Technologies</a:t>
            </a:r>
          </a:p>
        </p:txBody>
      </p:sp>
      <p:sp>
        <p:nvSpPr>
          <p:cNvPr id="3" name="Content Placeholder 2">
            <a:extLst>
              <a:ext uri="{FF2B5EF4-FFF2-40B4-BE49-F238E27FC236}">
                <a16:creationId xmlns:a16="http://schemas.microsoft.com/office/drawing/2014/main" id="{24FF9783-56A7-D9FB-20E2-4DDF4918F7B9}"/>
              </a:ext>
            </a:extLst>
          </p:cNvPr>
          <p:cNvSpPr>
            <a:spLocks noGrp="1"/>
          </p:cNvSpPr>
          <p:nvPr>
            <p:ph idx="1"/>
          </p:nvPr>
        </p:nvSpPr>
        <p:spPr/>
        <p:txBody>
          <a:bodyPr/>
          <a:lstStyle/>
          <a:p>
            <a:r>
              <a:rPr lang="en-US" dirty="0"/>
              <a:t>Impact on ICS: freeze-ups, slowdowns (basic DOS).</a:t>
            </a:r>
          </a:p>
          <a:p>
            <a:r>
              <a:rPr lang="en-US" dirty="0"/>
              <a:t>ICS deterministic vs. IT best effort.</a:t>
            </a:r>
          </a:p>
          <a:p>
            <a:r>
              <a:rPr lang="en-US" dirty="0"/>
              <a:t>Need for understanding ICS processes and impacts.</a:t>
            </a:r>
            <a:endParaRPr lang="en-IN" dirty="0"/>
          </a:p>
        </p:txBody>
      </p:sp>
    </p:spTree>
    <p:extLst>
      <p:ext uri="{BB962C8B-B14F-4D97-AF65-F5344CB8AC3E}">
        <p14:creationId xmlns:p14="http://schemas.microsoft.com/office/powerpoint/2010/main" val="150060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BDDA-3FFF-F5EB-532B-BD08C7782B3F}"/>
              </a:ext>
            </a:extLst>
          </p:cNvPr>
          <p:cNvSpPr>
            <a:spLocks noGrp="1"/>
          </p:cNvSpPr>
          <p:nvPr>
            <p:ph type="title"/>
          </p:nvPr>
        </p:nvSpPr>
        <p:spPr/>
        <p:txBody>
          <a:bodyPr/>
          <a:lstStyle/>
          <a:p>
            <a:r>
              <a:rPr lang="en-IN" dirty="0"/>
              <a:t> ICS Cyber Security Expertise</a:t>
            </a:r>
          </a:p>
        </p:txBody>
      </p:sp>
      <p:sp>
        <p:nvSpPr>
          <p:cNvPr id="3" name="Content Placeholder 2">
            <a:extLst>
              <a:ext uri="{FF2B5EF4-FFF2-40B4-BE49-F238E27FC236}">
                <a16:creationId xmlns:a16="http://schemas.microsoft.com/office/drawing/2014/main" id="{FAD4C090-1583-7FC1-E560-D37370B9338B}"/>
              </a:ext>
            </a:extLst>
          </p:cNvPr>
          <p:cNvSpPr>
            <a:spLocks noGrp="1"/>
          </p:cNvSpPr>
          <p:nvPr>
            <p:ph idx="1"/>
          </p:nvPr>
        </p:nvSpPr>
        <p:spPr/>
        <p:txBody>
          <a:bodyPr/>
          <a:lstStyle/>
          <a:p>
            <a:r>
              <a:rPr lang="en-US" dirty="0"/>
              <a:t>Lack of ICS cybersecurity curricula and certifications.</a:t>
            </a:r>
          </a:p>
          <a:p>
            <a:r>
              <a:rPr lang="en-US" dirty="0"/>
              <a:t>Importance of understanding ICS processes.</a:t>
            </a:r>
          </a:p>
          <a:p>
            <a:r>
              <a:rPr lang="en-US" dirty="0"/>
              <a:t>Challenges in repackaging IT security for ICS.</a:t>
            </a:r>
          </a:p>
          <a:p>
            <a:endParaRPr lang="en-IN" dirty="0"/>
          </a:p>
        </p:txBody>
      </p:sp>
    </p:spTree>
    <p:extLst>
      <p:ext uri="{BB962C8B-B14F-4D97-AF65-F5344CB8AC3E}">
        <p14:creationId xmlns:p14="http://schemas.microsoft.com/office/powerpoint/2010/main" val="89940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3DA0-F744-2BB1-391D-D9DF1125D1DE}"/>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E0E404D5-AB01-F479-F88D-5C1225069B0D}"/>
              </a:ext>
            </a:extLst>
          </p:cNvPr>
          <p:cNvSpPr>
            <a:spLocks noGrp="1"/>
          </p:cNvSpPr>
          <p:nvPr>
            <p:ph idx="1"/>
          </p:nvPr>
        </p:nvSpPr>
        <p:spPr/>
        <p:txBody>
          <a:bodyPr/>
          <a:lstStyle/>
          <a:p>
            <a:r>
              <a:rPr lang="en-US" dirty="0"/>
              <a:t>Addressing technical, cultural, and operational differences.</a:t>
            </a:r>
          </a:p>
          <a:p>
            <a:r>
              <a:rPr lang="en-US" dirty="0"/>
              <a:t>Successful convergence of IT and ICS requires expertise from both domains.</a:t>
            </a:r>
          </a:p>
          <a:p>
            <a:r>
              <a:rPr lang="en-US" dirty="0"/>
              <a:t>Establishing a strong foundation for secure and productive ICS.</a:t>
            </a:r>
            <a:endParaRPr lang="en-IN" dirty="0"/>
          </a:p>
        </p:txBody>
      </p:sp>
    </p:spTree>
    <p:extLst>
      <p:ext uri="{BB962C8B-B14F-4D97-AF65-F5344CB8AC3E}">
        <p14:creationId xmlns:p14="http://schemas.microsoft.com/office/powerpoint/2010/main" val="135532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2752-9021-5D39-8DA7-C1FD65FC7E2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8D08D4A-0B26-618B-AB22-B260CAF00688}"/>
              </a:ext>
            </a:extLst>
          </p:cNvPr>
          <p:cNvSpPr>
            <a:spLocks noGrp="1"/>
          </p:cNvSpPr>
          <p:nvPr>
            <p:ph idx="1"/>
          </p:nvPr>
        </p:nvSpPr>
        <p:spPr/>
        <p:txBody>
          <a:bodyPr/>
          <a:lstStyle/>
          <a:p>
            <a:r>
              <a:rPr lang="en-IN" dirty="0">
                <a:hlinkClick r:id="rId2"/>
              </a:rPr>
              <a:t>https://www.tofinosecurity.com/blog/scada-security-basics-integrity-trumps-availability</a:t>
            </a:r>
            <a:endParaRPr lang="en-IN" dirty="0"/>
          </a:p>
          <a:p>
            <a:r>
              <a:rPr lang="en-IN" dirty="0">
                <a:hlinkClick r:id="rId3"/>
              </a:rPr>
              <a:t>https://verveindustrial.com/resources/whitepaper/the-ultimate-guide-to-reading-ics-cyber-security-advisories-like-a-pro/</a:t>
            </a:r>
            <a:endParaRPr lang="en-IN" dirty="0"/>
          </a:p>
          <a:p>
            <a:r>
              <a:rPr lang="en-IN" dirty="0">
                <a:hlinkClick r:id="rId4"/>
              </a:rPr>
              <a:t>https://csis-website-prod.s3.amazonaws.com/s3fs-public/legacy_files/files/media/csis/pubs/080825_cyber.pdf</a:t>
            </a:r>
            <a:endParaRPr lang="en-IN" dirty="0"/>
          </a:p>
          <a:p>
            <a:endParaRPr lang="en-IN" dirty="0"/>
          </a:p>
        </p:txBody>
      </p:sp>
    </p:spTree>
    <p:extLst>
      <p:ext uri="{BB962C8B-B14F-4D97-AF65-F5344CB8AC3E}">
        <p14:creationId xmlns:p14="http://schemas.microsoft.com/office/powerpoint/2010/main" val="298634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DCA9-53C7-EBED-B8C9-A8F7D33B1878}"/>
              </a:ext>
            </a:extLst>
          </p:cNvPr>
          <p:cNvSpPr>
            <a:spLocks noGrp="1"/>
          </p:cNvSpPr>
          <p:nvPr>
            <p:ph type="title"/>
          </p:nvPr>
        </p:nvSpPr>
        <p:spPr/>
        <p:txBody>
          <a:bodyPr/>
          <a:lstStyle/>
          <a:p>
            <a:r>
              <a:rPr lang="en-IN" dirty="0"/>
              <a:t>Introduction to ICS</a:t>
            </a:r>
          </a:p>
        </p:txBody>
      </p:sp>
      <p:sp>
        <p:nvSpPr>
          <p:cNvPr id="3" name="Content Placeholder 2">
            <a:extLst>
              <a:ext uri="{FF2B5EF4-FFF2-40B4-BE49-F238E27FC236}">
                <a16:creationId xmlns:a16="http://schemas.microsoft.com/office/drawing/2014/main" id="{C8AC6B0A-2E8E-1FDE-1C93-31F5006DA6D6}"/>
              </a:ext>
            </a:extLst>
          </p:cNvPr>
          <p:cNvSpPr>
            <a:spLocks noGrp="1"/>
          </p:cNvSpPr>
          <p:nvPr>
            <p:ph idx="1"/>
          </p:nvPr>
        </p:nvSpPr>
        <p:spPr/>
        <p:txBody>
          <a:bodyPr/>
          <a:lstStyle/>
          <a:p>
            <a:r>
              <a:rPr lang="en-US" dirty="0"/>
              <a:t>CS integral to critical infrastructures: electric power, oil, water, etc.</a:t>
            </a:r>
          </a:p>
          <a:p>
            <a:r>
              <a:rPr lang="en-US" dirty="0"/>
              <a:t>Components: DCS, SCADA, PLC, RTU, smart meters, intelligent field instruments.</a:t>
            </a:r>
          </a:p>
          <a:p>
            <a:r>
              <a:rPr lang="en-US" dirty="0"/>
              <a:t>Unique complexity compared to business IT systems.</a:t>
            </a:r>
            <a:endParaRPr lang="en-IN" dirty="0"/>
          </a:p>
        </p:txBody>
      </p:sp>
    </p:spTree>
    <p:extLst>
      <p:ext uri="{BB962C8B-B14F-4D97-AF65-F5344CB8AC3E}">
        <p14:creationId xmlns:p14="http://schemas.microsoft.com/office/powerpoint/2010/main" val="265231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B2FF-E5CD-6887-884B-56791C5D3138}"/>
              </a:ext>
            </a:extLst>
          </p:cNvPr>
          <p:cNvSpPr>
            <a:spLocks noGrp="1"/>
          </p:cNvSpPr>
          <p:nvPr>
            <p:ph type="title"/>
          </p:nvPr>
        </p:nvSpPr>
        <p:spPr/>
        <p:txBody>
          <a:bodyPr/>
          <a:lstStyle/>
          <a:p>
            <a:r>
              <a:rPr lang="en-IN" dirty="0"/>
              <a:t> ICS Cyber Incidents</a:t>
            </a:r>
          </a:p>
        </p:txBody>
      </p:sp>
      <p:sp>
        <p:nvSpPr>
          <p:cNvPr id="3" name="Content Placeholder 2">
            <a:extLst>
              <a:ext uri="{FF2B5EF4-FFF2-40B4-BE49-F238E27FC236}">
                <a16:creationId xmlns:a16="http://schemas.microsoft.com/office/drawing/2014/main" id="{7A140CA4-2220-1110-DD41-C67253436862}"/>
              </a:ext>
            </a:extLst>
          </p:cNvPr>
          <p:cNvSpPr>
            <a:spLocks noGrp="1"/>
          </p:cNvSpPr>
          <p:nvPr>
            <p:ph idx="1"/>
          </p:nvPr>
        </p:nvSpPr>
        <p:spPr/>
        <p:txBody>
          <a:bodyPr/>
          <a:lstStyle/>
          <a:p>
            <a:r>
              <a:rPr lang="en-US" dirty="0"/>
              <a:t>Over 100 intentional and unintentional cyber incidents.</a:t>
            </a:r>
          </a:p>
          <a:p>
            <a:r>
              <a:rPr lang="en-US" dirty="0"/>
              <a:t>Varied impacts: trivial to environmental damage, equipment damage, deaths.</a:t>
            </a:r>
          </a:p>
          <a:p>
            <a:r>
              <a:rPr lang="en-US" dirty="0"/>
              <a:t>Current security efforts diffuse, lacking focus on unique ICS aspects.</a:t>
            </a:r>
            <a:endParaRPr lang="en-IN" dirty="0"/>
          </a:p>
        </p:txBody>
      </p:sp>
    </p:spTree>
    <p:extLst>
      <p:ext uri="{BB962C8B-B14F-4D97-AF65-F5344CB8AC3E}">
        <p14:creationId xmlns:p14="http://schemas.microsoft.com/office/powerpoint/2010/main" val="175496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92FF-FD76-C075-3EE1-290B371ADDF0}"/>
              </a:ext>
            </a:extLst>
          </p:cNvPr>
          <p:cNvSpPr>
            <a:spLocks noGrp="1"/>
          </p:cNvSpPr>
          <p:nvPr>
            <p:ph type="title"/>
          </p:nvPr>
        </p:nvSpPr>
        <p:spPr/>
        <p:txBody>
          <a:bodyPr/>
          <a:lstStyle/>
          <a:p>
            <a:r>
              <a:rPr lang="en-IN" dirty="0"/>
              <a:t> Recommendations</a:t>
            </a:r>
          </a:p>
        </p:txBody>
      </p:sp>
      <p:sp>
        <p:nvSpPr>
          <p:cNvPr id="3" name="Content Placeholder 2">
            <a:extLst>
              <a:ext uri="{FF2B5EF4-FFF2-40B4-BE49-F238E27FC236}">
                <a16:creationId xmlns:a16="http://schemas.microsoft.com/office/drawing/2014/main" id="{276A800E-430F-433C-70CB-D0E93818F4B5}"/>
              </a:ext>
            </a:extLst>
          </p:cNvPr>
          <p:cNvSpPr>
            <a:spLocks noGrp="1"/>
          </p:cNvSpPr>
          <p:nvPr>
            <p:ph idx="1"/>
          </p:nvPr>
        </p:nvSpPr>
        <p:spPr/>
        <p:txBody>
          <a:bodyPr/>
          <a:lstStyle/>
          <a:p>
            <a:r>
              <a:rPr lang="en-US" dirty="0"/>
              <a:t>Develop clear understanding of ICS cyber security.</a:t>
            </a:r>
          </a:p>
          <a:p>
            <a:r>
              <a:rPr lang="en-US" dirty="0"/>
              <a:t>Assess impacts on system reliability and safety.</a:t>
            </a:r>
          </a:p>
          <a:p>
            <a:r>
              <a:rPr lang="en-US" dirty="0"/>
              <a:t>Broadly define "cyber" threats, including EMP and natural threats.</a:t>
            </a:r>
          </a:p>
          <a:p>
            <a:r>
              <a:rPr lang="en-US" dirty="0"/>
              <a:t>Tailor security technologies for field devices based on actual incidents.</a:t>
            </a:r>
          </a:p>
          <a:p>
            <a:endParaRPr lang="en-IN" dirty="0"/>
          </a:p>
        </p:txBody>
      </p:sp>
    </p:spTree>
    <p:extLst>
      <p:ext uri="{BB962C8B-B14F-4D97-AF65-F5344CB8AC3E}">
        <p14:creationId xmlns:p14="http://schemas.microsoft.com/office/powerpoint/2010/main" val="22782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00E0-FA05-98CF-8D4E-334F53635BA7}"/>
              </a:ext>
            </a:extLst>
          </p:cNvPr>
          <p:cNvSpPr>
            <a:spLocks noGrp="1"/>
          </p:cNvSpPr>
          <p:nvPr>
            <p:ph type="title"/>
          </p:nvPr>
        </p:nvSpPr>
        <p:spPr/>
        <p:txBody>
          <a:bodyPr/>
          <a:lstStyle/>
          <a:p>
            <a:r>
              <a:rPr lang="en-IN" dirty="0"/>
              <a:t>More Recommendations</a:t>
            </a:r>
          </a:p>
        </p:txBody>
      </p:sp>
      <p:sp>
        <p:nvSpPr>
          <p:cNvPr id="3" name="Content Placeholder 2">
            <a:extLst>
              <a:ext uri="{FF2B5EF4-FFF2-40B4-BE49-F238E27FC236}">
                <a16:creationId xmlns:a16="http://schemas.microsoft.com/office/drawing/2014/main" id="{DA262AC6-E768-1A21-CF4C-E756BE41555B}"/>
              </a:ext>
            </a:extLst>
          </p:cNvPr>
          <p:cNvSpPr>
            <a:spLocks noGrp="1"/>
          </p:cNvSpPr>
          <p:nvPr>
            <p:ph idx="1"/>
          </p:nvPr>
        </p:nvSpPr>
        <p:spPr/>
        <p:txBody>
          <a:bodyPr/>
          <a:lstStyle/>
          <a:p>
            <a:r>
              <a:rPr lang="en-US" dirty="0"/>
              <a:t>Establish academic curricula in ICS cyber security.</a:t>
            </a:r>
          </a:p>
          <a:p>
            <a:r>
              <a:rPr lang="en-US" dirty="0"/>
              <a:t>Leverage IT technologies for securing workstations.</a:t>
            </a:r>
          </a:p>
          <a:p>
            <a:r>
              <a:rPr lang="en-US" dirty="0"/>
              <a:t>Standard certification metrics for ICS processes, systems, and personnel.</a:t>
            </a:r>
          </a:p>
          <a:p>
            <a:r>
              <a:rPr lang="en-US" dirty="0"/>
              <a:t>Promote NIST Risk Management Framework adoption.</a:t>
            </a:r>
            <a:endParaRPr lang="en-IN" dirty="0"/>
          </a:p>
        </p:txBody>
      </p:sp>
    </p:spTree>
    <p:extLst>
      <p:ext uri="{BB962C8B-B14F-4D97-AF65-F5344CB8AC3E}">
        <p14:creationId xmlns:p14="http://schemas.microsoft.com/office/powerpoint/2010/main" val="261411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220-981E-7582-70C3-607163D43AD3}"/>
              </a:ext>
            </a:extLst>
          </p:cNvPr>
          <p:cNvSpPr>
            <a:spLocks noGrp="1"/>
          </p:cNvSpPr>
          <p:nvPr>
            <p:ph type="title"/>
          </p:nvPr>
        </p:nvSpPr>
        <p:spPr/>
        <p:txBody>
          <a:bodyPr/>
          <a:lstStyle/>
          <a:p>
            <a:r>
              <a:rPr lang="en-IN" dirty="0"/>
              <a:t> Global Cyber Incident Response Team</a:t>
            </a:r>
          </a:p>
        </p:txBody>
      </p:sp>
      <p:sp>
        <p:nvSpPr>
          <p:cNvPr id="3" name="Content Placeholder 2">
            <a:extLst>
              <a:ext uri="{FF2B5EF4-FFF2-40B4-BE49-F238E27FC236}">
                <a16:creationId xmlns:a16="http://schemas.microsoft.com/office/drawing/2014/main" id="{16A40506-81C3-5A1F-1554-0CF11FB9B757}"/>
              </a:ext>
            </a:extLst>
          </p:cNvPr>
          <p:cNvSpPr>
            <a:spLocks noGrp="1"/>
          </p:cNvSpPr>
          <p:nvPr>
            <p:ph idx="1"/>
          </p:nvPr>
        </p:nvSpPr>
        <p:spPr/>
        <p:txBody>
          <a:bodyPr/>
          <a:lstStyle/>
          <a:p>
            <a:r>
              <a:rPr lang="en-US" dirty="0"/>
              <a:t>Establish a global, non-governmental CIRT for Control Systems.</a:t>
            </a:r>
          </a:p>
          <a:p>
            <a:r>
              <a:rPr lang="en-US" dirty="0"/>
              <a:t>Staff with control system expertise for information sharing.</a:t>
            </a:r>
          </a:p>
          <a:p>
            <a:r>
              <a:rPr lang="en-US" dirty="0"/>
              <a:t>Vetting ICS experts without traditional security clearances.</a:t>
            </a:r>
          </a:p>
          <a:p>
            <a:r>
              <a:rPr lang="en-US" dirty="0"/>
              <a:t>Provide regulation and incentives for cyber security in critical infrastructure.</a:t>
            </a:r>
          </a:p>
          <a:p>
            <a:endParaRPr lang="en-IN" dirty="0"/>
          </a:p>
        </p:txBody>
      </p:sp>
    </p:spTree>
    <p:extLst>
      <p:ext uri="{BB962C8B-B14F-4D97-AF65-F5344CB8AC3E}">
        <p14:creationId xmlns:p14="http://schemas.microsoft.com/office/powerpoint/2010/main" val="428416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69F7-55BB-7ECD-7A88-315C293B1E60}"/>
              </a:ext>
            </a:extLst>
          </p:cNvPr>
          <p:cNvSpPr>
            <a:spLocks noGrp="1"/>
          </p:cNvSpPr>
          <p:nvPr>
            <p:ph type="title"/>
          </p:nvPr>
        </p:nvSpPr>
        <p:spPr/>
        <p:txBody>
          <a:bodyPr/>
          <a:lstStyle/>
          <a:p>
            <a:r>
              <a:rPr lang="en-IN" b="1" i="0" dirty="0">
                <a:effectLst/>
                <a:latin typeface="Söhne"/>
              </a:rPr>
              <a:t>Culture Change and Security</a:t>
            </a:r>
            <a:endParaRPr lang="en-IN" dirty="0"/>
          </a:p>
        </p:txBody>
      </p:sp>
      <p:sp>
        <p:nvSpPr>
          <p:cNvPr id="3" name="Content Placeholder 2">
            <a:extLst>
              <a:ext uri="{FF2B5EF4-FFF2-40B4-BE49-F238E27FC236}">
                <a16:creationId xmlns:a16="http://schemas.microsoft.com/office/drawing/2014/main" id="{27737EED-BC65-5A05-FDDB-249DF6BF4EC8}"/>
              </a:ext>
            </a:extLst>
          </p:cNvPr>
          <p:cNvSpPr>
            <a:spLocks noGrp="1"/>
          </p:cNvSpPr>
          <p:nvPr>
            <p:ph idx="1"/>
          </p:nvPr>
        </p:nvSpPr>
        <p:spPr/>
        <p:txBody>
          <a:bodyPr/>
          <a:lstStyle/>
          <a:p>
            <a:r>
              <a:rPr lang="en-US" dirty="0"/>
              <a:t>Promote security culture equal to performance and safety in critical industries.</a:t>
            </a:r>
          </a:p>
          <a:p>
            <a:r>
              <a:rPr lang="en-US" dirty="0"/>
              <a:t>Recognize ICS as needing regulation for safe, efficient, and secure operation.</a:t>
            </a:r>
          </a:p>
          <a:p>
            <a:r>
              <a:rPr lang="en-US" dirty="0"/>
              <a:t>ICS cybersecurity compared to IT security 15 years ago – in formative stage.</a:t>
            </a:r>
            <a:endParaRPr lang="en-IN" dirty="0"/>
          </a:p>
        </p:txBody>
      </p:sp>
    </p:spTree>
    <p:extLst>
      <p:ext uri="{BB962C8B-B14F-4D97-AF65-F5344CB8AC3E}">
        <p14:creationId xmlns:p14="http://schemas.microsoft.com/office/powerpoint/2010/main" val="159187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FD4-B27E-7F30-3084-C6F3F6BD5646}"/>
              </a:ext>
            </a:extLst>
          </p:cNvPr>
          <p:cNvSpPr>
            <a:spLocks noGrp="1"/>
          </p:cNvSpPr>
          <p:nvPr>
            <p:ph type="title"/>
          </p:nvPr>
        </p:nvSpPr>
        <p:spPr/>
        <p:txBody>
          <a:bodyPr/>
          <a:lstStyle/>
          <a:p>
            <a:r>
              <a:rPr lang="it-IT" dirty="0"/>
              <a:t> CIA Triad Model in ICS</a:t>
            </a:r>
            <a:endParaRPr lang="en-IN" dirty="0"/>
          </a:p>
        </p:txBody>
      </p:sp>
      <p:sp>
        <p:nvSpPr>
          <p:cNvPr id="3" name="Content Placeholder 2">
            <a:extLst>
              <a:ext uri="{FF2B5EF4-FFF2-40B4-BE49-F238E27FC236}">
                <a16:creationId xmlns:a16="http://schemas.microsoft.com/office/drawing/2014/main" id="{6FE78761-3631-03E7-6037-DE77CE4BB51A}"/>
              </a:ext>
            </a:extLst>
          </p:cNvPr>
          <p:cNvSpPr>
            <a:spLocks noGrp="1"/>
          </p:cNvSpPr>
          <p:nvPr>
            <p:ph idx="1"/>
          </p:nvPr>
        </p:nvSpPr>
        <p:spPr/>
        <p:txBody>
          <a:bodyPr/>
          <a:lstStyle/>
          <a:p>
            <a:r>
              <a:rPr lang="en-US" dirty="0"/>
              <a:t>CIA Triad: Confidentiality, Integrity, Availability.</a:t>
            </a:r>
          </a:p>
          <a:p>
            <a:r>
              <a:rPr lang="en-US" dirty="0"/>
              <a:t>Traditional IT: CIA order; ICS: AIC order - Availability, Integrity, Confidentiality.</a:t>
            </a:r>
          </a:p>
          <a:p>
            <a:r>
              <a:rPr lang="en-US" dirty="0"/>
              <a:t>Converged ICS/IT: Balanced CIA Triad for secure, usable systems.</a:t>
            </a:r>
            <a:endParaRPr lang="en-IN" dirty="0"/>
          </a:p>
        </p:txBody>
      </p:sp>
    </p:spTree>
    <p:extLst>
      <p:ext uri="{BB962C8B-B14F-4D97-AF65-F5344CB8AC3E}">
        <p14:creationId xmlns:p14="http://schemas.microsoft.com/office/powerpoint/2010/main" val="236571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ADD1-5DC3-A9D8-C5B4-0395D6C1F9BE}"/>
              </a:ext>
            </a:extLst>
          </p:cNvPr>
          <p:cNvSpPr>
            <a:spLocks noGrp="1"/>
          </p:cNvSpPr>
          <p:nvPr>
            <p:ph type="title"/>
          </p:nvPr>
        </p:nvSpPr>
        <p:spPr/>
        <p:txBody>
          <a:bodyPr/>
          <a:lstStyle/>
          <a:p>
            <a:r>
              <a:rPr lang="en-US" dirty="0"/>
              <a:t> IT vs. ICS System Users</a:t>
            </a:r>
            <a:endParaRPr lang="en-IN" dirty="0"/>
          </a:p>
        </p:txBody>
      </p:sp>
      <p:sp>
        <p:nvSpPr>
          <p:cNvPr id="3" name="Content Placeholder 2">
            <a:extLst>
              <a:ext uri="{FF2B5EF4-FFF2-40B4-BE49-F238E27FC236}">
                <a16:creationId xmlns:a16="http://schemas.microsoft.com/office/drawing/2014/main" id="{5D8812A2-DECC-C04D-791E-4DA0105B214B}"/>
              </a:ext>
            </a:extLst>
          </p:cNvPr>
          <p:cNvSpPr>
            <a:spLocks noGrp="1"/>
          </p:cNvSpPr>
          <p:nvPr>
            <p:ph idx="1"/>
          </p:nvPr>
        </p:nvSpPr>
        <p:spPr/>
        <p:txBody>
          <a:bodyPr/>
          <a:lstStyle/>
          <a:p>
            <a:r>
              <a:rPr lang="en-US" dirty="0"/>
              <a:t>IT: End user is a person.</a:t>
            </a:r>
          </a:p>
          <a:p>
            <a:r>
              <a:rPr lang="en-US" dirty="0"/>
              <a:t>ICS: End user is a highly intelligent control device.</a:t>
            </a:r>
          </a:p>
          <a:p>
            <a:r>
              <a:rPr lang="en-US" dirty="0"/>
              <a:t>Significance in securing ICS appropriately.</a:t>
            </a:r>
            <a:endParaRPr lang="en-IN" dirty="0"/>
          </a:p>
        </p:txBody>
      </p:sp>
    </p:spTree>
    <p:extLst>
      <p:ext uri="{BB962C8B-B14F-4D97-AF65-F5344CB8AC3E}">
        <p14:creationId xmlns:p14="http://schemas.microsoft.com/office/powerpoint/2010/main" val="42509815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TotalTime>
  <Words>1038</Words>
  <Application>Microsoft Office PowerPoint</Application>
  <PresentationFormat>Widescreen</PresentationFormat>
  <Paragraphs>84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Söhne</vt:lpstr>
      <vt:lpstr>Parcel</vt:lpstr>
      <vt:lpstr>Securing Industrial Control Systems (ICS) with the CIA Triad</vt:lpstr>
      <vt:lpstr>Introduction to ICS</vt:lpstr>
      <vt:lpstr> ICS Cyber Incidents</vt:lpstr>
      <vt:lpstr> Recommendations</vt:lpstr>
      <vt:lpstr>More Recommendations</vt:lpstr>
      <vt:lpstr> Global Cyber Incident Response Team</vt:lpstr>
      <vt:lpstr>Culture Change and Security</vt:lpstr>
      <vt:lpstr> CIA Triad Model in ICS</vt:lpstr>
      <vt:lpstr> IT vs. ICS System Users</vt:lpstr>
      <vt:lpstr>IT Consolidation vs. ICS Distribution</vt:lpstr>
      <vt:lpstr>Mainstream IT Security Technologies</vt:lpstr>
      <vt:lpstr> ICS Cyber Security Expertise</vt:lpstr>
      <vt:lpstr>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Industrial Control Systems (ICS) with the CIA Triad</dc:title>
  <dc:creator>Kunal Rajput</dc:creator>
  <cp:lastModifiedBy>Kunal Rajput</cp:lastModifiedBy>
  <cp:revision>1</cp:revision>
  <dcterms:created xsi:type="dcterms:W3CDTF">2023-12-14T16:35:12Z</dcterms:created>
  <dcterms:modified xsi:type="dcterms:W3CDTF">2023-12-14T16:45:37Z</dcterms:modified>
</cp:coreProperties>
</file>