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85" r:id="rId3"/>
    <p:sldId id="287" r:id="rId4"/>
    <p:sldId id="281" r:id="rId5"/>
    <p:sldId id="271" r:id="rId6"/>
    <p:sldId id="292" r:id="rId7"/>
    <p:sldId id="293" r:id="rId8"/>
    <p:sldId id="294" r:id="rId9"/>
    <p:sldId id="295"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4" autoAdjust="0"/>
    <p:restoredTop sz="90619" autoAdjust="0"/>
  </p:normalViewPr>
  <p:slideViewPr>
    <p:cSldViewPr snapToGrid="0">
      <p:cViewPr varScale="1">
        <p:scale>
          <a:sx n="82" d="100"/>
          <a:sy n="82" d="100"/>
        </p:scale>
        <p:origin x="456"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12/9/23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3214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12/9/23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12/9/23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12/9/23</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ideo" Target="https://www.youtube.com/embed/he7w45_Xjcg?feature=oembed" TargetMode="External"/><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Layout" Target="../slideLayouts/slideLayout6.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fontScale="90000"/>
          </a:bodyPr>
          <a:lstStyle/>
          <a:p>
            <a:r>
              <a:rPr lang="en-US" sz="4800" dirty="0"/>
              <a:t>Cyber Security Audit and Compliances (Introduction)</a:t>
            </a:r>
            <a:endParaRPr lang="en-US" sz="4800" dirty="0">
              <a:solidFill>
                <a:schemeClr val="bg1"/>
              </a:solidFill>
            </a:endParaRPr>
          </a:p>
        </p:txBody>
      </p:sp>
      <p:pic>
        <p:nvPicPr>
          <p:cNvPr id="4" name="Picture 3">
            <a:extLst>
              <a:ext uri="{FF2B5EF4-FFF2-40B4-BE49-F238E27FC236}">
                <a16:creationId xmlns:a16="http://schemas.microsoft.com/office/drawing/2014/main" id="{9632D793-E536-46BC-9E4D-F23411E7CC68}"/>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2899641" y="3458250"/>
            <a:ext cx="1496692" cy="1896001"/>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End</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a:t>
            </a:r>
            <a:r>
              <a:rPr lang="en-US" sz="6600" dirty="0">
                <a:solidFill>
                  <a:srgbClr val="FFFFFF"/>
                </a:solidFill>
                <a:latin typeface="+mj-lt"/>
                <a:ea typeface="Times New Roman" panose="02020603050405020304" pitchFamily="18" charset="0"/>
              </a:rPr>
              <a:t>Any</a:t>
            </a:r>
            <a:r>
              <a:rPr lang="en-US" sz="6600" dirty="0">
                <a:solidFill>
                  <a:srgbClr val="FFFFFF"/>
                </a:solidFill>
                <a:effectLst/>
                <a:latin typeface="+mj-lt"/>
                <a:ea typeface="Times New Roman" panose="02020603050405020304" pitchFamily="18" charset="0"/>
              </a:rPr>
              <a:t> </a:t>
            </a:r>
            <a:r>
              <a:rPr lang="en-US" sz="6600" dirty="0">
                <a:solidFill>
                  <a:srgbClr val="FFFFFF"/>
                </a:solidFill>
                <a:latin typeface="+mj-lt"/>
                <a:ea typeface="Times New Roman" panose="02020603050405020304" pitchFamily="18" charset="0"/>
              </a:rPr>
              <a:t>Q</a:t>
            </a:r>
            <a:r>
              <a:rPr lang="en-US" sz="6600" dirty="0">
                <a:solidFill>
                  <a:srgbClr val="FFFFFF"/>
                </a:solidFill>
                <a:effectLst/>
                <a:latin typeface="+mj-lt"/>
                <a:ea typeface="Times New Roman" panose="02020603050405020304" pitchFamily="18" charset="0"/>
              </a:rPr>
              <a:t>uestions?</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a:t>
            </a:r>
            <a:r>
              <a:rPr lang="en-US" sz="4000" dirty="0">
                <a:solidFill>
                  <a:schemeClr val="tx1"/>
                </a:solidFill>
                <a:latin typeface="Segoe UI Light" panose="020B0502040204020203" pitchFamily="34" charset="0"/>
                <a:cs typeface="Segoe UI Light" panose="020B0502040204020203" pitchFamily="34" charset="0"/>
              </a:rPr>
              <a:t>Let’s Go for the next Topic.</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0" name="Picture 9">
            <a:extLst>
              <a:ext uri="{FF2B5EF4-FFF2-40B4-BE49-F238E27FC236}">
                <a16:creationId xmlns:a16="http://schemas.microsoft.com/office/drawing/2014/main" id="{90D91B4D-0806-4640-9C38-17E89BD767F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15746"/>
            <a:ext cx="11309348" cy="640080"/>
          </a:xfrm>
        </p:spPr>
        <p:txBody>
          <a:bodyPr>
            <a:normAutofit/>
          </a:bodyPr>
          <a:lstStyle/>
          <a:p>
            <a:r>
              <a:rPr lang="en-US" dirty="0"/>
              <a:t>Topics Covered</a:t>
            </a:r>
          </a:p>
        </p:txBody>
      </p:sp>
      <p:sp>
        <p:nvSpPr>
          <p:cNvPr id="2" name="Content Placeholder 1"/>
          <p:cNvSpPr>
            <a:spLocks noGrp="1"/>
          </p:cNvSpPr>
          <p:nvPr>
            <p:ph sz="half" idx="4294967295"/>
          </p:nvPr>
        </p:nvSpPr>
        <p:spPr>
          <a:xfrm>
            <a:off x="1755648" y="1294726"/>
            <a:ext cx="10074908" cy="4539403"/>
          </a:xfrm>
        </p:spPr>
        <p:txBody>
          <a:bodyPr>
            <a:noAutofit/>
          </a:bodyPr>
          <a:lstStyle/>
          <a:p>
            <a:pPr marL="285750" indent="-285750">
              <a:buFont typeface="Arial" panose="020B0604020202020204" pitchFamily="34" charset="0"/>
              <a:buChar char="•"/>
            </a:pPr>
            <a:r>
              <a:rPr lang="en-US" sz="2000" b="1" dirty="0"/>
              <a:t>What is Audit?</a:t>
            </a:r>
          </a:p>
          <a:p>
            <a:pPr marL="285750" indent="-285750">
              <a:buFont typeface="Arial" panose="020B0604020202020204" pitchFamily="34" charset="0"/>
              <a:buChar char="•"/>
            </a:pPr>
            <a:r>
              <a:rPr lang="en-US" sz="2000" b="1" dirty="0"/>
              <a:t>What is Compliance?</a:t>
            </a:r>
          </a:p>
          <a:p>
            <a:pPr marL="285750" indent="-285750">
              <a:buFont typeface="Arial" panose="020B0604020202020204" pitchFamily="34" charset="0"/>
              <a:buChar char="•"/>
            </a:pPr>
            <a:r>
              <a:rPr lang="en-US" sz="2000" b="1" dirty="0"/>
              <a:t>What is Assessment?</a:t>
            </a:r>
          </a:p>
          <a:p>
            <a:pPr marL="285750" indent="-285750">
              <a:buFont typeface="Arial" panose="020B0604020202020204" pitchFamily="34" charset="0"/>
              <a:buChar char="•"/>
            </a:pPr>
            <a:r>
              <a:rPr lang="en-US" sz="2000" b="1" dirty="0"/>
              <a:t>Difference between Audit and Assessment.</a:t>
            </a:r>
          </a:p>
          <a:p>
            <a:pPr marL="285750" indent="-285750">
              <a:buFont typeface="Arial" panose="020B0604020202020204" pitchFamily="34" charset="0"/>
              <a:buChar char="•"/>
            </a:pPr>
            <a:r>
              <a:rPr lang="en-US" sz="2000" b="1" dirty="0"/>
              <a:t>Importance and Need of Audit</a:t>
            </a:r>
          </a:p>
          <a:p>
            <a:pPr marL="285750" indent="-285750">
              <a:buFont typeface="Arial" panose="020B0604020202020204" pitchFamily="34" charset="0"/>
              <a:buChar char="•"/>
            </a:pPr>
            <a:r>
              <a:rPr lang="en-US" sz="2000" b="1" dirty="0"/>
              <a:t>What if an Organization does not comply?</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2E7415A2-1130-4D6F-867B-D2D4E5796ED8}"/>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346838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What is Audit?</a:t>
            </a:r>
          </a:p>
        </p:txBody>
      </p:sp>
      <p:grpSp>
        <p:nvGrpSpPr>
          <p:cNvPr id="28" name="Group 27" descr="Step number 1"/>
          <p:cNvGrpSpPr/>
          <p:nvPr/>
        </p:nvGrpSpPr>
        <p:grpSpPr bwMode="gray">
          <a:xfrm>
            <a:off x="1644547" y="1340695"/>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2" y="1330574"/>
            <a:ext cx="9738733" cy="5205546"/>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US" sz="1800" dirty="0">
                <a:solidFill>
                  <a:schemeClr val="tx1">
                    <a:lumMod val="75000"/>
                    <a:lumOff val="25000"/>
                  </a:schemeClr>
                </a:solidFill>
              </a:rPr>
              <a:t>Audit is a process to assess and review of </a:t>
            </a:r>
            <a:r>
              <a:rPr lang="en-IN" sz="1800" dirty="0">
                <a:solidFill>
                  <a:schemeClr val="tx1">
                    <a:lumMod val="75000"/>
                    <a:lumOff val="25000"/>
                  </a:schemeClr>
                </a:solidFill>
              </a:rPr>
              <a:t>an organization’s internal policies, controls, and activities in accordance with guideline, framework or compliances.</a:t>
            </a:r>
          </a:p>
          <a:p>
            <a:pPr algn="just">
              <a:lnSpc>
                <a:spcPct val="108000"/>
              </a:lnSpc>
            </a:pPr>
            <a:endParaRPr lang="en-IN"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Audit can be used to assess the presence and effectiveness of IT controls and to ensure that those controls are compliant with stated policies</a:t>
            </a:r>
            <a:r>
              <a:rPr lang="en-US" sz="1800" dirty="0">
                <a:solidFill>
                  <a:schemeClr val="tx1">
                    <a:lumMod val="75000"/>
                    <a:lumOff val="25000"/>
                  </a:schemeClr>
                </a:solidFill>
              </a:rPr>
              <a:t>.</a:t>
            </a:r>
          </a:p>
          <a:p>
            <a:pPr algn="just">
              <a:lnSpc>
                <a:spcPct val="108000"/>
              </a:lnSpc>
            </a:pPr>
            <a:endParaRPr lang="en-US"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Audits provide reasonable assurance that organizations are compliant with applicable regulations and other industry requirements.</a:t>
            </a:r>
          </a:p>
          <a:p>
            <a:pPr algn="just">
              <a:lnSpc>
                <a:spcPct val="108000"/>
              </a:lnSpc>
            </a:pPr>
            <a:endParaRPr lang="en-IN" sz="1800" dirty="0">
              <a:solidFill>
                <a:schemeClr val="tx1">
                  <a:lumMod val="75000"/>
                  <a:lumOff val="25000"/>
                </a:schemeClr>
              </a:solidFill>
            </a:endParaRPr>
          </a:p>
          <a:p>
            <a:pPr algn="just">
              <a:lnSpc>
                <a:spcPct val="108000"/>
              </a:lnSpc>
            </a:pPr>
            <a:r>
              <a:rPr lang="en-IN" sz="1800" b="1" dirty="0">
                <a:solidFill>
                  <a:schemeClr val="tx1">
                    <a:lumMod val="75000"/>
                    <a:lumOff val="25000"/>
                  </a:schemeClr>
                </a:solidFill>
              </a:rPr>
              <a:t>Types of Audits:</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Financial audits</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Compliance audits</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Operational audits</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Investigative audits</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Information technology audits</a:t>
            </a:r>
          </a:p>
          <a:p>
            <a:pPr marL="0" lvl="1" algn="just">
              <a:lnSpc>
                <a:spcPct val="108000"/>
              </a:lnSpc>
            </a:pPr>
            <a:endParaRPr lang="en-IN" sz="22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p:txBody>
      </p:sp>
      <p:pic>
        <p:nvPicPr>
          <p:cNvPr id="47" name="Picture 46" descr="SmartArt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grpSp>
        <p:nvGrpSpPr>
          <p:cNvPr id="13" name="Group 12" descr="Step number 1">
            <a:extLst>
              <a:ext uri="{FF2B5EF4-FFF2-40B4-BE49-F238E27FC236}">
                <a16:creationId xmlns:a16="http://schemas.microsoft.com/office/drawing/2014/main" id="{DCB10ABA-ECA6-4116-947D-27FEC6A8EDCB}"/>
              </a:ext>
            </a:extLst>
          </p:cNvPr>
          <p:cNvGrpSpPr/>
          <p:nvPr/>
        </p:nvGrpSpPr>
        <p:grpSpPr bwMode="gray">
          <a:xfrm>
            <a:off x="1644547" y="2223127"/>
            <a:ext cx="380382" cy="296049"/>
            <a:chOff x="6741828" y="1435344"/>
            <a:chExt cx="380382" cy="296049"/>
          </a:xfrm>
        </p:grpSpPr>
        <p:sp>
          <p:nvSpPr>
            <p:cNvPr id="14" name="Rectangle 13" descr="Step number 1">
              <a:extLst>
                <a:ext uri="{FF2B5EF4-FFF2-40B4-BE49-F238E27FC236}">
                  <a16:creationId xmlns:a16="http://schemas.microsoft.com/office/drawing/2014/main" id="{4F8223E8-9EEE-4B97-BE20-9012A5D28D4C}"/>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Small square with numeral 1 inside ">
              <a:extLst>
                <a:ext uri="{FF2B5EF4-FFF2-40B4-BE49-F238E27FC236}">
                  <a16:creationId xmlns:a16="http://schemas.microsoft.com/office/drawing/2014/main" id="{A1210EAC-476D-410A-943A-9F5C631520FD}"/>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grpSp>
        <p:nvGrpSpPr>
          <p:cNvPr id="16" name="Group 15" descr="Step number 1">
            <a:extLst>
              <a:ext uri="{FF2B5EF4-FFF2-40B4-BE49-F238E27FC236}">
                <a16:creationId xmlns:a16="http://schemas.microsoft.com/office/drawing/2014/main" id="{826D6EFE-D3E6-4106-86FD-5140397D975A}"/>
              </a:ext>
            </a:extLst>
          </p:cNvPr>
          <p:cNvGrpSpPr/>
          <p:nvPr/>
        </p:nvGrpSpPr>
        <p:grpSpPr bwMode="gray">
          <a:xfrm>
            <a:off x="1644547" y="3120484"/>
            <a:ext cx="380382" cy="296049"/>
            <a:chOff x="6741828" y="1435344"/>
            <a:chExt cx="380382" cy="296049"/>
          </a:xfrm>
        </p:grpSpPr>
        <p:sp>
          <p:nvSpPr>
            <p:cNvPr id="17" name="Rectangle 16" descr="Step number 1">
              <a:extLst>
                <a:ext uri="{FF2B5EF4-FFF2-40B4-BE49-F238E27FC236}">
                  <a16:creationId xmlns:a16="http://schemas.microsoft.com/office/drawing/2014/main" id="{B76F9758-BE77-48D5-9933-D6990A320301}"/>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descr="Small square with numeral 1 inside ">
              <a:extLst>
                <a:ext uri="{FF2B5EF4-FFF2-40B4-BE49-F238E27FC236}">
                  <a16:creationId xmlns:a16="http://schemas.microsoft.com/office/drawing/2014/main" id="{CDF735A3-3542-4E8E-9BE0-CAC22EF5B082}"/>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3</a:t>
              </a:r>
            </a:p>
          </p:txBody>
        </p:sp>
      </p:grpSp>
      <p:sp>
        <p:nvSpPr>
          <p:cNvPr id="2" name="TextBox 1">
            <a:extLst>
              <a:ext uri="{FF2B5EF4-FFF2-40B4-BE49-F238E27FC236}">
                <a16:creationId xmlns:a16="http://schemas.microsoft.com/office/drawing/2014/main" id="{0EF3353D-148F-4A01-8F19-868A34579BF9}"/>
              </a:ext>
            </a:extLst>
          </p:cNvPr>
          <p:cNvSpPr txBox="1"/>
          <p:nvPr/>
        </p:nvSpPr>
        <p:spPr>
          <a:xfrm>
            <a:off x="5638800" y="2974109"/>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3721032-13B9-4A95-B095-60AA6DA0448E}"/>
              </a:ext>
            </a:extLst>
          </p:cNvPr>
          <p:cNvSpPr txBox="1"/>
          <p:nvPr/>
        </p:nvSpPr>
        <p:spPr>
          <a:xfrm flipH="1">
            <a:off x="7972470" y="3998620"/>
            <a:ext cx="3085409" cy="1565750"/>
          </a:xfrm>
          <a:prstGeom prst="rect">
            <a:avLst/>
          </a:prstGeom>
          <a:noFill/>
        </p:spPr>
        <p:txBody>
          <a:bodyPr wrap="square" rtlCol="0">
            <a:spAutoFit/>
          </a:bodyPr>
          <a:lstStyle/>
          <a:p>
            <a:pPr>
              <a:lnSpc>
                <a:spcPct val="108000"/>
              </a:lnSpc>
            </a:pPr>
            <a:r>
              <a:rPr lang="en-IN" b="1" dirty="0">
                <a:solidFill>
                  <a:schemeClr val="tx1">
                    <a:lumMod val="75000"/>
                    <a:lumOff val="25000"/>
                  </a:schemeClr>
                </a:solidFill>
              </a:rPr>
              <a:t>Scope of an IT Audit:</a:t>
            </a:r>
          </a:p>
          <a:p>
            <a:pPr marL="914400" lvl="3" indent="-285750">
              <a:lnSpc>
                <a:spcPct val="108000"/>
              </a:lnSpc>
              <a:buFont typeface="Arial" panose="020B0604020202020204" pitchFamily="34" charset="0"/>
              <a:buChar char="•"/>
            </a:pPr>
            <a:r>
              <a:rPr lang="en-IN" dirty="0">
                <a:solidFill>
                  <a:schemeClr val="tx1">
                    <a:lumMod val="75000"/>
                    <a:lumOff val="25000"/>
                  </a:schemeClr>
                </a:solidFill>
              </a:rPr>
              <a:t>Organizational</a:t>
            </a:r>
          </a:p>
          <a:p>
            <a:pPr marL="914400" lvl="3" indent="-285750">
              <a:lnSpc>
                <a:spcPct val="108000"/>
              </a:lnSpc>
              <a:buFont typeface="Arial" panose="020B0604020202020204" pitchFamily="34" charset="0"/>
              <a:buChar char="•"/>
            </a:pPr>
            <a:r>
              <a:rPr lang="en-IN" dirty="0">
                <a:solidFill>
                  <a:schemeClr val="tx1">
                    <a:lumMod val="75000"/>
                    <a:lumOff val="25000"/>
                  </a:schemeClr>
                </a:solidFill>
              </a:rPr>
              <a:t>Compliance</a:t>
            </a:r>
          </a:p>
          <a:p>
            <a:pPr marL="914400" lvl="3" indent="-285750">
              <a:lnSpc>
                <a:spcPct val="108000"/>
              </a:lnSpc>
              <a:buFont typeface="Arial" panose="020B0604020202020204" pitchFamily="34" charset="0"/>
              <a:buChar char="•"/>
            </a:pPr>
            <a:r>
              <a:rPr lang="en-IN" dirty="0">
                <a:solidFill>
                  <a:schemeClr val="tx1">
                    <a:lumMod val="75000"/>
                    <a:lumOff val="25000"/>
                  </a:schemeClr>
                </a:solidFill>
              </a:rPr>
              <a:t>Application</a:t>
            </a:r>
          </a:p>
          <a:p>
            <a:pPr marL="914400" lvl="3" indent="-285750">
              <a:lnSpc>
                <a:spcPct val="108000"/>
              </a:lnSpc>
              <a:buFont typeface="Arial" panose="020B0604020202020204" pitchFamily="34" charset="0"/>
              <a:buChar char="•"/>
            </a:pPr>
            <a:r>
              <a:rPr lang="en-IN" dirty="0">
                <a:solidFill>
                  <a:schemeClr val="tx1">
                    <a:lumMod val="75000"/>
                    <a:lumOff val="25000"/>
                  </a:schemeClr>
                </a:solidFill>
              </a:rPr>
              <a:t>Technical</a:t>
            </a:r>
          </a:p>
        </p:txBody>
      </p:sp>
      <p:pic>
        <p:nvPicPr>
          <p:cNvPr id="19" name="Picture 18">
            <a:extLst>
              <a:ext uri="{FF2B5EF4-FFF2-40B4-BE49-F238E27FC236}">
                <a16:creationId xmlns:a16="http://schemas.microsoft.com/office/drawing/2014/main" id="{39B440A4-2E13-4F75-A9A8-996D7E13FBD9}"/>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182647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20347"/>
            <a:ext cx="11309348" cy="640080"/>
          </a:xfrm>
        </p:spPr>
        <p:txBody>
          <a:bodyPr/>
          <a:lstStyle/>
          <a:p>
            <a:r>
              <a:rPr lang="en-US" dirty="0"/>
              <a:t>What is Compliance?</a:t>
            </a:r>
          </a:p>
        </p:txBody>
      </p:sp>
      <p:grpSp>
        <p:nvGrpSpPr>
          <p:cNvPr id="41" name="Group 40" descr="Step number 1">
            <a:extLst>
              <a:ext uri="{FF2B5EF4-FFF2-40B4-BE49-F238E27FC236}">
                <a16:creationId xmlns:a16="http://schemas.microsoft.com/office/drawing/2014/main" id="{5D1C1082-9AB4-4563-B17E-F007D9DC5819}"/>
              </a:ext>
            </a:extLst>
          </p:cNvPr>
          <p:cNvGrpSpPr/>
          <p:nvPr/>
        </p:nvGrpSpPr>
        <p:grpSpPr bwMode="gray">
          <a:xfrm>
            <a:off x="1644547" y="1340695"/>
            <a:ext cx="380382" cy="296049"/>
            <a:chOff x="6741828" y="1435344"/>
            <a:chExt cx="380382" cy="296049"/>
          </a:xfrm>
        </p:grpSpPr>
        <p:sp>
          <p:nvSpPr>
            <p:cNvPr id="43" name="Rectangle 42" descr="Step number 1">
              <a:extLst>
                <a:ext uri="{FF2B5EF4-FFF2-40B4-BE49-F238E27FC236}">
                  <a16:creationId xmlns:a16="http://schemas.microsoft.com/office/drawing/2014/main" id="{78FA9F4B-C673-4D08-A185-F73D51BC31DF}"/>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1 inside ">
              <a:extLst>
                <a:ext uri="{FF2B5EF4-FFF2-40B4-BE49-F238E27FC236}">
                  <a16:creationId xmlns:a16="http://schemas.microsoft.com/office/drawing/2014/main" id="{06C01889-C4C9-4463-BA12-3B8FB40D5DE6}"/>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6" name="Text Placeholder 7">
            <a:extLst>
              <a:ext uri="{FF2B5EF4-FFF2-40B4-BE49-F238E27FC236}">
                <a16:creationId xmlns:a16="http://schemas.microsoft.com/office/drawing/2014/main" id="{4BA36ADD-EA1A-49C9-AAA7-DCE327E69591}"/>
              </a:ext>
            </a:extLst>
          </p:cNvPr>
          <p:cNvSpPr txBox="1">
            <a:spLocks/>
          </p:cNvSpPr>
          <p:nvPr/>
        </p:nvSpPr>
        <p:spPr>
          <a:xfrm>
            <a:off x="2091822" y="1330574"/>
            <a:ext cx="9738733" cy="5205546"/>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IN" sz="1800" dirty="0">
                <a:solidFill>
                  <a:schemeClr val="tx1">
                    <a:lumMod val="75000"/>
                    <a:lumOff val="25000"/>
                  </a:schemeClr>
                </a:solidFill>
              </a:rPr>
              <a:t>“The act or process of complying to a desire, demand, proposal, or regimen or to coercion.” To comply is “to conform, submit, or adapt as required or requested.”</a:t>
            </a:r>
            <a:endParaRPr lang="en-US" sz="1800" dirty="0">
              <a:solidFill>
                <a:schemeClr val="tx1">
                  <a:lumMod val="75000"/>
                  <a:lumOff val="25000"/>
                </a:schemeClr>
              </a:solidFill>
            </a:endParaRPr>
          </a:p>
          <a:p>
            <a:pPr algn="just">
              <a:lnSpc>
                <a:spcPct val="108000"/>
              </a:lnSpc>
            </a:pPr>
            <a:endParaRPr lang="en-US" sz="1800" dirty="0">
              <a:solidFill>
                <a:schemeClr val="tx1">
                  <a:lumMod val="75000"/>
                  <a:lumOff val="25000"/>
                </a:schemeClr>
              </a:solidFill>
            </a:endParaRPr>
          </a:p>
          <a:p>
            <a:pPr algn="just">
              <a:lnSpc>
                <a:spcPct val="108000"/>
              </a:lnSpc>
            </a:pPr>
            <a:r>
              <a:rPr lang="en-US" sz="1800" b="1" dirty="0">
                <a:solidFill>
                  <a:schemeClr val="tx1">
                    <a:lumMod val="75000"/>
                    <a:lumOff val="25000"/>
                  </a:schemeClr>
                </a:solidFill>
              </a:rPr>
              <a:t>Two Types: </a:t>
            </a:r>
            <a:r>
              <a:rPr lang="en-US" sz="1800" dirty="0">
                <a:solidFill>
                  <a:schemeClr val="tx1">
                    <a:lumMod val="75000"/>
                    <a:lumOff val="25000"/>
                  </a:schemeClr>
                </a:solidFill>
              </a:rPr>
              <a:t>Internal Compliance and External Compliance</a:t>
            </a:r>
          </a:p>
          <a:p>
            <a:pPr algn="just">
              <a:lnSpc>
                <a:spcPct val="108000"/>
              </a:lnSpc>
            </a:pPr>
            <a:endParaRPr lang="en-US"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The general steps to meeting compliance include the following:</a:t>
            </a:r>
          </a:p>
          <a:p>
            <a:pPr algn="just">
              <a:lnSpc>
                <a:spcPct val="108000"/>
              </a:lnSpc>
            </a:pPr>
            <a:endParaRPr lang="en-IN" sz="1800" dirty="0">
              <a:solidFill>
                <a:schemeClr val="tx1">
                  <a:lumMod val="75000"/>
                  <a:lumOff val="25000"/>
                </a:schemeClr>
              </a:solidFill>
            </a:endParaRPr>
          </a:p>
          <a:p>
            <a:pPr lvl="1" algn="just">
              <a:lnSpc>
                <a:spcPct val="108000"/>
              </a:lnSpc>
            </a:pPr>
            <a:r>
              <a:rPr lang="en-IN" dirty="0">
                <a:solidFill>
                  <a:schemeClr val="tx1">
                    <a:lumMod val="75000"/>
                    <a:lumOff val="25000"/>
                  </a:schemeClr>
                </a:solidFill>
              </a:rPr>
              <a:t>1. Interpret the regulation and how it applies to the organization.</a:t>
            </a:r>
          </a:p>
          <a:p>
            <a:pPr lvl="1" algn="just">
              <a:lnSpc>
                <a:spcPct val="108000"/>
              </a:lnSpc>
            </a:pPr>
            <a:r>
              <a:rPr lang="en-IN" dirty="0">
                <a:solidFill>
                  <a:schemeClr val="tx1">
                    <a:lumMod val="75000"/>
                    <a:lumOff val="25000"/>
                  </a:schemeClr>
                </a:solidFill>
              </a:rPr>
              <a:t>2. Identify the gap or determine where the organization stands with the compliance mandate.</a:t>
            </a:r>
          </a:p>
          <a:p>
            <a:pPr lvl="1" algn="just">
              <a:lnSpc>
                <a:spcPct val="108000"/>
              </a:lnSpc>
            </a:pPr>
            <a:r>
              <a:rPr lang="en-IN" dirty="0">
                <a:solidFill>
                  <a:schemeClr val="tx1">
                    <a:lumMod val="75000"/>
                    <a:lumOff val="25000"/>
                  </a:schemeClr>
                </a:solidFill>
              </a:rPr>
              <a:t>3. Devise a plan to close the gap.</a:t>
            </a:r>
          </a:p>
          <a:p>
            <a:pPr lvl="1" algn="just">
              <a:lnSpc>
                <a:spcPct val="108000"/>
              </a:lnSpc>
            </a:pPr>
            <a:r>
              <a:rPr lang="en-IN" dirty="0">
                <a:solidFill>
                  <a:schemeClr val="tx1">
                    <a:lumMod val="75000"/>
                    <a:lumOff val="25000"/>
                  </a:schemeClr>
                </a:solidFill>
              </a:rPr>
              <a:t>4. Execute the plan.</a:t>
            </a:r>
          </a:p>
          <a:p>
            <a:pPr lvl="1" algn="just">
              <a:lnSpc>
                <a:spcPct val="108000"/>
              </a:lnSpc>
            </a:pPr>
            <a:endParaRPr lang="en-IN" dirty="0">
              <a:solidFill>
                <a:schemeClr val="tx1">
                  <a:lumMod val="75000"/>
                  <a:lumOff val="25000"/>
                </a:schemeClr>
              </a:solidFill>
            </a:endParaRPr>
          </a:p>
          <a:p>
            <a:pPr marL="0" lvl="1" algn="just">
              <a:lnSpc>
                <a:spcPct val="108000"/>
              </a:lnSpc>
            </a:pPr>
            <a:r>
              <a:rPr lang="en-IN" dirty="0">
                <a:solidFill>
                  <a:schemeClr val="tx1">
                    <a:lumMod val="75000"/>
                    <a:lumOff val="25000"/>
                  </a:schemeClr>
                </a:solidFill>
              </a:rPr>
              <a:t>Compliance is closely related to </a:t>
            </a:r>
            <a:r>
              <a:rPr lang="en-IN" b="1" dirty="0">
                <a:solidFill>
                  <a:schemeClr val="tx1">
                    <a:lumMod val="75000"/>
                    <a:lumOff val="25000"/>
                  </a:schemeClr>
                </a:solidFill>
              </a:rPr>
              <a:t>risk management</a:t>
            </a:r>
            <a:r>
              <a:rPr lang="en-IN" dirty="0">
                <a:solidFill>
                  <a:schemeClr val="tx1">
                    <a:lumMod val="75000"/>
                    <a:lumOff val="25000"/>
                  </a:schemeClr>
                </a:solidFill>
              </a:rPr>
              <a:t> and </a:t>
            </a:r>
            <a:r>
              <a:rPr lang="en-IN" b="1" dirty="0">
                <a:solidFill>
                  <a:schemeClr val="tx1">
                    <a:lumMod val="75000"/>
                    <a:lumOff val="25000"/>
                  </a:schemeClr>
                </a:solidFill>
              </a:rPr>
              <a:t>governance</a:t>
            </a:r>
            <a:r>
              <a:rPr lang="en-IN" dirty="0">
                <a:solidFill>
                  <a:schemeClr val="tx1">
                    <a:lumMod val="75000"/>
                    <a:lumOff val="25000"/>
                  </a:schemeClr>
                </a:solidFill>
              </a:rPr>
              <a:t> on all levels, be it technical, procedural, or strategic.</a:t>
            </a:r>
            <a:endParaRPr lang="en-US" dirty="0">
              <a:solidFill>
                <a:schemeClr val="tx1">
                  <a:lumMod val="75000"/>
                  <a:lumOff val="25000"/>
                </a:schemeClr>
              </a:solidFill>
            </a:endParaRPr>
          </a:p>
        </p:txBody>
      </p:sp>
      <p:grpSp>
        <p:nvGrpSpPr>
          <p:cNvPr id="47" name="Group 46" descr="Step number 1">
            <a:extLst>
              <a:ext uri="{FF2B5EF4-FFF2-40B4-BE49-F238E27FC236}">
                <a16:creationId xmlns:a16="http://schemas.microsoft.com/office/drawing/2014/main" id="{0011BEF1-1F55-4913-82FC-9A2557A95258}"/>
              </a:ext>
            </a:extLst>
          </p:cNvPr>
          <p:cNvGrpSpPr/>
          <p:nvPr/>
        </p:nvGrpSpPr>
        <p:grpSpPr bwMode="gray">
          <a:xfrm>
            <a:off x="1644547" y="2223127"/>
            <a:ext cx="380382" cy="296049"/>
            <a:chOff x="6741828" y="1435344"/>
            <a:chExt cx="380382" cy="296049"/>
          </a:xfrm>
        </p:grpSpPr>
        <p:sp>
          <p:nvSpPr>
            <p:cNvPr id="48" name="Rectangle 47" descr="Step number 1">
              <a:extLst>
                <a:ext uri="{FF2B5EF4-FFF2-40B4-BE49-F238E27FC236}">
                  <a16:creationId xmlns:a16="http://schemas.microsoft.com/office/drawing/2014/main" id="{8B328E4B-3F1D-4C8D-84AA-F75E87868372}"/>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descr="Small square with numeral 1 inside ">
              <a:extLst>
                <a:ext uri="{FF2B5EF4-FFF2-40B4-BE49-F238E27FC236}">
                  <a16:creationId xmlns:a16="http://schemas.microsoft.com/office/drawing/2014/main" id="{A21ACCD3-05B4-4A46-BFDD-1870E5E5EF6E}"/>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grpSp>
        <p:nvGrpSpPr>
          <p:cNvPr id="50" name="Group 49" descr="Step number 1">
            <a:extLst>
              <a:ext uri="{FF2B5EF4-FFF2-40B4-BE49-F238E27FC236}">
                <a16:creationId xmlns:a16="http://schemas.microsoft.com/office/drawing/2014/main" id="{EA19493A-4A87-41D3-8DC5-857C01A7F52D}"/>
              </a:ext>
            </a:extLst>
          </p:cNvPr>
          <p:cNvGrpSpPr/>
          <p:nvPr/>
        </p:nvGrpSpPr>
        <p:grpSpPr bwMode="gray">
          <a:xfrm>
            <a:off x="1644547" y="2852326"/>
            <a:ext cx="380382" cy="296049"/>
            <a:chOff x="6741828" y="1435344"/>
            <a:chExt cx="380382" cy="296049"/>
          </a:xfrm>
        </p:grpSpPr>
        <p:sp>
          <p:nvSpPr>
            <p:cNvPr id="51" name="Rectangle 50" descr="Step number 1">
              <a:extLst>
                <a:ext uri="{FF2B5EF4-FFF2-40B4-BE49-F238E27FC236}">
                  <a16:creationId xmlns:a16="http://schemas.microsoft.com/office/drawing/2014/main" id="{1BF4A99D-C74F-427D-BC7A-AA7C84546FDF}"/>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
              <a:extLst>
                <a:ext uri="{FF2B5EF4-FFF2-40B4-BE49-F238E27FC236}">
                  <a16:creationId xmlns:a16="http://schemas.microsoft.com/office/drawing/2014/main" id="{34C2C9A8-CB97-429D-8454-C2155FE20543}"/>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3</a:t>
              </a:r>
            </a:p>
          </p:txBody>
        </p:sp>
      </p:grpSp>
      <p:grpSp>
        <p:nvGrpSpPr>
          <p:cNvPr id="53" name="Group 52" descr="Step number 1">
            <a:extLst>
              <a:ext uri="{FF2B5EF4-FFF2-40B4-BE49-F238E27FC236}">
                <a16:creationId xmlns:a16="http://schemas.microsoft.com/office/drawing/2014/main" id="{3A3131C8-44B1-4760-8C68-56D10B0704BF}"/>
              </a:ext>
            </a:extLst>
          </p:cNvPr>
          <p:cNvGrpSpPr/>
          <p:nvPr/>
        </p:nvGrpSpPr>
        <p:grpSpPr bwMode="gray">
          <a:xfrm>
            <a:off x="1644547" y="5211794"/>
            <a:ext cx="380382" cy="296049"/>
            <a:chOff x="6741828" y="1435344"/>
            <a:chExt cx="380382" cy="296049"/>
          </a:xfrm>
        </p:grpSpPr>
        <p:sp>
          <p:nvSpPr>
            <p:cNvPr id="54" name="Rectangle 53" descr="Step number 1">
              <a:extLst>
                <a:ext uri="{FF2B5EF4-FFF2-40B4-BE49-F238E27FC236}">
                  <a16:creationId xmlns:a16="http://schemas.microsoft.com/office/drawing/2014/main" id="{01B59504-7CA0-4755-91E3-ABB6E1D54B15}"/>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descr="Small square with numeral 1 inside ">
              <a:extLst>
                <a:ext uri="{FF2B5EF4-FFF2-40B4-BE49-F238E27FC236}">
                  <a16:creationId xmlns:a16="http://schemas.microsoft.com/office/drawing/2014/main" id="{59B9815A-6988-4028-BA20-2D1559B62C25}"/>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4</a:t>
              </a:r>
            </a:p>
          </p:txBody>
        </p:sp>
      </p:grpSp>
      <p:pic>
        <p:nvPicPr>
          <p:cNvPr id="20" name="Picture 19">
            <a:extLst>
              <a:ext uri="{FF2B5EF4-FFF2-40B4-BE49-F238E27FC236}">
                <a16:creationId xmlns:a16="http://schemas.microsoft.com/office/drawing/2014/main" id="{76ED368B-7B73-47B8-A2CE-80970EF38C75}"/>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174776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20347"/>
            <a:ext cx="11309348" cy="640080"/>
          </a:xfrm>
        </p:spPr>
        <p:txBody>
          <a:bodyPr>
            <a:normAutofit/>
          </a:bodyPr>
          <a:lstStyle/>
          <a:p>
            <a:r>
              <a:rPr lang="en-US" dirty="0"/>
              <a:t>What is Assessment?</a:t>
            </a:r>
          </a:p>
        </p:txBody>
      </p:sp>
      <p:grpSp>
        <p:nvGrpSpPr>
          <p:cNvPr id="23" name="Group 22" descr="Step number 1">
            <a:extLst>
              <a:ext uri="{FF2B5EF4-FFF2-40B4-BE49-F238E27FC236}">
                <a16:creationId xmlns:a16="http://schemas.microsoft.com/office/drawing/2014/main" id="{21C41FFB-44C4-46AC-A30E-4552CCF1A7B2}"/>
              </a:ext>
            </a:extLst>
          </p:cNvPr>
          <p:cNvGrpSpPr/>
          <p:nvPr/>
        </p:nvGrpSpPr>
        <p:grpSpPr bwMode="gray">
          <a:xfrm>
            <a:off x="1644547" y="1340695"/>
            <a:ext cx="380382" cy="296049"/>
            <a:chOff x="6741828" y="1435344"/>
            <a:chExt cx="380382" cy="296049"/>
          </a:xfrm>
        </p:grpSpPr>
        <p:sp>
          <p:nvSpPr>
            <p:cNvPr id="24" name="Rectangle 23" descr="Step number 1">
              <a:extLst>
                <a:ext uri="{FF2B5EF4-FFF2-40B4-BE49-F238E27FC236}">
                  <a16:creationId xmlns:a16="http://schemas.microsoft.com/office/drawing/2014/main" id="{D6EA3804-D847-43C7-9996-C1F67A1BD0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Small square with numeral 1 inside ">
              <a:extLst>
                <a:ext uri="{FF2B5EF4-FFF2-40B4-BE49-F238E27FC236}">
                  <a16:creationId xmlns:a16="http://schemas.microsoft.com/office/drawing/2014/main" id="{E739F7B5-80A6-4BCD-B8A5-E380F7466E5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6" name="Text Placeholder 7">
            <a:extLst>
              <a:ext uri="{FF2B5EF4-FFF2-40B4-BE49-F238E27FC236}">
                <a16:creationId xmlns:a16="http://schemas.microsoft.com/office/drawing/2014/main" id="{2EE1E385-60C5-4479-AF81-91978F2413F8}"/>
              </a:ext>
            </a:extLst>
          </p:cNvPr>
          <p:cNvSpPr txBox="1">
            <a:spLocks/>
          </p:cNvSpPr>
          <p:nvPr/>
        </p:nvSpPr>
        <p:spPr>
          <a:xfrm>
            <a:off x="2091822" y="1330574"/>
            <a:ext cx="9738733" cy="5205546"/>
          </a:xfrm>
          <a:prstGeom prst="rect">
            <a:avLst/>
          </a:prstGeom>
        </p:spPr>
        <p:txBody>
          <a:bodyPr vert="horz" lIns="91440" tIns="45720" rIns="91440" bIns="45720" rtlCol="0" anchor="t" anchorCtr="0">
            <a:normAutofit lnSpcReduction="10000"/>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US" sz="1800" dirty="0">
                <a:solidFill>
                  <a:schemeClr val="tx1">
                    <a:lumMod val="75000"/>
                    <a:lumOff val="25000"/>
                  </a:schemeClr>
                </a:solidFill>
              </a:rPr>
              <a:t>A</a:t>
            </a:r>
            <a:r>
              <a:rPr lang="en-IN" sz="1800" dirty="0">
                <a:solidFill>
                  <a:schemeClr val="tx1">
                    <a:lumMod val="75000"/>
                    <a:lumOff val="25000"/>
                  </a:schemeClr>
                </a:solidFill>
              </a:rPr>
              <a:t>n IT security assessment is a key activity that involves the management of </a:t>
            </a:r>
            <a:r>
              <a:rPr lang="en-IN" sz="1800" b="1" dirty="0">
                <a:solidFill>
                  <a:schemeClr val="tx1">
                    <a:lumMod val="75000"/>
                    <a:lumOff val="25000"/>
                  </a:schemeClr>
                </a:solidFill>
              </a:rPr>
              <a:t>risk</a:t>
            </a:r>
            <a:r>
              <a:rPr lang="en-IN" sz="1800" dirty="0">
                <a:solidFill>
                  <a:schemeClr val="tx1">
                    <a:lumMod val="75000"/>
                    <a:lumOff val="25000"/>
                  </a:schemeClr>
                </a:solidFill>
              </a:rPr>
              <a:t> — an uncertainty that might lead to a loss.</a:t>
            </a:r>
          </a:p>
          <a:p>
            <a:pPr algn="just">
              <a:lnSpc>
                <a:spcPct val="108000"/>
              </a:lnSpc>
            </a:pPr>
            <a:endParaRPr lang="en-IN"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 Assessment is an evaluation process against the security perimeters and controls in the organization with respect to the standard or compliance. “</a:t>
            </a:r>
          </a:p>
          <a:p>
            <a:pPr algn="just">
              <a:lnSpc>
                <a:spcPct val="108000"/>
              </a:lnSpc>
            </a:pPr>
            <a:endParaRPr lang="en-US"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A risk-based approach to managing information security involves the following:</a:t>
            </a:r>
          </a:p>
          <a:p>
            <a:pPr marL="803275" lvl="2" indent="-173038" algn="just">
              <a:lnSpc>
                <a:spcPct val="108000"/>
              </a:lnSpc>
              <a:tabLst>
                <a:tab pos="893763" algn="l"/>
              </a:tabLst>
            </a:pPr>
            <a:r>
              <a:rPr lang="en-IN" sz="1600" dirty="0">
                <a:solidFill>
                  <a:schemeClr val="tx1">
                    <a:lumMod val="75000"/>
                    <a:lumOff val="25000"/>
                  </a:schemeClr>
                </a:solidFill>
              </a:rPr>
              <a:t>• Identifying and categorizing the information and the information systems</a:t>
            </a:r>
          </a:p>
          <a:p>
            <a:pPr marL="803275" lvl="2" indent="-173038" algn="just">
              <a:lnSpc>
                <a:spcPct val="108000"/>
              </a:lnSpc>
              <a:tabLst>
                <a:tab pos="893763" algn="l"/>
              </a:tabLst>
            </a:pPr>
            <a:r>
              <a:rPr lang="en-IN" sz="1600" dirty="0">
                <a:solidFill>
                  <a:schemeClr val="tx1">
                    <a:lumMod val="75000"/>
                    <a:lumOff val="25000"/>
                  </a:schemeClr>
                </a:solidFill>
              </a:rPr>
              <a:t>• Selecting and implementing appropriate security controls—actions or changes to be applied to systems to reduce weaknesses or potential losses</a:t>
            </a:r>
          </a:p>
          <a:p>
            <a:pPr marL="803275" lvl="2" indent="-173038" algn="just">
              <a:lnSpc>
                <a:spcPct val="108000"/>
              </a:lnSpc>
              <a:tabLst>
                <a:tab pos="893763" algn="l"/>
              </a:tabLst>
            </a:pPr>
            <a:r>
              <a:rPr lang="en-IN" sz="1600" dirty="0">
                <a:solidFill>
                  <a:schemeClr val="tx1">
                    <a:lumMod val="75000"/>
                    <a:lumOff val="25000"/>
                  </a:schemeClr>
                </a:solidFill>
              </a:rPr>
              <a:t>• Assessing the controls for effectiveness</a:t>
            </a:r>
          </a:p>
          <a:p>
            <a:pPr marL="803275" lvl="2" indent="-173038" algn="just">
              <a:lnSpc>
                <a:spcPct val="108000"/>
              </a:lnSpc>
              <a:tabLst>
                <a:tab pos="893763" algn="l"/>
              </a:tabLst>
            </a:pPr>
            <a:r>
              <a:rPr lang="en-IN" sz="1600" dirty="0">
                <a:solidFill>
                  <a:schemeClr val="tx1">
                    <a:lumMod val="75000"/>
                    <a:lumOff val="25000"/>
                  </a:schemeClr>
                </a:solidFill>
              </a:rPr>
              <a:t>• Authorizing the systems by accepting the risk based upon the selected security controls</a:t>
            </a:r>
          </a:p>
          <a:p>
            <a:pPr marL="803275" lvl="2" indent="-173038" algn="just">
              <a:lnSpc>
                <a:spcPct val="108000"/>
              </a:lnSpc>
              <a:tabLst>
                <a:tab pos="893763" algn="l"/>
              </a:tabLst>
            </a:pPr>
            <a:r>
              <a:rPr lang="en-IN" sz="1600" dirty="0">
                <a:solidFill>
                  <a:schemeClr val="tx1">
                    <a:lumMod val="75000"/>
                    <a:lumOff val="25000"/>
                  </a:schemeClr>
                </a:solidFill>
              </a:rPr>
              <a:t>• Monitoring the security controls on a continual basis</a:t>
            </a:r>
          </a:p>
          <a:p>
            <a:pPr algn="just">
              <a:lnSpc>
                <a:spcPct val="108000"/>
              </a:lnSpc>
            </a:pPr>
            <a:endParaRPr lang="en-IN" sz="1800" b="1" dirty="0">
              <a:solidFill>
                <a:schemeClr val="tx1">
                  <a:lumMod val="75000"/>
                  <a:lumOff val="25000"/>
                </a:schemeClr>
              </a:solidFill>
            </a:endParaRPr>
          </a:p>
          <a:p>
            <a:pPr algn="just">
              <a:lnSpc>
                <a:spcPct val="108000"/>
              </a:lnSpc>
            </a:pPr>
            <a:r>
              <a:rPr lang="en-IN" sz="1800" b="1" dirty="0">
                <a:solidFill>
                  <a:schemeClr val="tx1">
                    <a:lumMod val="75000"/>
                    <a:lumOff val="25000"/>
                  </a:schemeClr>
                </a:solidFill>
              </a:rPr>
              <a:t>Methods of Assessment:</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Examination</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Interview</a:t>
            </a:r>
          </a:p>
          <a:p>
            <a:pPr marL="914400" lvl="3" indent="-285750" algn="just">
              <a:lnSpc>
                <a:spcPct val="108000"/>
              </a:lnSpc>
              <a:buFont typeface="Arial" panose="020B0604020202020204" pitchFamily="34" charset="0"/>
              <a:buChar char="•"/>
            </a:pPr>
            <a:r>
              <a:rPr lang="en-IN" dirty="0">
                <a:solidFill>
                  <a:schemeClr val="tx1">
                    <a:lumMod val="75000"/>
                    <a:lumOff val="25000"/>
                  </a:schemeClr>
                </a:solidFill>
              </a:rPr>
              <a:t>Test</a:t>
            </a: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p:txBody>
      </p:sp>
      <p:grpSp>
        <p:nvGrpSpPr>
          <p:cNvPr id="27" name="Group 26" descr="Step number 1">
            <a:extLst>
              <a:ext uri="{FF2B5EF4-FFF2-40B4-BE49-F238E27FC236}">
                <a16:creationId xmlns:a16="http://schemas.microsoft.com/office/drawing/2014/main" id="{CAE714DC-221F-4715-8434-B8412740845B}"/>
              </a:ext>
            </a:extLst>
          </p:cNvPr>
          <p:cNvGrpSpPr/>
          <p:nvPr/>
        </p:nvGrpSpPr>
        <p:grpSpPr bwMode="gray">
          <a:xfrm>
            <a:off x="1644547" y="2223127"/>
            <a:ext cx="380382" cy="296049"/>
            <a:chOff x="6741828" y="1435344"/>
            <a:chExt cx="380382" cy="296049"/>
          </a:xfrm>
        </p:grpSpPr>
        <p:sp>
          <p:nvSpPr>
            <p:cNvPr id="28" name="Rectangle 27" descr="Step number 1">
              <a:extLst>
                <a:ext uri="{FF2B5EF4-FFF2-40B4-BE49-F238E27FC236}">
                  <a16:creationId xmlns:a16="http://schemas.microsoft.com/office/drawing/2014/main" id="{B85024E4-DCE7-4D33-84E0-DF3B4BDA09C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1 inside ">
              <a:extLst>
                <a:ext uri="{FF2B5EF4-FFF2-40B4-BE49-F238E27FC236}">
                  <a16:creationId xmlns:a16="http://schemas.microsoft.com/office/drawing/2014/main" id="{80DCE4BD-04FC-44A3-A0D1-CB2652E8F70E}"/>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grpSp>
        <p:nvGrpSpPr>
          <p:cNvPr id="51" name="Group 50" descr="Step number 1">
            <a:extLst>
              <a:ext uri="{FF2B5EF4-FFF2-40B4-BE49-F238E27FC236}">
                <a16:creationId xmlns:a16="http://schemas.microsoft.com/office/drawing/2014/main" id="{E0F5F5FD-F33E-4117-8C4A-F2759A395FD1}"/>
              </a:ext>
            </a:extLst>
          </p:cNvPr>
          <p:cNvGrpSpPr/>
          <p:nvPr/>
        </p:nvGrpSpPr>
        <p:grpSpPr bwMode="gray">
          <a:xfrm>
            <a:off x="1644547" y="2978244"/>
            <a:ext cx="380382" cy="296049"/>
            <a:chOff x="6741828" y="1435344"/>
            <a:chExt cx="380382" cy="296049"/>
          </a:xfrm>
        </p:grpSpPr>
        <p:sp>
          <p:nvSpPr>
            <p:cNvPr id="52" name="Rectangle 51" descr="Step number 1">
              <a:extLst>
                <a:ext uri="{FF2B5EF4-FFF2-40B4-BE49-F238E27FC236}">
                  <a16:creationId xmlns:a16="http://schemas.microsoft.com/office/drawing/2014/main" id="{567C7E41-C51A-4D32-A233-2E66F67425A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descr="Small square with numeral 1 inside ">
              <a:extLst>
                <a:ext uri="{FF2B5EF4-FFF2-40B4-BE49-F238E27FC236}">
                  <a16:creationId xmlns:a16="http://schemas.microsoft.com/office/drawing/2014/main" id="{5B2FB52C-0972-49AC-8A7A-54EBA6003089}"/>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3</a:t>
              </a:r>
            </a:p>
          </p:txBody>
        </p:sp>
      </p:grpSp>
      <p:pic>
        <p:nvPicPr>
          <p:cNvPr id="17" name="Picture 16">
            <a:extLst>
              <a:ext uri="{FF2B5EF4-FFF2-40B4-BE49-F238E27FC236}">
                <a16:creationId xmlns:a16="http://schemas.microsoft.com/office/drawing/2014/main" id="{8771470E-CA4A-4717-B8AE-4142161E35E6}"/>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20347"/>
            <a:ext cx="11309348" cy="640080"/>
          </a:xfrm>
        </p:spPr>
        <p:txBody>
          <a:bodyPr>
            <a:normAutofit/>
          </a:bodyPr>
          <a:lstStyle/>
          <a:p>
            <a:r>
              <a:rPr lang="en-US" dirty="0"/>
              <a:t>Assessment v/s Audit</a:t>
            </a:r>
          </a:p>
        </p:txBody>
      </p:sp>
      <p:grpSp>
        <p:nvGrpSpPr>
          <p:cNvPr id="23" name="Group 22" descr="Step number 1">
            <a:extLst>
              <a:ext uri="{FF2B5EF4-FFF2-40B4-BE49-F238E27FC236}">
                <a16:creationId xmlns:a16="http://schemas.microsoft.com/office/drawing/2014/main" id="{21C41FFB-44C4-46AC-A30E-4552CCF1A7B2}"/>
              </a:ext>
            </a:extLst>
          </p:cNvPr>
          <p:cNvGrpSpPr/>
          <p:nvPr/>
        </p:nvGrpSpPr>
        <p:grpSpPr bwMode="gray">
          <a:xfrm>
            <a:off x="1644547" y="1340695"/>
            <a:ext cx="380382" cy="296049"/>
            <a:chOff x="6741828" y="1435344"/>
            <a:chExt cx="380382" cy="296049"/>
          </a:xfrm>
        </p:grpSpPr>
        <p:sp>
          <p:nvSpPr>
            <p:cNvPr id="24" name="Rectangle 23" descr="Step number 1">
              <a:extLst>
                <a:ext uri="{FF2B5EF4-FFF2-40B4-BE49-F238E27FC236}">
                  <a16:creationId xmlns:a16="http://schemas.microsoft.com/office/drawing/2014/main" id="{D6EA3804-D847-43C7-9996-C1F67A1BD0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Small square with numeral 1 inside ">
              <a:extLst>
                <a:ext uri="{FF2B5EF4-FFF2-40B4-BE49-F238E27FC236}">
                  <a16:creationId xmlns:a16="http://schemas.microsoft.com/office/drawing/2014/main" id="{E739F7B5-80A6-4BCD-B8A5-E380F7466E5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6" name="Text Placeholder 7">
            <a:extLst>
              <a:ext uri="{FF2B5EF4-FFF2-40B4-BE49-F238E27FC236}">
                <a16:creationId xmlns:a16="http://schemas.microsoft.com/office/drawing/2014/main" id="{2EE1E385-60C5-4479-AF81-91978F2413F8}"/>
              </a:ext>
            </a:extLst>
          </p:cNvPr>
          <p:cNvSpPr txBox="1">
            <a:spLocks/>
          </p:cNvSpPr>
          <p:nvPr/>
        </p:nvSpPr>
        <p:spPr>
          <a:xfrm>
            <a:off x="2091823" y="1323807"/>
            <a:ext cx="9738733" cy="5205546"/>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US" sz="1800" dirty="0">
                <a:solidFill>
                  <a:schemeClr val="tx1">
                    <a:lumMod val="75000"/>
                    <a:lumOff val="25000"/>
                  </a:schemeClr>
                </a:solidFill>
              </a:rPr>
              <a:t>Assessment is one part of the Audit.  Because Audit provides an assurance to the organization.</a:t>
            </a:r>
            <a:endParaRPr lang="en-IN" sz="22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Audit findings might place blame on specific individuals or groups within an organization. Assessments, on the other hand, are nonattributive.</a:t>
            </a:r>
          </a:p>
          <a:p>
            <a:pPr algn="just">
              <a:lnSpc>
                <a:spcPct val="108000"/>
              </a:lnSpc>
            </a:pPr>
            <a:endParaRPr lang="en-IN"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The consequences of failing an audit can create a sense of fear, whereas an assessment simply identifies gaps to improve security operations and achieve goals.</a:t>
            </a:r>
            <a:endParaRPr lang="en-US" sz="1800" dirty="0">
              <a:solidFill>
                <a:schemeClr val="tx1">
                  <a:lumMod val="75000"/>
                  <a:lumOff val="25000"/>
                </a:schemeClr>
              </a:solidFill>
            </a:endParaRPr>
          </a:p>
        </p:txBody>
      </p:sp>
      <p:grpSp>
        <p:nvGrpSpPr>
          <p:cNvPr id="27" name="Group 26" descr="Step number 1">
            <a:extLst>
              <a:ext uri="{FF2B5EF4-FFF2-40B4-BE49-F238E27FC236}">
                <a16:creationId xmlns:a16="http://schemas.microsoft.com/office/drawing/2014/main" id="{CAE714DC-221F-4715-8434-B8412740845B}"/>
              </a:ext>
            </a:extLst>
          </p:cNvPr>
          <p:cNvGrpSpPr/>
          <p:nvPr/>
        </p:nvGrpSpPr>
        <p:grpSpPr bwMode="gray">
          <a:xfrm>
            <a:off x="1644547" y="2223127"/>
            <a:ext cx="380382" cy="296049"/>
            <a:chOff x="6741828" y="1435344"/>
            <a:chExt cx="380382" cy="296049"/>
          </a:xfrm>
        </p:grpSpPr>
        <p:sp>
          <p:nvSpPr>
            <p:cNvPr id="28" name="Rectangle 27" descr="Step number 1">
              <a:extLst>
                <a:ext uri="{FF2B5EF4-FFF2-40B4-BE49-F238E27FC236}">
                  <a16:creationId xmlns:a16="http://schemas.microsoft.com/office/drawing/2014/main" id="{B85024E4-DCE7-4D33-84E0-DF3B4BDA09C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1 inside ">
              <a:extLst>
                <a:ext uri="{FF2B5EF4-FFF2-40B4-BE49-F238E27FC236}">
                  <a16:creationId xmlns:a16="http://schemas.microsoft.com/office/drawing/2014/main" id="{80DCE4BD-04FC-44A3-A0D1-CB2652E8F70E}"/>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grpSp>
        <p:nvGrpSpPr>
          <p:cNvPr id="51" name="Group 50" descr="Step number 1">
            <a:extLst>
              <a:ext uri="{FF2B5EF4-FFF2-40B4-BE49-F238E27FC236}">
                <a16:creationId xmlns:a16="http://schemas.microsoft.com/office/drawing/2014/main" id="{E0F5F5FD-F33E-4117-8C4A-F2759A395FD1}"/>
              </a:ext>
            </a:extLst>
          </p:cNvPr>
          <p:cNvGrpSpPr/>
          <p:nvPr/>
        </p:nvGrpSpPr>
        <p:grpSpPr bwMode="gray">
          <a:xfrm>
            <a:off x="1644547" y="3120484"/>
            <a:ext cx="380382" cy="296049"/>
            <a:chOff x="6741828" y="1435344"/>
            <a:chExt cx="380382" cy="296049"/>
          </a:xfrm>
        </p:grpSpPr>
        <p:sp>
          <p:nvSpPr>
            <p:cNvPr id="52" name="Rectangle 51" descr="Step number 1">
              <a:extLst>
                <a:ext uri="{FF2B5EF4-FFF2-40B4-BE49-F238E27FC236}">
                  <a16:creationId xmlns:a16="http://schemas.microsoft.com/office/drawing/2014/main" id="{567C7E41-C51A-4D32-A233-2E66F67425A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descr="Small square with numeral 1 inside ">
              <a:extLst>
                <a:ext uri="{FF2B5EF4-FFF2-40B4-BE49-F238E27FC236}">
                  <a16:creationId xmlns:a16="http://schemas.microsoft.com/office/drawing/2014/main" id="{5B2FB52C-0972-49AC-8A7A-54EBA6003089}"/>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3</a:t>
              </a:r>
            </a:p>
          </p:txBody>
        </p:sp>
      </p:grpSp>
      <p:pic>
        <p:nvPicPr>
          <p:cNvPr id="17" name="Picture 16">
            <a:extLst>
              <a:ext uri="{FF2B5EF4-FFF2-40B4-BE49-F238E27FC236}">
                <a16:creationId xmlns:a16="http://schemas.microsoft.com/office/drawing/2014/main" id="{96FCE0CB-D330-4CBB-9E5E-32BD675F3867}"/>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3875265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20347"/>
            <a:ext cx="11309348" cy="640080"/>
          </a:xfrm>
        </p:spPr>
        <p:txBody>
          <a:bodyPr>
            <a:normAutofit/>
          </a:bodyPr>
          <a:lstStyle/>
          <a:p>
            <a:r>
              <a:rPr lang="en-US" dirty="0"/>
              <a:t>Importance and Requirement of Audit</a:t>
            </a:r>
          </a:p>
        </p:txBody>
      </p:sp>
      <p:grpSp>
        <p:nvGrpSpPr>
          <p:cNvPr id="23" name="Group 22" descr="Step number 1">
            <a:extLst>
              <a:ext uri="{FF2B5EF4-FFF2-40B4-BE49-F238E27FC236}">
                <a16:creationId xmlns:a16="http://schemas.microsoft.com/office/drawing/2014/main" id="{21C41FFB-44C4-46AC-A30E-4552CCF1A7B2}"/>
              </a:ext>
            </a:extLst>
          </p:cNvPr>
          <p:cNvGrpSpPr/>
          <p:nvPr/>
        </p:nvGrpSpPr>
        <p:grpSpPr bwMode="gray">
          <a:xfrm>
            <a:off x="1644547" y="1340695"/>
            <a:ext cx="380382" cy="296049"/>
            <a:chOff x="6741828" y="1435344"/>
            <a:chExt cx="380382" cy="296049"/>
          </a:xfrm>
        </p:grpSpPr>
        <p:sp>
          <p:nvSpPr>
            <p:cNvPr id="24" name="Rectangle 23" descr="Step number 1">
              <a:extLst>
                <a:ext uri="{FF2B5EF4-FFF2-40B4-BE49-F238E27FC236}">
                  <a16:creationId xmlns:a16="http://schemas.microsoft.com/office/drawing/2014/main" id="{D6EA3804-D847-43C7-9996-C1F67A1BD0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Small square with numeral 1 inside ">
              <a:extLst>
                <a:ext uri="{FF2B5EF4-FFF2-40B4-BE49-F238E27FC236}">
                  <a16:creationId xmlns:a16="http://schemas.microsoft.com/office/drawing/2014/main" id="{E739F7B5-80A6-4BCD-B8A5-E380F7466E5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6" name="Text Placeholder 7">
            <a:extLst>
              <a:ext uri="{FF2B5EF4-FFF2-40B4-BE49-F238E27FC236}">
                <a16:creationId xmlns:a16="http://schemas.microsoft.com/office/drawing/2014/main" id="{2EE1E385-60C5-4479-AF81-91978F2413F8}"/>
              </a:ext>
            </a:extLst>
          </p:cNvPr>
          <p:cNvSpPr txBox="1">
            <a:spLocks/>
          </p:cNvSpPr>
          <p:nvPr/>
        </p:nvSpPr>
        <p:spPr>
          <a:xfrm>
            <a:off x="2091822" y="1330574"/>
            <a:ext cx="9738733" cy="5205546"/>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US" sz="1800" dirty="0">
                <a:solidFill>
                  <a:schemeClr val="tx1">
                    <a:lumMod val="75000"/>
                    <a:lumOff val="25000"/>
                  </a:schemeClr>
                </a:solidFill>
              </a:rPr>
              <a:t>Audit is required to safe organization’s IT assets, Data and Reputation from the cyber attackers. Also to be saved from law/compliance penalties. </a:t>
            </a:r>
            <a:endParaRPr lang="en-IN" sz="22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r>
              <a:rPr lang="en-US" sz="1800" dirty="0">
                <a:solidFill>
                  <a:schemeClr val="tx1">
                    <a:lumMod val="75000"/>
                    <a:lumOff val="25000"/>
                  </a:schemeClr>
                </a:solidFill>
              </a:rPr>
              <a:t>Audit provides a report stating the observations and gaps with the security controls, design, application or system which can be patched or implemented in order to make the organization more robust against the cyber attacks.</a:t>
            </a:r>
          </a:p>
          <a:p>
            <a:pPr algn="just">
              <a:lnSpc>
                <a:spcPct val="108000"/>
              </a:lnSpc>
            </a:pPr>
            <a:endParaRPr lang="en-US" sz="1600" dirty="0">
              <a:solidFill>
                <a:schemeClr val="tx1">
                  <a:lumMod val="75000"/>
                  <a:lumOff val="25000"/>
                </a:schemeClr>
              </a:solidFill>
            </a:endParaRPr>
          </a:p>
          <a:p>
            <a:pPr algn="just">
              <a:lnSpc>
                <a:spcPct val="108000"/>
              </a:lnSpc>
            </a:pPr>
            <a:r>
              <a:rPr lang="en-US" sz="1800" dirty="0">
                <a:solidFill>
                  <a:schemeClr val="tx1">
                    <a:lumMod val="75000"/>
                    <a:lumOff val="25000"/>
                  </a:schemeClr>
                </a:solidFill>
              </a:rPr>
              <a:t>Audit can also provide the best budget solution to invest smartly in the security after the assessment and the findings.</a:t>
            </a:r>
          </a:p>
        </p:txBody>
      </p:sp>
      <p:grpSp>
        <p:nvGrpSpPr>
          <p:cNvPr id="27" name="Group 26" descr="Step number 1">
            <a:extLst>
              <a:ext uri="{FF2B5EF4-FFF2-40B4-BE49-F238E27FC236}">
                <a16:creationId xmlns:a16="http://schemas.microsoft.com/office/drawing/2014/main" id="{CAE714DC-221F-4715-8434-B8412740845B}"/>
              </a:ext>
            </a:extLst>
          </p:cNvPr>
          <p:cNvGrpSpPr/>
          <p:nvPr/>
        </p:nvGrpSpPr>
        <p:grpSpPr bwMode="gray">
          <a:xfrm>
            <a:off x="1644547" y="2223127"/>
            <a:ext cx="380382" cy="296049"/>
            <a:chOff x="6741828" y="1435344"/>
            <a:chExt cx="380382" cy="296049"/>
          </a:xfrm>
        </p:grpSpPr>
        <p:sp>
          <p:nvSpPr>
            <p:cNvPr id="28" name="Rectangle 27" descr="Step number 1">
              <a:extLst>
                <a:ext uri="{FF2B5EF4-FFF2-40B4-BE49-F238E27FC236}">
                  <a16:creationId xmlns:a16="http://schemas.microsoft.com/office/drawing/2014/main" id="{B85024E4-DCE7-4D33-84E0-DF3B4BDA09C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1 inside ">
              <a:extLst>
                <a:ext uri="{FF2B5EF4-FFF2-40B4-BE49-F238E27FC236}">
                  <a16:creationId xmlns:a16="http://schemas.microsoft.com/office/drawing/2014/main" id="{80DCE4BD-04FC-44A3-A0D1-CB2652E8F70E}"/>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grpSp>
        <p:nvGrpSpPr>
          <p:cNvPr id="51" name="Group 50" descr="Step number 1">
            <a:extLst>
              <a:ext uri="{FF2B5EF4-FFF2-40B4-BE49-F238E27FC236}">
                <a16:creationId xmlns:a16="http://schemas.microsoft.com/office/drawing/2014/main" id="{E0F5F5FD-F33E-4117-8C4A-F2759A395FD1}"/>
              </a:ext>
            </a:extLst>
          </p:cNvPr>
          <p:cNvGrpSpPr/>
          <p:nvPr/>
        </p:nvGrpSpPr>
        <p:grpSpPr bwMode="gray">
          <a:xfrm>
            <a:off x="1644547" y="3360410"/>
            <a:ext cx="380382" cy="296049"/>
            <a:chOff x="6741828" y="1435344"/>
            <a:chExt cx="380382" cy="296049"/>
          </a:xfrm>
        </p:grpSpPr>
        <p:sp>
          <p:nvSpPr>
            <p:cNvPr id="52" name="Rectangle 51" descr="Step number 1">
              <a:extLst>
                <a:ext uri="{FF2B5EF4-FFF2-40B4-BE49-F238E27FC236}">
                  <a16:creationId xmlns:a16="http://schemas.microsoft.com/office/drawing/2014/main" id="{567C7E41-C51A-4D32-A233-2E66F67425A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descr="Small square with numeral 1 inside ">
              <a:extLst>
                <a:ext uri="{FF2B5EF4-FFF2-40B4-BE49-F238E27FC236}">
                  <a16:creationId xmlns:a16="http://schemas.microsoft.com/office/drawing/2014/main" id="{5B2FB52C-0972-49AC-8A7A-54EBA6003089}"/>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3</a:t>
              </a:r>
            </a:p>
          </p:txBody>
        </p:sp>
      </p:grpSp>
      <p:pic>
        <p:nvPicPr>
          <p:cNvPr id="2" name="Online Media 1" title="The Cybersecurity Framework Video Download">
            <a:hlinkClick r:id="" action="ppaction://media"/>
            <a:extLst>
              <a:ext uri="{FF2B5EF4-FFF2-40B4-BE49-F238E27FC236}">
                <a16:creationId xmlns:a16="http://schemas.microsoft.com/office/drawing/2014/main" id="{5BD03475-BFDA-4954-9D4E-A504E16EEE47}"/>
              </a:ext>
            </a:extLst>
          </p:cNvPr>
          <p:cNvPicPr>
            <a:picLocks noRot="1" noChangeAspect="1"/>
          </p:cNvPicPr>
          <p:nvPr>
            <a:videoFile r:link="rId1"/>
          </p:nvPr>
        </p:nvPicPr>
        <p:blipFill>
          <a:blip r:embed="rId3"/>
          <a:stretch>
            <a:fillRect/>
          </a:stretch>
        </p:blipFill>
        <p:spPr>
          <a:xfrm>
            <a:off x="6192722" y="3705597"/>
            <a:ext cx="4835497" cy="2732056"/>
          </a:xfrm>
          <a:prstGeom prst="rect">
            <a:avLst/>
          </a:prstGeom>
        </p:spPr>
      </p:pic>
      <p:pic>
        <p:nvPicPr>
          <p:cNvPr id="18" name="Picture 17">
            <a:extLst>
              <a:ext uri="{FF2B5EF4-FFF2-40B4-BE49-F238E27FC236}">
                <a16:creationId xmlns:a16="http://schemas.microsoft.com/office/drawing/2014/main" id="{56662273-71D3-4075-BEB6-508A1B4FE4E1}"/>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2550795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392638"/>
            <a:ext cx="11309348" cy="640080"/>
          </a:xfrm>
        </p:spPr>
        <p:txBody>
          <a:bodyPr>
            <a:normAutofit/>
          </a:bodyPr>
          <a:lstStyle/>
          <a:p>
            <a:r>
              <a:rPr lang="en-US" dirty="0"/>
              <a:t>Auditing Advice</a:t>
            </a:r>
          </a:p>
        </p:txBody>
      </p:sp>
      <p:grpSp>
        <p:nvGrpSpPr>
          <p:cNvPr id="23" name="Group 22" descr="Step number 1">
            <a:extLst>
              <a:ext uri="{FF2B5EF4-FFF2-40B4-BE49-F238E27FC236}">
                <a16:creationId xmlns:a16="http://schemas.microsoft.com/office/drawing/2014/main" id="{21C41FFB-44C4-46AC-A30E-4552CCF1A7B2}"/>
              </a:ext>
            </a:extLst>
          </p:cNvPr>
          <p:cNvGrpSpPr/>
          <p:nvPr/>
        </p:nvGrpSpPr>
        <p:grpSpPr bwMode="gray">
          <a:xfrm>
            <a:off x="1644547" y="1359167"/>
            <a:ext cx="380382" cy="296049"/>
            <a:chOff x="6741828" y="1435344"/>
            <a:chExt cx="380382" cy="296049"/>
          </a:xfrm>
        </p:grpSpPr>
        <p:sp>
          <p:nvSpPr>
            <p:cNvPr id="24" name="Rectangle 23" descr="Step number 1">
              <a:extLst>
                <a:ext uri="{FF2B5EF4-FFF2-40B4-BE49-F238E27FC236}">
                  <a16:creationId xmlns:a16="http://schemas.microsoft.com/office/drawing/2014/main" id="{D6EA3804-D847-43C7-9996-C1F67A1BD0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Small square with numeral 1 inside ">
              <a:extLst>
                <a:ext uri="{FF2B5EF4-FFF2-40B4-BE49-F238E27FC236}">
                  <a16:creationId xmlns:a16="http://schemas.microsoft.com/office/drawing/2014/main" id="{E739F7B5-80A6-4BCD-B8A5-E380F7466E5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6" name="Text Placeholder 7">
            <a:extLst>
              <a:ext uri="{FF2B5EF4-FFF2-40B4-BE49-F238E27FC236}">
                <a16:creationId xmlns:a16="http://schemas.microsoft.com/office/drawing/2014/main" id="{2EE1E385-60C5-4479-AF81-91978F2413F8}"/>
              </a:ext>
            </a:extLst>
          </p:cNvPr>
          <p:cNvSpPr txBox="1">
            <a:spLocks/>
          </p:cNvSpPr>
          <p:nvPr/>
        </p:nvSpPr>
        <p:spPr>
          <a:xfrm>
            <a:off x="2091822" y="1330574"/>
            <a:ext cx="9738733" cy="5205546"/>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IN" sz="1800" dirty="0">
                <a:solidFill>
                  <a:schemeClr val="tx1">
                    <a:lumMod val="75000"/>
                    <a:lumOff val="25000"/>
                  </a:schemeClr>
                </a:solidFill>
              </a:rPr>
              <a:t>Auditors should never be involved in the auditing of processes, systems, or applications that they themselves designed or implemented.</a:t>
            </a:r>
          </a:p>
          <a:p>
            <a:pPr algn="just">
              <a:lnSpc>
                <a:spcPct val="108000"/>
              </a:lnSpc>
            </a:pPr>
            <a:endParaRPr lang="en-IN"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Audits are an independent evaluation. A security assessment may also be conducted independently, but it is not necessary. Many organizations use a combination of both.</a:t>
            </a:r>
          </a:p>
          <a:p>
            <a:pPr algn="just">
              <a:lnSpc>
                <a:spcPct val="108000"/>
              </a:lnSpc>
            </a:pPr>
            <a:endParaRPr lang="en-IN"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Audits follow a rigorous approach and are conducted according to accepted principles. This also requires that auditors be qualified. The approach taken for an assessment can fall across a wide spectrum, but in many cases, they have taken a cue from audits with well-defined approaches and frameworks.</a:t>
            </a:r>
          </a:p>
          <a:p>
            <a:pPr algn="just">
              <a:lnSpc>
                <a:spcPct val="108000"/>
              </a:lnSpc>
            </a:pPr>
            <a:endParaRPr lang="en-IN" sz="1800" dirty="0">
              <a:solidFill>
                <a:schemeClr val="tx1">
                  <a:lumMod val="75000"/>
                  <a:lumOff val="25000"/>
                </a:schemeClr>
              </a:solidFill>
            </a:endParaRPr>
          </a:p>
          <a:p>
            <a:pPr algn="just">
              <a:lnSpc>
                <a:spcPct val="108000"/>
              </a:lnSpc>
            </a:pPr>
            <a:r>
              <a:rPr lang="en-IN" sz="1800" dirty="0">
                <a:solidFill>
                  <a:schemeClr val="tx1">
                    <a:lumMod val="75000"/>
                    <a:lumOff val="25000"/>
                  </a:schemeClr>
                </a:solidFill>
              </a:rPr>
              <a:t>In the event an organization passes an audit, the organization typically receives some type of certification or confirmation. This is not the case for assessments.</a:t>
            </a:r>
          </a:p>
          <a:p>
            <a:pPr algn="just">
              <a:lnSpc>
                <a:spcPct val="108000"/>
              </a:lnSpc>
            </a:pPr>
            <a:endParaRPr lang="en-IN" sz="18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p:txBody>
      </p:sp>
      <p:grpSp>
        <p:nvGrpSpPr>
          <p:cNvPr id="27" name="Group 26" descr="Step number 1">
            <a:extLst>
              <a:ext uri="{FF2B5EF4-FFF2-40B4-BE49-F238E27FC236}">
                <a16:creationId xmlns:a16="http://schemas.microsoft.com/office/drawing/2014/main" id="{CAE714DC-221F-4715-8434-B8412740845B}"/>
              </a:ext>
            </a:extLst>
          </p:cNvPr>
          <p:cNvGrpSpPr/>
          <p:nvPr/>
        </p:nvGrpSpPr>
        <p:grpSpPr bwMode="gray">
          <a:xfrm>
            <a:off x="1644547" y="2241606"/>
            <a:ext cx="380382" cy="296049"/>
            <a:chOff x="6741828" y="1435344"/>
            <a:chExt cx="380382" cy="296049"/>
          </a:xfrm>
        </p:grpSpPr>
        <p:sp>
          <p:nvSpPr>
            <p:cNvPr id="28" name="Rectangle 27" descr="Step number 1">
              <a:extLst>
                <a:ext uri="{FF2B5EF4-FFF2-40B4-BE49-F238E27FC236}">
                  <a16:creationId xmlns:a16="http://schemas.microsoft.com/office/drawing/2014/main" id="{B85024E4-DCE7-4D33-84E0-DF3B4BDA09C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1 inside ">
              <a:extLst>
                <a:ext uri="{FF2B5EF4-FFF2-40B4-BE49-F238E27FC236}">
                  <a16:creationId xmlns:a16="http://schemas.microsoft.com/office/drawing/2014/main" id="{80DCE4BD-04FC-44A3-A0D1-CB2652E8F70E}"/>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grpSp>
        <p:nvGrpSpPr>
          <p:cNvPr id="51" name="Group 50" descr="Step number 1">
            <a:extLst>
              <a:ext uri="{FF2B5EF4-FFF2-40B4-BE49-F238E27FC236}">
                <a16:creationId xmlns:a16="http://schemas.microsoft.com/office/drawing/2014/main" id="{E0F5F5FD-F33E-4117-8C4A-F2759A395FD1}"/>
              </a:ext>
            </a:extLst>
          </p:cNvPr>
          <p:cNvGrpSpPr/>
          <p:nvPr/>
        </p:nvGrpSpPr>
        <p:grpSpPr bwMode="gray">
          <a:xfrm>
            <a:off x="1644547" y="3129718"/>
            <a:ext cx="380382" cy="296049"/>
            <a:chOff x="6741828" y="1435344"/>
            <a:chExt cx="380382" cy="296049"/>
          </a:xfrm>
        </p:grpSpPr>
        <p:sp>
          <p:nvSpPr>
            <p:cNvPr id="52" name="Rectangle 51" descr="Step number 1">
              <a:extLst>
                <a:ext uri="{FF2B5EF4-FFF2-40B4-BE49-F238E27FC236}">
                  <a16:creationId xmlns:a16="http://schemas.microsoft.com/office/drawing/2014/main" id="{567C7E41-C51A-4D32-A233-2E66F67425A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descr="Small square with numeral 1 inside ">
              <a:extLst>
                <a:ext uri="{FF2B5EF4-FFF2-40B4-BE49-F238E27FC236}">
                  <a16:creationId xmlns:a16="http://schemas.microsoft.com/office/drawing/2014/main" id="{5B2FB52C-0972-49AC-8A7A-54EBA6003089}"/>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3</a:t>
              </a:r>
            </a:p>
          </p:txBody>
        </p:sp>
      </p:grpSp>
      <p:grpSp>
        <p:nvGrpSpPr>
          <p:cNvPr id="14" name="Group 13" descr="Step number 1">
            <a:extLst>
              <a:ext uri="{FF2B5EF4-FFF2-40B4-BE49-F238E27FC236}">
                <a16:creationId xmlns:a16="http://schemas.microsoft.com/office/drawing/2014/main" id="{C8864059-D865-4EC2-B79E-A2273EEAC07E}"/>
              </a:ext>
            </a:extLst>
          </p:cNvPr>
          <p:cNvGrpSpPr/>
          <p:nvPr/>
        </p:nvGrpSpPr>
        <p:grpSpPr bwMode="gray">
          <a:xfrm>
            <a:off x="1644547" y="4631872"/>
            <a:ext cx="380382" cy="296049"/>
            <a:chOff x="6741828" y="1435344"/>
            <a:chExt cx="380382" cy="296049"/>
          </a:xfrm>
        </p:grpSpPr>
        <p:sp>
          <p:nvSpPr>
            <p:cNvPr id="15" name="Rectangle 14" descr="Step number 1">
              <a:extLst>
                <a:ext uri="{FF2B5EF4-FFF2-40B4-BE49-F238E27FC236}">
                  <a16:creationId xmlns:a16="http://schemas.microsoft.com/office/drawing/2014/main" id="{2874447B-7109-4596-AAF1-F99522E6FFA5}"/>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Small square with numeral 1 inside ">
              <a:extLst>
                <a:ext uri="{FF2B5EF4-FFF2-40B4-BE49-F238E27FC236}">
                  <a16:creationId xmlns:a16="http://schemas.microsoft.com/office/drawing/2014/main" id="{0CFFAFCB-D31A-42D1-B186-C92FE25F24FC}"/>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4</a:t>
              </a:r>
            </a:p>
          </p:txBody>
        </p:sp>
      </p:grpSp>
      <p:pic>
        <p:nvPicPr>
          <p:cNvPr id="20" name="Picture 19">
            <a:extLst>
              <a:ext uri="{FF2B5EF4-FFF2-40B4-BE49-F238E27FC236}">
                <a16:creationId xmlns:a16="http://schemas.microsoft.com/office/drawing/2014/main" id="{E69F74A7-0B9D-4609-9880-ABAA9A790336}"/>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1246369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392638"/>
            <a:ext cx="11309348" cy="640080"/>
          </a:xfrm>
        </p:spPr>
        <p:txBody>
          <a:bodyPr>
            <a:normAutofit/>
          </a:bodyPr>
          <a:lstStyle/>
          <a:p>
            <a:r>
              <a:rPr lang="en-US" dirty="0"/>
              <a:t>What If organization does not Comply?</a:t>
            </a:r>
          </a:p>
        </p:txBody>
      </p:sp>
      <p:grpSp>
        <p:nvGrpSpPr>
          <p:cNvPr id="23" name="Group 22" descr="Step number 1">
            <a:extLst>
              <a:ext uri="{FF2B5EF4-FFF2-40B4-BE49-F238E27FC236}">
                <a16:creationId xmlns:a16="http://schemas.microsoft.com/office/drawing/2014/main" id="{21C41FFB-44C4-46AC-A30E-4552CCF1A7B2}"/>
              </a:ext>
            </a:extLst>
          </p:cNvPr>
          <p:cNvGrpSpPr/>
          <p:nvPr/>
        </p:nvGrpSpPr>
        <p:grpSpPr bwMode="gray">
          <a:xfrm>
            <a:off x="1644547" y="1340695"/>
            <a:ext cx="380382" cy="296049"/>
            <a:chOff x="6741828" y="1435344"/>
            <a:chExt cx="380382" cy="296049"/>
          </a:xfrm>
        </p:grpSpPr>
        <p:sp>
          <p:nvSpPr>
            <p:cNvPr id="24" name="Rectangle 23" descr="Step number 1">
              <a:extLst>
                <a:ext uri="{FF2B5EF4-FFF2-40B4-BE49-F238E27FC236}">
                  <a16:creationId xmlns:a16="http://schemas.microsoft.com/office/drawing/2014/main" id="{D6EA3804-D847-43C7-9996-C1F67A1BD0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Small square with numeral 1 inside ">
              <a:extLst>
                <a:ext uri="{FF2B5EF4-FFF2-40B4-BE49-F238E27FC236}">
                  <a16:creationId xmlns:a16="http://schemas.microsoft.com/office/drawing/2014/main" id="{E739F7B5-80A6-4BCD-B8A5-E380F7466E5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6" name="Text Placeholder 7">
            <a:extLst>
              <a:ext uri="{FF2B5EF4-FFF2-40B4-BE49-F238E27FC236}">
                <a16:creationId xmlns:a16="http://schemas.microsoft.com/office/drawing/2014/main" id="{2EE1E385-60C5-4479-AF81-91978F2413F8}"/>
              </a:ext>
            </a:extLst>
          </p:cNvPr>
          <p:cNvSpPr txBox="1">
            <a:spLocks/>
          </p:cNvSpPr>
          <p:nvPr/>
        </p:nvSpPr>
        <p:spPr>
          <a:xfrm>
            <a:off x="2091822" y="1330574"/>
            <a:ext cx="9738733" cy="5205546"/>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8000"/>
              </a:lnSpc>
            </a:pPr>
            <a:r>
              <a:rPr lang="en-US" sz="1800" dirty="0">
                <a:solidFill>
                  <a:schemeClr val="tx1">
                    <a:lumMod val="75000"/>
                    <a:lumOff val="25000"/>
                  </a:schemeClr>
                </a:solidFill>
              </a:rPr>
              <a:t>Compliance is subject to various types of industrial and organizational sectors. i.e. Bank, ICS, IT company, Govt. org, Hospitals, Financial org., etc.   </a:t>
            </a:r>
          </a:p>
          <a:p>
            <a:pPr algn="just">
              <a:lnSpc>
                <a:spcPct val="108000"/>
              </a:lnSpc>
            </a:pPr>
            <a:endParaRPr lang="en-US" sz="1800" dirty="0">
              <a:solidFill>
                <a:schemeClr val="tx1">
                  <a:lumMod val="75000"/>
                  <a:lumOff val="25000"/>
                </a:schemeClr>
              </a:solidFill>
            </a:endParaRPr>
          </a:p>
          <a:p>
            <a:pPr algn="just">
              <a:lnSpc>
                <a:spcPct val="108000"/>
              </a:lnSpc>
            </a:pPr>
            <a:r>
              <a:rPr lang="en-US" sz="1800" dirty="0">
                <a:solidFill>
                  <a:schemeClr val="tx1">
                    <a:lumMod val="75000"/>
                    <a:lumOff val="25000"/>
                  </a:schemeClr>
                </a:solidFill>
              </a:rPr>
              <a:t>Different compliance has different penalties in terms of money, license, etc.</a:t>
            </a:r>
          </a:p>
          <a:p>
            <a:pPr algn="just">
              <a:lnSpc>
                <a:spcPct val="108000"/>
              </a:lnSpc>
            </a:pPr>
            <a:endParaRPr lang="en-US" sz="1800" dirty="0">
              <a:solidFill>
                <a:schemeClr val="tx1">
                  <a:lumMod val="75000"/>
                  <a:lumOff val="25000"/>
                </a:schemeClr>
              </a:solidFill>
            </a:endParaRPr>
          </a:p>
          <a:p>
            <a:pPr algn="just">
              <a:lnSpc>
                <a:spcPct val="108000"/>
              </a:lnSpc>
            </a:pPr>
            <a:endParaRPr lang="en-IN" sz="22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a:p>
            <a:pPr algn="just">
              <a:lnSpc>
                <a:spcPct val="108000"/>
              </a:lnSpc>
            </a:pPr>
            <a:endParaRPr lang="en-US" sz="1600" dirty="0">
              <a:solidFill>
                <a:schemeClr val="tx1">
                  <a:lumMod val="75000"/>
                  <a:lumOff val="25000"/>
                </a:schemeClr>
              </a:solidFill>
            </a:endParaRPr>
          </a:p>
        </p:txBody>
      </p:sp>
      <p:grpSp>
        <p:nvGrpSpPr>
          <p:cNvPr id="27" name="Group 26" descr="Step number 1">
            <a:extLst>
              <a:ext uri="{FF2B5EF4-FFF2-40B4-BE49-F238E27FC236}">
                <a16:creationId xmlns:a16="http://schemas.microsoft.com/office/drawing/2014/main" id="{CAE714DC-221F-4715-8434-B8412740845B}"/>
              </a:ext>
            </a:extLst>
          </p:cNvPr>
          <p:cNvGrpSpPr/>
          <p:nvPr/>
        </p:nvGrpSpPr>
        <p:grpSpPr bwMode="gray">
          <a:xfrm>
            <a:off x="1644547" y="2232362"/>
            <a:ext cx="380382" cy="296049"/>
            <a:chOff x="6741828" y="1435344"/>
            <a:chExt cx="380382" cy="296049"/>
          </a:xfrm>
        </p:grpSpPr>
        <p:sp>
          <p:nvSpPr>
            <p:cNvPr id="28" name="Rectangle 27" descr="Step number 1">
              <a:extLst>
                <a:ext uri="{FF2B5EF4-FFF2-40B4-BE49-F238E27FC236}">
                  <a16:creationId xmlns:a16="http://schemas.microsoft.com/office/drawing/2014/main" id="{B85024E4-DCE7-4D33-84E0-DF3B4BDA09C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1 inside ">
              <a:extLst>
                <a:ext uri="{FF2B5EF4-FFF2-40B4-BE49-F238E27FC236}">
                  <a16:creationId xmlns:a16="http://schemas.microsoft.com/office/drawing/2014/main" id="{80DCE4BD-04FC-44A3-A0D1-CB2652E8F70E}"/>
                </a:ext>
              </a:extLst>
            </p:cNvPr>
            <p:cNvSpPr txBox="1"/>
            <p:nvPr/>
          </p:nvSpPr>
          <p:spPr bwMode="gray">
            <a:xfrm>
              <a:off x="6741828" y="1435344"/>
              <a:ext cx="380382" cy="261610"/>
            </a:xfrm>
            <a:prstGeom prst="rect">
              <a:avLst/>
            </a:prstGeom>
            <a:noFill/>
          </p:spPr>
          <p:txBody>
            <a:bodyPr wrap="square" rtlCol="0">
              <a:spAutoFit/>
            </a:bodyPr>
            <a:lstStyle/>
            <a:p>
              <a:pPr algn="ctr"/>
              <a:r>
                <a:rPr lang="en-US" sz="1100" b="1" dirty="0">
                  <a:solidFill>
                    <a:schemeClr val="bg1"/>
                  </a:solidFill>
                  <a:latin typeface="Segoe UI Semibold" panose="020B0702040204020203" pitchFamily="34" charset="0"/>
                  <a:cs typeface="Segoe UI Semibold" panose="020B0702040204020203" pitchFamily="34" charset="0"/>
                </a:rPr>
                <a:t>2</a:t>
              </a:r>
            </a:p>
          </p:txBody>
        </p:sp>
      </p:grpSp>
      <p:pic>
        <p:nvPicPr>
          <p:cNvPr id="3" name="Picture 2">
            <a:extLst>
              <a:ext uri="{FF2B5EF4-FFF2-40B4-BE49-F238E27FC236}">
                <a16:creationId xmlns:a16="http://schemas.microsoft.com/office/drawing/2014/main" id="{7F89350E-032E-4FB3-B7ED-DFA7DE1398B8}"/>
              </a:ext>
            </a:extLst>
          </p:cNvPr>
          <p:cNvPicPr>
            <a:picLocks noChangeAspect="1"/>
          </p:cNvPicPr>
          <p:nvPr/>
        </p:nvPicPr>
        <p:blipFill>
          <a:blip r:embed="rId2"/>
          <a:stretch>
            <a:fillRect/>
          </a:stretch>
        </p:blipFill>
        <p:spPr>
          <a:xfrm>
            <a:off x="5015274" y="2814735"/>
            <a:ext cx="3891827" cy="3562011"/>
          </a:xfrm>
          <a:prstGeom prst="rect">
            <a:avLst/>
          </a:prstGeom>
        </p:spPr>
      </p:pic>
      <p:pic>
        <p:nvPicPr>
          <p:cNvPr id="14" name="Picture 13">
            <a:extLst>
              <a:ext uri="{FF2B5EF4-FFF2-40B4-BE49-F238E27FC236}">
                <a16:creationId xmlns:a16="http://schemas.microsoft.com/office/drawing/2014/main" id="{97777138-6E4E-4FA8-8355-7C12EC03718C}"/>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561" b="98939" l="1344" r="95202">
                        <a14:foregroundMark x1="48752" y1="3712" x2="48752" y2="3712"/>
                        <a14:foregroundMark x1="33397" y1="36818" x2="33397" y2="36818"/>
                        <a14:foregroundMark x1="38964" y1="33864" x2="38964" y2="33864"/>
                        <a14:foregroundMark x1="37044" y1="41212" x2="37044" y2="41212"/>
                        <a14:foregroundMark x1="30902" y1="30985" x2="30902" y2="30985"/>
                        <a14:foregroundMark x1="38292" y1="55833" x2="38292" y2="55833"/>
                        <a14:foregroundMark x1="32726" y1="64621" x2="32726" y2="64621"/>
                        <a14:foregroundMark x1="41363" y1="63636" x2="41363" y2="63636"/>
                        <a14:foregroundMark x1="61708" y1="58712" x2="61708" y2="58712"/>
                        <a14:foregroundMark x1="61708" y1="54394" x2="61708" y2="54394"/>
                        <a14:foregroundMark x1="59309" y1="65530" x2="59309" y2="65530"/>
                        <a14:foregroundMark x1="34741" y1="33636" x2="34741" y2="33636"/>
                        <a14:foregroundMark x1="36276" y1="33636" x2="36276" y2="33636"/>
                        <a14:foregroundMark x1="35701" y1="35606" x2="35701" y2="35606"/>
                        <a14:foregroundMark x1="35701" y1="38409" x2="35701" y2="38409"/>
                        <a14:foregroundMark x1="28407" y1="35152" x2="28407" y2="35152"/>
                        <a14:foregroundMark x1="28695" y1="38409" x2="28695" y2="38409"/>
                        <a14:foregroundMark x1="41075" y1="31136" x2="41075" y2="31136"/>
                        <a14:foregroundMark x1="41747" y1="35379" x2="41747" y2="35379"/>
                        <a14:foregroundMark x1="38580" y1="38182" x2="38580" y2="38182"/>
                        <a14:foregroundMark x1="35029" y1="31591" x2="35029" y2="31591"/>
                        <a14:foregroundMark x1="38100" y1="31136" x2="38100" y2="31136"/>
                        <a14:foregroundMark x1="41555" y1="33333" x2="41555" y2="33333"/>
                        <a14:foregroundMark x1="33685" y1="42045" x2="33685" y2="42045"/>
                        <a14:foregroundMark x1="35605" y1="42045" x2="35605" y2="42045"/>
                        <a14:foregroundMark x1="35509" y1="40682" x2="35509" y2="40682"/>
                        <a14:foregroundMark x1="29271" y1="41591" x2="29271" y2="41591"/>
                        <a14:foregroundMark x1="40691" y1="42197" x2="40691" y2="42197"/>
                        <a14:foregroundMark x1="31478" y1="40682" x2="31478" y2="40682"/>
                        <a14:foregroundMark x1="56814" y1="52121" x2="56814" y2="52121"/>
                        <a14:foregroundMark x1="64779" y1="51970" x2="64779" y2="51970"/>
                        <a14:foregroundMark x1="61804" y1="53333" x2="61804" y2="53333"/>
                        <a14:foregroundMark x1="36852" y1="54697" x2="36852" y2="54697"/>
                        <a14:foregroundMark x1="33973" y1="57197" x2="33973" y2="57197"/>
                        <a14:foregroundMark x1="62476" y1="61591" x2="62476" y2="61591"/>
                        <a14:foregroundMark x1="65067" y1="59470" x2="65067" y2="59470"/>
                        <a14:foregroundMark x1="63532" y1="57121" x2="63532" y2="57121"/>
                        <a14:foregroundMark x1="59405" y1="54394" x2="59405" y2="54394"/>
                        <a14:foregroundMark x1="57390" y1="58333" x2="57390" y2="58333"/>
                        <a14:foregroundMark x1="59693" y1="60152" x2="59693" y2="60152"/>
                        <a14:foregroundMark x1="61132" y1="57424" x2="61132" y2="57424"/>
                        <a14:foregroundMark x1="61516" y1="62652" x2="61516" y2="62652"/>
                        <a14:foregroundMark x1="63724" y1="53636" x2="63724" y2="53636"/>
                        <a14:foregroundMark x1="64107" y1="64091" x2="64107" y2="64091"/>
                        <a14:foregroundMark x1="61804" y1="64621" x2="61804" y2="64621"/>
                        <a14:foregroundMark x1="58253" y1="64167" x2="58253" y2="64167"/>
                        <a14:foregroundMark x1="4031" y1="78106" x2="4031" y2="78106"/>
                        <a14:foregroundMark x1="9885" y1="80227" x2="9885" y2="80227"/>
                        <a14:foregroundMark x1="11420" y1="80985" x2="11420" y2="80985"/>
                        <a14:foregroundMark x1="9789" y1="75152" x2="9789" y2="75152"/>
                        <a14:foregroundMark x1="7390" y1="75833" x2="7390" y2="75833"/>
                        <a14:foregroundMark x1="8541" y1="84167" x2="8541" y2="84167"/>
                        <a14:foregroundMark x1="14012" y1="84394" x2="14012" y2="84394"/>
                        <a14:foregroundMark x1="15547" y1="84015" x2="15547" y2="84015"/>
                        <a14:foregroundMark x1="15451" y1="82955" x2="15451" y2="82955"/>
                        <a14:foregroundMark x1="12668" y1="82424" x2="12668" y2="82424"/>
                        <a14:foregroundMark x1="12764" y1="81742" x2="12764" y2="81742"/>
                        <a14:foregroundMark x1="26296" y1="88258" x2="26296" y2="88258"/>
                        <a14:foregroundMark x1="28791" y1="91894" x2="28791" y2="91894"/>
                        <a14:foregroundMark x1="27927" y1="93939" x2="27927" y2="93939"/>
                        <a14:foregroundMark x1="23992" y1="92955" x2="23992" y2="92955"/>
                        <a14:foregroundMark x1="20058" y1="91136" x2="20058" y2="91136"/>
                        <a14:foregroundMark x1="20345" y1="89167" x2="20345" y2="89167"/>
                        <a14:foregroundMark x1="15259" y1="88939" x2="15259" y2="88939"/>
                        <a14:foregroundMark x1="18810" y1="85227" x2="18810" y2="85227"/>
                        <a14:foregroundMark x1="23512" y1="86439" x2="23512" y2="86439"/>
                        <a14:foregroundMark x1="31094" y1="89015" x2="31094" y2="89015"/>
                        <a14:foregroundMark x1="12572" y1="87727" x2="12572" y2="87727"/>
                        <a14:foregroundMark x1="12668" y1="85682" x2="12668" y2="85682"/>
                        <a14:foregroundMark x1="16795" y1="87727" x2="16795" y2="87727"/>
                        <a14:foregroundMark x1="5374" y1="80985" x2="5374" y2="80985"/>
                        <a14:foregroundMark x1="5086" y1="82424" x2="5086" y2="82424"/>
                        <a14:foregroundMark x1="8253" y1="80682" x2="8253" y2="80682"/>
                        <a14:foregroundMark x1="1344" y1="80379" x2="1344" y2="80379"/>
                        <a14:foregroundMark x1="12764" y1="79470" x2="12764" y2="79470"/>
                        <a14:foregroundMark x1="12380" y1="77424" x2="12380" y2="77424"/>
                        <a14:foregroundMark x1="95202" y1="78409" x2="95202" y2="78409"/>
                        <a14:foregroundMark x1="67179" y1="87955" x2="67179" y2="87955"/>
                        <a14:foregroundMark x1="73321" y1="87500" x2="73321" y2="87500"/>
                        <a14:foregroundMark x1="60173" y1="91364" x2="60173" y2="91364"/>
                        <a14:foregroundMark x1="39347" y1="92727" x2="39347" y2="92727"/>
                        <a14:foregroundMark x1="50192" y1="98939" x2="50192" y2="98939"/>
                        <a14:foregroundMark x1="30230" y1="60152" x2="30230" y2="60152"/>
                        <a14:foregroundMark x1="58925" y1="87273" x2="58925" y2="87273"/>
                        <a14:foregroundMark x1="29444" y1="37939" x2="29444" y2="37939"/>
                        <a14:foregroundMark x1="42500" y1="58772" x2="42500" y2="58772"/>
                        <a14:foregroundMark x1="42500" y1="61184" x2="42500" y2="61184"/>
                        <a14:foregroundMark x1="36389" y1="65132" x2="36389" y2="65132"/>
                        <a14:foregroundMark x1="61389" y1="37719" x2="61389" y2="37719"/>
                        <a14:foregroundMark x1="60833" y1="32675" x2="60833" y2="32675"/>
                        <a14:foregroundMark x1="60833" y1="30921" x2="60833" y2="30921"/>
                        <a14:foregroundMark x1="63611" y1="29825" x2="63611" y2="29825"/>
                        <a14:backgroundMark x1="50384" y1="93333" x2="50384" y2="93333"/>
                        <a14:backgroundMark x1="77351" y1="84470" x2="77351" y2="84470"/>
                        <a14:backgroundMark x1="83781" y1="84848" x2="83781" y2="84848"/>
                        <a14:backgroundMark x1="7102" y1="82348" x2="7102" y2="82348"/>
                        <a14:backgroundMark x1="24088" y1="89621" x2="24088" y2="89621"/>
                        <a14:backgroundMark x1="13333" y1="82895" x2="13333" y2="82895"/>
                        <a14:backgroundMark x1="10000" y1="81140" x2="10000" y2="81140"/>
                        <a14:backgroundMark x1="9167" y1="80263" x2="9167" y2="80263"/>
                      </a14:backgroundRemoval>
                    </a14:imgEffect>
                  </a14:imgLayer>
                </a14:imgProps>
              </a:ext>
              <a:ext uri="{28A0092B-C50C-407E-A947-70E740481C1C}">
                <a14:useLocalDpi xmlns:a14="http://schemas.microsoft.com/office/drawing/2010/main" val="0"/>
              </a:ext>
            </a:extLst>
          </a:blip>
          <a:stretch>
            <a:fillRect/>
          </a:stretch>
        </p:blipFill>
        <p:spPr>
          <a:xfrm>
            <a:off x="11119081" y="475300"/>
            <a:ext cx="433039" cy="548571"/>
          </a:xfrm>
          <a:prstGeom prst="rect">
            <a:avLst/>
          </a:prstGeom>
        </p:spPr>
      </p:pic>
    </p:spTree>
    <p:extLst>
      <p:ext uri="{BB962C8B-B14F-4D97-AF65-F5344CB8AC3E}">
        <p14:creationId xmlns:p14="http://schemas.microsoft.com/office/powerpoint/2010/main" val="1334549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21</TotalTime>
  <Words>784</Words>
  <Application>Microsoft Macintosh PowerPoint</Application>
  <PresentationFormat>Widescreen</PresentationFormat>
  <Paragraphs>115</Paragraphs>
  <Slides>10</Slides>
  <Notes>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Segoe UI</vt:lpstr>
      <vt:lpstr>Segoe UI Light</vt:lpstr>
      <vt:lpstr>Segoe UI Semibold</vt:lpstr>
      <vt:lpstr>Times New Roman</vt:lpstr>
      <vt:lpstr>Making Templates Accessible</vt:lpstr>
      <vt:lpstr>Cyber Security Audit and Compliances (Introduction)</vt:lpstr>
      <vt:lpstr>Topics Covered</vt:lpstr>
      <vt:lpstr>What is Audit?</vt:lpstr>
      <vt:lpstr>What is Compliance?</vt:lpstr>
      <vt:lpstr>What is Assessment?</vt:lpstr>
      <vt:lpstr>Assessment v/s Audit</vt:lpstr>
      <vt:lpstr>Importance and Requirement of Audit</vt:lpstr>
      <vt:lpstr>Auditing Advice</vt:lpstr>
      <vt:lpstr>What If organization does not Comply?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Audit and Compliances</dc:title>
  <dc:creator>Dharmesh Dave</dc:creator>
  <cp:lastModifiedBy>Raihan Patel</cp:lastModifiedBy>
  <cp:revision>62</cp:revision>
  <dcterms:created xsi:type="dcterms:W3CDTF">2020-12-14T09:36:05Z</dcterms:created>
  <dcterms:modified xsi:type="dcterms:W3CDTF">2023-12-09T03:59:59Z</dcterms:modified>
  <cp:version/>
</cp:coreProperties>
</file>