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80" r:id="rId10"/>
    <p:sldId id="281" r:id="rId11"/>
    <p:sldId id="282" r:id="rId12"/>
    <p:sldId id="283" r:id="rId13"/>
    <p:sldId id="284" r:id="rId14"/>
    <p:sldId id="285" r:id="rId15"/>
    <p:sldId id="286" r:id="rId16"/>
    <p:sldId id="288" r:id="rId17"/>
    <p:sldId id="289" r:id="rId18"/>
    <p:sldId id="290" r:id="rId19"/>
    <p:sldId id="291" r:id="rId20"/>
    <p:sldId id="292"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2" autoAdjust="0"/>
    <p:restoredTop sz="95271"/>
  </p:normalViewPr>
  <p:slideViewPr>
    <p:cSldViewPr snapToGrid="0">
      <p:cViewPr varScale="1">
        <p:scale>
          <a:sx n="93" d="100"/>
          <a:sy n="93" d="100"/>
        </p:scale>
        <p:origin x="3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han Patel" userId="2d9075e157d58046" providerId="LiveId" clId="{18C8BEB3-ECE1-394C-83A3-5C2989CD580D}"/>
    <pc:docChg chg="custSel addSld delSld modSld">
      <pc:chgData name="Raihan Patel" userId="2d9075e157d58046" providerId="LiveId" clId="{18C8BEB3-ECE1-394C-83A3-5C2989CD580D}" dt="2022-12-09T19:28:48.558" v="9" actId="2696"/>
      <pc:docMkLst>
        <pc:docMk/>
      </pc:docMkLst>
      <pc:sldChg chg="modSp add del mod">
        <pc:chgData name="Raihan Patel" userId="2d9075e157d58046" providerId="LiveId" clId="{18C8BEB3-ECE1-394C-83A3-5C2989CD580D}" dt="2022-12-09T19:28:48.558" v="9" actId="2696"/>
        <pc:sldMkLst>
          <pc:docMk/>
          <pc:sldMk cId="484304105" sldId="264"/>
        </pc:sldMkLst>
        <pc:spChg chg="mod">
          <ac:chgData name="Raihan Patel" userId="2d9075e157d58046" providerId="LiveId" clId="{18C8BEB3-ECE1-394C-83A3-5C2989CD580D}" dt="2022-12-09T19:24:41.202" v="2" actId="27636"/>
          <ac:spMkLst>
            <pc:docMk/>
            <pc:sldMk cId="484304105" sldId="264"/>
            <ac:spMk id="3" creationId="{28849DBE-B3C1-4972-BF1E-B41B3E0B51B6}"/>
          </ac:spMkLst>
        </pc:spChg>
      </pc:sldChg>
      <pc:sldChg chg="modSp add del mod">
        <pc:chgData name="Raihan Patel" userId="2d9075e157d58046" providerId="LiveId" clId="{18C8BEB3-ECE1-394C-83A3-5C2989CD580D}" dt="2022-12-09T19:28:48.558" v="9" actId="2696"/>
        <pc:sldMkLst>
          <pc:docMk/>
          <pc:sldMk cId="2760894662" sldId="265"/>
        </pc:sldMkLst>
        <pc:graphicFrameChg chg="mod">
          <ac:chgData name="Raihan Patel" userId="2d9075e157d58046" providerId="LiveId" clId="{18C8BEB3-ECE1-394C-83A3-5C2989CD580D}" dt="2022-12-09T19:25:03.331" v="8" actId="1036"/>
          <ac:graphicFrameMkLst>
            <pc:docMk/>
            <pc:sldMk cId="2760894662" sldId="265"/>
            <ac:graphicFrameMk id="4" creationId="{46ACD7DB-6D6D-4F55-9E51-95CEB5D33B46}"/>
          </ac:graphicFrameMkLst>
        </pc:graphicFrameChg>
      </pc:sldChg>
      <pc:sldChg chg="modSp add del mod">
        <pc:chgData name="Raihan Patel" userId="2d9075e157d58046" providerId="LiveId" clId="{18C8BEB3-ECE1-394C-83A3-5C2989CD580D}" dt="2022-12-09T19:28:48.558" v="9" actId="2696"/>
        <pc:sldMkLst>
          <pc:docMk/>
          <pc:sldMk cId="2952384886" sldId="266"/>
        </pc:sldMkLst>
        <pc:spChg chg="mod">
          <ac:chgData name="Raihan Patel" userId="2d9075e157d58046" providerId="LiveId" clId="{18C8BEB3-ECE1-394C-83A3-5C2989CD580D}" dt="2022-12-09T19:24:41.238" v="3" actId="27636"/>
          <ac:spMkLst>
            <pc:docMk/>
            <pc:sldMk cId="2952384886" sldId="266"/>
            <ac:spMk id="3" creationId="{B6718BB2-A354-4ADB-8B07-5A6CA5FD124E}"/>
          </ac:spMkLst>
        </pc:spChg>
      </pc:sldChg>
      <pc:sldChg chg="add del">
        <pc:chgData name="Raihan Patel" userId="2d9075e157d58046" providerId="LiveId" clId="{18C8BEB3-ECE1-394C-83A3-5C2989CD580D}" dt="2022-12-09T19:28:48.558" v="9" actId="2696"/>
        <pc:sldMkLst>
          <pc:docMk/>
          <pc:sldMk cId="4104560948" sldId="267"/>
        </pc:sldMkLst>
      </pc:sldChg>
      <pc:sldChg chg="add del">
        <pc:chgData name="Raihan Patel" userId="2d9075e157d58046" providerId="LiveId" clId="{18C8BEB3-ECE1-394C-83A3-5C2989CD580D}" dt="2022-12-09T19:28:48.558" v="9" actId="2696"/>
        <pc:sldMkLst>
          <pc:docMk/>
          <pc:sldMk cId="3579807084" sldId="268"/>
        </pc:sldMkLst>
      </pc:sldChg>
      <pc:sldChg chg="add del">
        <pc:chgData name="Raihan Patel" userId="2d9075e157d58046" providerId="LiveId" clId="{18C8BEB3-ECE1-394C-83A3-5C2989CD580D}" dt="2022-12-09T19:28:48.558" v="9" actId="2696"/>
        <pc:sldMkLst>
          <pc:docMk/>
          <pc:sldMk cId="2082164344" sldId="269"/>
        </pc:sldMkLst>
      </pc:sldChg>
      <pc:sldChg chg="add del">
        <pc:chgData name="Raihan Patel" userId="2d9075e157d58046" providerId="LiveId" clId="{18C8BEB3-ECE1-394C-83A3-5C2989CD580D}" dt="2022-12-09T19:28:48.558" v="9" actId="2696"/>
        <pc:sldMkLst>
          <pc:docMk/>
          <pc:sldMk cId="1113887335" sldId="270"/>
        </pc:sldMkLst>
      </pc:sldChg>
      <pc:sldChg chg="modSp add del mod">
        <pc:chgData name="Raihan Patel" userId="2d9075e157d58046" providerId="LiveId" clId="{18C8BEB3-ECE1-394C-83A3-5C2989CD580D}" dt="2022-12-09T19:28:48.558" v="9" actId="2696"/>
        <pc:sldMkLst>
          <pc:docMk/>
          <pc:sldMk cId="660052812" sldId="271"/>
        </pc:sldMkLst>
        <pc:spChg chg="mod">
          <ac:chgData name="Raihan Patel" userId="2d9075e157d58046" providerId="LiveId" clId="{18C8BEB3-ECE1-394C-83A3-5C2989CD580D}" dt="2022-12-09T19:24:41.315" v="4" actId="27636"/>
          <ac:spMkLst>
            <pc:docMk/>
            <pc:sldMk cId="660052812" sldId="271"/>
            <ac:spMk id="3" creationId="{25630E84-B2C7-4782-8546-3EB6075155F2}"/>
          </ac:spMkLst>
        </pc:spChg>
      </pc:sldChg>
      <pc:sldChg chg="add del">
        <pc:chgData name="Raihan Patel" userId="2d9075e157d58046" providerId="LiveId" clId="{18C8BEB3-ECE1-394C-83A3-5C2989CD580D}" dt="2022-12-09T19:28:48.558" v="9" actId="2696"/>
        <pc:sldMkLst>
          <pc:docMk/>
          <pc:sldMk cId="4162265406" sldId="272"/>
        </pc:sldMkLst>
      </pc:sldChg>
      <pc:sldChg chg="add del">
        <pc:chgData name="Raihan Patel" userId="2d9075e157d58046" providerId="LiveId" clId="{18C8BEB3-ECE1-394C-83A3-5C2989CD580D}" dt="2022-12-09T19:28:48.558" v="9" actId="2696"/>
        <pc:sldMkLst>
          <pc:docMk/>
          <pc:sldMk cId="2418809542" sldId="273"/>
        </pc:sldMkLst>
      </pc:sldChg>
      <pc:sldChg chg="add del">
        <pc:chgData name="Raihan Patel" userId="2d9075e157d58046" providerId="LiveId" clId="{18C8BEB3-ECE1-394C-83A3-5C2989CD580D}" dt="2022-12-09T19:28:48.558" v="9" actId="2696"/>
        <pc:sldMkLst>
          <pc:docMk/>
          <pc:sldMk cId="3538755829" sldId="274"/>
        </pc:sldMkLst>
      </pc:sldChg>
      <pc:sldChg chg="add del">
        <pc:chgData name="Raihan Patel" userId="2d9075e157d58046" providerId="LiveId" clId="{18C8BEB3-ECE1-394C-83A3-5C2989CD580D}" dt="2022-12-09T19:28:48.558" v="9" actId="2696"/>
        <pc:sldMkLst>
          <pc:docMk/>
          <pc:sldMk cId="1462243092" sldId="275"/>
        </pc:sldMkLst>
      </pc:sldChg>
      <pc:sldChg chg="new del">
        <pc:chgData name="Raihan Patel" userId="2d9075e157d58046" providerId="LiveId" clId="{18C8BEB3-ECE1-394C-83A3-5C2989CD580D}" dt="2022-12-09T19:24:46.108" v="6" actId="2696"/>
        <pc:sldMkLst>
          <pc:docMk/>
          <pc:sldMk cId="3684004648" sldId="293"/>
        </pc:sldMkLst>
      </pc:sldChg>
      <pc:sldChg chg="modSp add del mod">
        <pc:chgData name="Raihan Patel" userId="2d9075e157d58046" providerId="LiveId" clId="{18C8BEB3-ECE1-394C-83A3-5C2989CD580D}" dt="2022-12-09T19:28:48.558" v="9" actId="2696"/>
        <pc:sldMkLst>
          <pc:docMk/>
          <pc:sldMk cId="788346152" sldId="294"/>
        </pc:sldMkLst>
        <pc:spChg chg="mod">
          <ac:chgData name="Raihan Patel" userId="2d9075e157d58046" providerId="LiveId" clId="{18C8BEB3-ECE1-394C-83A3-5C2989CD580D}" dt="2022-12-09T19:24:41.402" v="5" actId="27636"/>
          <ac:spMkLst>
            <pc:docMk/>
            <pc:sldMk cId="788346152" sldId="294"/>
            <ac:spMk id="3" creationId="{54766C39-6F17-4462-AF6B-5376185D0478}"/>
          </ac:spMkLst>
        </pc:spChg>
      </pc:sldChg>
      <pc:sldChg chg="add del">
        <pc:chgData name="Raihan Patel" userId="2d9075e157d58046" providerId="LiveId" clId="{18C8BEB3-ECE1-394C-83A3-5C2989CD580D}" dt="2022-12-09T19:28:48.558" v="9" actId="2696"/>
        <pc:sldMkLst>
          <pc:docMk/>
          <pc:sldMk cId="892599983" sldId="295"/>
        </pc:sldMkLst>
      </pc:sldChg>
      <pc:sldChg chg="add del">
        <pc:chgData name="Raihan Patel" userId="2d9075e157d58046" providerId="LiveId" clId="{18C8BEB3-ECE1-394C-83A3-5C2989CD580D}" dt="2022-12-09T19:28:48.558" v="9" actId="2696"/>
        <pc:sldMkLst>
          <pc:docMk/>
          <pc:sldMk cId="1565110655" sldId="296"/>
        </pc:sldMkLst>
      </pc:sldChg>
      <pc:sldChg chg="add del">
        <pc:chgData name="Raihan Patel" userId="2d9075e157d58046" providerId="LiveId" clId="{18C8BEB3-ECE1-394C-83A3-5C2989CD580D}" dt="2022-12-09T19:28:48.558" v="9" actId="2696"/>
        <pc:sldMkLst>
          <pc:docMk/>
          <pc:sldMk cId="3078463397" sldId="297"/>
        </pc:sldMkLst>
      </pc:sldChg>
      <pc:sldChg chg="add del">
        <pc:chgData name="Raihan Patel" userId="2d9075e157d58046" providerId="LiveId" clId="{18C8BEB3-ECE1-394C-83A3-5C2989CD580D}" dt="2022-12-09T19:28:48.558" v="9" actId="2696"/>
        <pc:sldMkLst>
          <pc:docMk/>
          <pc:sldMk cId="438828039" sldId="298"/>
        </pc:sldMkLst>
      </pc:sldChg>
      <pc:sldChg chg="add del">
        <pc:chgData name="Raihan Patel" userId="2d9075e157d58046" providerId="LiveId" clId="{18C8BEB3-ECE1-394C-83A3-5C2989CD580D}" dt="2022-12-09T19:28:48.558" v="9" actId="2696"/>
        <pc:sldMkLst>
          <pc:docMk/>
          <pc:sldMk cId="242340929" sldId="299"/>
        </pc:sldMkLst>
      </pc:sldChg>
      <pc:sldChg chg="add del">
        <pc:chgData name="Raihan Patel" userId="2d9075e157d58046" providerId="LiveId" clId="{18C8BEB3-ECE1-394C-83A3-5C2989CD580D}" dt="2022-12-09T19:28:48.558" v="9" actId="2696"/>
        <pc:sldMkLst>
          <pc:docMk/>
          <pc:sldMk cId="3793628040"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BD45-308C-4E97-BC5C-91EBAF22244A}"/>
              </a:ext>
            </a:extLst>
          </p:cNvPr>
          <p:cNvSpPr>
            <a:spLocks noGrp="1"/>
          </p:cNvSpPr>
          <p:nvPr>
            <p:ph type="ctrTitle"/>
          </p:nvPr>
        </p:nvSpPr>
        <p:spPr/>
        <p:txBody>
          <a:bodyPr/>
          <a:lstStyle/>
          <a:p>
            <a:r>
              <a:rPr lang="en-IN" dirty="0"/>
              <a:t>Data Classification</a:t>
            </a:r>
          </a:p>
        </p:txBody>
      </p:sp>
      <p:sp>
        <p:nvSpPr>
          <p:cNvPr id="3" name="Subtitle 2">
            <a:extLst>
              <a:ext uri="{FF2B5EF4-FFF2-40B4-BE49-F238E27FC236}">
                <a16:creationId xmlns:a16="http://schemas.microsoft.com/office/drawing/2014/main" id="{55394CF9-94DE-4639-9835-266B0797B9A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5434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endParaRPr lang="en-IN" dirty="0"/>
          </a:p>
        </p:txBody>
      </p:sp>
      <p:sp>
        <p:nvSpPr>
          <p:cNvPr id="3" name="Content Placeholder 2"/>
          <p:cNvSpPr>
            <a:spLocks noGrp="1"/>
          </p:cNvSpPr>
          <p:nvPr>
            <p:ph idx="1"/>
          </p:nvPr>
        </p:nvSpPr>
        <p:spPr/>
        <p:txBody>
          <a:bodyPr/>
          <a:lstStyle/>
          <a:p>
            <a:r>
              <a:rPr lang="en-US" dirty="0"/>
              <a:t>Equivalent to privacy</a:t>
            </a:r>
          </a:p>
          <a:p>
            <a:r>
              <a:rPr lang="en-US" dirty="0"/>
              <a:t>A set of rules that limits access to information</a:t>
            </a:r>
          </a:p>
          <a:p>
            <a:r>
              <a:rPr lang="en-US" dirty="0"/>
              <a:t>Designed to prevent sensitive information from reaching the wrong people, while making sure that the right people can in fact get it</a:t>
            </a:r>
          </a:p>
          <a:p>
            <a:r>
              <a:rPr lang="en-US" dirty="0"/>
              <a:t>i.e. Data Encryption, User ID &amp; Password, Two-Factor Authentication, Biometric lock system</a:t>
            </a:r>
          </a:p>
          <a:p>
            <a:endParaRPr lang="en-IN" dirty="0"/>
          </a:p>
        </p:txBody>
      </p:sp>
    </p:spTree>
    <p:extLst>
      <p:ext uri="{BB962C8B-B14F-4D97-AF65-F5344CB8AC3E}">
        <p14:creationId xmlns:p14="http://schemas.microsoft.com/office/powerpoint/2010/main" val="144085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endParaRPr lang="en-IN" dirty="0"/>
          </a:p>
        </p:txBody>
      </p:sp>
      <p:sp>
        <p:nvSpPr>
          <p:cNvPr id="3" name="Content Placeholder 2"/>
          <p:cNvSpPr>
            <a:spLocks noGrp="1"/>
          </p:cNvSpPr>
          <p:nvPr>
            <p:ph idx="1"/>
          </p:nvPr>
        </p:nvSpPr>
        <p:spPr/>
        <p:txBody>
          <a:bodyPr/>
          <a:lstStyle/>
          <a:p>
            <a:r>
              <a:rPr lang="en-US" dirty="0"/>
              <a:t>It involves maintaining the consistency, accuracy, and trustworthiness of data over its entire life cycle</a:t>
            </a:r>
          </a:p>
          <a:p>
            <a:r>
              <a:rPr lang="en-US" dirty="0"/>
              <a:t>Data must not be changed in transit, and steps must be taken to ensure that data cannot be altered by unauthorized people</a:t>
            </a:r>
          </a:p>
          <a:p>
            <a:r>
              <a:rPr lang="en-US" dirty="0"/>
              <a:t>i.e. File Permissions, Access Control, Checksums</a:t>
            </a:r>
            <a:endParaRPr lang="en-IN" dirty="0"/>
          </a:p>
        </p:txBody>
      </p:sp>
    </p:spTree>
    <p:extLst>
      <p:ext uri="{BB962C8B-B14F-4D97-AF65-F5344CB8AC3E}">
        <p14:creationId xmlns:p14="http://schemas.microsoft.com/office/powerpoint/2010/main" val="295225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endParaRPr lang="en-IN" dirty="0"/>
          </a:p>
        </p:txBody>
      </p:sp>
      <p:sp>
        <p:nvSpPr>
          <p:cNvPr id="3" name="Content Placeholder 2"/>
          <p:cNvSpPr>
            <a:spLocks noGrp="1"/>
          </p:cNvSpPr>
          <p:nvPr>
            <p:ph idx="1"/>
          </p:nvPr>
        </p:nvSpPr>
        <p:spPr/>
        <p:txBody>
          <a:bodyPr/>
          <a:lstStyle/>
          <a:p>
            <a:r>
              <a:rPr lang="en-US" dirty="0"/>
              <a:t>A guarantee of reliable access to the information by authorized people whenever required</a:t>
            </a:r>
          </a:p>
          <a:p>
            <a:r>
              <a:rPr lang="en-US" dirty="0"/>
              <a:t>Best ensured by maintaining all hardware, performing hardware repairs immediately when needed and maintaining a correctly functioning operating system environment</a:t>
            </a:r>
          </a:p>
          <a:p>
            <a:r>
              <a:rPr lang="en-US" dirty="0"/>
              <a:t>i.e. Load Balancing, Back-up Servers</a:t>
            </a:r>
            <a:endParaRPr lang="en-IN" dirty="0"/>
          </a:p>
        </p:txBody>
      </p:sp>
    </p:spTree>
    <p:extLst>
      <p:ext uri="{BB962C8B-B14F-4D97-AF65-F5344CB8AC3E}">
        <p14:creationId xmlns:p14="http://schemas.microsoft.com/office/powerpoint/2010/main" val="327096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8E6C-3A84-406A-8988-C9BB855413AE}"/>
              </a:ext>
            </a:extLst>
          </p:cNvPr>
          <p:cNvSpPr>
            <a:spLocks noGrp="1"/>
          </p:cNvSpPr>
          <p:nvPr>
            <p:ph type="title"/>
          </p:nvPr>
        </p:nvSpPr>
        <p:spPr/>
        <p:txBody>
          <a:bodyPr/>
          <a:lstStyle/>
          <a:p>
            <a:r>
              <a:rPr lang="en-IN" dirty="0"/>
              <a:t>AAA</a:t>
            </a:r>
          </a:p>
        </p:txBody>
      </p:sp>
      <p:sp>
        <p:nvSpPr>
          <p:cNvPr id="3" name="Content Placeholder 2">
            <a:extLst>
              <a:ext uri="{FF2B5EF4-FFF2-40B4-BE49-F238E27FC236}">
                <a16:creationId xmlns:a16="http://schemas.microsoft.com/office/drawing/2014/main" id="{43F28C9D-8BD8-41DD-A12D-862442B798E2}"/>
              </a:ext>
            </a:extLst>
          </p:cNvPr>
          <p:cNvSpPr>
            <a:spLocks noGrp="1"/>
          </p:cNvSpPr>
          <p:nvPr>
            <p:ph idx="1"/>
          </p:nvPr>
        </p:nvSpPr>
        <p:spPr/>
        <p:txBody>
          <a:bodyPr/>
          <a:lstStyle/>
          <a:p>
            <a:r>
              <a:rPr lang="en-IN" dirty="0"/>
              <a:t>Concept relating to the people who use that information</a:t>
            </a:r>
          </a:p>
          <a:p>
            <a:pPr lvl="1"/>
            <a:r>
              <a:rPr lang="en-IN" dirty="0"/>
              <a:t>Authentication</a:t>
            </a:r>
          </a:p>
          <a:p>
            <a:pPr lvl="1"/>
            <a:r>
              <a:rPr lang="en-IN" dirty="0"/>
              <a:t>Authorization</a:t>
            </a:r>
          </a:p>
          <a:p>
            <a:pPr lvl="1"/>
            <a:r>
              <a:rPr lang="en-IN" dirty="0"/>
              <a:t>Non-repudiation</a:t>
            </a:r>
          </a:p>
        </p:txBody>
      </p:sp>
    </p:spTree>
    <p:extLst>
      <p:ext uri="{BB962C8B-B14F-4D97-AF65-F5344CB8AC3E}">
        <p14:creationId xmlns:p14="http://schemas.microsoft.com/office/powerpoint/2010/main" val="162870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D7EE-C6FB-44EA-92C0-D4D55A55D792}"/>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97AACCE2-0E59-458B-9046-13F1085AD2FF}"/>
              </a:ext>
            </a:extLst>
          </p:cNvPr>
          <p:cNvSpPr>
            <a:spLocks noGrp="1"/>
          </p:cNvSpPr>
          <p:nvPr>
            <p:ph idx="1"/>
          </p:nvPr>
        </p:nvSpPr>
        <p:spPr/>
        <p:txBody>
          <a:bodyPr/>
          <a:lstStyle/>
          <a:p>
            <a:r>
              <a:rPr lang="en-US" dirty="0"/>
              <a:t>Authentication is a process of identifying the person before accessing the system. </a:t>
            </a:r>
          </a:p>
          <a:p>
            <a:r>
              <a:rPr lang="en-US" dirty="0"/>
              <a:t>It allows user to access the system information only if authentication check got passed. </a:t>
            </a:r>
          </a:p>
          <a:p>
            <a:r>
              <a:rPr lang="en-US" dirty="0"/>
              <a:t>Apart from Username &amp; password combination, the authentication can be implemented in different ways like asking secret question and answer, OTP (One Time Password) over SMS, biometric authentication, Token based authentication like RSA Secure ID token etc.</a:t>
            </a:r>
            <a:endParaRPr lang="en-IN" dirty="0"/>
          </a:p>
        </p:txBody>
      </p:sp>
    </p:spTree>
    <p:extLst>
      <p:ext uri="{BB962C8B-B14F-4D97-AF65-F5344CB8AC3E}">
        <p14:creationId xmlns:p14="http://schemas.microsoft.com/office/powerpoint/2010/main" val="393091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AE74-7FBB-4E5F-B9FC-83BFF09C81CE}"/>
              </a:ext>
            </a:extLst>
          </p:cNvPr>
          <p:cNvSpPr>
            <a:spLocks noGrp="1"/>
          </p:cNvSpPr>
          <p:nvPr>
            <p:ph type="title"/>
          </p:nvPr>
        </p:nvSpPr>
        <p:spPr/>
        <p:txBody>
          <a:bodyPr/>
          <a:lstStyle/>
          <a:p>
            <a:r>
              <a:rPr lang="en-IN" dirty="0"/>
              <a:t>Authorization</a:t>
            </a:r>
          </a:p>
        </p:txBody>
      </p:sp>
      <p:sp>
        <p:nvSpPr>
          <p:cNvPr id="3" name="Content Placeholder 2">
            <a:extLst>
              <a:ext uri="{FF2B5EF4-FFF2-40B4-BE49-F238E27FC236}">
                <a16:creationId xmlns:a16="http://schemas.microsoft.com/office/drawing/2014/main" id="{31B263F5-07F8-4329-AA3E-AA24D4CC632B}"/>
              </a:ext>
            </a:extLst>
          </p:cNvPr>
          <p:cNvSpPr>
            <a:spLocks noGrp="1"/>
          </p:cNvSpPr>
          <p:nvPr>
            <p:ph idx="1"/>
          </p:nvPr>
        </p:nvSpPr>
        <p:spPr/>
        <p:txBody>
          <a:bodyPr/>
          <a:lstStyle/>
          <a:p>
            <a:r>
              <a:rPr lang="en-US" dirty="0"/>
              <a:t>Once the Authentication passed the Authorization comes in the picture to limit the user as per the permission set for the user. </a:t>
            </a:r>
          </a:p>
          <a:p>
            <a:r>
              <a:rPr lang="en-US" dirty="0"/>
              <a:t>The Authorization is generally implemented on Access control list, user role based, user group based and define the permissions &amp; restrictions to specific user group or granting or revoking the privileges for the users.</a:t>
            </a:r>
            <a:endParaRPr lang="en-IN" dirty="0"/>
          </a:p>
        </p:txBody>
      </p:sp>
    </p:spTree>
    <p:extLst>
      <p:ext uri="{BB962C8B-B14F-4D97-AF65-F5344CB8AC3E}">
        <p14:creationId xmlns:p14="http://schemas.microsoft.com/office/powerpoint/2010/main" val="396378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E0F2-01C7-45F0-835C-60CC4B086F2F}"/>
              </a:ext>
            </a:extLst>
          </p:cNvPr>
          <p:cNvSpPr>
            <a:spLocks noGrp="1"/>
          </p:cNvSpPr>
          <p:nvPr>
            <p:ph type="title"/>
          </p:nvPr>
        </p:nvSpPr>
        <p:spPr/>
        <p:txBody>
          <a:bodyPr/>
          <a:lstStyle/>
          <a:p>
            <a:r>
              <a:rPr lang="en-IN" dirty="0"/>
              <a:t>Access Control</a:t>
            </a:r>
          </a:p>
        </p:txBody>
      </p:sp>
      <p:sp>
        <p:nvSpPr>
          <p:cNvPr id="3" name="Content Placeholder 2">
            <a:extLst>
              <a:ext uri="{FF2B5EF4-FFF2-40B4-BE49-F238E27FC236}">
                <a16:creationId xmlns:a16="http://schemas.microsoft.com/office/drawing/2014/main" id="{8BCC2198-3798-4901-A389-6A35F0C24129}"/>
              </a:ext>
            </a:extLst>
          </p:cNvPr>
          <p:cNvSpPr>
            <a:spLocks noGrp="1"/>
          </p:cNvSpPr>
          <p:nvPr>
            <p:ph idx="1"/>
          </p:nvPr>
        </p:nvSpPr>
        <p:spPr/>
        <p:txBody>
          <a:bodyPr/>
          <a:lstStyle/>
          <a:p>
            <a:r>
              <a:rPr lang="en-US" dirty="0"/>
              <a:t>Access control is the selective restriction of access to some kind of resource (a folder, a file, and a device). </a:t>
            </a:r>
          </a:p>
          <a:p>
            <a:r>
              <a:rPr lang="en-US" dirty="0"/>
              <a:t>There are different types of approaches to access control.</a:t>
            </a:r>
          </a:p>
          <a:p>
            <a:pPr lvl="1"/>
            <a:r>
              <a:rPr lang="en-US" dirty="0"/>
              <a:t>DAC</a:t>
            </a:r>
          </a:p>
          <a:p>
            <a:pPr lvl="1"/>
            <a:r>
              <a:rPr lang="en-US" dirty="0"/>
              <a:t>MAC</a:t>
            </a:r>
          </a:p>
          <a:p>
            <a:pPr lvl="1"/>
            <a:r>
              <a:rPr lang="en-US" dirty="0"/>
              <a:t>RBAC</a:t>
            </a:r>
          </a:p>
          <a:p>
            <a:pPr lvl="1"/>
            <a:r>
              <a:rPr lang="en-US" dirty="0"/>
              <a:t>MLS</a:t>
            </a:r>
          </a:p>
        </p:txBody>
      </p:sp>
    </p:spTree>
    <p:extLst>
      <p:ext uri="{BB962C8B-B14F-4D97-AF65-F5344CB8AC3E}">
        <p14:creationId xmlns:p14="http://schemas.microsoft.com/office/powerpoint/2010/main" val="325779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8A90-8FF4-4AA9-9C04-C0F253F2646C}"/>
              </a:ext>
            </a:extLst>
          </p:cNvPr>
          <p:cNvSpPr>
            <a:spLocks noGrp="1"/>
          </p:cNvSpPr>
          <p:nvPr>
            <p:ph type="title"/>
          </p:nvPr>
        </p:nvSpPr>
        <p:spPr/>
        <p:txBody>
          <a:bodyPr/>
          <a:lstStyle/>
          <a:p>
            <a:r>
              <a:rPr lang="en-IN" dirty="0"/>
              <a:t>DAC</a:t>
            </a:r>
          </a:p>
        </p:txBody>
      </p:sp>
      <p:sp>
        <p:nvSpPr>
          <p:cNvPr id="3" name="Content Placeholder 2">
            <a:extLst>
              <a:ext uri="{FF2B5EF4-FFF2-40B4-BE49-F238E27FC236}">
                <a16:creationId xmlns:a16="http://schemas.microsoft.com/office/drawing/2014/main" id="{79B92929-51EC-477C-90E0-C85A84391990}"/>
              </a:ext>
            </a:extLst>
          </p:cNvPr>
          <p:cNvSpPr>
            <a:spLocks noGrp="1"/>
          </p:cNvSpPr>
          <p:nvPr>
            <p:ph idx="1"/>
          </p:nvPr>
        </p:nvSpPr>
        <p:spPr/>
        <p:txBody>
          <a:bodyPr/>
          <a:lstStyle/>
          <a:p>
            <a:r>
              <a:rPr lang="en-IN" dirty="0"/>
              <a:t>Discretionary Access Control</a:t>
            </a:r>
          </a:p>
          <a:p>
            <a:r>
              <a:rPr lang="en-IN" dirty="0"/>
              <a:t>Every user can decide who can, with which </a:t>
            </a:r>
            <a:r>
              <a:rPr lang="en-IN" dirty="0" err="1"/>
              <a:t>permission,read</a:t>
            </a:r>
            <a:r>
              <a:rPr lang="en-IN" dirty="0"/>
              <a:t> his/her files.</a:t>
            </a:r>
          </a:p>
        </p:txBody>
      </p:sp>
    </p:spTree>
    <p:extLst>
      <p:ext uri="{BB962C8B-B14F-4D97-AF65-F5344CB8AC3E}">
        <p14:creationId xmlns:p14="http://schemas.microsoft.com/office/powerpoint/2010/main" val="70267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60A4-158E-44E9-B35F-B4B139BE64FE}"/>
              </a:ext>
            </a:extLst>
          </p:cNvPr>
          <p:cNvSpPr>
            <a:spLocks noGrp="1"/>
          </p:cNvSpPr>
          <p:nvPr>
            <p:ph type="title"/>
          </p:nvPr>
        </p:nvSpPr>
        <p:spPr/>
        <p:txBody>
          <a:bodyPr/>
          <a:lstStyle/>
          <a:p>
            <a:r>
              <a:rPr lang="en-IN" dirty="0"/>
              <a:t>MAC</a:t>
            </a:r>
          </a:p>
        </p:txBody>
      </p:sp>
      <p:sp>
        <p:nvSpPr>
          <p:cNvPr id="3" name="Content Placeholder 2">
            <a:extLst>
              <a:ext uri="{FF2B5EF4-FFF2-40B4-BE49-F238E27FC236}">
                <a16:creationId xmlns:a16="http://schemas.microsoft.com/office/drawing/2014/main" id="{344A617D-8EC8-4BB5-A78D-CD1E3044C289}"/>
              </a:ext>
            </a:extLst>
          </p:cNvPr>
          <p:cNvSpPr>
            <a:spLocks noGrp="1"/>
          </p:cNvSpPr>
          <p:nvPr>
            <p:ph idx="1"/>
          </p:nvPr>
        </p:nvSpPr>
        <p:spPr/>
        <p:txBody>
          <a:bodyPr/>
          <a:lstStyle/>
          <a:p>
            <a:r>
              <a:rPr lang="en-IN" dirty="0"/>
              <a:t>Mandatory Access Control</a:t>
            </a:r>
          </a:p>
          <a:p>
            <a:r>
              <a:rPr lang="en-IN" dirty="0"/>
              <a:t>The administrator decides the security policy and all the files in the system will comply</a:t>
            </a:r>
          </a:p>
        </p:txBody>
      </p:sp>
    </p:spTree>
    <p:extLst>
      <p:ext uri="{BB962C8B-B14F-4D97-AF65-F5344CB8AC3E}">
        <p14:creationId xmlns:p14="http://schemas.microsoft.com/office/powerpoint/2010/main" val="253838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B8C7-36F4-436D-9E21-6FB29DEA316F}"/>
              </a:ext>
            </a:extLst>
          </p:cNvPr>
          <p:cNvSpPr>
            <a:spLocks noGrp="1"/>
          </p:cNvSpPr>
          <p:nvPr>
            <p:ph type="title"/>
          </p:nvPr>
        </p:nvSpPr>
        <p:spPr/>
        <p:txBody>
          <a:bodyPr/>
          <a:lstStyle/>
          <a:p>
            <a:r>
              <a:rPr lang="en-IN" dirty="0"/>
              <a:t>RBAC</a:t>
            </a:r>
          </a:p>
        </p:txBody>
      </p:sp>
      <p:sp>
        <p:nvSpPr>
          <p:cNvPr id="3" name="Content Placeholder 2">
            <a:extLst>
              <a:ext uri="{FF2B5EF4-FFF2-40B4-BE49-F238E27FC236}">
                <a16:creationId xmlns:a16="http://schemas.microsoft.com/office/drawing/2014/main" id="{2EA53F10-3325-4EB7-9AFE-C08980716406}"/>
              </a:ext>
            </a:extLst>
          </p:cNvPr>
          <p:cNvSpPr>
            <a:spLocks noGrp="1"/>
          </p:cNvSpPr>
          <p:nvPr>
            <p:ph idx="1"/>
          </p:nvPr>
        </p:nvSpPr>
        <p:spPr/>
        <p:txBody>
          <a:bodyPr/>
          <a:lstStyle/>
          <a:p>
            <a:r>
              <a:rPr lang="en-IN" dirty="0"/>
              <a:t>Role Based Access Control</a:t>
            </a:r>
          </a:p>
          <a:p>
            <a:r>
              <a:rPr lang="en-IN" dirty="0"/>
              <a:t>The permissions are not granted per user, but according to the role</a:t>
            </a:r>
          </a:p>
          <a:p>
            <a:r>
              <a:rPr lang="en-IN" dirty="0"/>
              <a:t>This allows big organizations to assign permission to roles and roles to users, making it easier to create, modify or delete users.</a:t>
            </a:r>
          </a:p>
        </p:txBody>
      </p:sp>
    </p:spTree>
    <p:extLst>
      <p:ext uri="{BB962C8B-B14F-4D97-AF65-F5344CB8AC3E}">
        <p14:creationId xmlns:p14="http://schemas.microsoft.com/office/powerpoint/2010/main" val="406359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1ECA-54CA-4BA5-8BBA-711F71CD6FEC}"/>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0196D66D-A2C6-4B9F-9E8E-721618876630}"/>
              </a:ext>
            </a:extLst>
          </p:cNvPr>
          <p:cNvSpPr>
            <a:spLocks noGrp="1"/>
          </p:cNvSpPr>
          <p:nvPr>
            <p:ph idx="1"/>
          </p:nvPr>
        </p:nvSpPr>
        <p:spPr/>
        <p:txBody>
          <a:bodyPr/>
          <a:lstStyle/>
          <a:p>
            <a:r>
              <a:rPr lang="en-US" dirty="0"/>
              <a:t>In general, data is any set of characters that has been gathered and translated for some purpose, usually analysis.</a:t>
            </a:r>
          </a:p>
          <a:p>
            <a:r>
              <a:rPr lang="en-US" dirty="0"/>
              <a:t>It can be any character, including text and numbers, pictures, sound, or video.</a:t>
            </a:r>
          </a:p>
          <a:p>
            <a:r>
              <a:rPr lang="en-US" dirty="0"/>
              <a:t>Raw data describes the facts and figures that a company processes every day.</a:t>
            </a:r>
            <a:endParaRPr lang="en-IN" dirty="0"/>
          </a:p>
        </p:txBody>
      </p:sp>
    </p:spTree>
    <p:extLst>
      <p:ext uri="{BB962C8B-B14F-4D97-AF65-F5344CB8AC3E}">
        <p14:creationId xmlns:p14="http://schemas.microsoft.com/office/powerpoint/2010/main" val="365856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D3A1-5802-4A11-B021-E2A80AE80FCE}"/>
              </a:ext>
            </a:extLst>
          </p:cNvPr>
          <p:cNvSpPr>
            <a:spLocks noGrp="1"/>
          </p:cNvSpPr>
          <p:nvPr>
            <p:ph type="title"/>
          </p:nvPr>
        </p:nvSpPr>
        <p:spPr/>
        <p:txBody>
          <a:bodyPr/>
          <a:lstStyle/>
          <a:p>
            <a:r>
              <a:rPr lang="en-IN" dirty="0"/>
              <a:t>MLS</a:t>
            </a:r>
          </a:p>
        </p:txBody>
      </p:sp>
      <p:sp>
        <p:nvSpPr>
          <p:cNvPr id="3" name="Content Placeholder 2">
            <a:extLst>
              <a:ext uri="{FF2B5EF4-FFF2-40B4-BE49-F238E27FC236}">
                <a16:creationId xmlns:a16="http://schemas.microsoft.com/office/drawing/2014/main" id="{4580249B-20A7-4581-970B-B0520D0DBFF9}"/>
              </a:ext>
            </a:extLst>
          </p:cNvPr>
          <p:cNvSpPr>
            <a:spLocks noGrp="1"/>
          </p:cNvSpPr>
          <p:nvPr>
            <p:ph idx="1"/>
          </p:nvPr>
        </p:nvSpPr>
        <p:spPr/>
        <p:txBody>
          <a:bodyPr/>
          <a:lstStyle/>
          <a:p>
            <a:r>
              <a:rPr lang="en-IN" dirty="0"/>
              <a:t>Multi Level Security</a:t>
            </a:r>
          </a:p>
          <a:p>
            <a:r>
              <a:rPr lang="en-IN" dirty="0"/>
              <a:t>Each user has a trust level and each item has a confidentiality level.</a:t>
            </a:r>
          </a:p>
          <a:p>
            <a:r>
              <a:rPr lang="en-IN" dirty="0"/>
              <a:t>The administrator is still the one who is in charge or creating the security policy, as in MAC systems, but the system will ensure that each user will only see the items that have a confidentiality level allowed to him based on some system configurations and the user trust level</a:t>
            </a:r>
          </a:p>
        </p:txBody>
      </p:sp>
    </p:spTree>
    <p:extLst>
      <p:ext uri="{BB962C8B-B14F-4D97-AF65-F5344CB8AC3E}">
        <p14:creationId xmlns:p14="http://schemas.microsoft.com/office/powerpoint/2010/main" val="55658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A396-D951-420F-B142-3D08F09F09E4}"/>
              </a:ext>
            </a:extLst>
          </p:cNvPr>
          <p:cNvSpPr>
            <a:spLocks noGrp="1"/>
          </p:cNvSpPr>
          <p:nvPr>
            <p:ph type="title"/>
          </p:nvPr>
        </p:nvSpPr>
        <p:spPr/>
        <p:txBody>
          <a:bodyPr/>
          <a:lstStyle/>
          <a:p>
            <a:r>
              <a:rPr lang="en-IN" dirty="0"/>
              <a:t>Non-Repudiation/Accountability</a:t>
            </a:r>
          </a:p>
        </p:txBody>
      </p:sp>
      <p:sp>
        <p:nvSpPr>
          <p:cNvPr id="3" name="Content Placeholder 2">
            <a:extLst>
              <a:ext uri="{FF2B5EF4-FFF2-40B4-BE49-F238E27FC236}">
                <a16:creationId xmlns:a16="http://schemas.microsoft.com/office/drawing/2014/main" id="{87F117DA-DAC6-412C-AF84-EEBC1E6EBE2C}"/>
              </a:ext>
            </a:extLst>
          </p:cNvPr>
          <p:cNvSpPr>
            <a:spLocks noGrp="1"/>
          </p:cNvSpPr>
          <p:nvPr>
            <p:ph idx="1"/>
          </p:nvPr>
        </p:nvSpPr>
        <p:spPr/>
        <p:txBody>
          <a:bodyPr/>
          <a:lstStyle/>
          <a:p>
            <a:r>
              <a:rPr lang="en-US" dirty="0"/>
              <a:t>Tracking who is accessing the systems and which of the requests were denied along with additional details like the Timestamp and the IP address from where the requests came from. </a:t>
            </a:r>
          </a:p>
          <a:p>
            <a:r>
              <a:rPr lang="en-US" dirty="0"/>
              <a:t>Means confirmation sent by receiver to sender that the requested services or information was successfully received as Digital confirmation e.g. Digital Certificates, this not only serves as acknowledgement but also helps to validate both sender and receiver is genuine.</a:t>
            </a:r>
            <a:endParaRPr lang="en-IN" dirty="0"/>
          </a:p>
        </p:txBody>
      </p:sp>
    </p:spTree>
    <p:extLst>
      <p:ext uri="{BB962C8B-B14F-4D97-AF65-F5344CB8AC3E}">
        <p14:creationId xmlns:p14="http://schemas.microsoft.com/office/powerpoint/2010/main" val="125165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C9A9-3752-41F5-BD58-7C97A7676B88}"/>
              </a:ext>
            </a:extLst>
          </p:cNvPr>
          <p:cNvSpPr>
            <a:spLocks noGrp="1"/>
          </p:cNvSpPr>
          <p:nvPr>
            <p:ph type="title"/>
          </p:nvPr>
        </p:nvSpPr>
        <p:spPr/>
        <p:txBody>
          <a:bodyPr/>
          <a:lstStyle/>
          <a:p>
            <a:r>
              <a:rPr lang="en-IN" dirty="0"/>
              <a:t>Data classification</a:t>
            </a:r>
          </a:p>
        </p:txBody>
      </p:sp>
      <p:sp>
        <p:nvSpPr>
          <p:cNvPr id="3" name="Content Placeholder 2">
            <a:extLst>
              <a:ext uri="{FF2B5EF4-FFF2-40B4-BE49-F238E27FC236}">
                <a16:creationId xmlns:a16="http://schemas.microsoft.com/office/drawing/2014/main" id="{860741AD-61E5-49EF-8158-66E080B94B7F}"/>
              </a:ext>
            </a:extLst>
          </p:cNvPr>
          <p:cNvSpPr>
            <a:spLocks noGrp="1"/>
          </p:cNvSpPr>
          <p:nvPr>
            <p:ph idx="1"/>
          </p:nvPr>
        </p:nvSpPr>
        <p:spPr/>
        <p:txBody>
          <a:bodyPr/>
          <a:lstStyle/>
          <a:p>
            <a:r>
              <a:rPr lang="en-US" dirty="0"/>
              <a:t>Data classification is one of the most important steps in data security. </a:t>
            </a:r>
          </a:p>
          <a:p>
            <a:r>
              <a:rPr lang="en-US" dirty="0"/>
              <a:t>Not all data is created equal, and few businesses have the time or resources to provide maximum protection to all their data. </a:t>
            </a:r>
          </a:p>
          <a:p>
            <a:r>
              <a:rPr lang="en-US" dirty="0"/>
              <a:t>That’s why it’s important to classify your data based on how sensitive or valuable it is</a:t>
            </a:r>
            <a:endParaRPr lang="en-IN" dirty="0"/>
          </a:p>
        </p:txBody>
      </p:sp>
    </p:spTree>
    <p:extLst>
      <p:ext uri="{BB962C8B-B14F-4D97-AF65-F5344CB8AC3E}">
        <p14:creationId xmlns:p14="http://schemas.microsoft.com/office/powerpoint/2010/main" val="306534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C9A9-3752-41F5-BD58-7C97A7676B88}"/>
              </a:ext>
            </a:extLst>
          </p:cNvPr>
          <p:cNvSpPr>
            <a:spLocks noGrp="1"/>
          </p:cNvSpPr>
          <p:nvPr>
            <p:ph type="title"/>
          </p:nvPr>
        </p:nvSpPr>
        <p:spPr/>
        <p:txBody>
          <a:bodyPr/>
          <a:lstStyle/>
          <a:p>
            <a:r>
              <a:rPr lang="en-IN" dirty="0"/>
              <a:t>Data classification</a:t>
            </a:r>
          </a:p>
        </p:txBody>
      </p:sp>
      <p:sp>
        <p:nvSpPr>
          <p:cNvPr id="3" name="Content Placeholder 2">
            <a:extLst>
              <a:ext uri="{FF2B5EF4-FFF2-40B4-BE49-F238E27FC236}">
                <a16:creationId xmlns:a16="http://schemas.microsoft.com/office/drawing/2014/main" id="{860741AD-61E5-49EF-8158-66E080B94B7F}"/>
              </a:ext>
            </a:extLst>
          </p:cNvPr>
          <p:cNvSpPr>
            <a:spLocks noGrp="1"/>
          </p:cNvSpPr>
          <p:nvPr>
            <p:ph idx="1"/>
          </p:nvPr>
        </p:nvSpPr>
        <p:spPr/>
        <p:txBody>
          <a:bodyPr/>
          <a:lstStyle/>
          <a:p>
            <a:r>
              <a:rPr lang="en-IN" dirty="0"/>
              <a:t>Common data classifications include</a:t>
            </a:r>
          </a:p>
          <a:p>
            <a:pPr lvl="1"/>
            <a:r>
              <a:rPr lang="en-IN" dirty="0"/>
              <a:t>Highly Confidential</a:t>
            </a:r>
          </a:p>
          <a:p>
            <a:pPr lvl="1"/>
            <a:r>
              <a:rPr lang="en-IN" dirty="0"/>
              <a:t>Sensitive</a:t>
            </a:r>
          </a:p>
          <a:p>
            <a:pPr lvl="1"/>
            <a:r>
              <a:rPr lang="en-IN" dirty="0"/>
              <a:t>Internal Use Only</a:t>
            </a:r>
          </a:p>
          <a:p>
            <a:pPr lvl="1"/>
            <a:r>
              <a:rPr lang="en-IN" dirty="0"/>
              <a:t>Public</a:t>
            </a:r>
          </a:p>
        </p:txBody>
      </p:sp>
    </p:spTree>
    <p:extLst>
      <p:ext uri="{BB962C8B-B14F-4D97-AF65-F5344CB8AC3E}">
        <p14:creationId xmlns:p14="http://schemas.microsoft.com/office/powerpoint/2010/main" val="385194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D4C4-5023-4C81-B4DE-F293ECE3E276}"/>
              </a:ext>
            </a:extLst>
          </p:cNvPr>
          <p:cNvSpPr>
            <a:spLocks noGrp="1"/>
          </p:cNvSpPr>
          <p:nvPr>
            <p:ph type="title"/>
          </p:nvPr>
        </p:nvSpPr>
        <p:spPr/>
        <p:txBody>
          <a:bodyPr/>
          <a:lstStyle/>
          <a:p>
            <a:r>
              <a:rPr lang="en-IN" dirty="0"/>
              <a:t>Highly Confidential</a:t>
            </a:r>
          </a:p>
        </p:txBody>
      </p:sp>
      <p:sp>
        <p:nvSpPr>
          <p:cNvPr id="3" name="Content Placeholder 2">
            <a:extLst>
              <a:ext uri="{FF2B5EF4-FFF2-40B4-BE49-F238E27FC236}">
                <a16:creationId xmlns:a16="http://schemas.microsoft.com/office/drawing/2014/main" id="{C711A412-9A06-43A4-9819-904622144E23}"/>
              </a:ext>
            </a:extLst>
          </p:cNvPr>
          <p:cNvSpPr>
            <a:spLocks noGrp="1"/>
          </p:cNvSpPr>
          <p:nvPr>
            <p:ph idx="1"/>
          </p:nvPr>
        </p:nvSpPr>
        <p:spPr/>
        <p:txBody>
          <a:bodyPr/>
          <a:lstStyle/>
          <a:p>
            <a:r>
              <a:rPr lang="en-US" dirty="0"/>
              <a:t>This classification applies to the most sensitive business information that is intended strictly for use within your company. </a:t>
            </a:r>
          </a:p>
          <a:p>
            <a:r>
              <a:rPr lang="en-US" dirty="0"/>
              <a:t>Its unauthorized disclosure could seriously and adversely impact your company, business partners, vendors and/or customers in the short and long term. </a:t>
            </a:r>
          </a:p>
          <a:p>
            <a:r>
              <a:rPr lang="en-US" dirty="0"/>
              <a:t>It could include credit-card transaction data, customer names and addresses, card magnetic stripe contents, passwords and PINs, employee payroll files, etc.</a:t>
            </a:r>
            <a:endParaRPr lang="en-IN" dirty="0"/>
          </a:p>
        </p:txBody>
      </p:sp>
    </p:spTree>
    <p:extLst>
      <p:ext uri="{BB962C8B-B14F-4D97-AF65-F5344CB8AC3E}">
        <p14:creationId xmlns:p14="http://schemas.microsoft.com/office/powerpoint/2010/main" val="35995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F50D-EEEC-4749-AFE3-1F2ABA8D4353}"/>
              </a:ext>
            </a:extLst>
          </p:cNvPr>
          <p:cNvSpPr>
            <a:spLocks noGrp="1"/>
          </p:cNvSpPr>
          <p:nvPr>
            <p:ph type="title"/>
          </p:nvPr>
        </p:nvSpPr>
        <p:spPr/>
        <p:txBody>
          <a:bodyPr/>
          <a:lstStyle/>
          <a:p>
            <a:r>
              <a:rPr lang="en-IN" dirty="0"/>
              <a:t>Sensitive</a:t>
            </a:r>
          </a:p>
        </p:txBody>
      </p:sp>
      <p:sp>
        <p:nvSpPr>
          <p:cNvPr id="3" name="Content Placeholder 2">
            <a:extLst>
              <a:ext uri="{FF2B5EF4-FFF2-40B4-BE49-F238E27FC236}">
                <a16:creationId xmlns:a16="http://schemas.microsoft.com/office/drawing/2014/main" id="{3FA9631F-E0B4-4855-AEA7-7ED94CAA1D55}"/>
              </a:ext>
            </a:extLst>
          </p:cNvPr>
          <p:cNvSpPr>
            <a:spLocks noGrp="1"/>
          </p:cNvSpPr>
          <p:nvPr>
            <p:ph idx="1"/>
          </p:nvPr>
        </p:nvSpPr>
        <p:spPr/>
        <p:txBody>
          <a:bodyPr/>
          <a:lstStyle/>
          <a:p>
            <a:r>
              <a:rPr lang="en-US" dirty="0"/>
              <a:t>This classification applies to sensitive business information that is intended for use within your company, and information that you would consider to be private should be included in this classification. </a:t>
            </a:r>
          </a:p>
          <a:p>
            <a:r>
              <a:rPr lang="en-US" dirty="0"/>
              <a:t>Examples include employee performance evaluations, internal audit reports, various financial reports, product designs, partnership agreements, marketing plans and email marketing lists.</a:t>
            </a:r>
            <a:endParaRPr lang="en-IN" dirty="0"/>
          </a:p>
        </p:txBody>
      </p:sp>
    </p:spTree>
    <p:extLst>
      <p:ext uri="{BB962C8B-B14F-4D97-AF65-F5344CB8AC3E}">
        <p14:creationId xmlns:p14="http://schemas.microsoft.com/office/powerpoint/2010/main" val="11712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7587-1277-49A4-B9BF-A020ADEC8FA4}"/>
              </a:ext>
            </a:extLst>
          </p:cNvPr>
          <p:cNvSpPr>
            <a:spLocks noGrp="1"/>
          </p:cNvSpPr>
          <p:nvPr>
            <p:ph type="title"/>
          </p:nvPr>
        </p:nvSpPr>
        <p:spPr/>
        <p:txBody>
          <a:bodyPr/>
          <a:lstStyle/>
          <a:p>
            <a:r>
              <a:rPr lang="en-IN" dirty="0"/>
              <a:t>Internal Use Only</a:t>
            </a:r>
          </a:p>
        </p:txBody>
      </p:sp>
      <p:sp>
        <p:nvSpPr>
          <p:cNvPr id="3" name="Content Placeholder 2">
            <a:extLst>
              <a:ext uri="{FF2B5EF4-FFF2-40B4-BE49-F238E27FC236}">
                <a16:creationId xmlns:a16="http://schemas.microsoft.com/office/drawing/2014/main" id="{20A50DEA-DA83-4EAD-A51F-B1888C028623}"/>
              </a:ext>
            </a:extLst>
          </p:cNvPr>
          <p:cNvSpPr>
            <a:spLocks noGrp="1"/>
          </p:cNvSpPr>
          <p:nvPr>
            <p:ph idx="1"/>
          </p:nvPr>
        </p:nvSpPr>
        <p:spPr/>
        <p:txBody>
          <a:bodyPr/>
          <a:lstStyle/>
          <a:p>
            <a:r>
              <a:rPr lang="en-US" dirty="0"/>
              <a:t>This classification applies to sensitive information that is generally accessible by a wide audience and is intended for use only within your company. </a:t>
            </a:r>
          </a:p>
          <a:p>
            <a:r>
              <a:rPr lang="en-US" dirty="0"/>
              <a:t>While its unauthorized disclosure to outsiders should be against policy and may be harmful, the unlawful disclosure of the information is not expected to impact your company, employees, business partners, vendors and the like.</a:t>
            </a:r>
            <a:endParaRPr lang="en-IN" dirty="0"/>
          </a:p>
        </p:txBody>
      </p:sp>
    </p:spTree>
    <p:extLst>
      <p:ext uri="{BB962C8B-B14F-4D97-AF65-F5344CB8AC3E}">
        <p14:creationId xmlns:p14="http://schemas.microsoft.com/office/powerpoint/2010/main" val="369577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5605-72D4-4263-AF21-D49825F9E8DB}"/>
              </a:ext>
            </a:extLst>
          </p:cNvPr>
          <p:cNvSpPr>
            <a:spLocks noGrp="1"/>
          </p:cNvSpPr>
          <p:nvPr>
            <p:ph type="title"/>
          </p:nvPr>
        </p:nvSpPr>
        <p:spPr/>
        <p:txBody>
          <a:bodyPr/>
          <a:lstStyle/>
          <a:p>
            <a:r>
              <a:rPr lang="en-IN" dirty="0"/>
              <a:t>Public</a:t>
            </a:r>
          </a:p>
        </p:txBody>
      </p:sp>
      <p:sp>
        <p:nvSpPr>
          <p:cNvPr id="3" name="Content Placeholder 2">
            <a:extLst>
              <a:ext uri="{FF2B5EF4-FFF2-40B4-BE49-F238E27FC236}">
                <a16:creationId xmlns:a16="http://schemas.microsoft.com/office/drawing/2014/main" id="{0E27F8CC-0DAA-4993-8E8A-1E67A65869F3}"/>
              </a:ext>
            </a:extLst>
          </p:cNvPr>
          <p:cNvSpPr>
            <a:spLocks noGrp="1"/>
          </p:cNvSpPr>
          <p:nvPr>
            <p:ph idx="1"/>
          </p:nvPr>
        </p:nvSpPr>
        <p:spPr/>
        <p:txBody>
          <a:bodyPr/>
          <a:lstStyle/>
          <a:p>
            <a:r>
              <a:rPr lang="en-IN" dirty="0"/>
              <a:t>Basically any information that requires no special protection or rules for use</a:t>
            </a:r>
          </a:p>
        </p:txBody>
      </p:sp>
    </p:spTree>
    <p:extLst>
      <p:ext uri="{BB962C8B-B14F-4D97-AF65-F5344CB8AC3E}">
        <p14:creationId xmlns:p14="http://schemas.microsoft.com/office/powerpoint/2010/main" val="253711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CIA</a:t>
            </a:r>
            <a:endParaRPr lang="en-IN" dirty="0"/>
          </a:p>
        </p:txBody>
      </p:sp>
      <p:sp>
        <p:nvSpPr>
          <p:cNvPr id="3" name="Content Placeholder 2"/>
          <p:cNvSpPr>
            <a:spLocks noGrp="1"/>
          </p:cNvSpPr>
          <p:nvPr>
            <p:ph idx="1"/>
          </p:nvPr>
        </p:nvSpPr>
        <p:spPr/>
        <p:txBody>
          <a:bodyPr/>
          <a:lstStyle/>
          <a:p>
            <a:r>
              <a:rPr lang="en-US" dirty="0"/>
              <a:t>Confidentiality, Integrity, Availability</a:t>
            </a:r>
          </a:p>
          <a:p>
            <a:r>
              <a:rPr lang="en-US" dirty="0"/>
              <a:t>A model designed to guide policies for information security within an organization</a:t>
            </a:r>
          </a:p>
          <a:p>
            <a:r>
              <a:rPr lang="en-US" dirty="0"/>
              <a:t>Considered the three most crucial components of security</a:t>
            </a:r>
          </a:p>
          <a:p>
            <a:endParaRPr lang="en-IN" dirty="0"/>
          </a:p>
        </p:txBody>
      </p:sp>
    </p:spTree>
    <p:extLst>
      <p:ext uri="{BB962C8B-B14F-4D97-AF65-F5344CB8AC3E}">
        <p14:creationId xmlns:p14="http://schemas.microsoft.com/office/powerpoint/2010/main" val="23361309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{7BD43807-02E1-4D5B-8430-C1E536258BE5}tf10001115</Template>
  <TotalTime>32</TotalTime>
  <Words>932</Words>
  <Application>Microsoft Macintosh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Data Classification</vt:lpstr>
      <vt:lpstr>Data</vt:lpstr>
      <vt:lpstr>Data classification</vt:lpstr>
      <vt:lpstr>Data classification</vt:lpstr>
      <vt:lpstr>Highly Confidential</vt:lpstr>
      <vt:lpstr>Sensitive</vt:lpstr>
      <vt:lpstr>Internal Use Only</vt:lpstr>
      <vt:lpstr>Public</vt:lpstr>
      <vt:lpstr>CIA</vt:lpstr>
      <vt:lpstr>Confidentiality</vt:lpstr>
      <vt:lpstr>Integrity</vt:lpstr>
      <vt:lpstr>Availability</vt:lpstr>
      <vt:lpstr>AAA</vt:lpstr>
      <vt:lpstr>Authentication</vt:lpstr>
      <vt:lpstr>Authorization</vt:lpstr>
      <vt:lpstr>Access Control</vt:lpstr>
      <vt:lpstr>DAC</vt:lpstr>
      <vt:lpstr>MAC</vt:lpstr>
      <vt:lpstr>RBAC</vt:lpstr>
      <vt:lpstr>MLS</vt:lpstr>
      <vt:lpstr>Non-Repudiation/Accountability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Classification</dc:title>
  <dc:creator>Raihan Patel</dc:creator>
  <cp:lastModifiedBy>Raihan Patel</cp:lastModifiedBy>
  <cp:revision>2</cp:revision>
  <dcterms:created xsi:type="dcterms:W3CDTF">2020-08-18T05:54:17Z</dcterms:created>
  <dcterms:modified xsi:type="dcterms:W3CDTF">2022-12-09T19:28:50Z</dcterms:modified>
</cp:coreProperties>
</file>