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09" r:id="rId56"/>
    <p:sldId id="318" r:id="rId57"/>
    <p:sldId id="319" r:id="rId58"/>
    <p:sldId id="320" r:id="rId59"/>
    <p:sldId id="321" r:id="rId60"/>
    <p:sldId id="322" r:id="rId61"/>
    <p:sldId id="323" r:id="rId62"/>
    <p:sldId id="311" r:id="rId63"/>
    <p:sldId id="312" r:id="rId64"/>
    <p:sldId id="313" r:id="rId65"/>
    <p:sldId id="314" r:id="rId66"/>
    <p:sldId id="315" r:id="rId67"/>
    <p:sldId id="316" r:id="rId68"/>
    <p:sldId id="317"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64" autoAdjust="0"/>
  </p:normalViewPr>
  <p:slideViewPr>
    <p:cSldViewPr snapToGrid="0">
      <p:cViewPr varScale="1">
        <p:scale>
          <a:sx n="48" d="100"/>
          <a:sy n="48" d="100"/>
        </p:scale>
        <p:origin x="67"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E7CB0-7650-4CAF-803E-EAA34060643E}"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640BB-A01C-4DCD-9832-8612A994D23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Contact information </a:t>
            </a:r>
            <a:r>
              <a:rPr lang="en-US" sz="1200" b="0" i="0" u="none" strike="noStrike" kern="1200" baseline="0" dirty="0">
                <a:solidFill>
                  <a:schemeClr val="tx1"/>
                </a:solidFill>
                <a:latin typeface="+mn-lt"/>
                <a:ea typeface="+mn-ea"/>
                <a:cs typeface="+mn-cs"/>
              </a:rPr>
              <a:t>for team members and others within and outside the organization (primary and backup contacts), such as law enforcement and other incident response teams; information may include phone numbers, email addresses, public encryption keys (in accordance with the encryption software described below), and instructions for verifying the contact’s identity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On-call information </a:t>
            </a:r>
            <a:r>
              <a:rPr lang="en-US" sz="1200" b="0" i="0" u="none" strike="noStrike" kern="1200" baseline="0" dirty="0">
                <a:solidFill>
                  <a:schemeClr val="tx1"/>
                </a:solidFill>
                <a:latin typeface="+mn-lt"/>
                <a:ea typeface="+mn-ea"/>
                <a:cs typeface="+mn-cs"/>
              </a:rPr>
              <a:t>for other teams within the organization, including escalation information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Incident reporting mechanisms, </a:t>
            </a:r>
            <a:r>
              <a:rPr lang="en-US" sz="1200" b="0" i="0" u="none" strike="noStrike" kern="1200" baseline="0" dirty="0">
                <a:solidFill>
                  <a:schemeClr val="tx1"/>
                </a:solidFill>
                <a:latin typeface="+mn-lt"/>
                <a:ea typeface="+mn-ea"/>
                <a:cs typeface="+mn-cs"/>
              </a:rPr>
              <a:t>such as phone numbers, email addresses, online forms, and secure instant messaging systems that users can use to report suspected incidents; at least one mechanism should permit people to report incidents anonymously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Issue tracking system </a:t>
            </a:r>
            <a:r>
              <a:rPr lang="en-US" sz="1200" b="0" i="0" u="none" strike="noStrike" kern="1200" baseline="0" dirty="0">
                <a:solidFill>
                  <a:schemeClr val="tx1"/>
                </a:solidFill>
                <a:latin typeface="+mn-lt"/>
                <a:ea typeface="+mn-ea"/>
                <a:cs typeface="+mn-cs"/>
              </a:rPr>
              <a:t>for tracking incident information, status, etc.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Smartphones </a:t>
            </a:r>
            <a:r>
              <a:rPr lang="en-US" sz="1200" b="0" i="0" u="none" strike="noStrike" kern="1200" baseline="0" dirty="0">
                <a:solidFill>
                  <a:schemeClr val="tx1"/>
                </a:solidFill>
                <a:latin typeface="+mn-lt"/>
                <a:ea typeface="+mn-ea"/>
                <a:cs typeface="+mn-cs"/>
              </a:rPr>
              <a:t>to be carried by team members for off-hour support and onsite communications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Encryption software </a:t>
            </a:r>
            <a:r>
              <a:rPr lang="en-US" sz="1200" b="0" i="0" u="none" strike="noStrike" kern="1200" baseline="0" dirty="0">
                <a:solidFill>
                  <a:schemeClr val="tx1"/>
                </a:solidFill>
                <a:latin typeface="+mn-lt"/>
                <a:ea typeface="+mn-ea"/>
                <a:cs typeface="+mn-cs"/>
              </a:rPr>
              <a:t>to be used for communications among team members, within the organization and with external parties; for Federal agencies, software must use a FIPS-validated encryption algorithm20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War room </a:t>
            </a:r>
            <a:r>
              <a:rPr lang="en-US" sz="1200" b="0" i="0" u="none" strike="noStrike" kern="1200" baseline="0" dirty="0">
                <a:solidFill>
                  <a:schemeClr val="tx1"/>
                </a:solidFill>
                <a:latin typeface="+mn-lt"/>
                <a:ea typeface="+mn-ea"/>
                <a:cs typeface="+mn-cs"/>
              </a:rPr>
              <a:t>for central communication and coordination; if a permanent war room is not necessary or practical, the team should create a procedure for procuring a temporary war room when needed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Secure storage facility </a:t>
            </a:r>
            <a:r>
              <a:rPr lang="en-US" sz="1200" b="0" i="0" u="none" strike="noStrike" kern="1200" baseline="0" dirty="0">
                <a:solidFill>
                  <a:schemeClr val="tx1"/>
                </a:solidFill>
                <a:latin typeface="+mn-lt"/>
                <a:ea typeface="+mn-ea"/>
                <a:cs typeface="+mn-cs"/>
              </a:rPr>
              <a:t>for securing evidence and other sensitive materials</a:t>
            </a:r>
          </a:p>
        </p:txBody>
      </p:sp>
      <p:sp>
        <p:nvSpPr>
          <p:cNvPr id="4" name="Slide Number Placeholder 3"/>
          <p:cNvSpPr>
            <a:spLocks noGrp="1"/>
          </p:cNvSpPr>
          <p:nvPr>
            <p:ph type="sldNum" sz="quarter" idx="5"/>
          </p:nvPr>
        </p:nvSpPr>
        <p:spPr/>
        <p:txBody>
          <a:bodyPr/>
          <a:lstStyle/>
          <a:p>
            <a:fld id="{157640BB-A01C-4DCD-9832-8612A994D230}" type="slidenum">
              <a:rPr lang="en-IN" smtClean="0"/>
              <a:t>9</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Validating the Attacking Host’s IP Address. </a:t>
            </a:r>
            <a:r>
              <a:rPr lang="en-US" sz="1200" b="0" i="0" u="none" strike="noStrike" kern="1200" baseline="0" dirty="0">
                <a:solidFill>
                  <a:schemeClr val="tx1"/>
                </a:solidFill>
                <a:latin typeface="+mn-lt"/>
                <a:ea typeface="+mn-ea"/>
                <a:cs typeface="+mn-cs"/>
              </a:rPr>
              <a:t>New incident handlers often focus on the attacking host’s IP address. The handler may attempt to validate that the address was not spoofed by verifying connectivity to it; however, this simply indicates that a host at that address does or does not respond to the requests. A failure to respond does not mean the address is not real—for example, a host may be configured to ignore pings and traceroutes. Also, the attacker may have received a dynamic address that has already been reassigned to someone else.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Researching the Attacking Host through Search Engines. </a:t>
            </a:r>
            <a:r>
              <a:rPr lang="en-US" sz="1200" b="0" i="0" u="none" strike="noStrike" kern="1200" baseline="0" dirty="0">
                <a:solidFill>
                  <a:schemeClr val="tx1"/>
                </a:solidFill>
                <a:latin typeface="+mn-lt"/>
                <a:ea typeface="+mn-ea"/>
                <a:cs typeface="+mn-cs"/>
              </a:rPr>
              <a:t>Performing an Internet search using the apparent source IP address of an attack may lead to more information on the attack—for example, a mailing list message regarding a similar attack.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Using Incident Databases. </a:t>
            </a:r>
            <a:r>
              <a:rPr lang="en-US" sz="1200" b="0" i="0" u="none" strike="noStrike" kern="1200" baseline="0" dirty="0">
                <a:solidFill>
                  <a:schemeClr val="tx1"/>
                </a:solidFill>
                <a:latin typeface="+mn-lt"/>
                <a:ea typeface="+mn-ea"/>
                <a:cs typeface="+mn-cs"/>
              </a:rPr>
              <a:t>Several groups collect and consolidate incident data from various organizations into incident databases. This information sharing may take place in many forms, such as trackers and real-time blacklists. The organization can also check its own knowledge base or issue tracking system for related activity.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Monitoring Possible Attacker Communication Channels. </a:t>
            </a:r>
            <a:r>
              <a:rPr lang="en-US" sz="1200" b="0" i="0" u="none" strike="noStrike" kern="1200" baseline="0" dirty="0">
                <a:solidFill>
                  <a:schemeClr val="tx1"/>
                </a:solidFill>
                <a:latin typeface="+mn-lt"/>
                <a:ea typeface="+mn-ea"/>
                <a:cs typeface="+mn-cs"/>
              </a:rPr>
              <a:t>Incident handlers can monitor communication channels that may be used by an attacking host. For example, many bots use IRC as their primary means of communication. Also, attackers may congregate on certain IRC channels to brag about their compromises and share information. </a:t>
            </a:r>
            <a:r>
              <a:rPr lang="en-US" sz="1200" b="0" i="0" u="none" strike="noStrike" kern="1200" baseline="0">
                <a:solidFill>
                  <a:schemeClr val="tx1"/>
                </a:solidFill>
                <a:latin typeface="+mn-lt"/>
                <a:ea typeface="+mn-ea"/>
                <a:cs typeface="+mn-cs"/>
              </a:rPr>
              <a:t>However, incident handlers should treat any such information that they acquire only as a potential lead, not as fact. </a:t>
            </a:r>
          </a:p>
          <a:p>
            <a:endParaRPr lang="en-IN"/>
          </a:p>
        </p:txBody>
      </p:sp>
      <p:sp>
        <p:nvSpPr>
          <p:cNvPr id="4" name="Slide Number Placeholder 3"/>
          <p:cNvSpPr>
            <a:spLocks noGrp="1"/>
          </p:cNvSpPr>
          <p:nvPr>
            <p:ph type="sldNum" sz="quarter" idx="5"/>
          </p:nvPr>
        </p:nvSpPr>
        <p:spPr/>
        <p:txBody>
          <a:bodyPr/>
          <a:lstStyle/>
          <a:p>
            <a:fld id="{157640BB-A01C-4DCD-9832-8612A994D230}" type="slidenum">
              <a:rPr lang="en-IN" smtClean="0"/>
              <a:t>42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Prosecution. </a:t>
            </a:r>
            <a:r>
              <a:rPr lang="en-US" sz="1200" b="0" i="0" u="none" strike="noStrike" kern="1200" baseline="0" dirty="0">
                <a:solidFill>
                  <a:schemeClr val="tx1"/>
                </a:solidFill>
                <a:latin typeface="+mn-lt"/>
                <a:ea typeface="+mn-ea"/>
                <a:cs typeface="+mn-cs"/>
              </a:rPr>
              <a:t>If it is possible that the attacker will be prosecuted, evidence may need to be retained until all legal actions have been completed. In some cases, this may take several years. Furthermore, evidence that seems insignificant now may become more important in the future. For example, if an attacker is able to use knowledge gathered in one attack to perform a more severe attack later, evidence from the first attack may be key to explaining how the second attack was accomplished.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Data Retention. </a:t>
            </a:r>
            <a:r>
              <a:rPr lang="en-US" sz="1200" b="0" i="0" u="none" strike="noStrike" kern="1200" baseline="0" dirty="0">
                <a:solidFill>
                  <a:schemeClr val="tx1"/>
                </a:solidFill>
                <a:latin typeface="+mn-lt"/>
                <a:ea typeface="+mn-ea"/>
                <a:cs typeface="+mn-cs"/>
              </a:rPr>
              <a:t>Most organizations have data retention policies that state how long certain types of data may be kept. For example, an organization may state that email messages should be retained for only 180 days. If a disk image contains thousands of emails, the organization may not want the image to be kept for more than 180 days unless it is absolutely necessary. As discussed in Section 3.4.2, General Records Schedule (GRS) 24 specifies that incident handling records should be kept for three years. </a:t>
            </a:r>
          </a:p>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Cost. </a:t>
            </a:r>
            <a:r>
              <a:rPr lang="en-US" sz="1200" b="0" i="0" u="none" strike="noStrike" kern="1200" baseline="0" dirty="0">
                <a:solidFill>
                  <a:schemeClr val="tx1"/>
                </a:solidFill>
                <a:latin typeface="+mn-lt"/>
                <a:ea typeface="+mn-ea"/>
                <a:cs typeface="+mn-cs"/>
              </a:rPr>
              <a:t>Original hardware (e.g., hard drives, compromised systems) that is stored as evidence, as well as hard drives and removable media that are used to hold disk images, are generally individually inexpensive. However, if an organization stores many such components for years, the cost can be substantial. </a:t>
            </a:r>
            <a:r>
              <a:rPr lang="en-US" sz="1200" b="0" i="0" u="none" strike="noStrike" kern="1200" baseline="0">
                <a:solidFill>
                  <a:schemeClr val="tx1"/>
                </a:solidFill>
                <a:latin typeface="+mn-lt"/>
                <a:ea typeface="+mn-ea"/>
                <a:cs typeface="+mn-cs"/>
              </a:rPr>
              <a:t>The organization also must retain functional computers that can use the stored hardware and media </a:t>
            </a:r>
          </a:p>
          <a:p>
            <a:endParaRPr lang="en-IN"/>
          </a:p>
        </p:txBody>
      </p:sp>
      <p:sp>
        <p:nvSpPr>
          <p:cNvPr id="4" name="Slide Number Placeholder 3"/>
          <p:cNvSpPr>
            <a:spLocks noGrp="1"/>
          </p:cNvSpPr>
          <p:nvPr>
            <p:ph type="sldNum" sz="quarter" idx="5"/>
          </p:nvPr>
        </p:nvSpPr>
        <p:spPr/>
        <p:txBody>
          <a:bodyPr/>
          <a:lstStyle/>
          <a:p>
            <a:fld id="{157640BB-A01C-4DCD-9832-8612A994D230}" type="slidenum">
              <a:rPr lang="en-IN" smtClean="0"/>
              <a:t>55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Digital forensic workstations21 and/or backup devices </a:t>
            </a:r>
            <a:r>
              <a:rPr lang="en-US" sz="1200" b="0" i="0" u="none" strike="noStrike" kern="1200" baseline="0" dirty="0">
                <a:solidFill>
                  <a:schemeClr val="tx1"/>
                </a:solidFill>
                <a:latin typeface="+mn-lt"/>
                <a:ea typeface="+mn-ea"/>
                <a:cs typeface="+mn-cs"/>
              </a:rPr>
              <a:t>to create disk images, preserve log files, and save other relevant incident data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Laptops </a:t>
            </a:r>
            <a:r>
              <a:rPr lang="en-US" sz="1200" b="0" i="0" u="none" strike="noStrike" kern="1200" baseline="0" dirty="0">
                <a:solidFill>
                  <a:schemeClr val="tx1"/>
                </a:solidFill>
                <a:latin typeface="+mn-lt"/>
                <a:ea typeface="+mn-ea"/>
                <a:cs typeface="+mn-cs"/>
              </a:rPr>
              <a:t>for activities such as analyzing data, sniffing packets, and writing reports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Spare workstations, servers, and networking equipment, or the virtualized equivalents</a:t>
            </a:r>
            <a:r>
              <a:rPr lang="en-US" sz="1200" b="0" i="0" u="none" strike="noStrike" kern="1200" baseline="0" dirty="0">
                <a:solidFill>
                  <a:schemeClr val="tx1"/>
                </a:solidFill>
                <a:latin typeface="+mn-lt"/>
                <a:ea typeface="+mn-ea"/>
                <a:cs typeface="+mn-cs"/>
              </a:rPr>
              <a:t>, which may be used for many purposes, such as restoring backups and trying out malware </a:t>
            </a:r>
          </a:p>
          <a:p>
            <a:r>
              <a:rPr lang="en-IN" sz="1200" b="0" i="0" u="none" strike="noStrike" kern="1200" baseline="0" dirty="0">
                <a:solidFill>
                  <a:schemeClr val="tx1"/>
                </a:solidFill>
                <a:latin typeface="+mn-lt"/>
                <a:ea typeface="+mn-ea"/>
                <a:cs typeface="+mn-cs"/>
              </a:rPr>
              <a:t> </a:t>
            </a:r>
            <a:r>
              <a:rPr lang="en-IN" sz="1200" b="1" i="0" u="none" strike="noStrike" kern="1200" baseline="0" dirty="0">
                <a:solidFill>
                  <a:schemeClr val="tx1"/>
                </a:solidFill>
                <a:latin typeface="+mn-lt"/>
                <a:ea typeface="+mn-ea"/>
                <a:cs typeface="+mn-cs"/>
              </a:rPr>
              <a:t>Blank removable media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Portable printer </a:t>
            </a:r>
            <a:r>
              <a:rPr lang="en-US" sz="1200" b="0" i="0" u="none" strike="noStrike" kern="1200" baseline="0" dirty="0">
                <a:solidFill>
                  <a:schemeClr val="tx1"/>
                </a:solidFill>
                <a:latin typeface="+mn-lt"/>
                <a:ea typeface="+mn-ea"/>
                <a:cs typeface="+mn-cs"/>
              </a:rPr>
              <a:t>to print copies of log files and other evidence from non-networked systems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Packet sniffers and protocol analyzers </a:t>
            </a:r>
            <a:r>
              <a:rPr lang="en-US" sz="1200" b="0" i="0" u="none" strike="noStrike" kern="1200" baseline="0" dirty="0">
                <a:solidFill>
                  <a:schemeClr val="tx1"/>
                </a:solidFill>
                <a:latin typeface="+mn-lt"/>
                <a:ea typeface="+mn-ea"/>
                <a:cs typeface="+mn-cs"/>
              </a:rPr>
              <a:t>to capture and analyze network traffic </a:t>
            </a:r>
          </a:p>
          <a:p>
            <a:r>
              <a:rPr lang="en-IN" sz="1200" b="0" i="0" u="none" strike="noStrike" kern="1200" baseline="0" dirty="0">
                <a:solidFill>
                  <a:schemeClr val="tx1"/>
                </a:solidFill>
                <a:latin typeface="+mn-lt"/>
                <a:ea typeface="+mn-ea"/>
                <a:cs typeface="+mn-cs"/>
              </a:rPr>
              <a:t> </a:t>
            </a:r>
            <a:r>
              <a:rPr lang="en-IN" sz="1200" b="1" i="0" u="none" strike="noStrike" kern="1200" baseline="0" dirty="0">
                <a:solidFill>
                  <a:schemeClr val="tx1"/>
                </a:solidFill>
                <a:latin typeface="+mn-lt"/>
                <a:ea typeface="+mn-ea"/>
                <a:cs typeface="+mn-cs"/>
              </a:rPr>
              <a:t>Digital forensic software </a:t>
            </a:r>
            <a:r>
              <a:rPr lang="en-IN" sz="1200" b="0" i="0" u="none" strike="noStrike" kern="1200" baseline="0" dirty="0">
                <a:solidFill>
                  <a:schemeClr val="tx1"/>
                </a:solidFill>
                <a:latin typeface="+mn-lt"/>
                <a:ea typeface="+mn-ea"/>
                <a:cs typeface="+mn-cs"/>
              </a:rPr>
              <a:t>to </a:t>
            </a:r>
            <a:r>
              <a:rPr lang="en-IN" sz="1200" b="0" i="0" u="none" strike="noStrike" kern="1200" baseline="0" dirty="0" err="1">
                <a:solidFill>
                  <a:schemeClr val="tx1"/>
                </a:solidFill>
                <a:latin typeface="+mn-lt"/>
                <a:ea typeface="+mn-ea"/>
                <a:cs typeface="+mn-cs"/>
              </a:rPr>
              <a:t>analyze</a:t>
            </a:r>
            <a:r>
              <a:rPr lang="en-IN" sz="1200" b="0" i="0" u="none" strike="noStrike" kern="1200" baseline="0" dirty="0">
                <a:solidFill>
                  <a:schemeClr val="tx1"/>
                </a:solidFill>
                <a:latin typeface="+mn-lt"/>
                <a:ea typeface="+mn-ea"/>
                <a:cs typeface="+mn-cs"/>
              </a:rPr>
              <a:t> disk images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Removable media </a:t>
            </a:r>
            <a:r>
              <a:rPr lang="en-US" sz="1200" b="0" i="0" u="none" strike="noStrike" kern="1200" baseline="0" dirty="0">
                <a:solidFill>
                  <a:schemeClr val="tx1"/>
                </a:solidFill>
                <a:latin typeface="+mn-lt"/>
                <a:ea typeface="+mn-ea"/>
                <a:cs typeface="+mn-cs"/>
              </a:rPr>
              <a:t>with trusted versions of programs to be used to gather evidence from systems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Evidence gathering accessories</a:t>
            </a:r>
            <a:r>
              <a:rPr lang="en-US" sz="1200" b="0" i="0" u="none" strike="noStrike" kern="1200" baseline="0" dirty="0">
                <a:solidFill>
                  <a:schemeClr val="tx1"/>
                </a:solidFill>
                <a:latin typeface="+mn-lt"/>
                <a:ea typeface="+mn-ea"/>
                <a:cs typeface="+mn-cs"/>
              </a:rPr>
              <a:t>, including hard-bound notebooks, digital cameras, audio recorders, chain of custody forms, evidence storage bags and tags, and evidence tape, to preserve evidence for possible legal actions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Port lists, </a:t>
            </a:r>
            <a:r>
              <a:rPr lang="en-US" sz="1200" b="0" i="0" u="none" strike="noStrike" kern="1200" baseline="0" dirty="0">
                <a:solidFill>
                  <a:schemeClr val="tx1"/>
                </a:solidFill>
                <a:latin typeface="+mn-lt"/>
                <a:ea typeface="+mn-ea"/>
                <a:cs typeface="+mn-cs"/>
              </a:rPr>
              <a:t>including commonly used ports and Trojan horse ports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Documentation </a:t>
            </a:r>
            <a:r>
              <a:rPr lang="en-US" sz="1200" b="0" i="0" u="none" strike="noStrike" kern="1200" baseline="0" dirty="0">
                <a:solidFill>
                  <a:schemeClr val="tx1"/>
                </a:solidFill>
                <a:latin typeface="+mn-lt"/>
                <a:ea typeface="+mn-ea"/>
                <a:cs typeface="+mn-cs"/>
              </a:rPr>
              <a:t>for OSs, applications, protocols, and intrusion detection and antivirus products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Network diagrams and lists of critical assets, </a:t>
            </a:r>
            <a:r>
              <a:rPr lang="en-US" sz="1200" b="0" i="0" u="none" strike="noStrike" kern="1200" baseline="0" dirty="0">
                <a:solidFill>
                  <a:schemeClr val="tx1"/>
                </a:solidFill>
                <a:latin typeface="+mn-lt"/>
                <a:ea typeface="+mn-ea"/>
                <a:cs typeface="+mn-cs"/>
              </a:rPr>
              <a:t>such as database servers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Current baselines </a:t>
            </a:r>
            <a:r>
              <a:rPr lang="en-US" sz="1200" b="0" i="0" u="none" strike="noStrike" kern="1200" baseline="0" dirty="0">
                <a:solidFill>
                  <a:schemeClr val="tx1"/>
                </a:solidFill>
                <a:latin typeface="+mn-lt"/>
                <a:ea typeface="+mn-ea"/>
                <a:cs typeface="+mn-cs"/>
              </a:rPr>
              <a:t>of expected network, system, and application activity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Cryptographic hashes </a:t>
            </a:r>
            <a:r>
              <a:rPr lang="en-US" sz="1200" b="0" i="0" u="none" strike="noStrike" kern="1200" baseline="0" dirty="0">
                <a:solidFill>
                  <a:schemeClr val="tx1"/>
                </a:solidFill>
                <a:latin typeface="+mn-lt"/>
                <a:ea typeface="+mn-ea"/>
                <a:cs typeface="+mn-cs"/>
              </a:rPr>
              <a:t>of critical files22 to speed incident analysis, verification, and eradication </a:t>
            </a:r>
          </a:p>
          <a:p>
            <a:r>
              <a:rPr lang="en-IN" sz="1200" b="0" i="0" u="none" strike="noStrike" kern="1200" baseline="0" dirty="0">
                <a:solidFill>
                  <a:schemeClr val="tx1"/>
                </a:solidFill>
                <a:latin typeface="+mn-lt"/>
                <a:ea typeface="+mn-ea"/>
                <a:cs typeface="+mn-cs"/>
              </a:rPr>
              <a:t>Incident Mitigation Software: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Access to images </a:t>
            </a:r>
            <a:r>
              <a:rPr lang="en-US" sz="1200" b="0" i="0" u="none" strike="noStrike" kern="1200" baseline="0" dirty="0">
                <a:solidFill>
                  <a:schemeClr val="tx1"/>
                </a:solidFill>
                <a:latin typeface="+mn-lt"/>
                <a:ea typeface="+mn-ea"/>
                <a:cs typeface="+mn-cs"/>
              </a:rPr>
              <a:t>of clean OS and application installations for restoration and recovery purposes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11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Risk Assessments. </a:t>
            </a:r>
            <a:r>
              <a:rPr lang="en-US" sz="1200" b="0" i="0" u="none" strike="noStrike" kern="1200" baseline="0" dirty="0">
                <a:solidFill>
                  <a:schemeClr val="tx1"/>
                </a:solidFill>
                <a:latin typeface="+mn-lt"/>
                <a:ea typeface="+mn-ea"/>
                <a:cs typeface="+mn-cs"/>
              </a:rPr>
              <a:t>Periodic risk assessments of systems and applications should determine what risks are posed by combinations of threats and vulnerabilities.25 This should include understanding the applicable threats, including organization-specific threats. Each risk should be prioritized, and the risks can be mitigated, transferred, or accepted until a reasonable overall level of risk is reached. Another benefit of conducting risk assessments regularly is that critical resources are identified, allowing staff to emphasize monitoring and response activities for those resources.26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Host Security. </a:t>
            </a:r>
            <a:r>
              <a:rPr lang="en-US" sz="1200" b="0" i="0" u="none" strike="noStrike" kern="1200" baseline="0" dirty="0">
                <a:solidFill>
                  <a:schemeClr val="tx1"/>
                </a:solidFill>
                <a:latin typeface="+mn-lt"/>
                <a:ea typeface="+mn-ea"/>
                <a:cs typeface="+mn-cs"/>
              </a:rPr>
              <a:t>All hosts should be hardened appropriately using standard configurations. In addition to keeping each host properly patched, hosts should be configured to follow the principle of least privilege—granting users only the privileges necessary for performing their authorized tasks. Hosts should have auditing enabled and should log significant security-related events. The security of hosts and their configurations should be continuously monitored.27 Many organizations use Security Content Automation Protocol (SCAP)28 expressed operating system and application configuration checklists to assist in securing hosts consistently and effectively.29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Network Security. </a:t>
            </a:r>
            <a:r>
              <a:rPr lang="en-US" sz="1200" b="0" i="0" u="none" strike="noStrike" kern="1200" baseline="0" dirty="0">
                <a:solidFill>
                  <a:schemeClr val="tx1"/>
                </a:solidFill>
                <a:latin typeface="+mn-lt"/>
                <a:ea typeface="+mn-ea"/>
                <a:cs typeface="+mn-cs"/>
              </a:rPr>
              <a:t>The network perimeter should be configured to deny all activity that is not expressly permitted. This includes securing all connection points, such as virtual private networks (VPNs) and dedicated connections to other organizations.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Malware Prevention. </a:t>
            </a:r>
            <a:r>
              <a:rPr lang="en-US" sz="1200" b="0" i="0" u="none" strike="noStrike" kern="1200" baseline="0" dirty="0">
                <a:solidFill>
                  <a:schemeClr val="tx1"/>
                </a:solidFill>
                <a:latin typeface="+mn-lt"/>
                <a:ea typeface="+mn-ea"/>
                <a:cs typeface="+mn-cs"/>
              </a:rPr>
              <a:t>Software to detect and stop malware should be deployed throughout the organization. Malware protection should be deployed at the host level (e.g., server and workstation operating systems), the application server level (e.g., email server, web proxies), and the application client level (e.g., email clients, instant messaging clients).30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User Awareness and Training. </a:t>
            </a:r>
            <a:r>
              <a:rPr lang="en-US" sz="1200" b="0" i="0" u="none" strike="noStrike" kern="1200" baseline="0" dirty="0">
                <a:solidFill>
                  <a:schemeClr val="tx1"/>
                </a:solidFill>
                <a:latin typeface="+mn-lt"/>
                <a:ea typeface="+mn-ea"/>
                <a:cs typeface="+mn-cs"/>
              </a:rPr>
              <a:t>Users should be made aware of policies and procedures regarding appropriate use of networks, systems, and applications. Applicable lessons learned from previous incidents should also be shared with users so they can see how their actions could affect the organization. Improving user awareness regarding incidents should reduce the frequency of incidents. IT staff should be trained so that they can maintain their networks, systems, and applications in accordance with the organization’s security standards. </a:t>
            </a:r>
          </a:p>
        </p:txBody>
      </p:sp>
      <p:sp>
        <p:nvSpPr>
          <p:cNvPr id="4" name="Slide Number Placeholder 3"/>
          <p:cNvSpPr>
            <a:spLocks noGrp="1"/>
          </p:cNvSpPr>
          <p:nvPr>
            <p:ph type="sldNum" sz="quarter" idx="5"/>
          </p:nvPr>
        </p:nvSpPr>
        <p:spPr/>
        <p:txBody>
          <a:bodyPr/>
          <a:lstStyle/>
          <a:p>
            <a:fld id="{157640BB-A01C-4DCD-9832-8612A994D230}" type="slidenum">
              <a:rPr lang="en-IN" smtClean="0"/>
              <a:t>12</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External/Removable Media: </a:t>
            </a:r>
            <a:r>
              <a:rPr lang="en-US" sz="1200" b="0" i="0" u="none" strike="noStrike" kern="1200" baseline="0" dirty="0">
                <a:solidFill>
                  <a:schemeClr val="tx1"/>
                </a:solidFill>
                <a:latin typeface="+mn-lt"/>
                <a:ea typeface="+mn-ea"/>
                <a:cs typeface="+mn-cs"/>
              </a:rPr>
              <a:t>An attack executed from removable media or a peripheral device—for example, malicious code spreading onto a system from an infected USB flash drive.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Attrition: </a:t>
            </a:r>
            <a:r>
              <a:rPr lang="en-US" sz="1200" b="0" i="0" u="none" strike="noStrike" kern="1200" baseline="0" dirty="0">
                <a:solidFill>
                  <a:schemeClr val="tx1"/>
                </a:solidFill>
                <a:latin typeface="+mn-lt"/>
                <a:ea typeface="+mn-ea"/>
                <a:cs typeface="+mn-cs"/>
              </a:rPr>
              <a:t>An attack that employs brute force methods to compromise, degrade, or destroy systems, networks, or services (e.g., a DDoS intended to impair or deny access to a service or application; a brute force attack against an authentication mechanism, such as passwords, CAPTCHAS, or digital signatures).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Web: </a:t>
            </a:r>
            <a:r>
              <a:rPr lang="en-US" sz="1200" b="0" i="0" u="none" strike="noStrike" kern="1200" baseline="0" dirty="0">
                <a:solidFill>
                  <a:schemeClr val="tx1"/>
                </a:solidFill>
                <a:latin typeface="+mn-lt"/>
                <a:ea typeface="+mn-ea"/>
                <a:cs typeface="+mn-cs"/>
              </a:rPr>
              <a:t>An attack executed from a website or web-based application—for example, a cross-site scripting attack used to steal credentials or a redirect to a site that exploits a browser vulnerability and installs malware.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Email: </a:t>
            </a:r>
            <a:r>
              <a:rPr lang="en-US" sz="1200" b="0" i="0" u="none" strike="noStrike" kern="1200" baseline="0" dirty="0">
                <a:solidFill>
                  <a:schemeClr val="tx1"/>
                </a:solidFill>
                <a:latin typeface="+mn-lt"/>
                <a:ea typeface="+mn-ea"/>
                <a:cs typeface="+mn-cs"/>
              </a:rPr>
              <a:t>An attack executed via an email message or attachment—for example, exploit code disguised as an attached document or a link to a malicious website in the body of an email message.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Impersonation: </a:t>
            </a:r>
            <a:r>
              <a:rPr lang="en-US" sz="1200" b="0" i="0" u="none" strike="noStrike" kern="1200" baseline="0" dirty="0">
                <a:solidFill>
                  <a:schemeClr val="tx1"/>
                </a:solidFill>
                <a:latin typeface="+mn-lt"/>
                <a:ea typeface="+mn-ea"/>
                <a:cs typeface="+mn-cs"/>
              </a:rPr>
              <a:t>An attack involving replacement of something benign with something malicious—for example, spoofing, man in the middle attacks, rogue wireless access points, and SQL injection attacks all involve impersonation.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Improper Usage: </a:t>
            </a:r>
            <a:r>
              <a:rPr lang="en-US" sz="1200" b="0" i="0" u="none" strike="noStrike" kern="1200" baseline="0" dirty="0">
                <a:solidFill>
                  <a:schemeClr val="tx1"/>
                </a:solidFill>
                <a:latin typeface="+mn-lt"/>
                <a:ea typeface="+mn-ea"/>
                <a:cs typeface="+mn-cs"/>
              </a:rPr>
              <a:t>Any incident resulting from violation of an organization’s acceptable usage policies by an authorized user, excluding the above categories; for example, a user installs file sharing software, leading to the loss of sensitive data; or a user performs illegal activities on a system. </a:t>
            </a:r>
          </a:p>
          <a:p>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Loss or Theft of Equipment: </a:t>
            </a:r>
            <a:r>
              <a:rPr lang="en-US" sz="1200" b="0" i="0" u="none" strike="noStrike" kern="1200" baseline="0" dirty="0">
                <a:solidFill>
                  <a:schemeClr val="tx1"/>
                </a:solidFill>
                <a:latin typeface="+mn-lt"/>
                <a:ea typeface="+mn-ea"/>
                <a:cs typeface="+mn-cs"/>
              </a:rPr>
              <a:t>The loss or theft of a computing device or media used by the organization, such as a laptop, smartphone, or authentication token.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Other: </a:t>
            </a:r>
            <a:r>
              <a:rPr lang="en-US" sz="1200" b="0" i="0" u="none" strike="noStrike" kern="1200" baseline="0" dirty="0">
                <a:solidFill>
                  <a:schemeClr val="tx1"/>
                </a:solidFill>
                <a:latin typeface="+mn-lt"/>
                <a:ea typeface="+mn-ea"/>
                <a:cs typeface="+mn-cs"/>
              </a:rPr>
              <a:t>An attack that does not fit into any of the other categories.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14</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Profile Networks and Systems. </a:t>
            </a:r>
            <a:r>
              <a:rPr lang="en-US" sz="1200" b="0" i="1" u="none" strike="noStrike" kern="1200" baseline="0" dirty="0">
                <a:solidFill>
                  <a:schemeClr val="tx1"/>
                </a:solidFill>
                <a:latin typeface="+mn-lt"/>
                <a:ea typeface="+mn-ea"/>
                <a:cs typeface="+mn-cs"/>
              </a:rPr>
              <a:t>Profiling </a:t>
            </a:r>
            <a:r>
              <a:rPr lang="en-US" sz="1200" b="0" i="0" u="none" strike="noStrike" kern="1200" baseline="0" dirty="0">
                <a:solidFill>
                  <a:schemeClr val="tx1"/>
                </a:solidFill>
                <a:latin typeface="+mn-lt"/>
                <a:ea typeface="+mn-ea"/>
                <a:cs typeface="+mn-cs"/>
              </a:rPr>
              <a:t>is measuring the characteristics of expected activity so that changes to it can be more easily identified. Examples of profiling are running file integrity checking software on hosts to derive checksums for critical files and monitoring network bandwidth usage to determine what the average and peak usage levels are on various days and times. In practice, it is difficult to detect incidents accurately using most profiling techniques; organizations should use profiling as one of several detection and analysis techniques.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Understand Normal Behaviors. </a:t>
            </a:r>
            <a:r>
              <a:rPr lang="en-US" sz="1200" b="0" i="0" u="none" strike="noStrike" kern="1200" baseline="0" dirty="0">
                <a:solidFill>
                  <a:schemeClr val="tx1"/>
                </a:solidFill>
                <a:latin typeface="+mn-lt"/>
                <a:ea typeface="+mn-ea"/>
                <a:cs typeface="+mn-cs"/>
              </a:rPr>
              <a:t>Incident response team members should study networks, systems, and applications to understand what their normal behavior is so that abnormal behavior can be recognized more easily. No incident handler will have a comprehensive knowledge of all behavior throughout the environment, but handlers should know which experts could fill in the gaps. One way to gain this knowledge is through reviewing log entries and security alerts. This may be tedious if filtering is not used to condense the logs to a reasonable size. As handlers become more familiar with the logs and alerts, they should be able to focus on unexplained entries, which are usually more important to investigate. Conducting frequent log reviews should keep the knowledge fresh, and the analyst should be able to notice trends and changes over time. The reviews also give the analyst an indication of the reliability of each source.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Create a Log Retention Policy. </a:t>
            </a:r>
            <a:r>
              <a:rPr lang="en-US" sz="1200" b="0" i="0" u="none" strike="noStrike" kern="1200" baseline="0" dirty="0">
                <a:solidFill>
                  <a:schemeClr val="tx1"/>
                </a:solidFill>
                <a:latin typeface="+mn-lt"/>
                <a:ea typeface="+mn-ea"/>
                <a:cs typeface="+mn-cs"/>
              </a:rPr>
              <a:t>Information regarding an incident may be recorded in several places, such as firewall, IDPS, and application logs. Creating and implementing a log retention policy that specifies how long log data should be maintained may be extremely helpful in analysis because older log entries may show reconnaissance activity or previous instances of similar attacks. Another reason for retaining logs is that incidents may not be discovered until days, weeks, or even months later. The length of time to maintain log data is dependent on several factors, including the organization’s data retention policies and the volume of data. See NIST SP 800-92, </a:t>
            </a:r>
            <a:r>
              <a:rPr lang="en-US" sz="1200" b="0" i="1" u="none" strike="noStrike" kern="1200" baseline="0" dirty="0">
                <a:solidFill>
                  <a:schemeClr val="tx1"/>
                </a:solidFill>
                <a:latin typeface="+mn-lt"/>
                <a:ea typeface="+mn-ea"/>
                <a:cs typeface="+mn-cs"/>
              </a:rPr>
              <a:t>Guide to Computer Security Log Management </a:t>
            </a:r>
            <a:r>
              <a:rPr lang="en-US" sz="1200" b="0" i="0" u="none" strike="noStrike" kern="1200" baseline="0" dirty="0">
                <a:solidFill>
                  <a:schemeClr val="tx1"/>
                </a:solidFill>
                <a:latin typeface="+mn-lt"/>
                <a:ea typeface="+mn-ea"/>
                <a:cs typeface="+mn-cs"/>
              </a:rPr>
              <a:t>for additional recommendations related to logging.34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Perform Event Correlation. </a:t>
            </a:r>
            <a:r>
              <a:rPr lang="en-US" sz="1200" b="0" i="0" u="none" strike="noStrike" kern="1200" baseline="0" dirty="0">
                <a:solidFill>
                  <a:schemeClr val="tx1"/>
                </a:solidFill>
                <a:latin typeface="+mn-lt"/>
                <a:ea typeface="+mn-ea"/>
                <a:cs typeface="+mn-cs"/>
              </a:rPr>
              <a:t>Evidence of an incident may be captured in several logs that each contain different types of data—a firewall log may have the source IP address that was used, whereas an application log may contain a username. A network IDPS may detect that an attack was launched against a particular host, but it may not know if the attack was successful. The analyst may need to examine the host’s logs to determine that information. Correlating events among multiple indicator sources can be invaluable in validating whether a particular incident occurred. </a:t>
            </a:r>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Keep All Host Clocks Synchronized. </a:t>
            </a:r>
            <a:r>
              <a:rPr lang="en-US" sz="1200" b="0" i="0" u="none" strike="noStrike" kern="1200" baseline="0" dirty="0">
                <a:solidFill>
                  <a:schemeClr val="tx1"/>
                </a:solidFill>
                <a:latin typeface="+mn-lt"/>
                <a:ea typeface="+mn-ea"/>
                <a:cs typeface="+mn-cs"/>
              </a:rPr>
              <a:t>Protocols such as the Network Time Protocol (NTP) synchronize clocks among hosts.35 Event correlation will be more complicated if the devices reporting events have inconsistent clock settings. From an evidentiary standpoint, it is preferable to have consistent timestamps in logs—for example, to have three logs that show an attack occurred at 12:07:01 a.m., rather than logs that list the attack as occurring at 12:07:01, 12:10:35, and 11:07:06.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19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Maintain and Use a Knowledge Base of Information. </a:t>
            </a:r>
            <a:r>
              <a:rPr lang="en-US" sz="1200" b="0" i="0" u="none" strike="noStrike" kern="1200" baseline="0" dirty="0">
                <a:solidFill>
                  <a:schemeClr val="tx1"/>
                </a:solidFill>
                <a:latin typeface="+mn-lt"/>
                <a:ea typeface="+mn-ea"/>
                <a:cs typeface="+mn-cs"/>
              </a:rPr>
              <a:t>The knowledge base should include information that handlers need for referencing quickly during incident analysis. Although it is possible to build a knowledge base with a complex structure, a simple approach can be effective. Text documents, spreadsheets, and relatively simple databases provide effective, flexible, and searchable mechanisms for sharing data among team members. The knowledge base should also contain a variety of information, including explanations of the significance and validity of precursors and indicators, such as IDPS alerts, operating system log entries, and application error codes.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Use Internet Search Engines for Research. </a:t>
            </a:r>
            <a:r>
              <a:rPr lang="en-US" sz="1200" b="0" i="0" u="none" strike="noStrike" kern="1200" baseline="0" dirty="0">
                <a:solidFill>
                  <a:schemeClr val="tx1"/>
                </a:solidFill>
                <a:latin typeface="+mn-lt"/>
                <a:ea typeface="+mn-ea"/>
                <a:cs typeface="+mn-cs"/>
              </a:rPr>
              <a:t>Internet search engines can help analysts find information on unusual activity. For example, an analyst may see some unusual connection attempts targeting TCP port 22912. Performing a search on the terms “TCP,” “port,” and “22912” may return some hits that contain logs of similar activity or even an explanation of the significance of the port number. Note that separate workstations should be used for research to minimize the risk to the organization from conducting these searches.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Run Packet Sniffers to Collect Additional Data. </a:t>
            </a:r>
            <a:r>
              <a:rPr lang="en-US" sz="1200" b="0" i="0" u="none" strike="noStrike" kern="1200" baseline="0" dirty="0">
                <a:solidFill>
                  <a:schemeClr val="tx1"/>
                </a:solidFill>
                <a:latin typeface="+mn-lt"/>
                <a:ea typeface="+mn-ea"/>
                <a:cs typeface="+mn-cs"/>
              </a:rPr>
              <a:t>Sometimes the indicators do not record enough detail to permit the handler to understand what is occurring. If an incident is occurring over a network, the fastest way to collect the necessary data may be to have a packet sniffer capture network traffic. Configuring the sniffer to record traffic that matches specified criteria should keep the volume of data manageable and minimize the inadvertent capture of other information. Because of privacy concerns, some organizations may require incident handlers to request and receive permission before using packet sniffers.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Filter the Data. </a:t>
            </a:r>
            <a:r>
              <a:rPr lang="en-US" sz="1200" b="0" i="0" u="none" strike="noStrike" kern="1200" baseline="0" dirty="0">
                <a:solidFill>
                  <a:schemeClr val="tx1"/>
                </a:solidFill>
                <a:latin typeface="+mn-lt"/>
                <a:ea typeface="+mn-ea"/>
                <a:cs typeface="+mn-cs"/>
              </a:rPr>
              <a:t>There is simply not enough time to review and analyze all the indicators; at minimum the most suspicious activity should be investigated. One effective strategy is to filter out categories of indicators that tend to be insignificant. Another filtering strategy is to show only the categories of indicators that are of the highest significance; however, this approach carries substantial risk because new malicious activity may not fall into one of the chosen indicator categories. </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Seek Assistance from Others. </a:t>
            </a:r>
            <a:r>
              <a:rPr lang="en-US" sz="1200" b="0" i="0" u="none" strike="noStrike" kern="1200" baseline="0" dirty="0">
                <a:solidFill>
                  <a:schemeClr val="tx1"/>
                </a:solidFill>
                <a:latin typeface="+mn-lt"/>
                <a:ea typeface="+mn-ea"/>
                <a:cs typeface="+mn-cs"/>
              </a:rPr>
              <a:t>Occasionally, the team will be unable to determine the full cause and nature of an incident. If the team lacks sufficient information to contain and eradicate the incident, then it should consult with internal resources (e.g., information security staff) and external resources (e.g., US-CERT, other CSIRTs, contractors with incident response expertise). It is important to accurately determine the cause of each incident so that it can be fully contained and the exploited vulnerabilities can be mitigated to prevent similar incidents from occurring.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20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size of the incident and the type of resources it affects will determine the amount of time and resources that must be spent on recovering from that incident. In some instances it is not possible to recover from an incident (e.g., if the confidentiality of sensitive information has been compromised) and it would not make sense to spend limited resources on an elongated incident handling cycle, unless that effort was directed at ensuring that a similar incident did not occur in the future. In other cases, an incident may require far more resources to handle than what an organization has available. Incident handlers should consider the effort necessary to actually recover from an incident and carefully weigh that against the value the recovery effort will create and any requirements related to incident handling. </a:t>
            </a:r>
          </a:p>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30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7640BB-A01C-4DCD-9832-8612A994D230}" type="slidenum">
              <a:rPr lang="en-IN" smtClean="0"/>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5/1/2020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t>5/1/2020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Incident Handling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Incident Analysis Hardware and Software</a:t>
            </a:r>
          </a:p>
          <a:p>
            <a:pPr lvl="1"/>
            <a:r>
              <a:rPr lang="en-US" dirty="0"/>
              <a:t>Digital Forensic Workstations and/or Backup devices</a:t>
            </a:r>
          </a:p>
          <a:p>
            <a:pPr lvl="1"/>
            <a:r>
              <a:rPr lang="en-US" dirty="0"/>
              <a:t>Laptops</a:t>
            </a:r>
          </a:p>
          <a:p>
            <a:pPr lvl="1"/>
            <a:r>
              <a:rPr lang="en-US" dirty="0"/>
              <a:t>Spare workstations, servers, network equipment</a:t>
            </a:r>
          </a:p>
          <a:p>
            <a:pPr lvl="1"/>
            <a:r>
              <a:rPr lang="en-US" dirty="0"/>
              <a:t>Blank removable media</a:t>
            </a:r>
          </a:p>
          <a:p>
            <a:pPr lvl="1"/>
            <a:r>
              <a:rPr lang="en-US" dirty="0"/>
              <a:t>Portable Printers</a:t>
            </a:r>
          </a:p>
          <a:p>
            <a:pPr lvl="1"/>
            <a:r>
              <a:rPr lang="en-US" dirty="0"/>
              <a:t>Packet sniffers and protocol analyzers</a:t>
            </a:r>
          </a:p>
          <a:p>
            <a:pPr lvl="1"/>
            <a:r>
              <a:rPr lang="en-US" dirty="0"/>
              <a:t>Removable media with trusted tools</a:t>
            </a:r>
          </a:p>
          <a:p>
            <a:pPr lvl="1"/>
            <a:r>
              <a:rPr lang="en-US" dirty="0"/>
              <a:t>Evidence gathering accessories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IN" dirty="0"/>
          </a:p>
        </p:txBody>
      </p:sp>
      <p:sp>
        <p:nvSpPr>
          <p:cNvPr id="3" name="Content Placeholder 2"/>
          <p:cNvSpPr>
            <a:spLocks noGrp="1"/>
          </p:cNvSpPr>
          <p:nvPr>
            <p:ph idx="1"/>
          </p:nvPr>
        </p:nvSpPr>
        <p:spPr/>
        <p:txBody>
          <a:bodyPr>
            <a:normAutofit/>
          </a:bodyPr>
          <a:lstStyle/>
          <a:p>
            <a:r>
              <a:rPr lang="en-US" dirty="0"/>
              <a:t>Incident Analysis Resources</a:t>
            </a:r>
          </a:p>
          <a:p>
            <a:pPr lvl="1"/>
            <a:r>
              <a:rPr lang="en-US" dirty="0"/>
              <a:t>Port lists</a:t>
            </a:r>
          </a:p>
          <a:p>
            <a:pPr lvl="1"/>
            <a:r>
              <a:rPr lang="en-US" dirty="0"/>
              <a:t>Documentations</a:t>
            </a:r>
          </a:p>
          <a:p>
            <a:pPr lvl="1"/>
            <a:r>
              <a:rPr lang="en-US" dirty="0"/>
              <a:t>Network diagrams and lists of critical assets</a:t>
            </a:r>
          </a:p>
          <a:p>
            <a:pPr lvl="1"/>
            <a:r>
              <a:rPr lang="en-US" dirty="0"/>
              <a:t>Current baselines</a:t>
            </a:r>
          </a:p>
          <a:p>
            <a:pPr lvl="1"/>
            <a:r>
              <a:rPr lang="en-US" dirty="0"/>
              <a:t>Cryptographic hashes of critical files</a:t>
            </a:r>
          </a:p>
          <a:p>
            <a:r>
              <a:rPr lang="en-US" dirty="0"/>
              <a:t>Incident Mitigation Software</a:t>
            </a:r>
          </a:p>
          <a:p>
            <a:pPr lvl="1"/>
            <a:r>
              <a:rPr lang="en-US" dirty="0"/>
              <a:t>Access to images of clean OS and applications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IN" dirty="0"/>
          </a:p>
        </p:txBody>
      </p:sp>
      <p:sp>
        <p:nvSpPr>
          <p:cNvPr id="3" name="Content Placeholder 2"/>
          <p:cNvSpPr>
            <a:spLocks noGrp="1"/>
          </p:cNvSpPr>
          <p:nvPr>
            <p:ph idx="1"/>
          </p:nvPr>
        </p:nvSpPr>
        <p:spPr/>
        <p:txBody>
          <a:bodyPr/>
          <a:lstStyle/>
          <a:p>
            <a:r>
              <a:rPr lang="en-US" dirty="0"/>
              <a:t>Preventing Incidents</a:t>
            </a:r>
          </a:p>
          <a:p>
            <a:pPr lvl="1"/>
            <a:r>
              <a:rPr lang="en-IN" dirty="0"/>
              <a:t>Risk Assessments</a:t>
            </a:r>
          </a:p>
          <a:p>
            <a:pPr lvl="1"/>
            <a:r>
              <a:rPr lang="en-IN" dirty="0"/>
              <a:t>Host Security</a:t>
            </a:r>
          </a:p>
          <a:p>
            <a:pPr lvl="1"/>
            <a:r>
              <a:rPr lang="en-IN" dirty="0"/>
              <a:t>Network Security</a:t>
            </a:r>
          </a:p>
          <a:p>
            <a:pPr lvl="1"/>
            <a:r>
              <a:rPr lang="en-IN" dirty="0"/>
              <a:t>Malware Prevention</a:t>
            </a:r>
          </a:p>
          <a:p>
            <a:pPr lvl="1"/>
            <a:r>
              <a:rPr lang="en-IN" dirty="0"/>
              <a:t>User Awareness and Training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endParaRPr lang="en-IN" dirty="0"/>
          </a:p>
        </p:txBody>
      </p:sp>
      <p:sp>
        <p:nvSpPr>
          <p:cNvPr id="3" name="Content Placeholder 2"/>
          <p:cNvSpPr>
            <a:spLocks noGrp="1"/>
          </p:cNvSpPr>
          <p:nvPr>
            <p:ph idx="1"/>
          </p:nvPr>
        </p:nvSpPr>
        <p:spPr/>
        <p:txBody>
          <a:bodyPr/>
          <a:lstStyle/>
          <a:p>
            <a:r>
              <a:rPr lang="en-US" dirty="0"/>
              <a:t>Incidents can occur in countless ways</a:t>
            </a:r>
          </a:p>
          <a:p>
            <a:r>
              <a:rPr lang="en-US" dirty="0"/>
              <a:t>Hence it is impossible to develop step-by-step instructions to handle every incident</a:t>
            </a:r>
          </a:p>
          <a:p>
            <a:r>
              <a:rPr lang="en-US" dirty="0"/>
              <a:t>Organizations should be generally prepared to handle any incident but should focus on being prepared to handle incidents that use common attack vectors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Attack Vectors</a:t>
            </a:r>
          </a:p>
          <a:p>
            <a:pPr lvl="1"/>
            <a:r>
              <a:rPr lang="en-US" dirty="0"/>
              <a:t>External/Removable Media</a:t>
            </a:r>
          </a:p>
          <a:p>
            <a:pPr lvl="1"/>
            <a:r>
              <a:rPr lang="en-US" dirty="0"/>
              <a:t>Attrition</a:t>
            </a:r>
          </a:p>
          <a:p>
            <a:pPr lvl="1"/>
            <a:r>
              <a:rPr lang="en-US" dirty="0"/>
              <a:t>Web</a:t>
            </a:r>
          </a:p>
          <a:p>
            <a:pPr lvl="1"/>
            <a:r>
              <a:rPr lang="en-IN" dirty="0"/>
              <a:t>Email</a:t>
            </a:r>
          </a:p>
          <a:p>
            <a:pPr lvl="1"/>
            <a:r>
              <a:rPr lang="en-IN" dirty="0"/>
              <a:t>Impersonation</a:t>
            </a:r>
          </a:p>
          <a:p>
            <a:pPr lvl="1"/>
            <a:r>
              <a:rPr lang="en-IN" dirty="0"/>
              <a:t>Improper Usage</a:t>
            </a:r>
          </a:p>
          <a:p>
            <a:pPr lvl="1"/>
            <a:r>
              <a:rPr lang="en-IN" dirty="0"/>
              <a:t>Loss or Theft of Equipment</a:t>
            </a:r>
          </a:p>
          <a:p>
            <a:pPr lvl="1"/>
            <a:r>
              <a:rPr lang="en-IN" dirty="0"/>
              <a:t>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endParaRPr lang="en-IN" dirty="0"/>
          </a:p>
        </p:txBody>
      </p:sp>
      <p:sp>
        <p:nvSpPr>
          <p:cNvPr id="3" name="Content Placeholder 2"/>
          <p:cNvSpPr>
            <a:spLocks noGrp="1"/>
          </p:cNvSpPr>
          <p:nvPr>
            <p:ph idx="1"/>
          </p:nvPr>
        </p:nvSpPr>
        <p:spPr/>
        <p:txBody>
          <a:bodyPr/>
          <a:lstStyle/>
          <a:p>
            <a:r>
              <a:rPr lang="en-US" dirty="0"/>
              <a:t>Sources of Precursors and Indicators	</a:t>
            </a:r>
          </a:p>
          <a:p>
            <a:pPr lvl="1"/>
            <a:r>
              <a:rPr lang="en-US" dirty="0"/>
              <a:t>Alerts</a:t>
            </a:r>
          </a:p>
          <a:p>
            <a:pPr lvl="2"/>
            <a:r>
              <a:rPr lang="en-US" dirty="0"/>
              <a:t>IDS &amp; IPS</a:t>
            </a:r>
          </a:p>
          <a:p>
            <a:pPr lvl="2"/>
            <a:r>
              <a:rPr lang="en-US" dirty="0"/>
              <a:t>SIEMs</a:t>
            </a:r>
          </a:p>
          <a:p>
            <a:pPr lvl="2"/>
            <a:r>
              <a:rPr lang="en-US" dirty="0"/>
              <a:t>Antivirus</a:t>
            </a:r>
          </a:p>
          <a:p>
            <a:pPr lvl="2"/>
            <a:r>
              <a:rPr lang="en-US" dirty="0"/>
              <a:t>File integrity checking software</a:t>
            </a:r>
          </a:p>
          <a:p>
            <a:pPr lvl="2"/>
            <a:r>
              <a:rPr lang="en-US" dirty="0"/>
              <a:t>Third Party monitoring service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endParaRPr lang="en-IN" dirty="0"/>
          </a:p>
        </p:txBody>
      </p:sp>
      <p:sp>
        <p:nvSpPr>
          <p:cNvPr id="3" name="Content Placeholder 2"/>
          <p:cNvSpPr>
            <a:spLocks noGrp="1"/>
          </p:cNvSpPr>
          <p:nvPr>
            <p:ph idx="1"/>
          </p:nvPr>
        </p:nvSpPr>
        <p:spPr/>
        <p:txBody>
          <a:bodyPr>
            <a:normAutofit/>
          </a:bodyPr>
          <a:lstStyle/>
          <a:p>
            <a:r>
              <a:rPr lang="en-US" dirty="0"/>
              <a:t>Sources of Precursors and Indicators	</a:t>
            </a:r>
          </a:p>
          <a:p>
            <a:pPr lvl="1"/>
            <a:r>
              <a:rPr lang="en-US" dirty="0"/>
              <a:t>Logs</a:t>
            </a:r>
          </a:p>
          <a:p>
            <a:pPr lvl="2"/>
            <a:r>
              <a:rPr lang="en-US" dirty="0"/>
              <a:t>OS logs</a:t>
            </a:r>
          </a:p>
          <a:p>
            <a:pPr lvl="2"/>
            <a:r>
              <a:rPr lang="en-US" dirty="0"/>
              <a:t>Service Logs</a:t>
            </a:r>
          </a:p>
          <a:p>
            <a:pPr lvl="2"/>
            <a:r>
              <a:rPr lang="en-US" dirty="0"/>
              <a:t>Application Logs</a:t>
            </a:r>
          </a:p>
          <a:p>
            <a:pPr lvl="2"/>
            <a:r>
              <a:rPr lang="en-US" dirty="0"/>
              <a:t>Network Logs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endParaRPr lang="en-IN" dirty="0"/>
          </a:p>
        </p:txBody>
      </p:sp>
      <p:sp>
        <p:nvSpPr>
          <p:cNvPr id="3" name="Content Placeholder 2"/>
          <p:cNvSpPr>
            <a:spLocks noGrp="1"/>
          </p:cNvSpPr>
          <p:nvPr>
            <p:ph idx="1"/>
          </p:nvPr>
        </p:nvSpPr>
        <p:spPr/>
        <p:txBody>
          <a:bodyPr>
            <a:normAutofit/>
          </a:bodyPr>
          <a:lstStyle/>
          <a:p>
            <a:r>
              <a:rPr lang="en-US" dirty="0"/>
              <a:t>Sources of Precursors and Indicators	</a:t>
            </a:r>
          </a:p>
          <a:p>
            <a:pPr lvl="1"/>
            <a:r>
              <a:rPr lang="en-IN" dirty="0"/>
              <a:t>Publicly Available Information</a:t>
            </a:r>
          </a:p>
          <a:p>
            <a:pPr lvl="2"/>
            <a:r>
              <a:rPr lang="en-IN" dirty="0"/>
              <a:t>Information on new Vulnerabilities</a:t>
            </a:r>
          </a:p>
          <a:p>
            <a:pPr lvl="1"/>
            <a:r>
              <a:rPr lang="en-IN" dirty="0"/>
              <a:t>People</a:t>
            </a:r>
          </a:p>
          <a:p>
            <a:pPr lvl="2"/>
            <a:r>
              <a:rPr lang="en-US" dirty="0"/>
              <a:t>People from within the organization</a:t>
            </a:r>
          </a:p>
          <a:p>
            <a:pPr lvl="2"/>
            <a:r>
              <a:rPr lang="en-US" dirty="0"/>
              <a:t>People from other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analysis</a:t>
            </a:r>
            <a:endParaRPr lang="en-IN" dirty="0"/>
          </a:p>
        </p:txBody>
      </p:sp>
      <p:sp>
        <p:nvSpPr>
          <p:cNvPr id="3" name="Content Placeholder 2"/>
          <p:cNvSpPr>
            <a:spLocks noGrp="1"/>
          </p:cNvSpPr>
          <p:nvPr>
            <p:ph idx="1"/>
          </p:nvPr>
        </p:nvSpPr>
        <p:spPr/>
        <p:txBody>
          <a:bodyPr/>
          <a:lstStyle/>
          <a:p>
            <a:r>
              <a:rPr lang="en-US" dirty="0"/>
              <a:t>Incident detection and analysis is generally easy if all precursor or indicator are guaranteed to be accurate; however, that may not be the case sometimes.</a:t>
            </a:r>
          </a:p>
          <a:p>
            <a:r>
              <a:rPr lang="en-US" dirty="0"/>
              <a:t>User provided indicators such as a complain a server being unavailable can be incorrect.</a:t>
            </a:r>
          </a:p>
          <a:p>
            <a:r>
              <a:rPr lang="en-US" dirty="0"/>
              <a:t>IDS may produce false positive</a:t>
            </a:r>
          </a:p>
          <a:p>
            <a:r>
              <a:rPr lang="en-US" dirty="0"/>
              <a:t>Each indicators ideally should be evaluated to determine if it is a legitimate or not. But, depending on an organization, number of indicators may be thousands or millions a day.</a:t>
            </a:r>
          </a:p>
          <a:p>
            <a:r>
              <a:rPr lang="en-US" dirty="0"/>
              <a:t>Such scenarios makes incident analysis a difficult task</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analysis</a:t>
            </a:r>
            <a:endParaRPr lang="en-IN" dirty="0"/>
          </a:p>
        </p:txBody>
      </p:sp>
      <p:sp>
        <p:nvSpPr>
          <p:cNvPr id="3" name="Content Placeholder 2"/>
          <p:cNvSpPr>
            <a:spLocks noGrp="1"/>
          </p:cNvSpPr>
          <p:nvPr>
            <p:ph idx="1"/>
          </p:nvPr>
        </p:nvSpPr>
        <p:spPr/>
        <p:txBody>
          <a:bodyPr/>
          <a:lstStyle/>
          <a:p>
            <a:r>
              <a:rPr lang="en-US" dirty="0"/>
              <a:t>Recommendations for performing initial analysis</a:t>
            </a:r>
          </a:p>
          <a:p>
            <a:pPr lvl="1"/>
            <a:r>
              <a:rPr lang="en-US" dirty="0"/>
              <a:t>Profile networks and systems</a:t>
            </a:r>
          </a:p>
          <a:p>
            <a:pPr lvl="1"/>
            <a:r>
              <a:rPr lang="en-US" dirty="0"/>
              <a:t>Understand normal behaviors</a:t>
            </a:r>
          </a:p>
          <a:p>
            <a:pPr lvl="1"/>
            <a:r>
              <a:rPr lang="en-IN" dirty="0"/>
              <a:t>Create a log retention policy</a:t>
            </a:r>
          </a:p>
          <a:p>
            <a:pPr lvl="1"/>
            <a:r>
              <a:rPr lang="en-IN" dirty="0"/>
              <a:t>Perform event correlation</a:t>
            </a:r>
          </a:p>
          <a:p>
            <a:pPr lvl="1"/>
            <a:r>
              <a:rPr lang="en-IN" dirty="0"/>
              <a:t>Keep all host clocks synchronized</a:t>
            </a:r>
          </a:p>
          <a:p>
            <a:pPr lvl="1"/>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Functions</a:t>
            </a:r>
            <a:endParaRPr lang="en-IN" dirty="0"/>
          </a:p>
        </p:txBody>
      </p:sp>
      <p:sp>
        <p:nvSpPr>
          <p:cNvPr id="3" name="Content Placeholder 2"/>
          <p:cNvSpPr>
            <a:spLocks noGrp="1"/>
          </p:cNvSpPr>
          <p:nvPr>
            <p:ph idx="1"/>
          </p:nvPr>
        </p:nvSpPr>
        <p:spPr/>
        <p:txBody>
          <a:bodyPr/>
          <a:lstStyle/>
          <a:p>
            <a:r>
              <a:rPr lang="en-US" dirty="0"/>
              <a:t>Incident Reporting</a:t>
            </a:r>
          </a:p>
          <a:p>
            <a:r>
              <a:rPr lang="en-US" dirty="0"/>
              <a:t>Incident Analysis</a:t>
            </a:r>
          </a:p>
          <a:p>
            <a:r>
              <a:rPr lang="en-US" dirty="0"/>
              <a:t>Incident Response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analysis</a:t>
            </a:r>
            <a:endParaRPr lang="en-IN" dirty="0"/>
          </a:p>
        </p:txBody>
      </p:sp>
      <p:sp>
        <p:nvSpPr>
          <p:cNvPr id="3" name="Content Placeholder 2"/>
          <p:cNvSpPr>
            <a:spLocks noGrp="1"/>
          </p:cNvSpPr>
          <p:nvPr>
            <p:ph idx="1"/>
          </p:nvPr>
        </p:nvSpPr>
        <p:spPr/>
        <p:txBody>
          <a:bodyPr/>
          <a:lstStyle/>
          <a:p>
            <a:r>
              <a:rPr lang="en-US" dirty="0"/>
              <a:t>Recommendations for performing initial analysis</a:t>
            </a:r>
          </a:p>
          <a:p>
            <a:pPr lvl="1"/>
            <a:r>
              <a:rPr lang="en-IN" dirty="0"/>
              <a:t>Maintain and Use a Knowledge base of information</a:t>
            </a:r>
          </a:p>
          <a:p>
            <a:pPr lvl="1"/>
            <a:r>
              <a:rPr lang="en-IN" dirty="0"/>
              <a:t>Use Internet search engines for research</a:t>
            </a:r>
          </a:p>
          <a:p>
            <a:pPr lvl="1"/>
            <a:r>
              <a:rPr lang="en-IN" dirty="0"/>
              <a:t>Run Packet sniffers to collect additional data</a:t>
            </a:r>
          </a:p>
          <a:p>
            <a:pPr lvl="1"/>
            <a:r>
              <a:rPr lang="en-IN" dirty="0"/>
              <a:t>Filter the data</a:t>
            </a:r>
          </a:p>
          <a:p>
            <a:pPr lvl="1"/>
            <a:r>
              <a:rPr lang="en-IN" dirty="0"/>
              <a:t>Seek assistance from others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documentation</a:t>
            </a:r>
            <a:endParaRPr lang="en-IN" dirty="0"/>
          </a:p>
        </p:txBody>
      </p:sp>
      <p:sp>
        <p:nvSpPr>
          <p:cNvPr id="3" name="Content Placeholder 2"/>
          <p:cNvSpPr>
            <a:spLocks noGrp="1"/>
          </p:cNvSpPr>
          <p:nvPr>
            <p:ph idx="1"/>
          </p:nvPr>
        </p:nvSpPr>
        <p:spPr/>
        <p:txBody>
          <a:bodyPr/>
          <a:lstStyle/>
          <a:p>
            <a:r>
              <a:rPr lang="en-US" dirty="0"/>
              <a:t>An IR team that suspects that an incident has occurred should immediately start recording all facts regarding the incident</a:t>
            </a:r>
          </a:p>
          <a:p>
            <a:r>
              <a:rPr lang="en-US" dirty="0"/>
              <a:t>A logbook is an effective and simple medium for this, but laptops, audio recorders and digital cameras can also serve this purpose.</a:t>
            </a:r>
          </a:p>
          <a:p>
            <a:r>
              <a:rPr lang="en-IN" dirty="0"/>
              <a:t>It leads to more efficient, more systematic and less error-prone handling of the problem.</a:t>
            </a:r>
          </a:p>
          <a:p>
            <a:r>
              <a:rPr lang="en-IN" dirty="0"/>
              <a:t>Every step taken from the time the incident was detected to its final resolution should be documented and timestamped and signed by the incident handlers.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documentation</a:t>
            </a:r>
            <a:endParaRPr lang="en-IN" dirty="0"/>
          </a:p>
        </p:txBody>
      </p:sp>
      <p:sp>
        <p:nvSpPr>
          <p:cNvPr id="3" name="Content Placeholder 2"/>
          <p:cNvSpPr>
            <a:spLocks noGrp="1"/>
          </p:cNvSpPr>
          <p:nvPr>
            <p:ph idx="1"/>
          </p:nvPr>
        </p:nvSpPr>
        <p:spPr>
          <a:xfrm>
            <a:off x="2231136" y="2638044"/>
            <a:ext cx="7729728" cy="3101983"/>
          </a:xfrm>
        </p:spPr>
        <p:txBody>
          <a:bodyPr/>
          <a:lstStyle/>
          <a:p>
            <a:r>
              <a:rPr lang="en-US" dirty="0"/>
              <a:t>The issue tracking system should contain information on the following:</a:t>
            </a:r>
          </a:p>
          <a:p>
            <a:pPr lvl="1"/>
            <a:r>
              <a:rPr lang="en-US" dirty="0"/>
              <a:t>The current status of the incident</a:t>
            </a:r>
          </a:p>
          <a:p>
            <a:pPr lvl="1"/>
            <a:r>
              <a:rPr lang="en-US" dirty="0"/>
              <a:t>A summary of the incident</a:t>
            </a:r>
          </a:p>
          <a:p>
            <a:pPr lvl="1"/>
            <a:r>
              <a:rPr lang="en-US" dirty="0"/>
              <a:t>Indicators related to the incident</a:t>
            </a:r>
          </a:p>
          <a:p>
            <a:pPr lvl="1"/>
            <a:r>
              <a:rPr lang="en-US" dirty="0"/>
              <a:t>Other incidents related to this incident</a:t>
            </a:r>
          </a:p>
          <a:p>
            <a:pPr lvl="1"/>
            <a:r>
              <a:rPr lang="en-US" dirty="0"/>
              <a:t>Actions taken by all incident handlers on this incident</a:t>
            </a:r>
          </a:p>
          <a:p>
            <a:pPr lvl="1"/>
            <a:r>
              <a:rPr lang="en-US" dirty="0"/>
              <a:t>Chain of custody, [if applicable]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documentation</a:t>
            </a:r>
            <a:endParaRPr lang="en-IN" dirty="0"/>
          </a:p>
        </p:txBody>
      </p:sp>
      <p:sp>
        <p:nvSpPr>
          <p:cNvPr id="3" name="Content Placeholder 2"/>
          <p:cNvSpPr>
            <a:spLocks noGrp="1"/>
          </p:cNvSpPr>
          <p:nvPr>
            <p:ph idx="1"/>
          </p:nvPr>
        </p:nvSpPr>
        <p:spPr>
          <a:xfrm>
            <a:off x="2231136" y="2638044"/>
            <a:ext cx="7729728" cy="3101983"/>
          </a:xfrm>
        </p:spPr>
        <p:txBody>
          <a:bodyPr/>
          <a:lstStyle/>
          <a:p>
            <a:r>
              <a:rPr lang="en-US" dirty="0"/>
              <a:t>The issue tracking system should contain information on the following:</a:t>
            </a:r>
          </a:p>
          <a:p>
            <a:pPr lvl="1"/>
            <a:r>
              <a:rPr lang="en-US" dirty="0"/>
              <a:t>Impact assessments related to the incident</a:t>
            </a:r>
          </a:p>
          <a:p>
            <a:pPr lvl="1"/>
            <a:r>
              <a:rPr lang="en-US" dirty="0"/>
              <a:t>Contact information for other involved parties (e.g. system owners, system administrators)</a:t>
            </a:r>
          </a:p>
          <a:p>
            <a:pPr lvl="1"/>
            <a:r>
              <a:rPr lang="en-US" dirty="0"/>
              <a:t>A list of evidence gathered during the incident investigation</a:t>
            </a:r>
          </a:p>
          <a:p>
            <a:pPr lvl="1"/>
            <a:r>
              <a:rPr lang="en-US" dirty="0"/>
              <a:t>Comments from incident handlers on each evidence</a:t>
            </a:r>
          </a:p>
          <a:p>
            <a:pPr lvl="1"/>
            <a:r>
              <a:rPr lang="en-US" dirty="0"/>
              <a:t>Next steps to be taken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prioritization</a:t>
            </a:r>
            <a:endParaRPr lang="en-IN" dirty="0"/>
          </a:p>
        </p:txBody>
      </p:sp>
      <p:sp>
        <p:nvSpPr>
          <p:cNvPr id="3" name="Content Placeholder 2"/>
          <p:cNvSpPr>
            <a:spLocks noGrp="1"/>
          </p:cNvSpPr>
          <p:nvPr>
            <p:ph idx="1"/>
          </p:nvPr>
        </p:nvSpPr>
        <p:spPr/>
        <p:txBody>
          <a:bodyPr/>
          <a:lstStyle/>
          <a:p>
            <a:r>
              <a:rPr lang="en-US" dirty="0"/>
              <a:t>It can be considered as the most critical decision point in the incident handling process</a:t>
            </a:r>
          </a:p>
          <a:p>
            <a:r>
              <a:rPr lang="en-US" dirty="0"/>
              <a:t>Incidents should NEVER be handled on first-come first-served basis</a:t>
            </a:r>
          </a:p>
          <a:p>
            <a:r>
              <a:rPr lang="en-US" dirty="0"/>
              <a:t>Incident should always be prioritized on the relevant factors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Prioritization</a:t>
            </a:r>
            <a:endParaRPr lang="en-IN" dirty="0"/>
          </a:p>
        </p:txBody>
      </p:sp>
      <p:sp>
        <p:nvSpPr>
          <p:cNvPr id="3" name="Content Placeholder 2"/>
          <p:cNvSpPr>
            <a:spLocks noGrp="1"/>
          </p:cNvSpPr>
          <p:nvPr>
            <p:ph idx="1"/>
          </p:nvPr>
        </p:nvSpPr>
        <p:spPr/>
        <p:txBody>
          <a:bodyPr/>
          <a:lstStyle/>
          <a:p>
            <a:r>
              <a:rPr lang="en-US" dirty="0"/>
              <a:t>The relevant factors are as follow:</a:t>
            </a:r>
          </a:p>
          <a:p>
            <a:pPr lvl="1"/>
            <a:r>
              <a:rPr lang="en-US" dirty="0"/>
              <a:t>Functional Impact of the Incident</a:t>
            </a:r>
          </a:p>
          <a:p>
            <a:pPr lvl="1"/>
            <a:r>
              <a:rPr lang="en-US" dirty="0"/>
              <a:t>Information Impact of the Incident</a:t>
            </a:r>
          </a:p>
          <a:p>
            <a:pPr lvl="1"/>
            <a:r>
              <a:rPr lang="en-US" dirty="0"/>
              <a:t>Recoverability from the Incident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impact of the incident</a:t>
            </a:r>
            <a:endParaRPr lang="en-IN" dirty="0"/>
          </a:p>
        </p:txBody>
      </p:sp>
      <p:sp>
        <p:nvSpPr>
          <p:cNvPr id="3" name="Content Placeholder 2"/>
          <p:cNvSpPr>
            <a:spLocks noGrp="1"/>
          </p:cNvSpPr>
          <p:nvPr>
            <p:ph idx="1"/>
          </p:nvPr>
        </p:nvSpPr>
        <p:spPr/>
        <p:txBody>
          <a:bodyPr/>
          <a:lstStyle/>
          <a:p>
            <a:r>
              <a:rPr lang="en-US" dirty="0"/>
              <a:t>Incidents targeting IT systems typically impact the business functionality that those system provide</a:t>
            </a:r>
          </a:p>
          <a:p>
            <a:r>
              <a:rPr lang="en-US" dirty="0"/>
              <a:t>It can leave negative impact to the users of those systems</a:t>
            </a:r>
          </a:p>
          <a:p>
            <a:r>
              <a:rPr lang="en-US" dirty="0"/>
              <a:t>Handlers should consider how the incident will impact the existing functionality of the affected systems.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impact of the incident</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922061" y="2483072"/>
            <a:ext cx="10347877" cy="189185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impact of incident</a:t>
            </a:r>
            <a:endParaRPr lang="en-IN" dirty="0"/>
          </a:p>
        </p:txBody>
      </p:sp>
      <p:sp>
        <p:nvSpPr>
          <p:cNvPr id="3" name="Content Placeholder 2"/>
          <p:cNvSpPr>
            <a:spLocks noGrp="1"/>
          </p:cNvSpPr>
          <p:nvPr>
            <p:ph idx="1"/>
          </p:nvPr>
        </p:nvSpPr>
        <p:spPr/>
        <p:txBody>
          <a:bodyPr/>
          <a:lstStyle/>
          <a:p>
            <a:pPr algn="just"/>
            <a:r>
              <a:rPr lang="en-US" dirty="0"/>
              <a:t>Incidents may affect the confidentiality, integrity and availability of the organization’s information.</a:t>
            </a:r>
          </a:p>
          <a:p>
            <a:pPr algn="just"/>
            <a:r>
              <a:rPr lang="en-US" dirty="0"/>
              <a:t>For example, A malicious agent may exfiltrate sensitive information.</a:t>
            </a:r>
          </a:p>
          <a:p>
            <a:pPr algn="just"/>
            <a:r>
              <a:rPr lang="en-US" dirty="0"/>
              <a:t>Incident handlers should consider how this information exfiltration will impact the organization’s overall mission.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impact of incident</a:t>
            </a:r>
            <a:endParaRPr lang="en-IN" dirty="0"/>
          </a:p>
        </p:txBody>
      </p:sp>
      <p:sp>
        <p:nvSpPr>
          <p:cNvPr id="3" name="Content Placeholder 2"/>
          <p:cNvSpPr>
            <a:spLocks noGrp="1"/>
          </p:cNvSpPr>
          <p:nvPr>
            <p:ph idx="1"/>
          </p:nvPr>
        </p:nvSpPr>
        <p:spPr/>
        <p:txBody>
          <a:bodyPr/>
          <a:lstStyle/>
          <a:p>
            <a:pPr algn="just"/>
            <a:endParaRPr lang="en-IN" dirty="0"/>
          </a:p>
        </p:txBody>
      </p:sp>
      <p:pic>
        <p:nvPicPr>
          <p:cNvPr id="4" name="Picture 3"/>
          <p:cNvPicPr>
            <a:picLocks noChangeAspect="1"/>
          </p:cNvPicPr>
          <p:nvPr/>
        </p:nvPicPr>
        <p:blipFill>
          <a:blip r:embed="rId2"/>
          <a:stretch>
            <a:fillRect/>
          </a:stretch>
        </p:blipFill>
        <p:spPr>
          <a:xfrm>
            <a:off x="1236221" y="2320629"/>
            <a:ext cx="9719557" cy="22167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Reporting</a:t>
            </a:r>
            <a:endParaRPr lang="en-IN" dirty="0"/>
          </a:p>
        </p:txBody>
      </p:sp>
      <p:sp>
        <p:nvSpPr>
          <p:cNvPr id="3" name="Content Placeholder 2"/>
          <p:cNvSpPr>
            <a:spLocks noGrp="1"/>
          </p:cNvSpPr>
          <p:nvPr>
            <p:ph idx="1"/>
          </p:nvPr>
        </p:nvSpPr>
        <p:spPr/>
        <p:txBody>
          <a:bodyPr/>
          <a:lstStyle/>
          <a:p>
            <a:r>
              <a:rPr lang="en-US" dirty="0"/>
              <a:t>Such functions enables a CERT to serve as a central point of contact for reporting problems</a:t>
            </a:r>
          </a:p>
          <a:p>
            <a:r>
              <a:rPr lang="en-US" dirty="0"/>
              <a:t>Allows all incidents reports and activity to be collected in one location</a:t>
            </a:r>
          </a:p>
          <a:p>
            <a:r>
              <a:rPr lang="en-US" dirty="0"/>
              <a:t>Here, Information can be reviewed and correlated across the organization</a:t>
            </a:r>
          </a:p>
          <a:p>
            <a:r>
              <a:rPr lang="en-US" dirty="0"/>
              <a:t>Information can then be used to determine patterns of intruders or activity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from the incident</a:t>
            </a:r>
            <a:endParaRPr lang="en-IN" dirty="0"/>
          </a:p>
        </p:txBody>
      </p:sp>
      <p:sp>
        <p:nvSpPr>
          <p:cNvPr id="3" name="Content Placeholder 2"/>
          <p:cNvSpPr>
            <a:spLocks noGrp="1"/>
          </p:cNvSpPr>
          <p:nvPr>
            <p:ph idx="1"/>
          </p:nvPr>
        </p:nvSpPr>
        <p:spPr/>
        <p:txBody>
          <a:bodyPr/>
          <a:lstStyle/>
          <a:p>
            <a:r>
              <a:rPr lang="en-US" dirty="0"/>
              <a:t>The size of the incident and the type of resources it affects will determine the amount of time and resources that must be spent on recovering from that incident.</a:t>
            </a:r>
          </a:p>
          <a:p>
            <a:r>
              <a:rPr lang="en-US" dirty="0"/>
              <a:t>In fact, In some instances it is never possible to recover from an incident</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from the incident</a:t>
            </a:r>
            <a:endParaRPr lang="en-IN" dirty="0"/>
          </a:p>
        </p:txBody>
      </p:sp>
      <p:pic>
        <p:nvPicPr>
          <p:cNvPr id="4" name="Content Placeholder 3"/>
          <p:cNvPicPr>
            <a:picLocks noGrp="1" noChangeAspect="1"/>
          </p:cNvPicPr>
          <p:nvPr>
            <p:ph idx="1"/>
          </p:nvPr>
        </p:nvPicPr>
        <p:blipFill>
          <a:blip r:embed="rId3"/>
          <a:stretch>
            <a:fillRect/>
          </a:stretch>
        </p:blipFill>
        <p:spPr>
          <a:xfrm>
            <a:off x="443661" y="2395609"/>
            <a:ext cx="11304678" cy="206678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notification</a:t>
            </a:r>
            <a:endParaRPr lang="en-IN" dirty="0"/>
          </a:p>
        </p:txBody>
      </p:sp>
      <p:sp>
        <p:nvSpPr>
          <p:cNvPr id="3" name="Content Placeholder 2"/>
          <p:cNvSpPr>
            <a:spLocks noGrp="1"/>
          </p:cNvSpPr>
          <p:nvPr>
            <p:ph idx="1"/>
          </p:nvPr>
        </p:nvSpPr>
        <p:spPr/>
        <p:txBody>
          <a:bodyPr/>
          <a:lstStyle/>
          <a:p>
            <a:r>
              <a:rPr lang="en-US" dirty="0"/>
              <a:t>After an incident is analyzed and prioritized, the team needs to notify the appropriate individuals so that all who need to be involved will play their roles.</a:t>
            </a:r>
          </a:p>
          <a:p>
            <a:r>
              <a:rPr lang="en-IN" dirty="0"/>
              <a:t>Incident response policies should include provisions concerning incident reporting and what must be reported to whom and what times.</a:t>
            </a:r>
          </a:p>
          <a:p>
            <a:r>
              <a:rPr lang="en-IN" dirty="0"/>
              <a:t>During incident handling, the team may need to provide status updates to certain parties.</a:t>
            </a:r>
          </a:p>
          <a:p>
            <a:r>
              <a:rPr lang="en-IN" dirty="0"/>
              <a:t>The team should plan and prepare several communication methods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notification</a:t>
            </a:r>
            <a:endParaRPr lang="en-IN" dirty="0"/>
          </a:p>
        </p:txBody>
      </p:sp>
      <p:graphicFrame>
        <p:nvGraphicFramePr>
          <p:cNvPr id="5" name="Content Placeholder 4"/>
          <p:cNvGraphicFramePr>
            <a:graphicFrameLocks noGrp="1"/>
          </p:cNvGraphicFramePr>
          <p:nvPr>
            <p:ph idx="1"/>
          </p:nvPr>
        </p:nvGraphicFramePr>
        <p:xfrm>
          <a:off x="2230438" y="2638425"/>
          <a:ext cx="7731126" cy="2763520"/>
        </p:xfrm>
        <a:graphic>
          <a:graphicData uri="http://schemas.openxmlformats.org/drawingml/2006/table">
            <a:tbl>
              <a:tblPr bandRow="1">
                <a:tableStyleId>{073A0DAA-6AF3-43AB-8588-CEC1D06C72B9}</a:tableStyleId>
              </a:tblPr>
              <a:tblGrid>
                <a:gridCol w="3865563">
                  <a:extLst>
                    <a:ext uri="{9D8B030D-6E8A-4147-A177-3AD203B41FA5}">
                      <a16:colId xmlns:a16="http://schemas.microsoft.com/office/drawing/2014/main" val="20000"/>
                    </a:ext>
                  </a:extLst>
                </a:gridCol>
                <a:gridCol w="3865563">
                  <a:extLst>
                    <a:ext uri="{9D8B030D-6E8A-4147-A177-3AD203B41FA5}">
                      <a16:colId xmlns:a16="http://schemas.microsoft.com/office/drawing/2014/main" val="20001"/>
                    </a:ext>
                  </a:extLst>
                </a:gridCol>
              </a:tblGrid>
              <a:tr h="370840">
                <a:tc>
                  <a:txBody>
                    <a:bodyPr/>
                    <a:lstStyle/>
                    <a:p>
                      <a:pPr algn="ctr"/>
                      <a:r>
                        <a:rPr lang="en-US" dirty="0"/>
                        <a:t>CIO</a:t>
                      </a:r>
                      <a:endParaRPr lang="en-IN" dirty="0"/>
                    </a:p>
                  </a:txBody>
                  <a:tcPr/>
                </a:tc>
                <a:tc>
                  <a:txBody>
                    <a:bodyPr/>
                    <a:lstStyle/>
                    <a:p>
                      <a:pPr algn="ctr"/>
                      <a:r>
                        <a:rPr lang="en-US" dirty="0"/>
                        <a:t>Head of Information Security</a:t>
                      </a:r>
                      <a:endParaRPr lang="en-IN" dirty="0"/>
                    </a:p>
                  </a:txBody>
                  <a:tcPr/>
                </a:tc>
                <a:extLst>
                  <a:ext uri="{0D108BD9-81ED-4DB2-BD59-A6C34878D82A}">
                    <a16:rowId xmlns:a16="http://schemas.microsoft.com/office/drawing/2014/main" val="10000"/>
                  </a:ext>
                </a:extLst>
              </a:tr>
              <a:tr h="370840">
                <a:tc>
                  <a:txBody>
                    <a:bodyPr/>
                    <a:lstStyle/>
                    <a:p>
                      <a:pPr algn="ctr"/>
                      <a:r>
                        <a:rPr lang="en-US" dirty="0"/>
                        <a:t>Local Information Security Officer</a:t>
                      </a:r>
                      <a:endParaRPr lang="en-IN" dirty="0"/>
                    </a:p>
                  </a:txBody>
                  <a:tcPr/>
                </a:tc>
                <a:tc>
                  <a:txBody>
                    <a:bodyPr/>
                    <a:lstStyle/>
                    <a:p>
                      <a:pPr algn="ctr"/>
                      <a:r>
                        <a:rPr lang="en-US" dirty="0"/>
                        <a:t>Other IR Teams within the organization</a:t>
                      </a:r>
                      <a:endParaRPr lang="en-IN" dirty="0"/>
                    </a:p>
                  </a:txBody>
                  <a:tcPr/>
                </a:tc>
                <a:extLst>
                  <a:ext uri="{0D108BD9-81ED-4DB2-BD59-A6C34878D82A}">
                    <a16:rowId xmlns:a16="http://schemas.microsoft.com/office/drawing/2014/main" val="10001"/>
                  </a:ext>
                </a:extLst>
              </a:tr>
              <a:tr h="370840">
                <a:tc>
                  <a:txBody>
                    <a:bodyPr/>
                    <a:lstStyle/>
                    <a:p>
                      <a:pPr algn="ctr"/>
                      <a:r>
                        <a:rPr lang="en-US" dirty="0"/>
                        <a:t>External IRT</a:t>
                      </a:r>
                      <a:endParaRPr lang="en-IN" dirty="0"/>
                    </a:p>
                  </a:txBody>
                  <a:tcPr/>
                </a:tc>
                <a:tc>
                  <a:txBody>
                    <a:bodyPr/>
                    <a:lstStyle/>
                    <a:p>
                      <a:pPr algn="ctr"/>
                      <a:r>
                        <a:rPr lang="en-US" dirty="0"/>
                        <a:t>System Owner</a:t>
                      </a:r>
                      <a:endParaRPr lang="en-IN" dirty="0"/>
                    </a:p>
                  </a:txBody>
                  <a:tcPr/>
                </a:tc>
                <a:extLst>
                  <a:ext uri="{0D108BD9-81ED-4DB2-BD59-A6C34878D82A}">
                    <a16:rowId xmlns:a16="http://schemas.microsoft.com/office/drawing/2014/main" val="10002"/>
                  </a:ext>
                </a:extLst>
              </a:tr>
              <a:tr h="370840">
                <a:tc>
                  <a:txBody>
                    <a:bodyPr/>
                    <a:lstStyle/>
                    <a:p>
                      <a:pPr algn="ctr"/>
                      <a:r>
                        <a:rPr lang="en-US" dirty="0"/>
                        <a:t>HR (for case involving employees)</a:t>
                      </a:r>
                      <a:endParaRPr lang="en-IN" dirty="0"/>
                    </a:p>
                  </a:txBody>
                  <a:tcPr/>
                </a:tc>
                <a:tc>
                  <a:txBody>
                    <a:bodyPr/>
                    <a:lstStyle/>
                    <a:p>
                      <a:pPr algn="ctr"/>
                      <a:r>
                        <a:rPr lang="en-US" dirty="0"/>
                        <a:t>Public affairs (for incidents that may generate publicity)</a:t>
                      </a:r>
                    </a:p>
                  </a:txBody>
                  <a:tcPr/>
                </a:tc>
                <a:extLst>
                  <a:ext uri="{0D108BD9-81ED-4DB2-BD59-A6C34878D82A}">
                    <a16:rowId xmlns:a16="http://schemas.microsoft.com/office/drawing/2014/main" val="10003"/>
                  </a:ext>
                </a:extLst>
              </a:tr>
              <a:tr h="370840">
                <a:tc>
                  <a:txBody>
                    <a:bodyPr/>
                    <a:lstStyle/>
                    <a:p>
                      <a:pPr algn="ctr"/>
                      <a:r>
                        <a:rPr lang="en-US" dirty="0"/>
                        <a:t>Legal department (for incident with potential legal ramifications)</a:t>
                      </a:r>
                      <a:endParaRPr lang="en-IN" dirty="0"/>
                    </a:p>
                  </a:txBody>
                  <a:tcPr/>
                </a:tc>
                <a:tc>
                  <a:txBody>
                    <a:bodyPr/>
                    <a:lstStyle/>
                    <a:p>
                      <a:pPr algn="ctr"/>
                      <a:r>
                        <a:rPr lang="en-US" dirty="0"/>
                        <a:t>India-CERT</a:t>
                      </a:r>
                      <a:endParaRPr lang="en-IN" dirty="0"/>
                    </a:p>
                  </a:txBody>
                  <a:tcPr/>
                </a:tc>
                <a:extLst>
                  <a:ext uri="{0D108BD9-81ED-4DB2-BD59-A6C34878D82A}">
                    <a16:rowId xmlns:a16="http://schemas.microsoft.com/office/drawing/2014/main" val="10004"/>
                  </a:ext>
                </a:extLst>
              </a:tr>
              <a:tr h="370840">
                <a:tc>
                  <a:txBody>
                    <a:bodyPr/>
                    <a:lstStyle/>
                    <a:p>
                      <a:pPr algn="ctr"/>
                      <a:r>
                        <a:rPr lang="en-US" dirty="0"/>
                        <a:t>Law Enforcement (If appropriate)</a:t>
                      </a:r>
                      <a:endParaRPr lang="en-IN" dirty="0"/>
                    </a:p>
                  </a:txBody>
                  <a:tcPr/>
                </a:tc>
                <a:tc>
                  <a:txBody>
                    <a:bodyPr/>
                    <a:lstStyle/>
                    <a:p>
                      <a:pPr algn="ctr"/>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Notification</a:t>
            </a:r>
            <a:endParaRPr lang="en-IN" dirty="0"/>
          </a:p>
        </p:txBody>
      </p:sp>
      <p:sp>
        <p:nvSpPr>
          <p:cNvPr id="3" name="Content Placeholder 2"/>
          <p:cNvSpPr>
            <a:spLocks noGrp="1"/>
          </p:cNvSpPr>
          <p:nvPr>
            <p:ph idx="1"/>
          </p:nvPr>
        </p:nvSpPr>
        <p:spPr/>
        <p:txBody>
          <a:bodyPr/>
          <a:lstStyle/>
          <a:p>
            <a:r>
              <a:rPr lang="en-US" dirty="0"/>
              <a:t>Possible Communication Methods Include</a:t>
            </a:r>
          </a:p>
          <a:p>
            <a:pPr lvl="1"/>
            <a:r>
              <a:rPr lang="en-US" dirty="0"/>
              <a:t>Email</a:t>
            </a:r>
          </a:p>
          <a:p>
            <a:pPr lvl="1"/>
            <a:r>
              <a:rPr lang="en-US" dirty="0"/>
              <a:t>Website (Internal, External, Portal)</a:t>
            </a:r>
          </a:p>
          <a:p>
            <a:pPr lvl="1"/>
            <a:r>
              <a:rPr lang="en-US" dirty="0"/>
              <a:t>Telephone calls</a:t>
            </a:r>
          </a:p>
          <a:p>
            <a:pPr lvl="1"/>
            <a:r>
              <a:rPr lang="en-US" dirty="0"/>
              <a:t>In person (e.g. Daily briefings)</a:t>
            </a:r>
          </a:p>
          <a:p>
            <a:pPr lvl="1"/>
            <a:r>
              <a:rPr lang="en-US" dirty="0"/>
              <a:t>Voice mailbox (Set up a separate voice mailbox for incident updates)</a:t>
            </a:r>
          </a:p>
          <a:p>
            <a:pPr lvl="1"/>
            <a:r>
              <a:rPr lang="en-US" dirty="0"/>
              <a:t>Paper ( e.g., Post notices on bulletin boards and doors)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endParaRPr lang="en-IN" dirty="0"/>
          </a:p>
        </p:txBody>
      </p:sp>
      <p:sp>
        <p:nvSpPr>
          <p:cNvPr id="3" name="Content Placeholder 2"/>
          <p:cNvSpPr>
            <a:spLocks noGrp="1"/>
          </p:cNvSpPr>
          <p:nvPr>
            <p:ph idx="1"/>
          </p:nvPr>
        </p:nvSpPr>
        <p:spPr/>
        <p:txBody>
          <a:bodyPr/>
          <a:lstStyle/>
          <a:p>
            <a:r>
              <a:rPr lang="en-US" dirty="0"/>
              <a:t>Important to decrease damage</a:t>
            </a:r>
          </a:p>
          <a:p>
            <a:r>
              <a:rPr lang="en-US" dirty="0"/>
              <a:t>It provides time for developing a tailored remediation strategy</a:t>
            </a:r>
          </a:p>
          <a:p>
            <a:r>
              <a:rPr lang="en-US" dirty="0"/>
              <a:t>Essential part of containment is decision-making</a:t>
            </a:r>
          </a:p>
          <a:p>
            <a:r>
              <a:rPr lang="en-US" dirty="0"/>
              <a:t>Containment strategies very based on the type of incident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endParaRPr lang="en-IN" dirty="0"/>
          </a:p>
        </p:txBody>
      </p:sp>
      <p:sp>
        <p:nvSpPr>
          <p:cNvPr id="3" name="Content Placeholder 2"/>
          <p:cNvSpPr>
            <a:spLocks noGrp="1"/>
          </p:cNvSpPr>
          <p:nvPr>
            <p:ph idx="1"/>
          </p:nvPr>
        </p:nvSpPr>
        <p:spPr/>
        <p:txBody>
          <a:bodyPr/>
          <a:lstStyle/>
          <a:p>
            <a:r>
              <a:rPr lang="en-US" dirty="0"/>
              <a:t>Criteria for determining the appropriate strategy include:</a:t>
            </a:r>
          </a:p>
          <a:p>
            <a:pPr lvl="1"/>
            <a:r>
              <a:rPr lang="en-US" dirty="0"/>
              <a:t>Potential damage to and theft of resources</a:t>
            </a:r>
          </a:p>
          <a:p>
            <a:pPr lvl="1"/>
            <a:r>
              <a:rPr lang="en-US" dirty="0"/>
              <a:t>Need for evidence preservation</a:t>
            </a:r>
          </a:p>
          <a:p>
            <a:pPr lvl="1"/>
            <a:r>
              <a:rPr lang="en-US" dirty="0"/>
              <a:t>Service availability</a:t>
            </a:r>
          </a:p>
          <a:p>
            <a:pPr lvl="1"/>
            <a:r>
              <a:rPr lang="en-US" dirty="0"/>
              <a:t>Time and resources needed to implement the strategy</a:t>
            </a:r>
          </a:p>
          <a:p>
            <a:pPr lvl="1"/>
            <a:r>
              <a:rPr lang="en-US" dirty="0"/>
              <a:t>Effectiveness of the strategy</a:t>
            </a:r>
          </a:p>
          <a:p>
            <a:pPr lvl="1"/>
            <a:r>
              <a:rPr lang="en-US" dirty="0"/>
              <a:t>Duration of the solution</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a:t>
            </a:r>
            <a:endParaRPr lang="en-IN" dirty="0"/>
          </a:p>
        </p:txBody>
      </p:sp>
      <p:sp>
        <p:nvSpPr>
          <p:cNvPr id="3" name="Content Placeholder 2"/>
          <p:cNvSpPr>
            <a:spLocks noGrp="1"/>
          </p:cNvSpPr>
          <p:nvPr>
            <p:ph idx="1"/>
          </p:nvPr>
        </p:nvSpPr>
        <p:spPr/>
        <p:txBody>
          <a:bodyPr/>
          <a:lstStyle/>
          <a:p>
            <a:r>
              <a:rPr lang="en-US" dirty="0"/>
              <a:t>Some organizations redirect the attacker to a sandbox so that they can monitor the attacker’s activity, to gather additional evidence.</a:t>
            </a:r>
          </a:p>
          <a:p>
            <a:r>
              <a:rPr lang="en-US" dirty="0"/>
              <a:t>If an organization knows that a system has been compromised and allows the compromise to continue, it may be liable if the attacker uses the compromised system to attack other devices</a:t>
            </a:r>
          </a:p>
          <a:p>
            <a:r>
              <a:rPr lang="en-US" dirty="0"/>
              <a:t>The delayed containment is dangerous because an attacker could escalate unauthorized access or compromise other system.</a:t>
            </a:r>
          </a:p>
          <a:p>
            <a:r>
              <a:rPr lang="en-US" dirty="0"/>
              <a:t>Some attacks may cause additional damage when they are contained</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Gathering and handling</a:t>
            </a:r>
            <a:endParaRPr lang="en-IN" dirty="0"/>
          </a:p>
        </p:txBody>
      </p:sp>
      <p:sp>
        <p:nvSpPr>
          <p:cNvPr id="3" name="Content Placeholder 2"/>
          <p:cNvSpPr>
            <a:spLocks noGrp="1"/>
          </p:cNvSpPr>
          <p:nvPr>
            <p:ph idx="1"/>
          </p:nvPr>
        </p:nvSpPr>
        <p:spPr/>
        <p:txBody>
          <a:bodyPr/>
          <a:lstStyle/>
          <a:p>
            <a:pPr algn="just"/>
            <a:r>
              <a:rPr lang="en-US" dirty="0"/>
              <a:t>The primary reason for gathering evidence is to resolve the incident and also to use it for legal proceedings.</a:t>
            </a:r>
          </a:p>
          <a:p>
            <a:pPr algn="just"/>
            <a:r>
              <a:rPr lang="en-US" dirty="0"/>
              <a:t>Important to clearly document how all evidence ,including compromised systems, has been preserved.</a:t>
            </a:r>
          </a:p>
          <a:p>
            <a:pPr algn="just"/>
            <a:r>
              <a:rPr lang="en-US" dirty="0"/>
              <a:t>Evidence should be collected according to procedures that meet all applicable laws and regulations that have been developed from previous discussions with legal staff and appropriate law enforcement agencies</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Gathering and handling</a:t>
            </a:r>
            <a:endParaRPr lang="en-IN" dirty="0"/>
          </a:p>
        </p:txBody>
      </p:sp>
      <p:sp>
        <p:nvSpPr>
          <p:cNvPr id="3" name="Content Placeholder 2"/>
          <p:cNvSpPr>
            <a:spLocks noGrp="1"/>
          </p:cNvSpPr>
          <p:nvPr>
            <p:ph idx="1"/>
          </p:nvPr>
        </p:nvSpPr>
        <p:spPr/>
        <p:txBody>
          <a:bodyPr>
            <a:normAutofit lnSpcReduction="10000"/>
          </a:bodyPr>
          <a:lstStyle/>
          <a:p>
            <a:pPr algn="just"/>
            <a:r>
              <a:rPr lang="en-US" sz="2400" dirty="0"/>
              <a:t>Detailed log should be kept for all evidence, including the following:</a:t>
            </a:r>
          </a:p>
          <a:p>
            <a:pPr lvl="1" algn="just"/>
            <a:r>
              <a:rPr lang="en-US" sz="2000" dirty="0"/>
              <a:t>Identifying information (location, serial number, hostname, MAC address, IP Address)</a:t>
            </a:r>
          </a:p>
          <a:p>
            <a:pPr lvl="1" algn="just"/>
            <a:r>
              <a:rPr lang="en-IN" sz="2000" dirty="0"/>
              <a:t>Name, title and phone number of each individual who collected or handled the evidence during the investigation</a:t>
            </a:r>
          </a:p>
          <a:p>
            <a:pPr lvl="1" algn="just"/>
            <a:r>
              <a:rPr lang="en-IN" sz="2000" dirty="0"/>
              <a:t>Time and date of each occurrence of evidence handling</a:t>
            </a:r>
          </a:p>
          <a:p>
            <a:pPr lvl="1" algn="just"/>
            <a:r>
              <a:rPr lang="en-IN" sz="2000" dirty="0"/>
              <a:t>Locations where the evidence was stored.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Analysis Function</a:t>
            </a:r>
            <a:endParaRPr lang="en-IN" dirty="0"/>
          </a:p>
        </p:txBody>
      </p:sp>
      <p:sp>
        <p:nvSpPr>
          <p:cNvPr id="3" name="Content Placeholder 2"/>
          <p:cNvSpPr>
            <a:spLocks noGrp="1"/>
          </p:cNvSpPr>
          <p:nvPr>
            <p:ph idx="1"/>
          </p:nvPr>
        </p:nvSpPr>
        <p:spPr/>
        <p:txBody>
          <a:bodyPr/>
          <a:lstStyle/>
          <a:p>
            <a:r>
              <a:rPr lang="en-US" dirty="0"/>
              <a:t>Recommendation of corresponding preventative strategies can be given</a:t>
            </a:r>
            <a:endParaRPr lang="en-IN" dirty="0"/>
          </a:p>
          <a:p>
            <a:r>
              <a:rPr lang="en-IN" dirty="0"/>
              <a:t>In-depth look at an incident report of the activity to determine the scope, priority and threat of the incident</a:t>
            </a:r>
          </a:p>
          <a:p>
            <a:r>
              <a:rPr lang="en-IN" dirty="0"/>
              <a:t>Researching possible response and mitigation strategies.</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Gathering and handling</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sz="2400" dirty="0"/>
              <a:t>Collecting evidence from computing resources presents some challenges</a:t>
            </a:r>
          </a:p>
          <a:p>
            <a:pPr algn="just"/>
            <a:r>
              <a:rPr lang="en-US" sz="2400" dirty="0"/>
              <a:t>It is desirable to acquire evidence from a system of interest as soon as one suspects that an incident may have occurred.</a:t>
            </a:r>
          </a:p>
          <a:p>
            <a:pPr algn="just"/>
            <a:r>
              <a:rPr lang="en-IN" sz="2400" dirty="0"/>
              <a:t>Many incidents cause a dynamic chain of events hence it is recommended to take initial system image as soon as you find the system of interest.</a:t>
            </a:r>
          </a:p>
          <a:p>
            <a:pPr algn="just"/>
            <a:r>
              <a:rPr lang="en-IN" sz="2400" dirty="0"/>
              <a:t>From evidentiary standpoint, it is much better to get a snapshot of the system before incident handler starts investigation.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attacking hosts</a:t>
            </a:r>
            <a:endParaRPr lang="en-IN" dirty="0"/>
          </a:p>
        </p:txBody>
      </p:sp>
      <p:sp>
        <p:nvSpPr>
          <p:cNvPr id="3" name="Content Placeholder 2"/>
          <p:cNvSpPr>
            <a:spLocks noGrp="1"/>
          </p:cNvSpPr>
          <p:nvPr>
            <p:ph idx="1"/>
          </p:nvPr>
        </p:nvSpPr>
        <p:spPr/>
        <p:txBody>
          <a:bodyPr/>
          <a:lstStyle/>
          <a:p>
            <a:r>
              <a:rPr lang="en-US" dirty="0"/>
              <a:t>During incident handling, system owners sometimes want to or need to identify the attacking host</a:t>
            </a:r>
          </a:p>
          <a:p>
            <a:r>
              <a:rPr lang="en-US" dirty="0"/>
              <a:t>This may sound important but Incident handlers should stay focused on containment, eradication and recovery.</a:t>
            </a:r>
          </a:p>
          <a:p>
            <a:r>
              <a:rPr lang="en-US" dirty="0"/>
              <a:t>Identifying an attacking host can be time consuming process that can prevent a team from achieving its primary goal</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attacking hosts</a:t>
            </a:r>
            <a:endParaRPr lang="en-IN" dirty="0"/>
          </a:p>
        </p:txBody>
      </p:sp>
      <p:sp>
        <p:nvSpPr>
          <p:cNvPr id="3" name="Content Placeholder 2"/>
          <p:cNvSpPr>
            <a:spLocks noGrp="1"/>
          </p:cNvSpPr>
          <p:nvPr>
            <p:ph idx="1"/>
          </p:nvPr>
        </p:nvSpPr>
        <p:spPr/>
        <p:txBody>
          <a:bodyPr>
            <a:normAutofit/>
          </a:bodyPr>
          <a:lstStyle/>
          <a:p>
            <a:r>
              <a:rPr lang="en-US" sz="2400" dirty="0"/>
              <a:t>Following items describe the most commonly performed activities for attacking host identification:</a:t>
            </a:r>
          </a:p>
          <a:p>
            <a:pPr lvl="1"/>
            <a:r>
              <a:rPr lang="en-US" sz="2000" dirty="0"/>
              <a:t>Validating the attacking host’s IP Address</a:t>
            </a:r>
          </a:p>
          <a:p>
            <a:pPr lvl="1"/>
            <a:r>
              <a:rPr lang="en-US" sz="2000" dirty="0"/>
              <a:t>Researching the attacking host through search engines</a:t>
            </a:r>
          </a:p>
          <a:p>
            <a:pPr lvl="1"/>
            <a:r>
              <a:rPr lang="en-US" sz="2000" dirty="0"/>
              <a:t>Using Incident Databases</a:t>
            </a:r>
          </a:p>
          <a:p>
            <a:pPr lvl="1"/>
            <a:r>
              <a:rPr lang="en-US" sz="2000" dirty="0"/>
              <a:t>Monitoring Possible attacker communication channels</a:t>
            </a:r>
            <a:endParaRPr lang="en-I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Eradication</a:t>
            </a:r>
            <a:endParaRPr lang="en-IN" dirty="0"/>
          </a:p>
        </p:txBody>
      </p:sp>
      <p:sp>
        <p:nvSpPr>
          <p:cNvPr id="3" name="Content Placeholder 2"/>
          <p:cNvSpPr>
            <a:spLocks noGrp="1"/>
          </p:cNvSpPr>
          <p:nvPr>
            <p:ph idx="1"/>
          </p:nvPr>
        </p:nvSpPr>
        <p:spPr/>
        <p:txBody>
          <a:bodyPr/>
          <a:lstStyle/>
          <a:p>
            <a:pPr algn="just"/>
            <a:r>
              <a:rPr lang="en-US" dirty="0"/>
              <a:t>After an incident has been contained, Eradication may be necessary to eliminate components of the incident</a:t>
            </a:r>
          </a:p>
          <a:p>
            <a:pPr algn="just"/>
            <a:r>
              <a:rPr lang="en-US" dirty="0"/>
              <a:t>Removing malware, disabling breached user accounts as well as identifying and mitigating all vulnerabilities that were exploited.</a:t>
            </a:r>
          </a:p>
          <a:p>
            <a:pPr algn="just"/>
            <a:r>
              <a:rPr lang="en-US" dirty="0"/>
              <a:t>During eradication, it is important to identify all effected hosts within the organization so that they can be remediated.</a:t>
            </a:r>
          </a:p>
          <a:p>
            <a:pPr algn="just"/>
            <a:r>
              <a:rPr lang="en-US" dirty="0"/>
              <a:t>For some incidents, eradication is either not necessary or is performed during recovery.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endParaRPr lang="en-IN" dirty="0"/>
          </a:p>
        </p:txBody>
      </p:sp>
      <p:sp>
        <p:nvSpPr>
          <p:cNvPr id="3" name="Content Placeholder 2"/>
          <p:cNvSpPr>
            <a:spLocks noGrp="1"/>
          </p:cNvSpPr>
          <p:nvPr>
            <p:ph idx="1"/>
          </p:nvPr>
        </p:nvSpPr>
        <p:spPr/>
        <p:txBody>
          <a:bodyPr>
            <a:noAutofit/>
          </a:bodyPr>
          <a:lstStyle/>
          <a:p>
            <a:r>
              <a:rPr lang="en-US" dirty="0"/>
              <a:t>Administrators would generally restore systems to normal operation</a:t>
            </a:r>
          </a:p>
          <a:p>
            <a:r>
              <a:rPr lang="en-US" dirty="0"/>
              <a:t>Administrators also confirm that the systems are functioning normally</a:t>
            </a:r>
          </a:p>
          <a:p>
            <a:r>
              <a:rPr lang="en-US" dirty="0"/>
              <a:t>It involve actions such as</a:t>
            </a:r>
          </a:p>
          <a:p>
            <a:pPr lvl="1"/>
            <a:r>
              <a:rPr lang="en-US" sz="1800" dirty="0"/>
              <a:t>Restoring systems from clean backups</a:t>
            </a:r>
          </a:p>
          <a:p>
            <a:pPr lvl="1"/>
            <a:r>
              <a:rPr lang="en-US" sz="1800" dirty="0"/>
              <a:t>Rebuilding systems from scratch</a:t>
            </a:r>
          </a:p>
          <a:p>
            <a:pPr lvl="1"/>
            <a:r>
              <a:rPr lang="en-US" sz="1800" dirty="0"/>
              <a:t>Replacing compromised files with clean versions</a:t>
            </a:r>
          </a:p>
          <a:p>
            <a:pPr lvl="1"/>
            <a:r>
              <a:rPr lang="en-US" sz="1800" dirty="0"/>
              <a:t>Installing patches</a:t>
            </a:r>
          </a:p>
          <a:p>
            <a:pPr lvl="1"/>
            <a:r>
              <a:rPr lang="en-US" sz="1800" dirty="0"/>
              <a:t>Changing passwords</a:t>
            </a:r>
          </a:p>
          <a:p>
            <a:pPr lvl="1"/>
            <a:r>
              <a:rPr lang="en-US" sz="1800" dirty="0"/>
              <a:t>Tightening network perimeter security</a:t>
            </a:r>
            <a:endParaRPr lang="en-IN"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incident activity</a:t>
            </a:r>
            <a:endParaRPr lang="en-IN" dirty="0"/>
          </a:p>
        </p:txBody>
      </p:sp>
      <p:pic>
        <p:nvPicPr>
          <p:cNvPr id="4" name="Content Placeholder 3"/>
          <p:cNvPicPr>
            <a:picLocks noGrp="1" noChangeAspect="1"/>
          </p:cNvPicPr>
          <p:nvPr>
            <p:ph idx="1"/>
          </p:nvPr>
        </p:nvPicPr>
        <p:blipFill>
          <a:blip r:embed="rId2"/>
          <a:stretch>
            <a:fillRect/>
          </a:stretch>
        </p:blipFill>
        <p:spPr>
          <a:xfrm>
            <a:off x="2922174" y="2638425"/>
            <a:ext cx="6347652" cy="31019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incident activity</a:t>
            </a:r>
            <a:endParaRPr lang="en-IN" dirty="0"/>
          </a:p>
        </p:txBody>
      </p:sp>
      <p:sp>
        <p:nvSpPr>
          <p:cNvPr id="5" name="Content Placeholder 4"/>
          <p:cNvSpPr>
            <a:spLocks noGrp="1"/>
          </p:cNvSpPr>
          <p:nvPr>
            <p:ph idx="1"/>
          </p:nvPr>
        </p:nvSpPr>
        <p:spPr/>
        <p:txBody>
          <a:bodyPr/>
          <a:lstStyle/>
          <a:p>
            <a:r>
              <a:rPr lang="en-US" dirty="0"/>
              <a:t>It mainly includes</a:t>
            </a:r>
          </a:p>
          <a:p>
            <a:pPr lvl="1"/>
            <a:r>
              <a:rPr lang="en-US" dirty="0"/>
              <a:t>Lessons learned</a:t>
            </a:r>
          </a:p>
          <a:p>
            <a:pPr lvl="1"/>
            <a:r>
              <a:rPr lang="en-US" dirty="0"/>
              <a:t>Using Collected Incident Data</a:t>
            </a:r>
          </a:p>
          <a:p>
            <a:pPr lvl="1"/>
            <a:r>
              <a:rPr lang="en-US" dirty="0"/>
              <a:t>Evidence Retention</a:t>
            </a:r>
          </a:p>
          <a:p>
            <a:pPr lvl="1"/>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endParaRPr lang="en-IN" dirty="0"/>
          </a:p>
        </p:txBody>
      </p:sp>
      <p:sp>
        <p:nvSpPr>
          <p:cNvPr id="3" name="Content Placeholder 2"/>
          <p:cNvSpPr>
            <a:spLocks noGrp="1"/>
          </p:cNvSpPr>
          <p:nvPr>
            <p:ph idx="1"/>
          </p:nvPr>
        </p:nvSpPr>
        <p:spPr/>
        <p:txBody>
          <a:bodyPr/>
          <a:lstStyle/>
          <a:p>
            <a:r>
              <a:rPr lang="en-US" dirty="0"/>
              <a:t>One of the most important parts of incident response is also the most often omitted: learning and improving</a:t>
            </a:r>
          </a:p>
          <a:p>
            <a:r>
              <a:rPr lang="en-US" dirty="0"/>
              <a:t>Each incident response team should evolve to reflect new threats, improved technology and lessons learned</a:t>
            </a:r>
          </a:p>
          <a:p>
            <a:r>
              <a:rPr lang="en-US" dirty="0"/>
              <a:t>Organizations generally call a “lessons learned” meeting with all involved parties after a major incident.</a:t>
            </a:r>
          </a:p>
          <a:p>
            <a:r>
              <a:rPr lang="en-US" dirty="0"/>
              <a:t>It’s extremely helpful in improving security measures and the incident handling process itself.</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endParaRPr lang="en-IN" dirty="0"/>
          </a:p>
        </p:txBody>
      </p:sp>
      <p:sp>
        <p:nvSpPr>
          <p:cNvPr id="3" name="Content Placeholder 2"/>
          <p:cNvSpPr>
            <a:spLocks noGrp="1"/>
          </p:cNvSpPr>
          <p:nvPr>
            <p:ph idx="1"/>
          </p:nvPr>
        </p:nvSpPr>
        <p:spPr/>
        <p:txBody>
          <a:bodyPr>
            <a:normAutofit/>
          </a:bodyPr>
          <a:lstStyle/>
          <a:p>
            <a:r>
              <a:rPr lang="en-US" sz="2400" dirty="0"/>
              <a:t>Questions to be answered in such meetings include:</a:t>
            </a:r>
          </a:p>
          <a:p>
            <a:pPr lvl="1"/>
            <a:r>
              <a:rPr lang="en-US" sz="2000" dirty="0"/>
              <a:t>Exactly what happened, and at what times? </a:t>
            </a:r>
          </a:p>
          <a:p>
            <a:pPr lvl="1"/>
            <a:r>
              <a:rPr lang="en-US" sz="2000" dirty="0"/>
              <a:t>How well did staff and management perform in dealing with the incident? Were the documented procedures followed? Were they adequate? </a:t>
            </a:r>
          </a:p>
          <a:p>
            <a:pPr lvl="1"/>
            <a:r>
              <a:rPr lang="en-US" sz="2000" dirty="0"/>
              <a:t>What information was needed sooner? </a:t>
            </a:r>
          </a:p>
          <a:p>
            <a:pPr lvl="1"/>
            <a:r>
              <a:rPr lang="en-US" sz="2000" dirty="0"/>
              <a:t>Were any steps or actions taken that might have inhibited the recovery? </a:t>
            </a:r>
          </a:p>
          <a:p>
            <a:pPr lvl="1"/>
            <a:endParaRPr lang="en-IN"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endParaRPr lang="en-IN" dirty="0"/>
          </a:p>
        </p:txBody>
      </p:sp>
      <p:sp>
        <p:nvSpPr>
          <p:cNvPr id="3" name="Content Placeholder 2"/>
          <p:cNvSpPr>
            <a:spLocks noGrp="1"/>
          </p:cNvSpPr>
          <p:nvPr>
            <p:ph idx="1"/>
          </p:nvPr>
        </p:nvSpPr>
        <p:spPr/>
        <p:txBody>
          <a:bodyPr>
            <a:normAutofit/>
          </a:bodyPr>
          <a:lstStyle/>
          <a:p>
            <a:r>
              <a:rPr lang="en-US" dirty="0"/>
              <a:t>Questions to be answered in such meetings include:</a:t>
            </a:r>
          </a:p>
          <a:p>
            <a:pPr lvl="1"/>
            <a:r>
              <a:rPr lang="en-US" dirty="0"/>
              <a:t>What would the staff and management do differently the next time a similar incident occurs? </a:t>
            </a:r>
          </a:p>
          <a:p>
            <a:pPr lvl="1"/>
            <a:r>
              <a:rPr lang="en-US" dirty="0"/>
              <a:t>How could information sharing with other organizations have been improved? </a:t>
            </a:r>
          </a:p>
          <a:p>
            <a:pPr lvl="1"/>
            <a:r>
              <a:rPr lang="en-US" dirty="0"/>
              <a:t>What corrective actions can prevent similar incidents in the future? </a:t>
            </a:r>
          </a:p>
          <a:p>
            <a:pPr lvl="1"/>
            <a:r>
              <a:rPr lang="en-US" dirty="0"/>
              <a:t>What precursors or indicators should be watched for in the future to detect similar incidents? </a:t>
            </a:r>
          </a:p>
          <a:p>
            <a:pPr lvl="1"/>
            <a:r>
              <a:rPr lang="en-US" dirty="0"/>
              <a:t>What additional tools or resources are needed to detect, analyze, and mitigate future incidents? </a:t>
            </a:r>
          </a:p>
          <a:p>
            <a:pPr lvl="1"/>
            <a:endParaRPr lang="en-US" dirty="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a:t>
            </a:r>
            <a:endParaRPr lang="en-IN" dirty="0"/>
          </a:p>
        </p:txBody>
      </p:sp>
      <p:sp>
        <p:nvSpPr>
          <p:cNvPr id="3" name="Content Placeholder 2"/>
          <p:cNvSpPr>
            <a:spLocks noGrp="1"/>
          </p:cNvSpPr>
          <p:nvPr>
            <p:ph idx="1"/>
          </p:nvPr>
        </p:nvSpPr>
        <p:spPr/>
        <p:txBody>
          <a:bodyPr/>
          <a:lstStyle/>
          <a:p>
            <a:r>
              <a:rPr lang="en-US" dirty="0"/>
              <a:t>It can take many forms</a:t>
            </a:r>
          </a:p>
          <a:p>
            <a:r>
              <a:rPr lang="en-US" dirty="0"/>
              <a:t>A CERT may send out recommendations for recovery, containment and prevention of systems</a:t>
            </a:r>
          </a:p>
          <a:p>
            <a:r>
              <a:rPr lang="en-US" dirty="0"/>
              <a:t>Network administrators at sites then performs the response steps themselves</a:t>
            </a:r>
          </a:p>
          <a:p>
            <a:r>
              <a:rPr lang="en-US" dirty="0"/>
              <a:t>CERT may also perform these steps themselves but only, when network administrators are unable to mitigate the problem</a:t>
            </a:r>
          </a:p>
          <a:p>
            <a:r>
              <a:rPr lang="en-US" dirty="0"/>
              <a:t>Share information and lessons learned with other team members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incident data</a:t>
            </a:r>
            <a:endParaRPr lang="en-IN" dirty="0"/>
          </a:p>
        </p:txBody>
      </p:sp>
      <p:sp>
        <p:nvSpPr>
          <p:cNvPr id="3" name="Content Placeholder 2"/>
          <p:cNvSpPr>
            <a:spLocks noGrp="1"/>
          </p:cNvSpPr>
          <p:nvPr>
            <p:ph idx="1"/>
          </p:nvPr>
        </p:nvSpPr>
        <p:spPr/>
        <p:txBody>
          <a:bodyPr/>
          <a:lstStyle/>
          <a:p>
            <a:r>
              <a:rPr lang="en-US" dirty="0"/>
              <a:t>Lessons learned activities should produce a set of objective and subjective data regarding each incident.</a:t>
            </a:r>
          </a:p>
          <a:p>
            <a:r>
              <a:rPr lang="en-US" dirty="0"/>
              <a:t>Over the time, The collected incident data should be useful in several capacities.</a:t>
            </a:r>
          </a:p>
          <a:p>
            <a:r>
              <a:rPr lang="en-US" dirty="0"/>
              <a:t>If incident data is collected and stored properly, it should provide several measures of the success of the incident response team. </a:t>
            </a:r>
          </a:p>
          <a:p>
            <a:r>
              <a:rPr lang="en-US" dirty="0"/>
              <a:t>Incident data can also be collected to determine if a change to incident response capabilities causes a corresponding change in the team’s performance</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incident data</a:t>
            </a:r>
            <a:endParaRPr lang="en-IN" dirty="0"/>
          </a:p>
        </p:txBody>
      </p:sp>
      <p:sp>
        <p:nvSpPr>
          <p:cNvPr id="3" name="Content Placeholder 2"/>
          <p:cNvSpPr>
            <a:spLocks noGrp="1"/>
          </p:cNvSpPr>
          <p:nvPr>
            <p:ph idx="1"/>
          </p:nvPr>
        </p:nvSpPr>
        <p:spPr/>
        <p:txBody>
          <a:bodyPr>
            <a:normAutofit lnSpcReduction="10000"/>
          </a:bodyPr>
          <a:lstStyle/>
          <a:p>
            <a:pPr algn="just"/>
            <a:r>
              <a:rPr lang="en-US" dirty="0"/>
              <a:t>Possible Metrics for incident-related data include:</a:t>
            </a:r>
          </a:p>
          <a:p>
            <a:pPr lvl="1" algn="just"/>
            <a:r>
              <a:rPr lang="en-US" dirty="0"/>
              <a:t>Number of incidents handled</a:t>
            </a:r>
          </a:p>
          <a:p>
            <a:pPr lvl="1" algn="just"/>
            <a:r>
              <a:rPr lang="en-US" dirty="0"/>
              <a:t>Time per incident</a:t>
            </a:r>
          </a:p>
          <a:p>
            <a:pPr lvl="2" algn="just"/>
            <a:r>
              <a:rPr lang="en-US" dirty="0"/>
              <a:t>Total amount of labor spent working on the incident</a:t>
            </a:r>
            <a:endParaRPr lang="en-IN" dirty="0"/>
          </a:p>
          <a:p>
            <a:pPr lvl="2" algn="just"/>
            <a:r>
              <a:rPr lang="en-IN" dirty="0"/>
              <a:t>Elapsed time from the beginning of the incident to each stage of </a:t>
            </a:r>
            <a:r>
              <a:rPr lang="en-IN" dirty="0" err="1"/>
              <a:t>of</a:t>
            </a:r>
            <a:r>
              <a:rPr lang="en-IN" dirty="0"/>
              <a:t> incident handling</a:t>
            </a:r>
          </a:p>
          <a:p>
            <a:pPr lvl="2" algn="just"/>
            <a:r>
              <a:rPr lang="en-IN" dirty="0"/>
              <a:t>How long it took the incident response team to respond to the initial report of the incident</a:t>
            </a:r>
          </a:p>
          <a:p>
            <a:pPr lvl="2" algn="just"/>
            <a:r>
              <a:rPr lang="en-IN" dirty="0"/>
              <a:t>How long it took to report the incident to management and if necessary, appropriate external entities like Ind-Cert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incident data</a:t>
            </a:r>
            <a:endParaRPr lang="en-IN" dirty="0"/>
          </a:p>
        </p:txBody>
      </p:sp>
      <p:sp>
        <p:nvSpPr>
          <p:cNvPr id="3" name="Content Placeholder 2"/>
          <p:cNvSpPr>
            <a:spLocks noGrp="1"/>
          </p:cNvSpPr>
          <p:nvPr>
            <p:ph idx="1"/>
          </p:nvPr>
        </p:nvSpPr>
        <p:spPr/>
        <p:txBody>
          <a:bodyPr>
            <a:normAutofit/>
          </a:bodyPr>
          <a:lstStyle/>
          <a:p>
            <a:r>
              <a:rPr lang="en-US" dirty="0"/>
              <a:t>Possible Metrics for incident-related data include:</a:t>
            </a:r>
          </a:p>
          <a:p>
            <a:pPr lvl="1"/>
            <a:r>
              <a:rPr lang="en-US" dirty="0"/>
              <a:t>Objective Assessment of Each incident</a:t>
            </a:r>
          </a:p>
          <a:p>
            <a:pPr lvl="2"/>
            <a:r>
              <a:rPr lang="en-US" dirty="0"/>
              <a:t>Reviewing logs, forms, reports and other incident related documentation</a:t>
            </a:r>
          </a:p>
          <a:p>
            <a:pPr lvl="2"/>
            <a:r>
              <a:rPr lang="en-US" dirty="0"/>
              <a:t>Identifying which precursors and indicators of the incident were recorded to determine how effectively the incident was logged</a:t>
            </a:r>
          </a:p>
          <a:p>
            <a:pPr lvl="2"/>
            <a:r>
              <a:rPr lang="en-US" dirty="0"/>
              <a:t>Determining if the incident caused damage before it was detected</a:t>
            </a:r>
          </a:p>
          <a:p>
            <a:pPr lvl="2"/>
            <a:r>
              <a:rPr lang="en-US" dirty="0"/>
              <a:t>Determining if the actual cause of the incident was identified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incident data</a:t>
            </a:r>
            <a:endParaRPr lang="en-IN" dirty="0"/>
          </a:p>
        </p:txBody>
      </p:sp>
      <p:sp>
        <p:nvSpPr>
          <p:cNvPr id="3" name="Content Placeholder 2"/>
          <p:cNvSpPr>
            <a:spLocks noGrp="1"/>
          </p:cNvSpPr>
          <p:nvPr>
            <p:ph idx="1"/>
          </p:nvPr>
        </p:nvSpPr>
        <p:spPr/>
        <p:txBody>
          <a:bodyPr>
            <a:normAutofit/>
          </a:bodyPr>
          <a:lstStyle/>
          <a:p>
            <a:r>
              <a:rPr lang="en-US" dirty="0"/>
              <a:t>Possible Metrics for incident-related data include:</a:t>
            </a:r>
          </a:p>
          <a:p>
            <a:pPr lvl="1"/>
            <a:r>
              <a:rPr lang="en-US" dirty="0"/>
              <a:t>Objective Assessment of Each incident</a:t>
            </a:r>
          </a:p>
          <a:p>
            <a:pPr lvl="2"/>
            <a:r>
              <a:rPr lang="en-US" dirty="0"/>
              <a:t>Determining if the incident is recurrence of a previous incident</a:t>
            </a:r>
          </a:p>
          <a:p>
            <a:pPr lvl="2"/>
            <a:r>
              <a:rPr lang="en-US" dirty="0"/>
              <a:t>Calculating the estimated monetary damage</a:t>
            </a:r>
          </a:p>
          <a:p>
            <a:pPr lvl="2"/>
            <a:r>
              <a:rPr lang="en-US" dirty="0"/>
              <a:t>Measuring the difference between the initial impact assessment and final impact assessment</a:t>
            </a:r>
          </a:p>
          <a:p>
            <a:pPr lvl="2"/>
            <a:r>
              <a:rPr lang="en-US" dirty="0"/>
              <a:t>Identifying which measures, if any, could have prevented the incident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incident data</a:t>
            </a:r>
            <a:endParaRPr lang="en-IN" dirty="0"/>
          </a:p>
        </p:txBody>
      </p:sp>
      <p:sp>
        <p:nvSpPr>
          <p:cNvPr id="3" name="Content Placeholder 2"/>
          <p:cNvSpPr>
            <a:spLocks noGrp="1"/>
          </p:cNvSpPr>
          <p:nvPr>
            <p:ph idx="1"/>
          </p:nvPr>
        </p:nvSpPr>
        <p:spPr/>
        <p:txBody>
          <a:bodyPr>
            <a:normAutofit/>
          </a:bodyPr>
          <a:lstStyle/>
          <a:p>
            <a:r>
              <a:rPr lang="en-US" dirty="0"/>
              <a:t>Possible Metrics for incident-related data include:</a:t>
            </a:r>
          </a:p>
          <a:p>
            <a:pPr lvl="1"/>
            <a:r>
              <a:rPr lang="en-US" dirty="0"/>
              <a:t>Subjective Assessment of Each Incident</a:t>
            </a:r>
          </a:p>
          <a:p>
            <a:pPr lvl="2"/>
            <a:r>
              <a:rPr lang="en-US" dirty="0"/>
              <a:t>Team members assessing their own performance as well as that of other team members and of the entire team</a:t>
            </a:r>
          </a:p>
          <a:p>
            <a:pPr lvl="2"/>
            <a:r>
              <a:rPr lang="en-US" dirty="0"/>
              <a:t>Input from the owner of the resource that was attacked</a:t>
            </a:r>
          </a:p>
          <a:p>
            <a:pPr lvl="2"/>
            <a:r>
              <a:rPr lang="en-US" dirty="0"/>
              <a:t>To determine if the owner thinks the incident was handled efficiently and if the outcome was satisfactory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Retention</a:t>
            </a:r>
            <a:endParaRPr lang="en-IN" dirty="0"/>
          </a:p>
        </p:txBody>
      </p:sp>
      <p:sp>
        <p:nvSpPr>
          <p:cNvPr id="3" name="Content Placeholder 2"/>
          <p:cNvSpPr>
            <a:spLocks noGrp="1"/>
          </p:cNvSpPr>
          <p:nvPr>
            <p:ph idx="1"/>
          </p:nvPr>
        </p:nvSpPr>
        <p:spPr/>
        <p:txBody>
          <a:bodyPr/>
          <a:lstStyle/>
          <a:p>
            <a:r>
              <a:rPr lang="en-US" dirty="0"/>
              <a:t>Organization should establish policy for how long evidence from an incident should be retained</a:t>
            </a:r>
          </a:p>
          <a:p>
            <a:r>
              <a:rPr lang="en-US" dirty="0"/>
              <a:t>Most organizations choose to retain all evidence for months and years after the incident ends</a:t>
            </a:r>
          </a:p>
          <a:p>
            <a:r>
              <a:rPr lang="en-IN" dirty="0"/>
              <a:t>Following factors should be considered during the policy creation:</a:t>
            </a:r>
          </a:p>
          <a:p>
            <a:pPr lvl="1"/>
            <a:r>
              <a:rPr lang="en-IN" dirty="0"/>
              <a:t>Prosecution</a:t>
            </a:r>
          </a:p>
          <a:p>
            <a:pPr lvl="1"/>
            <a:r>
              <a:rPr lang="en-IN" dirty="0"/>
              <a:t>Data Retention</a:t>
            </a:r>
          </a:p>
          <a:p>
            <a:pPr lvl="1"/>
            <a:r>
              <a:rPr lang="en-IN" dirty="0"/>
              <a:t>Cost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 Members Roles</a:t>
            </a:r>
            <a:endParaRPr lang="en-IN" dirty="0"/>
          </a:p>
        </p:txBody>
      </p:sp>
      <p:sp>
        <p:nvSpPr>
          <p:cNvPr id="3" name="Content Placeholder 2"/>
          <p:cNvSpPr>
            <a:spLocks noGrp="1"/>
          </p:cNvSpPr>
          <p:nvPr>
            <p:ph idx="1"/>
          </p:nvPr>
        </p:nvSpPr>
        <p:spPr/>
        <p:txBody>
          <a:bodyPr>
            <a:normAutofit lnSpcReduction="10000"/>
          </a:bodyPr>
          <a:lstStyle/>
          <a:p>
            <a:pPr algn="just"/>
            <a:r>
              <a:rPr lang="en-US" dirty="0"/>
              <a:t>For incident management to be successful, it is essential to carefully consider the roles within a CERT(Computer Emergency Response Team) and to tailor these to your specific mission, constituency and environment. </a:t>
            </a:r>
          </a:p>
          <a:p>
            <a:pPr algn="just"/>
            <a:r>
              <a:rPr lang="en-US" dirty="0"/>
              <a:t>A CERT can be a virtual team with no formal members and with tasks distributed between different employees in various company departments such as the network operations </a:t>
            </a:r>
            <a:r>
              <a:rPr lang="en-US" dirty="0" err="1"/>
              <a:t>centre</a:t>
            </a:r>
            <a:r>
              <a:rPr lang="en-US" dirty="0"/>
              <a:t>, internal IT security team, legal department, PR department, help desk, etc.</a:t>
            </a:r>
          </a:p>
          <a:p>
            <a:pPr algn="just"/>
            <a:r>
              <a:rPr lang="en-US" dirty="0"/>
              <a:t>It can also be a department in a company’s organizational structure, with several core members but also with some members from different departments, who work part-time or only on a specific task. it can also be an </a:t>
            </a:r>
            <a:r>
              <a:rPr lang="en-US" dirty="0" err="1"/>
              <a:t>organisation</a:t>
            </a:r>
            <a:r>
              <a:rPr lang="en-US" dirty="0"/>
              <a:t> or department with only full-time members.</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 Member Roles</a:t>
            </a:r>
            <a:endParaRPr lang="en-IN" dirty="0"/>
          </a:p>
        </p:txBody>
      </p:sp>
      <p:sp>
        <p:nvSpPr>
          <p:cNvPr id="3" name="Content Placeholder 2"/>
          <p:cNvSpPr>
            <a:spLocks noGrp="1"/>
          </p:cNvSpPr>
          <p:nvPr>
            <p:ph idx="1"/>
          </p:nvPr>
        </p:nvSpPr>
        <p:spPr/>
        <p:txBody>
          <a:bodyPr/>
          <a:lstStyle/>
          <a:p>
            <a:r>
              <a:rPr lang="en-US" dirty="0"/>
              <a:t>The mandatory Roles are:</a:t>
            </a:r>
          </a:p>
          <a:p>
            <a:pPr lvl="1"/>
            <a:r>
              <a:rPr lang="en-US" dirty="0"/>
              <a:t>Duty Officer</a:t>
            </a:r>
          </a:p>
          <a:p>
            <a:pPr lvl="1"/>
            <a:r>
              <a:rPr lang="en-US" dirty="0"/>
              <a:t>Triage Officer</a:t>
            </a:r>
          </a:p>
          <a:p>
            <a:pPr lvl="1"/>
            <a:r>
              <a:rPr lang="en-US" dirty="0"/>
              <a:t>Incident handler</a:t>
            </a:r>
          </a:p>
          <a:p>
            <a:pPr lvl="1"/>
            <a:r>
              <a:rPr lang="en-US" dirty="0"/>
              <a:t>Incident Manager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Officer</a:t>
            </a:r>
            <a:endParaRPr lang="en-IN" dirty="0"/>
          </a:p>
        </p:txBody>
      </p:sp>
      <p:sp>
        <p:nvSpPr>
          <p:cNvPr id="3" name="Content Placeholder 2"/>
          <p:cNvSpPr>
            <a:spLocks noGrp="1"/>
          </p:cNvSpPr>
          <p:nvPr>
            <p:ph idx="1"/>
          </p:nvPr>
        </p:nvSpPr>
        <p:spPr/>
        <p:txBody>
          <a:bodyPr/>
          <a:lstStyle/>
          <a:p>
            <a:r>
              <a:rPr lang="en-US" dirty="0"/>
              <a:t>A duty officer has to take care of all in-coming requests as well as carry out periodic or ad hoc activities dedicated to this role.</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Triage Officer</a:t>
            </a:r>
            <a:endParaRPr lang="en-IN" dirty="0"/>
          </a:p>
        </p:txBody>
      </p:sp>
      <p:sp>
        <p:nvSpPr>
          <p:cNvPr id="3" name="Content Placeholder 2"/>
          <p:cNvSpPr>
            <a:spLocks noGrp="1"/>
          </p:cNvSpPr>
          <p:nvPr>
            <p:ph idx="1"/>
          </p:nvPr>
        </p:nvSpPr>
        <p:spPr/>
        <p:txBody>
          <a:bodyPr/>
          <a:lstStyle/>
          <a:p>
            <a:pPr algn="just"/>
            <a:r>
              <a:rPr lang="en-US" dirty="0"/>
              <a:t>The triage officer has to deal with all incidents that are reported to or by the team. </a:t>
            </a:r>
          </a:p>
          <a:p>
            <a:pPr algn="just"/>
            <a:r>
              <a:rPr lang="en-US" dirty="0"/>
              <a:t>He needs to decide whether it is an incident that is to be handled by the team, when to handle it and who is going to be the incident handler according to the triage process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SANS Institute Recommendations</a:t>
            </a:r>
            <a:endParaRPr lang="en-IN" dirty="0"/>
          </a:p>
        </p:txBody>
      </p:sp>
      <p:sp>
        <p:nvSpPr>
          <p:cNvPr id="3" name="Content Placeholder 2"/>
          <p:cNvSpPr>
            <a:spLocks noGrp="1"/>
          </p:cNvSpPr>
          <p:nvPr>
            <p:ph idx="1"/>
          </p:nvPr>
        </p:nvSpPr>
        <p:spPr/>
        <p:txBody>
          <a:bodyPr/>
          <a:lstStyle/>
          <a:p>
            <a:r>
              <a:rPr lang="en-US" dirty="0"/>
              <a:t>The SANS Institute is a private U.S. for-profit company founded in 1989.</a:t>
            </a:r>
          </a:p>
          <a:p>
            <a:r>
              <a:rPr lang="en-US" dirty="0"/>
              <a:t>Specializes in information security, cybersecurity training and selling certificates.</a:t>
            </a:r>
          </a:p>
          <a:p>
            <a:r>
              <a:rPr lang="en-US" dirty="0"/>
              <a:t>Topics available for training include cyber and network defenses, penetration testing, incident response, digital forensics, and audit.</a:t>
            </a:r>
          </a:p>
          <a:p>
            <a:r>
              <a:rPr lang="en-US" dirty="0"/>
              <a:t>According to them, There are six steps to handle an incident most effectively</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Handler</a:t>
            </a:r>
            <a:endParaRPr lang="en-IN" dirty="0"/>
          </a:p>
        </p:txBody>
      </p:sp>
      <p:sp>
        <p:nvSpPr>
          <p:cNvPr id="3" name="Content Placeholder 2"/>
          <p:cNvSpPr>
            <a:spLocks noGrp="1"/>
          </p:cNvSpPr>
          <p:nvPr>
            <p:ph idx="1"/>
          </p:nvPr>
        </p:nvSpPr>
        <p:spPr/>
        <p:txBody>
          <a:bodyPr/>
          <a:lstStyle/>
          <a:p>
            <a:pPr algn="just"/>
            <a:r>
              <a:rPr lang="en-US" dirty="0"/>
              <a:t>The incident handler is a crucial role in the incident handling team. </a:t>
            </a:r>
          </a:p>
          <a:p>
            <a:pPr algn="just"/>
            <a:r>
              <a:rPr lang="en-US" dirty="0"/>
              <a:t>He deals with the incidents analyzing data, creating workarounds, resolving the incident and communicating clearly about the progress he has made to his incident manager and to and with the appropriate constituent(s).</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Manager</a:t>
            </a:r>
            <a:endParaRPr lang="en-IN" dirty="0"/>
          </a:p>
        </p:txBody>
      </p:sp>
      <p:sp>
        <p:nvSpPr>
          <p:cNvPr id="3" name="Content Placeholder 2"/>
          <p:cNvSpPr>
            <a:spLocks noGrp="1"/>
          </p:cNvSpPr>
          <p:nvPr>
            <p:ph idx="1"/>
          </p:nvPr>
        </p:nvSpPr>
        <p:spPr/>
        <p:txBody>
          <a:bodyPr/>
          <a:lstStyle/>
          <a:p>
            <a:pPr algn="just"/>
            <a:r>
              <a:rPr lang="en-US" dirty="0"/>
              <a:t>The incident manager is responsible for the coordination of all incident handling activities. </a:t>
            </a:r>
          </a:p>
          <a:p>
            <a:pPr algn="just"/>
            <a:r>
              <a:rPr lang="en-US" dirty="0"/>
              <a:t>He represents the incident handling team outside his team</a:t>
            </a: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 Structure</a:t>
            </a:r>
            <a:endParaRPr lang="en-IN" dirty="0"/>
          </a:p>
        </p:txBody>
      </p:sp>
      <p:sp>
        <p:nvSpPr>
          <p:cNvPr id="3" name="Content Placeholder 2"/>
          <p:cNvSpPr>
            <a:spLocks noGrp="1"/>
          </p:cNvSpPr>
          <p:nvPr>
            <p:ph idx="1"/>
          </p:nvPr>
        </p:nvSpPr>
        <p:spPr/>
        <p:txBody>
          <a:bodyPr/>
          <a:lstStyle/>
          <a:p>
            <a:r>
              <a:rPr lang="en-US" dirty="0"/>
              <a:t>Possible structures for an incident response team include the following:</a:t>
            </a:r>
          </a:p>
          <a:p>
            <a:pPr lvl="1"/>
            <a:r>
              <a:rPr lang="en-IN" dirty="0"/>
              <a:t>Central Incident Response Team</a:t>
            </a:r>
          </a:p>
          <a:p>
            <a:pPr lvl="1"/>
            <a:r>
              <a:rPr lang="en-IN" dirty="0"/>
              <a:t>Distributed Incident Response Team</a:t>
            </a:r>
          </a:p>
          <a:p>
            <a:pPr lvl="1"/>
            <a:r>
              <a:rPr lang="en-IN" dirty="0"/>
              <a:t>Coordinating Team</a:t>
            </a:r>
          </a:p>
          <a:p>
            <a:pPr lvl="1"/>
            <a:r>
              <a:rPr lang="en-IN" dirty="0"/>
              <a:t>Employees</a:t>
            </a:r>
          </a:p>
          <a:p>
            <a:pPr lvl="1"/>
            <a:r>
              <a:rPr lang="en-IN" dirty="0"/>
              <a:t>Partially Outsourced</a:t>
            </a:r>
          </a:p>
          <a:p>
            <a:pPr lvl="1"/>
            <a:r>
              <a:rPr lang="en-IN" dirty="0"/>
              <a:t>Fully Outsourced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Incident response Team</a:t>
            </a:r>
            <a:endParaRPr lang="en-IN" dirty="0"/>
          </a:p>
        </p:txBody>
      </p:sp>
      <p:sp>
        <p:nvSpPr>
          <p:cNvPr id="3" name="Content Placeholder 2"/>
          <p:cNvSpPr>
            <a:spLocks noGrp="1"/>
          </p:cNvSpPr>
          <p:nvPr>
            <p:ph idx="1"/>
          </p:nvPr>
        </p:nvSpPr>
        <p:spPr/>
        <p:txBody>
          <a:bodyPr/>
          <a:lstStyle/>
          <a:p>
            <a:pPr algn="just"/>
            <a:r>
              <a:rPr lang="en-US" dirty="0"/>
              <a:t>A single incident response team handles incidents throughout the organization. </a:t>
            </a:r>
          </a:p>
          <a:p>
            <a:pPr algn="just"/>
            <a:r>
              <a:rPr lang="en-US" dirty="0"/>
              <a:t>This model is effective for small organizations and for organizations with minimal geographic diversity in terms of computing resources.</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Incident Response Team</a:t>
            </a:r>
          </a:p>
        </p:txBody>
      </p:sp>
      <p:sp>
        <p:nvSpPr>
          <p:cNvPr id="3" name="Content Placeholder 2"/>
          <p:cNvSpPr>
            <a:spLocks noGrp="1"/>
          </p:cNvSpPr>
          <p:nvPr>
            <p:ph idx="1"/>
          </p:nvPr>
        </p:nvSpPr>
        <p:spPr>
          <a:xfrm>
            <a:off x="2231136" y="2638044"/>
            <a:ext cx="7729728" cy="3101983"/>
          </a:xfrm>
        </p:spPr>
        <p:txBody>
          <a:bodyPr/>
          <a:lstStyle/>
          <a:p>
            <a:pPr algn="just"/>
            <a:r>
              <a:rPr lang="en-US" dirty="0"/>
              <a:t>The organization has multiple incident response teams, each responsible for a particular logical or physical segment of the organization. </a:t>
            </a:r>
          </a:p>
          <a:p>
            <a:pPr algn="just"/>
            <a:r>
              <a:rPr lang="en-US" dirty="0"/>
              <a:t>This model is effective for large organizations (e.g., one team per division) and for organizations with major computing resources at distant locations (e.g., one team per geographic region, one team per major facility).</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Coordinating Team</a:t>
            </a:r>
            <a:endParaRPr lang="en-IN" dirty="0"/>
          </a:p>
        </p:txBody>
      </p:sp>
      <p:sp>
        <p:nvSpPr>
          <p:cNvPr id="3" name="Content Placeholder 2"/>
          <p:cNvSpPr>
            <a:spLocks noGrp="1"/>
          </p:cNvSpPr>
          <p:nvPr>
            <p:ph idx="1"/>
          </p:nvPr>
        </p:nvSpPr>
        <p:spPr/>
        <p:txBody>
          <a:bodyPr/>
          <a:lstStyle/>
          <a:p>
            <a:pPr algn="just"/>
            <a:r>
              <a:rPr lang="en-US" dirty="0"/>
              <a:t>An incident response team provides advice to other teams without having authority over those teams—for example, a department wide team may assist individual agencies’ teams.</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Employees</a:t>
            </a:r>
            <a:endParaRPr lang="en-IN" dirty="0"/>
          </a:p>
        </p:txBody>
      </p:sp>
      <p:sp>
        <p:nvSpPr>
          <p:cNvPr id="3" name="Content Placeholder 2"/>
          <p:cNvSpPr>
            <a:spLocks noGrp="1"/>
          </p:cNvSpPr>
          <p:nvPr>
            <p:ph idx="1"/>
          </p:nvPr>
        </p:nvSpPr>
        <p:spPr/>
        <p:txBody>
          <a:bodyPr/>
          <a:lstStyle/>
          <a:p>
            <a:r>
              <a:rPr lang="en-US" dirty="0"/>
              <a:t>The organization performs all of its incident response work, with limited technical and administrative support from contractors.</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Partially Outsourced</a:t>
            </a:r>
            <a:endParaRPr lang="en-IN" dirty="0"/>
          </a:p>
        </p:txBody>
      </p:sp>
      <p:sp>
        <p:nvSpPr>
          <p:cNvPr id="3" name="Content Placeholder 2"/>
          <p:cNvSpPr>
            <a:spLocks noGrp="1"/>
          </p:cNvSpPr>
          <p:nvPr>
            <p:ph idx="1"/>
          </p:nvPr>
        </p:nvSpPr>
        <p:spPr/>
        <p:txBody>
          <a:bodyPr/>
          <a:lstStyle/>
          <a:p>
            <a:r>
              <a:rPr lang="en-US" dirty="0"/>
              <a:t>The organization outsources portions of its incident response work.</a:t>
            </a: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Outsourced</a:t>
            </a:r>
            <a:endParaRPr lang="en-IN" dirty="0"/>
          </a:p>
        </p:txBody>
      </p:sp>
      <p:sp>
        <p:nvSpPr>
          <p:cNvPr id="3" name="Content Placeholder 2"/>
          <p:cNvSpPr>
            <a:spLocks noGrp="1"/>
          </p:cNvSpPr>
          <p:nvPr>
            <p:ph idx="1"/>
          </p:nvPr>
        </p:nvSpPr>
        <p:spPr/>
        <p:txBody>
          <a:bodyPr/>
          <a:lstStyle/>
          <a:p>
            <a:pPr algn="just"/>
            <a:r>
              <a:rPr lang="en-US" dirty="0"/>
              <a:t>The organization completely outsources its incident response work, typically to an onsite contractor.</a:t>
            </a:r>
          </a:p>
          <a:p>
            <a:pPr algn="just"/>
            <a:r>
              <a:rPr lang="en-US" dirty="0"/>
              <a:t>This model is most likely to be used when the organization needs a full-time, onsite incident response team but does not have enough available, qualified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handle an incident</a:t>
            </a:r>
            <a:endParaRPr lang="en-IN" dirty="0"/>
          </a:p>
        </p:txBody>
      </p:sp>
      <p:sp>
        <p:nvSpPr>
          <p:cNvPr id="3" name="Content Placeholder 2"/>
          <p:cNvSpPr>
            <a:spLocks noGrp="1"/>
          </p:cNvSpPr>
          <p:nvPr>
            <p:ph idx="1"/>
          </p:nvPr>
        </p:nvSpPr>
        <p:spPr/>
        <p:txBody>
          <a:bodyPr/>
          <a:lstStyle/>
          <a:p>
            <a:r>
              <a:rPr lang="en-US" dirty="0"/>
              <a:t>Preparation</a:t>
            </a:r>
          </a:p>
          <a:p>
            <a:r>
              <a:rPr lang="en-US" dirty="0"/>
              <a:t>Identification</a:t>
            </a:r>
          </a:p>
          <a:p>
            <a:r>
              <a:rPr lang="en-US" dirty="0"/>
              <a:t>Containment</a:t>
            </a:r>
          </a:p>
          <a:p>
            <a:r>
              <a:rPr lang="en-US" dirty="0"/>
              <a:t>Eradication</a:t>
            </a:r>
          </a:p>
          <a:p>
            <a:r>
              <a:rPr lang="en-US" dirty="0"/>
              <a:t>Recovery</a:t>
            </a:r>
          </a:p>
          <a:p>
            <a:r>
              <a:rPr lang="en-US" dirty="0"/>
              <a:t>Learning Lesson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IN" dirty="0"/>
          </a:p>
        </p:txBody>
      </p:sp>
      <p:sp>
        <p:nvSpPr>
          <p:cNvPr id="3" name="Content Placeholder 2"/>
          <p:cNvSpPr>
            <a:spLocks noGrp="1"/>
          </p:cNvSpPr>
          <p:nvPr>
            <p:ph idx="1"/>
          </p:nvPr>
        </p:nvSpPr>
        <p:spPr/>
        <p:txBody>
          <a:bodyPr/>
          <a:lstStyle/>
          <a:p>
            <a:r>
              <a:rPr lang="en-US" dirty="0"/>
              <a:t>Any Incident Response methodologies will emphasize on preparation</a:t>
            </a:r>
          </a:p>
          <a:p>
            <a:r>
              <a:rPr lang="en-US" dirty="0"/>
              <a:t>Not only establishing an incident response capability so that the organization is ready to respond to incidents</a:t>
            </a:r>
          </a:p>
          <a:p>
            <a:r>
              <a:rPr lang="en-US" dirty="0"/>
              <a:t>They should be able to prevent incidents by ensuring that systems, networks and applications are sufficiently secure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endParaRPr lang="en-IN" dirty="0"/>
          </a:p>
        </p:txBody>
      </p:sp>
      <p:sp>
        <p:nvSpPr>
          <p:cNvPr id="3" name="Content Placeholder 2"/>
          <p:cNvSpPr>
            <a:spLocks noGrp="1"/>
          </p:cNvSpPr>
          <p:nvPr>
            <p:ph idx="1"/>
          </p:nvPr>
        </p:nvSpPr>
        <p:spPr/>
        <p:txBody>
          <a:bodyPr/>
          <a:lstStyle/>
          <a:p>
            <a:r>
              <a:rPr lang="en-US" dirty="0"/>
              <a:t>Incident Handler Communications and Facilities</a:t>
            </a:r>
          </a:p>
          <a:p>
            <a:pPr lvl="1"/>
            <a:r>
              <a:rPr lang="en-US" dirty="0"/>
              <a:t>Contact Information</a:t>
            </a:r>
          </a:p>
          <a:p>
            <a:pPr lvl="1"/>
            <a:r>
              <a:rPr lang="en-US" dirty="0"/>
              <a:t>On-call information</a:t>
            </a:r>
          </a:p>
          <a:p>
            <a:pPr lvl="1"/>
            <a:r>
              <a:rPr lang="en-US" dirty="0"/>
              <a:t>Incident reporting mechanisms</a:t>
            </a:r>
          </a:p>
          <a:p>
            <a:pPr lvl="1"/>
            <a:r>
              <a:rPr lang="en-US" dirty="0"/>
              <a:t>Issue tracking system</a:t>
            </a:r>
          </a:p>
          <a:p>
            <a:pPr lvl="1"/>
            <a:r>
              <a:rPr lang="en-US" dirty="0"/>
              <a:t>Smartphones</a:t>
            </a:r>
          </a:p>
          <a:p>
            <a:pPr lvl="1"/>
            <a:r>
              <a:rPr lang="en-US" dirty="0"/>
              <a:t>War Room</a:t>
            </a:r>
          </a:p>
          <a:p>
            <a:pPr lvl="1"/>
            <a:r>
              <a:rPr lang="en-US" dirty="0"/>
              <a:t>Secure Storage Facility</a:t>
            </a:r>
            <a:endParaRPr lang="en-IN"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85</TotalTime>
  <Words>5934</Words>
  <Application>Microsoft Office PowerPoint</Application>
  <PresentationFormat>Widescreen</PresentationFormat>
  <Paragraphs>438</Paragraphs>
  <Slides>68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Gill Sans MT</vt:lpstr>
      <vt:lpstr>Parcel</vt:lpstr>
      <vt:lpstr>Incident Handling</vt:lpstr>
      <vt:lpstr>Three Functions</vt:lpstr>
      <vt:lpstr>Incident Reporting</vt:lpstr>
      <vt:lpstr>Incident Analysis Function</vt:lpstr>
      <vt:lpstr>Incident Response</vt:lpstr>
      <vt:lpstr>SANS Institute Recommendations</vt:lpstr>
      <vt:lpstr>Steps to handle an incident</vt:lpstr>
      <vt:lpstr>Preparation</vt:lpstr>
      <vt:lpstr>Preparation</vt:lpstr>
      <vt:lpstr>Preparation</vt:lpstr>
      <vt:lpstr>preparation</vt:lpstr>
      <vt:lpstr>Preparation</vt:lpstr>
      <vt:lpstr>Identification</vt:lpstr>
      <vt:lpstr>Identification</vt:lpstr>
      <vt:lpstr>Identification</vt:lpstr>
      <vt:lpstr>Identification</vt:lpstr>
      <vt:lpstr>Identification</vt:lpstr>
      <vt:lpstr>Incident analysis</vt:lpstr>
      <vt:lpstr>Incident analysis</vt:lpstr>
      <vt:lpstr>Incident analysis</vt:lpstr>
      <vt:lpstr>Incident documentation</vt:lpstr>
      <vt:lpstr>Incident documentation</vt:lpstr>
      <vt:lpstr>Incident documentation</vt:lpstr>
      <vt:lpstr>Incident prioritization</vt:lpstr>
      <vt:lpstr>Incident Prioritization</vt:lpstr>
      <vt:lpstr>Functional impact of the incident</vt:lpstr>
      <vt:lpstr>Functional impact of the incident</vt:lpstr>
      <vt:lpstr>Information impact of incident</vt:lpstr>
      <vt:lpstr>Information impact of incident</vt:lpstr>
      <vt:lpstr>Recoverability from the incident</vt:lpstr>
      <vt:lpstr>Recoverability from the incident</vt:lpstr>
      <vt:lpstr>Incident notification</vt:lpstr>
      <vt:lpstr>Incident notification</vt:lpstr>
      <vt:lpstr>Incident Notification</vt:lpstr>
      <vt:lpstr>Containment</vt:lpstr>
      <vt:lpstr>containment</vt:lpstr>
      <vt:lpstr>Containment</vt:lpstr>
      <vt:lpstr>Evidence Gathering and handling</vt:lpstr>
      <vt:lpstr>Evidence Gathering and handling</vt:lpstr>
      <vt:lpstr>Evidence Gathering and handling</vt:lpstr>
      <vt:lpstr>Identifying the attacking hosts</vt:lpstr>
      <vt:lpstr>Identifying the attacking hosts</vt:lpstr>
      <vt:lpstr>Eradication</vt:lpstr>
      <vt:lpstr>Recovery</vt:lpstr>
      <vt:lpstr>Post incident activity</vt:lpstr>
      <vt:lpstr>Post incident activity</vt:lpstr>
      <vt:lpstr>Lessons Learned</vt:lpstr>
      <vt:lpstr>Lessons Learned</vt:lpstr>
      <vt:lpstr>Lessons Learned</vt:lpstr>
      <vt:lpstr>Using Collected incident data</vt:lpstr>
      <vt:lpstr>Using Collected incident data</vt:lpstr>
      <vt:lpstr>Using Collected incident data</vt:lpstr>
      <vt:lpstr>Using Collected incident data</vt:lpstr>
      <vt:lpstr>Using Collected incident data</vt:lpstr>
      <vt:lpstr>Evidence Retention</vt:lpstr>
      <vt:lpstr>Incident Response Team Members Roles</vt:lpstr>
      <vt:lpstr>Incident Response Team Member Roles</vt:lpstr>
      <vt:lpstr>Duty Officer</vt:lpstr>
      <vt:lpstr>Triage Officer</vt:lpstr>
      <vt:lpstr>Incident Handler</vt:lpstr>
      <vt:lpstr>Incident Manager</vt:lpstr>
      <vt:lpstr>Incident Response Team Structure</vt:lpstr>
      <vt:lpstr>Central Incident response Team</vt:lpstr>
      <vt:lpstr>Distributed Incident Response Team</vt:lpstr>
      <vt:lpstr>Coordinating Team</vt:lpstr>
      <vt:lpstr>Employees</vt:lpstr>
      <vt:lpstr>Partially Outsourced</vt:lpstr>
      <vt:lpstr>Fully Outsourced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Handling</dc:title>
  <dc:creator>Raihan Patel</dc:creator>
  <cp:lastModifiedBy>Raihan Patel</cp:lastModifiedBy>
  <cp:revision>47</cp:revision>
  <dcterms:created xsi:type="dcterms:W3CDTF">2019-07-03T18:34:00Z</dcterms:created>
  <dcterms:modified xsi:type="dcterms:W3CDTF">2020-05-01T18:38:53Z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