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6/14/2021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0D5F-9F4B-4710-8E21-2B645469CB51}"/>
              </a:ext>
            </a:extLst>
          </p:cNvPr>
          <p:cNvSpPr>
            <a:spLocks noGrp="1"/>
          </p:cNvSpPr>
          <p:nvPr>
            <p:ph type="ctrTitle"/>
          </p:nvPr>
        </p:nvSpPr>
        <p:spPr/>
        <p:txBody>
          <a:bodyPr/>
          <a:lstStyle/>
          <a:p>
            <a:r>
              <a:rPr lang="en-IN" dirty="0"/>
              <a:t>Live Data Collection</a:t>
            </a:r>
          </a:p>
        </p:txBody>
      </p:sp>
      <p:sp>
        <p:nvSpPr>
          <p:cNvPr id="3" name="Subtitle 2">
            <a:extLst>
              <a:ext uri="{FF2B5EF4-FFF2-40B4-BE49-F238E27FC236}">
                <a16:creationId xmlns:a16="http://schemas.microsoft.com/office/drawing/2014/main" id="{50CC9CC8-1FFA-4621-A504-8EAC0773BD1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9596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FEAB-9CEC-4323-9DAF-A5AD650289C0}"/>
              </a:ext>
            </a:extLst>
          </p:cNvPr>
          <p:cNvSpPr>
            <a:spLocks noGrp="1"/>
          </p:cNvSpPr>
          <p:nvPr>
            <p:ph type="title"/>
          </p:nvPr>
        </p:nvSpPr>
        <p:spPr/>
        <p:txBody>
          <a:bodyPr>
            <a:normAutofit fontScale="90000"/>
          </a:bodyPr>
          <a:lstStyle/>
          <a:p>
            <a:r>
              <a:rPr lang="en-US" dirty="0"/>
              <a:t>Does the solution collect data that is important to have, based on your</a:t>
            </a:r>
            <a:br>
              <a:rPr lang="en-US" dirty="0"/>
            </a:br>
            <a:r>
              <a:rPr lang="en-US" dirty="0"/>
              <a:t>environment?</a:t>
            </a:r>
            <a:endParaRPr lang="en-IN" dirty="0"/>
          </a:p>
        </p:txBody>
      </p:sp>
      <p:sp>
        <p:nvSpPr>
          <p:cNvPr id="3" name="Content Placeholder 2">
            <a:extLst>
              <a:ext uri="{FF2B5EF4-FFF2-40B4-BE49-F238E27FC236}">
                <a16:creationId xmlns:a16="http://schemas.microsoft.com/office/drawing/2014/main" id="{79A8CCE7-CFEE-44DD-8A64-0A4AFD0B790A}"/>
              </a:ext>
            </a:extLst>
          </p:cNvPr>
          <p:cNvSpPr>
            <a:spLocks noGrp="1"/>
          </p:cNvSpPr>
          <p:nvPr>
            <p:ph idx="1"/>
          </p:nvPr>
        </p:nvSpPr>
        <p:spPr/>
        <p:txBody>
          <a:bodyPr/>
          <a:lstStyle/>
          <a:p>
            <a:pPr algn="just"/>
            <a:r>
              <a:rPr lang="en-US" dirty="0"/>
              <a:t>Understanding what data is important will help you choose a proper solution for your organization. </a:t>
            </a:r>
          </a:p>
          <a:p>
            <a:pPr algn="just"/>
            <a:r>
              <a:rPr lang="en-US" dirty="0"/>
              <a:t>You should collect data that is the most likely to help answer common questions and provide leads. Part of what you collect should be based on the software and configuration of the systems in your environment.</a:t>
            </a:r>
          </a:p>
          <a:p>
            <a:pPr algn="just"/>
            <a:r>
              <a:rPr lang="en-US" dirty="0"/>
              <a:t>For example, it may be useful to collect log files from security or other software programs.</a:t>
            </a:r>
            <a:endParaRPr lang="en-IN" dirty="0"/>
          </a:p>
        </p:txBody>
      </p:sp>
    </p:spTree>
    <p:extLst>
      <p:ext uri="{BB962C8B-B14F-4D97-AF65-F5344CB8AC3E}">
        <p14:creationId xmlns:p14="http://schemas.microsoft.com/office/powerpoint/2010/main" val="190629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2E07-C14E-4CD5-AB15-4C13C4A40AF4}"/>
              </a:ext>
            </a:extLst>
          </p:cNvPr>
          <p:cNvSpPr>
            <a:spLocks noGrp="1"/>
          </p:cNvSpPr>
          <p:nvPr>
            <p:ph type="title"/>
          </p:nvPr>
        </p:nvSpPr>
        <p:spPr/>
        <p:txBody>
          <a:bodyPr/>
          <a:lstStyle/>
          <a:p>
            <a:r>
              <a:rPr lang="en-US" dirty="0"/>
              <a:t>How long does a collection take?</a:t>
            </a:r>
            <a:endParaRPr lang="en-IN" dirty="0"/>
          </a:p>
        </p:txBody>
      </p:sp>
      <p:sp>
        <p:nvSpPr>
          <p:cNvPr id="3" name="Content Placeholder 2">
            <a:extLst>
              <a:ext uri="{FF2B5EF4-FFF2-40B4-BE49-F238E27FC236}">
                <a16:creationId xmlns:a16="http://schemas.microsoft.com/office/drawing/2014/main" id="{47F287FC-F052-4443-A23E-F51AE9246D35}"/>
              </a:ext>
            </a:extLst>
          </p:cNvPr>
          <p:cNvSpPr>
            <a:spLocks noGrp="1"/>
          </p:cNvSpPr>
          <p:nvPr>
            <p:ph idx="1"/>
          </p:nvPr>
        </p:nvSpPr>
        <p:spPr/>
        <p:txBody>
          <a:bodyPr/>
          <a:lstStyle/>
          <a:p>
            <a:pPr algn="just"/>
            <a:r>
              <a:rPr lang="en-US" dirty="0"/>
              <a:t>A goal of performing a live response is to get answers quickly. </a:t>
            </a:r>
          </a:p>
          <a:p>
            <a:pPr algn="just"/>
            <a:r>
              <a:rPr lang="en-US" dirty="0"/>
              <a:t>Therefore, the live response collection should not take a long time to complete.</a:t>
            </a:r>
            <a:endParaRPr lang="en-IN" dirty="0"/>
          </a:p>
        </p:txBody>
      </p:sp>
    </p:spTree>
    <p:extLst>
      <p:ext uri="{BB962C8B-B14F-4D97-AF65-F5344CB8AC3E}">
        <p14:creationId xmlns:p14="http://schemas.microsoft.com/office/powerpoint/2010/main" val="3601516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2EB5-FBD7-4F68-B45B-363A8F1FF758}"/>
              </a:ext>
            </a:extLst>
          </p:cNvPr>
          <p:cNvSpPr>
            <a:spLocks noGrp="1"/>
          </p:cNvSpPr>
          <p:nvPr>
            <p:ph type="title"/>
          </p:nvPr>
        </p:nvSpPr>
        <p:spPr/>
        <p:txBody>
          <a:bodyPr/>
          <a:lstStyle/>
          <a:p>
            <a:r>
              <a:rPr lang="en-IN" dirty="0"/>
              <a:t>Is the collection configurable?</a:t>
            </a:r>
          </a:p>
        </p:txBody>
      </p:sp>
      <p:sp>
        <p:nvSpPr>
          <p:cNvPr id="3" name="Content Placeholder 2">
            <a:extLst>
              <a:ext uri="{FF2B5EF4-FFF2-40B4-BE49-F238E27FC236}">
                <a16:creationId xmlns:a16="http://schemas.microsoft.com/office/drawing/2014/main" id="{584BE024-E00B-4440-B76D-20A13B479CE4}"/>
              </a:ext>
            </a:extLst>
          </p:cNvPr>
          <p:cNvSpPr>
            <a:spLocks noGrp="1"/>
          </p:cNvSpPr>
          <p:nvPr>
            <p:ph idx="1"/>
          </p:nvPr>
        </p:nvSpPr>
        <p:spPr/>
        <p:txBody>
          <a:bodyPr/>
          <a:lstStyle/>
          <a:p>
            <a:pPr algn="just"/>
            <a:r>
              <a:rPr lang="en-US" dirty="0"/>
              <a:t>In some environments, we find that collecting certain pieces of information are problematic. </a:t>
            </a:r>
          </a:p>
          <a:p>
            <a:pPr algn="just"/>
            <a:r>
              <a:rPr lang="en-US" dirty="0"/>
              <a:t>In other cases, we need to collect additional data that is not part of a standard live response process. </a:t>
            </a:r>
          </a:p>
          <a:p>
            <a:pPr algn="just"/>
            <a:r>
              <a:rPr lang="en-US" dirty="0"/>
              <a:t>It’s important for the collection tool to be configurable, so you can add or remove items to collect.</a:t>
            </a:r>
            <a:endParaRPr lang="en-IN" dirty="0"/>
          </a:p>
        </p:txBody>
      </p:sp>
    </p:spTree>
    <p:extLst>
      <p:ext uri="{BB962C8B-B14F-4D97-AF65-F5344CB8AC3E}">
        <p14:creationId xmlns:p14="http://schemas.microsoft.com/office/powerpoint/2010/main" val="153317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AD47-4D84-4F66-8AF7-69C3C6DA2265}"/>
              </a:ext>
            </a:extLst>
          </p:cNvPr>
          <p:cNvSpPr>
            <a:spLocks noGrp="1"/>
          </p:cNvSpPr>
          <p:nvPr>
            <p:ph type="title"/>
          </p:nvPr>
        </p:nvSpPr>
        <p:spPr/>
        <p:txBody>
          <a:bodyPr/>
          <a:lstStyle/>
          <a:p>
            <a:r>
              <a:rPr lang="en-US" dirty="0"/>
              <a:t>Is the output easily reviewed and understood?</a:t>
            </a:r>
            <a:endParaRPr lang="en-IN" dirty="0"/>
          </a:p>
        </p:txBody>
      </p:sp>
      <p:sp>
        <p:nvSpPr>
          <p:cNvPr id="3" name="Content Placeholder 2">
            <a:extLst>
              <a:ext uri="{FF2B5EF4-FFF2-40B4-BE49-F238E27FC236}">
                <a16:creationId xmlns:a16="http://schemas.microsoft.com/office/drawing/2014/main" id="{0822ED29-04CA-466C-A9D9-AFBE6F1EF044}"/>
              </a:ext>
            </a:extLst>
          </p:cNvPr>
          <p:cNvSpPr>
            <a:spLocks noGrp="1"/>
          </p:cNvSpPr>
          <p:nvPr>
            <p:ph idx="1"/>
          </p:nvPr>
        </p:nvSpPr>
        <p:spPr/>
        <p:txBody>
          <a:bodyPr/>
          <a:lstStyle/>
          <a:p>
            <a:r>
              <a:rPr lang="en-IN" dirty="0"/>
              <a:t>A GUI interface is nice but The access to the raw data is preferred as it would allow investigator to perform custom analysis using scripts or other tools.</a:t>
            </a:r>
          </a:p>
          <a:p>
            <a:r>
              <a:rPr lang="en-IN" dirty="0"/>
              <a:t>Structured data is much more acceptable because there are many tools to deal with viewing, sorting and filtering those formats such as CSV, XML, TSV.</a:t>
            </a:r>
          </a:p>
          <a:p>
            <a:endParaRPr lang="en-IN" dirty="0"/>
          </a:p>
        </p:txBody>
      </p:sp>
    </p:spTree>
    <p:extLst>
      <p:ext uri="{BB962C8B-B14F-4D97-AF65-F5344CB8AC3E}">
        <p14:creationId xmlns:p14="http://schemas.microsoft.com/office/powerpoint/2010/main" val="158380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8FF-F0C1-44BB-84B4-4A694BC02FE4}"/>
              </a:ext>
            </a:extLst>
          </p:cNvPr>
          <p:cNvSpPr>
            <a:spLocks noGrp="1"/>
          </p:cNvSpPr>
          <p:nvPr>
            <p:ph type="title"/>
          </p:nvPr>
        </p:nvSpPr>
        <p:spPr/>
        <p:txBody>
          <a:bodyPr/>
          <a:lstStyle/>
          <a:p>
            <a:r>
              <a:rPr lang="en-IN" dirty="0"/>
              <a:t>What to collect</a:t>
            </a:r>
          </a:p>
        </p:txBody>
      </p:sp>
      <p:sp>
        <p:nvSpPr>
          <p:cNvPr id="3" name="Content Placeholder 2">
            <a:extLst>
              <a:ext uri="{FF2B5EF4-FFF2-40B4-BE49-F238E27FC236}">
                <a16:creationId xmlns:a16="http://schemas.microsoft.com/office/drawing/2014/main" id="{F219F86E-8E40-4F2F-9314-06E3BB1CF299}"/>
              </a:ext>
            </a:extLst>
          </p:cNvPr>
          <p:cNvSpPr>
            <a:spLocks noGrp="1"/>
          </p:cNvSpPr>
          <p:nvPr>
            <p:ph idx="1"/>
          </p:nvPr>
        </p:nvSpPr>
        <p:spPr/>
        <p:txBody>
          <a:bodyPr/>
          <a:lstStyle/>
          <a:p>
            <a:pPr algn="just"/>
            <a:r>
              <a:rPr lang="en-IN" dirty="0"/>
              <a:t>In most cases, investigative team collect from two general categories, : </a:t>
            </a:r>
          </a:p>
          <a:p>
            <a:pPr lvl="1" algn="just"/>
            <a:r>
              <a:rPr lang="en-IN" dirty="0"/>
              <a:t>Data that describes the current running state of the system such as network connections and running processes. This data, typically contents system memory, provides information that helps to answer questions about what is happening now.</a:t>
            </a:r>
          </a:p>
          <a:p>
            <a:pPr lvl="1" algn="just"/>
            <a:r>
              <a:rPr lang="en-IN" dirty="0"/>
              <a:t>The second category is information that is less volatile and provides a snapshot of important information that can answer questions about what happened in the past – for example, a file listing, system logs or other operating system or application specific data.</a:t>
            </a:r>
          </a:p>
        </p:txBody>
      </p:sp>
    </p:spTree>
    <p:extLst>
      <p:ext uri="{BB962C8B-B14F-4D97-AF65-F5344CB8AC3E}">
        <p14:creationId xmlns:p14="http://schemas.microsoft.com/office/powerpoint/2010/main" val="34542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8FF-F0C1-44BB-84B4-4A694BC02FE4}"/>
              </a:ext>
            </a:extLst>
          </p:cNvPr>
          <p:cNvSpPr>
            <a:spLocks noGrp="1"/>
          </p:cNvSpPr>
          <p:nvPr>
            <p:ph type="title"/>
          </p:nvPr>
        </p:nvSpPr>
        <p:spPr/>
        <p:txBody>
          <a:bodyPr/>
          <a:lstStyle/>
          <a:p>
            <a:r>
              <a:rPr lang="en-IN" dirty="0"/>
              <a:t>What to collect</a:t>
            </a:r>
          </a:p>
        </p:txBody>
      </p:sp>
      <p:sp>
        <p:nvSpPr>
          <p:cNvPr id="3" name="Content Placeholder 2">
            <a:extLst>
              <a:ext uri="{FF2B5EF4-FFF2-40B4-BE49-F238E27FC236}">
                <a16:creationId xmlns:a16="http://schemas.microsoft.com/office/drawing/2014/main" id="{F219F86E-8E40-4F2F-9314-06E3BB1CF299}"/>
              </a:ext>
            </a:extLst>
          </p:cNvPr>
          <p:cNvSpPr>
            <a:spLocks noGrp="1"/>
          </p:cNvSpPr>
          <p:nvPr>
            <p:ph idx="1"/>
          </p:nvPr>
        </p:nvSpPr>
        <p:spPr/>
        <p:txBody>
          <a:bodyPr>
            <a:normAutofit fontScale="92500" lnSpcReduction="10000"/>
          </a:bodyPr>
          <a:lstStyle/>
          <a:p>
            <a:pPr algn="just"/>
            <a:r>
              <a:rPr lang="en-IN" dirty="0"/>
              <a:t>At a minimum, the live response tool you choose should be capable of collecting the following common live response data from a system:</a:t>
            </a:r>
          </a:p>
          <a:p>
            <a:pPr lvl="1" algn="just"/>
            <a:r>
              <a:rPr lang="en-IN" dirty="0"/>
              <a:t>The system time and date, including the time zone</a:t>
            </a:r>
          </a:p>
          <a:p>
            <a:pPr lvl="1" algn="just"/>
            <a:r>
              <a:rPr lang="en-US" dirty="0"/>
              <a:t>Operating system version information</a:t>
            </a:r>
          </a:p>
          <a:p>
            <a:pPr lvl="1" algn="just"/>
            <a:r>
              <a:rPr lang="en-US" dirty="0"/>
              <a:t>General system information, such as memory capacity, hard drives, and mounted file systems</a:t>
            </a:r>
          </a:p>
          <a:p>
            <a:pPr lvl="1" algn="just"/>
            <a:r>
              <a:rPr lang="en-US" dirty="0"/>
              <a:t>List of services and programs configured to automatically start on boot-up, such as web servers, databases, multimedia applications, and e-mail programs</a:t>
            </a:r>
          </a:p>
          <a:p>
            <a:pPr lvl="1" algn="just"/>
            <a:r>
              <a:rPr lang="en-US" dirty="0"/>
              <a:t>List of tasks scheduled to automatically run at given times or intervals</a:t>
            </a:r>
          </a:p>
          <a:p>
            <a:pPr lvl="1" algn="just"/>
            <a:r>
              <a:rPr lang="en-US" dirty="0"/>
              <a:t>List of local user accounts and group membership</a:t>
            </a:r>
            <a:endParaRPr lang="en-IN" dirty="0"/>
          </a:p>
        </p:txBody>
      </p:sp>
    </p:spTree>
    <p:extLst>
      <p:ext uri="{BB962C8B-B14F-4D97-AF65-F5344CB8AC3E}">
        <p14:creationId xmlns:p14="http://schemas.microsoft.com/office/powerpoint/2010/main" val="159023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8FF-F0C1-44BB-84B4-4A694BC02FE4}"/>
              </a:ext>
            </a:extLst>
          </p:cNvPr>
          <p:cNvSpPr>
            <a:spLocks noGrp="1"/>
          </p:cNvSpPr>
          <p:nvPr>
            <p:ph type="title"/>
          </p:nvPr>
        </p:nvSpPr>
        <p:spPr/>
        <p:txBody>
          <a:bodyPr/>
          <a:lstStyle/>
          <a:p>
            <a:r>
              <a:rPr lang="en-IN" dirty="0"/>
              <a:t>What to collect</a:t>
            </a:r>
          </a:p>
        </p:txBody>
      </p:sp>
      <p:sp>
        <p:nvSpPr>
          <p:cNvPr id="3" name="Content Placeholder 2">
            <a:extLst>
              <a:ext uri="{FF2B5EF4-FFF2-40B4-BE49-F238E27FC236}">
                <a16:creationId xmlns:a16="http://schemas.microsoft.com/office/drawing/2014/main" id="{F219F86E-8E40-4F2F-9314-06E3BB1CF299}"/>
              </a:ext>
            </a:extLst>
          </p:cNvPr>
          <p:cNvSpPr>
            <a:spLocks noGrp="1"/>
          </p:cNvSpPr>
          <p:nvPr>
            <p:ph idx="1"/>
          </p:nvPr>
        </p:nvSpPr>
        <p:spPr/>
        <p:txBody>
          <a:bodyPr>
            <a:normAutofit/>
          </a:bodyPr>
          <a:lstStyle/>
          <a:p>
            <a:pPr algn="just"/>
            <a:r>
              <a:rPr lang="en-IN" dirty="0"/>
              <a:t>At a minimum, the live response tool you choose should be capable of collecting the following common live response data from a system:</a:t>
            </a:r>
          </a:p>
          <a:p>
            <a:pPr lvl="1" algn="just"/>
            <a:r>
              <a:rPr lang="en-US" dirty="0"/>
              <a:t>Network interface details, including IP and MAC addresses</a:t>
            </a:r>
          </a:p>
          <a:p>
            <a:pPr lvl="1" algn="just"/>
            <a:r>
              <a:rPr lang="en-US" dirty="0"/>
              <a:t>Routing table, ARP table, and DNS cache</a:t>
            </a:r>
          </a:p>
          <a:p>
            <a:pPr lvl="1" algn="just"/>
            <a:r>
              <a:rPr lang="en-US" dirty="0"/>
              <a:t>Network connections, including associated processes</a:t>
            </a:r>
          </a:p>
          <a:p>
            <a:pPr lvl="1" algn="just"/>
            <a:r>
              <a:rPr lang="en-US" dirty="0"/>
              <a:t>Currently loaded drivers or modules</a:t>
            </a:r>
          </a:p>
          <a:p>
            <a:pPr lvl="1" algn="just"/>
            <a:r>
              <a:rPr lang="en-US" dirty="0"/>
              <a:t>Files and other open handles</a:t>
            </a:r>
          </a:p>
          <a:p>
            <a:pPr lvl="1" algn="just"/>
            <a:r>
              <a:rPr lang="en-US" dirty="0"/>
              <a:t>Running processes, including details such as parent process ID (PID) and runtime</a:t>
            </a:r>
            <a:endParaRPr lang="en-IN" dirty="0"/>
          </a:p>
        </p:txBody>
      </p:sp>
    </p:spTree>
    <p:extLst>
      <p:ext uri="{BB962C8B-B14F-4D97-AF65-F5344CB8AC3E}">
        <p14:creationId xmlns:p14="http://schemas.microsoft.com/office/powerpoint/2010/main" val="116646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D8FF-F0C1-44BB-84B4-4A694BC02FE4}"/>
              </a:ext>
            </a:extLst>
          </p:cNvPr>
          <p:cNvSpPr>
            <a:spLocks noGrp="1"/>
          </p:cNvSpPr>
          <p:nvPr>
            <p:ph type="title"/>
          </p:nvPr>
        </p:nvSpPr>
        <p:spPr/>
        <p:txBody>
          <a:bodyPr/>
          <a:lstStyle/>
          <a:p>
            <a:r>
              <a:rPr lang="en-IN" dirty="0"/>
              <a:t>What to collect</a:t>
            </a:r>
          </a:p>
        </p:txBody>
      </p:sp>
      <p:sp>
        <p:nvSpPr>
          <p:cNvPr id="3" name="Content Placeholder 2">
            <a:extLst>
              <a:ext uri="{FF2B5EF4-FFF2-40B4-BE49-F238E27FC236}">
                <a16:creationId xmlns:a16="http://schemas.microsoft.com/office/drawing/2014/main" id="{F219F86E-8E40-4F2F-9314-06E3BB1CF299}"/>
              </a:ext>
            </a:extLst>
          </p:cNvPr>
          <p:cNvSpPr>
            <a:spLocks noGrp="1"/>
          </p:cNvSpPr>
          <p:nvPr>
            <p:ph idx="1"/>
          </p:nvPr>
        </p:nvSpPr>
        <p:spPr/>
        <p:txBody>
          <a:bodyPr>
            <a:normAutofit/>
          </a:bodyPr>
          <a:lstStyle/>
          <a:p>
            <a:pPr algn="just"/>
            <a:r>
              <a:rPr lang="en-IN" dirty="0"/>
              <a:t>At a minimum, the live response tool you choose should be capable of collecting the following common live response data from a system:</a:t>
            </a:r>
          </a:p>
          <a:p>
            <a:pPr lvl="1" algn="just"/>
            <a:r>
              <a:rPr lang="en-US" dirty="0"/>
              <a:t>System configuration data</a:t>
            </a:r>
          </a:p>
          <a:p>
            <a:pPr lvl="1" algn="just"/>
            <a:r>
              <a:rPr lang="en-US" dirty="0"/>
              <a:t>User login history, including user name, source, and duration</a:t>
            </a:r>
          </a:p>
          <a:p>
            <a:pPr lvl="1" algn="just"/>
            <a:r>
              <a:rPr lang="en-US" dirty="0"/>
              <a:t>Standard system log data</a:t>
            </a:r>
          </a:p>
          <a:p>
            <a:pPr lvl="1" algn="just"/>
            <a:r>
              <a:rPr lang="en-US" dirty="0"/>
              <a:t>List of installed software</a:t>
            </a:r>
          </a:p>
          <a:p>
            <a:pPr lvl="1" algn="just"/>
            <a:r>
              <a:rPr lang="en-US" dirty="0"/>
              <a:t>Appropriate application log data—web browser history, antivirus logs, and so on</a:t>
            </a:r>
          </a:p>
          <a:p>
            <a:pPr lvl="1" algn="just"/>
            <a:r>
              <a:rPr lang="en-US" dirty="0"/>
              <a:t>Full file system listing, including the appropriate timestamps for the file system</a:t>
            </a:r>
            <a:endParaRPr lang="en-IN" dirty="0"/>
          </a:p>
        </p:txBody>
      </p:sp>
    </p:spTree>
    <p:extLst>
      <p:ext uri="{BB962C8B-B14F-4D97-AF65-F5344CB8AC3E}">
        <p14:creationId xmlns:p14="http://schemas.microsoft.com/office/powerpoint/2010/main" val="142482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E92F-28D8-4BBE-BF30-B3B06B84AED9}"/>
              </a:ext>
            </a:extLst>
          </p:cNvPr>
          <p:cNvSpPr>
            <a:spLocks noGrp="1"/>
          </p:cNvSpPr>
          <p:nvPr>
            <p:ph type="title"/>
          </p:nvPr>
        </p:nvSpPr>
        <p:spPr/>
        <p:txBody>
          <a:bodyPr/>
          <a:lstStyle/>
          <a:p>
            <a:r>
              <a:rPr lang="en-IN" dirty="0"/>
              <a:t>Collection best practices</a:t>
            </a:r>
          </a:p>
        </p:txBody>
      </p:sp>
      <p:sp>
        <p:nvSpPr>
          <p:cNvPr id="3" name="Content Placeholder 2">
            <a:extLst>
              <a:ext uri="{FF2B5EF4-FFF2-40B4-BE49-F238E27FC236}">
                <a16:creationId xmlns:a16="http://schemas.microsoft.com/office/drawing/2014/main" id="{042B8CC9-B882-4291-A132-88E7A10202EC}"/>
              </a:ext>
            </a:extLst>
          </p:cNvPr>
          <p:cNvSpPr>
            <a:spLocks noGrp="1"/>
          </p:cNvSpPr>
          <p:nvPr>
            <p:ph idx="1"/>
          </p:nvPr>
        </p:nvSpPr>
        <p:spPr/>
        <p:txBody>
          <a:bodyPr>
            <a:normAutofit/>
          </a:bodyPr>
          <a:lstStyle/>
          <a:p>
            <a:pPr algn="just"/>
            <a:r>
              <a:rPr lang="en-IN" dirty="0"/>
              <a:t>There are few considerations that can help an investigator establish a good process:</a:t>
            </a:r>
          </a:p>
          <a:p>
            <a:pPr lvl="1" algn="just"/>
            <a:r>
              <a:rPr lang="en-US" dirty="0"/>
              <a:t>Document exactly what you do and when you do it. You’ll need to note the difference between the actual time and system time. Don’t forget to include time zone in your notes.</a:t>
            </a:r>
          </a:p>
          <a:p>
            <a:pPr lvl="1" algn="just"/>
            <a:r>
              <a:rPr lang="en-US" dirty="0"/>
              <a:t>Treat the suspect computer as “hot”—do not interact with it unless you have a plan. Get on and off the system as quickly as possible.</a:t>
            </a:r>
          </a:p>
          <a:p>
            <a:pPr lvl="1" algn="just"/>
            <a:r>
              <a:rPr lang="en-US" dirty="0"/>
              <a:t>Use tools that minimize the impact on the target system. Avoid GUI-based collection tools; instead, use tools that have a minimal memory profile and that do not make unnecessary or excessive changes to the target system.</a:t>
            </a:r>
          </a:p>
          <a:p>
            <a:pPr lvl="1" algn="just"/>
            <a:endParaRPr lang="en-IN" dirty="0"/>
          </a:p>
        </p:txBody>
      </p:sp>
    </p:spTree>
    <p:extLst>
      <p:ext uri="{BB962C8B-B14F-4D97-AF65-F5344CB8AC3E}">
        <p14:creationId xmlns:p14="http://schemas.microsoft.com/office/powerpoint/2010/main" val="35574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E92F-28D8-4BBE-BF30-B3B06B84AED9}"/>
              </a:ext>
            </a:extLst>
          </p:cNvPr>
          <p:cNvSpPr>
            <a:spLocks noGrp="1"/>
          </p:cNvSpPr>
          <p:nvPr>
            <p:ph type="title"/>
          </p:nvPr>
        </p:nvSpPr>
        <p:spPr/>
        <p:txBody>
          <a:bodyPr/>
          <a:lstStyle/>
          <a:p>
            <a:r>
              <a:rPr lang="en-IN" dirty="0"/>
              <a:t>Collection best practices</a:t>
            </a:r>
          </a:p>
        </p:txBody>
      </p:sp>
      <p:sp>
        <p:nvSpPr>
          <p:cNvPr id="3" name="Content Placeholder 2">
            <a:extLst>
              <a:ext uri="{FF2B5EF4-FFF2-40B4-BE49-F238E27FC236}">
                <a16:creationId xmlns:a16="http://schemas.microsoft.com/office/drawing/2014/main" id="{042B8CC9-B882-4291-A132-88E7A10202EC}"/>
              </a:ext>
            </a:extLst>
          </p:cNvPr>
          <p:cNvSpPr>
            <a:spLocks noGrp="1"/>
          </p:cNvSpPr>
          <p:nvPr>
            <p:ph idx="1"/>
          </p:nvPr>
        </p:nvSpPr>
        <p:spPr/>
        <p:txBody>
          <a:bodyPr>
            <a:normAutofit/>
          </a:bodyPr>
          <a:lstStyle/>
          <a:p>
            <a:pPr algn="just"/>
            <a:r>
              <a:rPr lang="en-IN" dirty="0"/>
              <a:t>There are few considerations that can help an investigator establish a good process:</a:t>
            </a:r>
          </a:p>
          <a:p>
            <a:pPr lvl="1" algn="just"/>
            <a:r>
              <a:rPr lang="en-US" dirty="0"/>
              <a:t>Use tools that keep a log and compute cryptographic checksums of their output as the output is created (not after the fact).</a:t>
            </a:r>
          </a:p>
          <a:p>
            <a:pPr lvl="1" algn="just"/>
            <a:r>
              <a:rPr lang="en-US" dirty="0"/>
              <a:t>Fully automate the collection process, perhaps eliminating the requirement for a human to interact with the suspect computer.</a:t>
            </a:r>
          </a:p>
          <a:p>
            <a:pPr lvl="1" algn="just"/>
            <a:r>
              <a:rPr lang="en-US" dirty="0"/>
              <a:t>Do your best to collect data in order of volatility.</a:t>
            </a:r>
            <a:endParaRPr lang="en-IN" dirty="0"/>
          </a:p>
        </p:txBody>
      </p:sp>
    </p:spTree>
    <p:extLst>
      <p:ext uri="{BB962C8B-B14F-4D97-AF65-F5344CB8AC3E}">
        <p14:creationId xmlns:p14="http://schemas.microsoft.com/office/powerpoint/2010/main" val="46411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1448-2777-457B-B5B3-A41C8711052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80C54C8-3BFC-43A4-AA3E-908E6D353877}"/>
              </a:ext>
            </a:extLst>
          </p:cNvPr>
          <p:cNvSpPr>
            <a:spLocks noGrp="1"/>
          </p:cNvSpPr>
          <p:nvPr>
            <p:ph idx="1"/>
          </p:nvPr>
        </p:nvSpPr>
        <p:spPr/>
        <p:txBody>
          <a:bodyPr/>
          <a:lstStyle/>
          <a:p>
            <a:pPr algn="just"/>
            <a:r>
              <a:rPr lang="en-IN" dirty="0"/>
              <a:t>Live data is collected in nearly every incident response investigation</a:t>
            </a:r>
          </a:p>
          <a:p>
            <a:pPr algn="just"/>
            <a:r>
              <a:rPr lang="en-IN" dirty="0"/>
              <a:t>The main purpose of the collection is to preserve volatile evidence that will further the investigation.</a:t>
            </a:r>
          </a:p>
          <a:p>
            <a:pPr algn="just"/>
            <a:r>
              <a:rPr lang="en-IN" dirty="0"/>
              <a:t>It is done to begin answering investigative questions without performing a more lengthy drive duplication.</a:t>
            </a:r>
          </a:p>
          <a:p>
            <a:pPr algn="just"/>
            <a:r>
              <a:rPr lang="en-IN" dirty="0"/>
              <a:t>It helps you get answers quickly so you can reduce the risk of data loss or other negative consequences of an incident.</a:t>
            </a:r>
          </a:p>
          <a:p>
            <a:pPr algn="just"/>
            <a:r>
              <a:rPr lang="en-IN" dirty="0"/>
              <a:t>The result should also help decide if a full drive duplication is necessary</a:t>
            </a:r>
          </a:p>
        </p:txBody>
      </p:sp>
    </p:spTree>
    <p:extLst>
      <p:ext uri="{BB962C8B-B14F-4D97-AF65-F5344CB8AC3E}">
        <p14:creationId xmlns:p14="http://schemas.microsoft.com/office/powerpoint/2010/main" val="2570322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E92F-28D8-4BBE-BF30-B3B06B84AED9}"/>
              </a:ext>
            </a:extLst>
          </p:cNvPr>
          <p:cNvSpPr>
            <a:spLocks noGrp="1"/>
          </p:cNvSpPr>
          <p:nvPr>
            <p:ph type="title"/>
          </p:nvPr>
        </p:nvSpPr>
        <p:spPr/>
        <p:txBody>
          <a:bodyPr/>
          <a:lstStyle/>
          <a:p>
            <a:r>
              <a:rPr lang="en-IN" dirty="0"/>
              <a:t>Collection best practices</a:t>
            </a:r>
          </a:p>
        </p:txBody>
      </p:sp>
      <p:sp>
        <p:nvSpPr>
          <p:cNvPr id="3" name="Content Placeholder 2">
            <a:extLst>
              <a:ext uri="{FF2B5EF4-FFF2-40B4-BE49-F238E27FC236}">
                <a16:creationId xmlns:a16="http://schemas.microsoft.com/office/drawing/2014/main" id="{042B8CC9-B882-4291-A132-88E7A10202EC}"/>
              </a:ext>
            </a:extLst>
          </p:cNvPr>
          <p:cNvSpPr>
            <a:spLocks noGrp="1"/>
          </p:cNvSpPr>
          <p:nvPr>
            <p:ph idx="1"/>
          </p:nvPr>
        </p:nvSpPr>
        <p:spPr/>
        <p:txBody>
          <a:bodyPr>
            <a:normAutofit lnSpcReduction="10000"/>
          </a:bodyPr>
          <a:lstStyle/>
          <a:p>
            <a:pPr algn="just"/>
            <a:r>
              <a:rPr lang="en-IN" dirty="0"/>
              <a:t>There are few considerations that can help an investigator establish a good process:</a:t>
            </a:r>
          </a:p>
          <a:p>
            <a:pPr lvl="1" algn="just"/>
            <a:r>
              <a:rPr lang="en-US" dirty="0"/>
              <a:t>Treat the data you collect as evidence—be sure to follow your data preservation procedures, including the creation of an evidence tag and chain of custody. Don’t forget to compute an MD5 checksum of the evidence.</a:t>
            </a:r>
          </a:p>
          <a:p>
            <a:pPr lvl="1" algn="just"/>
            <a:r>
              <a:rPr lang="en-US" dirty="0"/>
              <a:t>Consider files on media you connect to the suspect computer as lost to the attacker. For example, do not keep indicators, documents, reports, notes, or anything else on the media from which the live response will be run.</a:t>
            </a:r>
          </a:p>
          <a:p>
            <a:pPr lvl="1" algn="just"/>
            <a:r>
              <a:rPr lang="en-US" dirty="0"/>
              <a:t>Consider any credentials you use as compromised. It’s a good idea to use an account other than your primary account, and change the password frequently or use a two-factor or one-time password solution.</a:t>
            </a:r>
            <a:endParaRPr lang="en-IN" dirty="0"/>
          </a:p>
        </p:txBody>
      </p:sp>
    </p:spTree>
    <p:extLst>
      <p:ext uri="{BB962C8B-B14F-4D97-AF65-F5344CB8AC3E}">
        <p14:creationId xmlns:p14="http://schemas.microsoft.com/office/powerpoint/2010/main" val="317031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E92F-28D8-4BBE-BF30-B3B06B84AED9}"/>
              </a:ext>
            </a:extLst>
          </p:cNvPr>
          <p:cNvSpPr>
            <a:spLocks noGrp="1"/>
          </p:cNvSpPr>
          <p:nvPr>
            <p:ph type="title"/>
          </p:nvPr>
        </p:nvSpPr>
        <p:spPr/>
        <p:txBody>
          <a:bodyPr/>
          <a:lstStyle/>
          <a:p>
            <a:r>
              <a:rPr lang="en-IN" dirty="0"/>
              <a:t>Collection best practices</a:t>
            </a:r>
          </a:p>
        </p:txBody>
      </p:sp>
      <p:sp>
        <p:nvSpPr>
          <p:cNvPr id="3" name="Content Placeholder 2">
            <a:extLst>
              <a:ext uri="{FF2B5EF4-FFF2-40B4-BE49-F238E27FC236}">
                <a16:creationId xmlns:a16="http://schemas.microsoft.com/office/drawing/2014/main" id="{042B8CC9-B882-4291-A132-88E7A10202EC}"/>
              </a:ext>
            </a:extLst>
          </p:cNvPr>
          <p:cNvSpPr>
            <a:spLocks noGrp="1"/>
          </p:cNvSpPr>
          <p:nvPr>
            <p:ph idx="1"/>
          </p:nvPr>
        </p:nvSpPr>
        <p:spPr/>
        <p:txBody>
          <a:bodyPr>
            <a:normAutofit/>
          </a:bodyPr>
          <a:lstStyle/>
          <a:p>
            <a:pPr algn="just"/>
            <a:r>
              <a:rPr lang="en-IN" dirty="0"/>
              <a:t>There are few considerations that can help an investigator establish a good process:</a:t>
            </a:r>
          </a:p>
          <a:p>
            <a:pPr lvl="1" algn="just"/>
            <a:r>
              <a:rPr lang="en-US" dirty="0"/>
              <a:t>Do not take actions that will cause unnecessary modifications to the suspect computer unless there is no other option, such as copying the live response kit to the system or storing the output there. Doing so may destroy valuable evidence. Use removable media, a network share, or other remote media options.</a:t>
            </a:r>
          </a:p>
          <a:p>
            <a:pPr lvl="1" algn="just"/>
            <a:r>
              <a:rPr lang="en-US" dirty="0"/>
              <a:t>Do not use the suspect computer to perform analysis. This causes unnecessary changes to the system, potentially destroying evidence and making it harder to discern attacker activity from responder activity. You also do not know what state the system is in—it could be providing incorrect results.</a:t>
            </a:r>
            <a:endParaRPr lang="en-IN" dirty="0"/>
          </a:p>
        </p:txBody>
      </p:sp>
    </p:spTree>
    <p:extLst>
      <p:ext uri="{BB962C8B-B14F-4D97-AF65-F5344CB8AC3E}">
        <p14:creationId xmlns:p14="http://schemas.microsoft.com/office/powerpoint/2010/main" val="227900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1448-2777-457B-B5B3-A41C8711052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80C54C8-3BFC-43A4-AA3E-908E6D353877}"/>
              </a:ext>
            </a:extLst>
          </p:cNvPr>
          <p:cNvSpPr>
            <a:spLocks noGrp="1"/>
          </p:cNvSpPr>
          <p:nvPr>
            <p:ph idx="1"/>
          </p:nvPr>
        </p:nvSpPr>
        <p:spPr/>
        <p:txBody>
          <a:bodyPr/>
          <a:lstStyle/>
          <a:p>
            <a:pPr algn="just"/>
            <a:r>
              <a:rPr lang="en-IN" dirty="0"/>
              <a:t>It comes with a risk</a:t>
            </a:r>
          </a:p>
          <a:p>
            <a:pPr algn="just"/>
            <a:r>
              <a:rPr lang="en-IN" dirty="0"/>
              <a:t>Important consideration is to minimize changes to the system made due to the collection process</a:t>
            </a:r>
          </a:p>
          <a:p>
            <a:pPr algn="just"/>
            <a:r>
              <a:rPr lang="en-IN" dirty="0"/>
              <a:t>Automated processes are used to prevent excessive and unnecessary changes to the system</a:t>
            </a:r>
          </a:p>
        </p:txBody>
      </p:sp>
    </p:spTree>
    <p:extLst>
      <p:ext uri="{BB962C8B-B14F-4D97-AF65-F5344CB8AC3E}">
        <p14:creationId xmlns:p14="http://schemas.microsoft.com/office/powerpoint/2010/main" val="166566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E3CD-C7BB-4204-B7BF-C659A1B13DB6}"/>
              </a:ext>
            </a:extLst>
          </p:cNvPr>
          <p:cNvSpPr>
            <a:spLocks noGrp="1"/>
          </p:cNvSpPr>
          <p:nvPr>
            <p:ph type="title"/>
          </p:nvPr>
        </p:nvSpPr>
        <p:spPr/>
        <p:txBody>
          <a:bodyPr/>
          <a:lstStyle/>
          <a:p>
            <a:r>
              <a:rPr lang="en-IN" dirty="0"/>
              <a:t>When to perform a live response</a:t>
            </a:r>
          </a:p>
        </p:txBody>
      </p:sp>
      <p:sp>
        <p:nvSpPr>
          <p:cNvPr id="3" name="Content Placeholder 2">
            <a:extLst>
              <a:ext uri="{FF2B5EF4-FFF2-40B4-BE49-F238E27FC236}">
                <a16:creationId xmlns:a16="http://schemas.microsoft.com/office/drawing/2014/main" id="{E1A2F1F4-8BD7-46C6-95A6-3F0E06D1B166}"/>
              </a:ext>
            </a:extLst>
          </p:cNvPr>
          <p:cNvSpPr>
            <a:spLocks noGrp="1"/>
          </p:cNvSpPr>
          <p:nvPr>
            <p:ph idx="1"/>
          </p:nvPr>
        </p:nvSpPr>
        <p:spPr/>
        <p:txBody>
          <a:bodyPr/>
          <a:lstStyle/>
          <a:p>
            <a:pPr algn="just"/>
            <a:r>
              <a:rPr lang="en-IN" dirty="0"/>
              <a:t>There are five important factors to consider when deciding if a live response is appropriate in your current situation</a:t>
            </a:r>
          </a:p>
          <a:p>
            <a:pPr lvl="1" algn="just"/>
            <a:r>
              <a:rPr lang="en-IN" dirty="0"/>
              <a:t>In there a reason to believe volatile data contains information critical to the investigation that is not present elsewhere?</a:t>
            </a:r>
          </a:p>
          <a:p>
            <a:pPr lvl="1" algn="just"/>
            <a:r>
              <a:rPr lang="en-IN" dirty="0"/>
              <a:t>Can the live response be run in an ideal manner, minimizing changes to the target system?</a:t>
            </a:r>
          </a:p>
          <a:p>
            <a:pPr lvl="1" algn="just"/>
            <a:r>
              <a:rPr lang="en-IN" dirty="0"/>
              <a:t>Is the number of affected systems large, making it infeasible to perform forensic duplications on all of them?</a:t>
            </a:r>
          </a:p>
        </p:txBody>
      </p:sp>
    </p:spTree>
    <p:extLst>
      <p:ext uri="{BB962C8B-B14F-4D97-AF65-F5344CB8AC3E}">
        <p14:creationId xmlns:p14="http://schemas.microsoft.com/office/powerpoint/2010/main" val="368394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E3CD-C7BB-4204-B7BF-C659A1B13DB6}"/>
              </a:ext>
            </a:extLst>
          </p:cNvPr>
          <p:cNvSpPr>
            <a:spLocks noGrp="1"/>
          </p:cNvSpPr>
          <p:nvPr>
            <p:ph type="title"/>
          </p:nvPr>
        </p:nvSpPr>
        <p:spPr/>
        <p:txBody>
          <a:bodyPr/>
          <a:lstStyle/>
          <a:p>
            <a:r>
              <a:rPr lang="en-IN" dirty="0"/>
              <a:t>When to perform a live response</a:t>
            </a:r>
          </a:p>
        </p:txBody>
      </p:sp>
      <p:sp>
        <p:nvSpPr>
          <p:cNvPr id="3" name="Content Placeholder 2">
            <a:extLst>
              <a:ext uri="{FF2B5EF4-FFF2-40B4-BE49-F238E27FC236}">
                <a16:creationId xmlns:a16="http://schemas.microsoft.com/office/drawing/2014/main" id="{E1A2F1F4-8BD7-46C6-95A6-3F0E06D1B166}"/>
              </a:ext>
            </a:extLst>
          </p:cNvPr>
          <p:cNvSpPr>
            <a:spLocks noGrp="1"/>
          </p:cNvSpPr>
          <p:nvPr>
            <p:ph idx="1"/>
          </p:nvPr>
        </p:nvSpPr>
        <p:spPr/>
        <p:txBody>
          <a:bodyPr/>
          <a:lstStyle/>
          <a:p>
            <a:pPr algn="just"/>
            <a:r>
              <a:rPr lang="en-IN" dirty="0"/>
              <a:t>There are five important factors to consider when deciding if a live response is appropriate in your current situation</a:t>
            </a:r>
          </a:p>
          <a:p>
            <a:pPr lvl="1" algn="just"/>
            <a:r>
              <a:rPr lang="en-IN" dirty="0"/>
              <a:t>Is there risk that forensic duplications will take an excessive amount of time, or potentially fail?</a:t>
            </a:r>
          </a:p>
          <a:p>
            <a:pPr lvl="1" algn="just"/>
            <a:r>
              <a:rPr lang="en-IN" dirty="0"/>
              <a:t>Are there legal or other considerations that make it wise to preserve as much data as possible?</a:t>
            </a:r>
          </a:p>
        </p:txBody>
      </p:sp>
    </p:spTree>
    <p:extLst>
      <p:ext uri="{BB962C8B-B14F-4D97-AF65-F5344CB8AC3E}">
        <p14:creationId xmlns:p14="http://schemas.microsoft.com/office/powerpoint/2010/main" val="42264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E3CD-C7BB-4204-B7BF-C659A1B13DB6}"/>
              </a:ext>
            </a:extLst>
          </p:cNvPr>
          <p:cNvSpPr>
            <a:spLocks noGrp="1"/>
          </p:cNvSpPr>
          <p:nvPr>
            <p:ph type="title"/>
          </p:nvPr>
        </p:nvSpPr>
        <p:spPr/>
        <p:txBody>
          <a:bodyPr/>
          <a:lstStyle/>
          <a:p>
            <a:r>
              <a:rPr lang="en-IN" dirty="0"/>
              <a:t>When to perform a live response</a:t>
            </a:r>
          </a:p>
        </p:txBody>
      </p:sp>
      <p:sp>
        <p:nvSpPr>
          <p:cNvPr id="3" name="Content Placeholder 2">
            <a:extLst>
              <a:ext uri="{FF2B5EF4-FFF2-40B4-BE49-F238E27FC236}">
                <a16:creationId xmlns:a16="http://schemas.microsoft.com/office/drawing/2014/main" id="{E1A2F1F4-8BD7-46C6-95A6-3F0E06D1B166}"/>
              </a:ext>
            </a:extLst>
          </p:cNvPr>
          <p:cNvSpPr>
            <a:spLocks noGrp="1"/>
          </p:cNvSpPr>
          <p:nvPr>
            <p:ph idx="1"/>
          </p:nvPr>
        </p:nvSpPr>
        <p:spPr/>
        <p:txBody>
          <a:bodyPr/>
          <a:lstStyle/>
          <a:p>
            <a:pPr algn="just"/>
            <a:r>
              <a:rPr lang="en-IN" dirty="0"/>
              <a:t>Always evaluate the following questions to determine if the risk of performing the live response is too great to neglect:</a:t>
            </a:r>
          </a:p>
          <a:p>
            <a:pPr lvl="1" algn="just"/>
            <a:r>
              <a:rPr lang="en-IN" dirty="0"/>
              <a:t>Have you tested the live response process on a similar system?</a:t>
            </a:r>
          </a:p>
          <a:p>
            <a:pPr lvl="1" algn="just"/>
            <a:r>
              <a:rPr lang="en-IN" dirty="0"/>
              <a:t>Is the system particularly sensitive to performance issues?</a:t>
            </a:r>
          </a:p>
          <a:p>
            <a:pPr lvl="1" algn="just"/>
            <a:r>
              <a:rPr lang="en-IN" dirty="0"/>
              <a:t>If the system crashes, what would the impact be?</a:t>
            </a:r>
          </a:p>
          <a:p>
            <a:pPr lvl="1" algn="just"/>
            <a:r>
              <a:rPr lang="en-IN" dirty="0"/>
              <a:t>Have you communicated with all stakeholders and received their approval? In some cases, written approvals may prudent.</a:t>
            </a:r>
          </a:p>
        </p:txBody>
      </p:sp>
    </p:spTree>
    <p:extLst>
      <p:ext uri="{BB962C8B-B14F-4D97-AF65-F5344CB8AC3E}">
        <p14:creationId xmlns:p14="http://schemas.microsoft.com/office/powerpoint/2010/main" val="71950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BDE2-68C3-4D5B-88A9-58F1C2260B02}"/>
              </a:ext>
            </a:extLst>
          </p:cNvPr>
          <p:cNvSpPr>
            <a:spLocks noGrp="1"/>
          </p:cNvSpPr>
          <p:nvPr>
            <p:ph type="title"/>
          </p:nvPr>
        </p:nvSpPr>
        <p:spPr/>
        <p:txBody>
          <a:bodyPr/>
          <a:lstStyle/>
          <a:p>
            <a:r>
              <a:rPr lang="en-IN" dirty="0"/>
              <a:t>Selecting a live response tool</a:t>
            </a:r>
          </a:p>
        </p:txBody>
      </p:sp>
      <p:sp>
        <p:nvSpPr>
          <p:cNvPr id="3" name="Content Placeholder 2">
            <a:extLst>
              <a:ext uri="{FF2B5EF4-FFF2-40B4-BE49-F238E27FC236}">
                <a16:creationId xmlns:a16="http://schemas.microsoft.com/office/drawing/2014/main" id="{68B76BDC-4BC5-42C3-A35E-8002425ABAEC}"/>
              </a:ext>
            </a:extLst>
          </p:cNvPr>
          <p:cNvSpPr>
            <a:spLocks noGrp="1"/>
          </p:cNvSpPr>
          <p:nvPr>
            <p:ph idx="1"/>
          </p:nvPr>
        </p:nvSpPr>
        <p:spPr/>
        <p:txBody>
          <a:bodyPr/>
          <a:lstStyle/>
          <a:p>
            <a:r>
              <a:rPr lang="en-IN" dirty="0"/>
              <a:t>There are few consideration to evaluate which solution to go for:</a:t>
            </a:r>
          </a:p>
          <a:p>
            <a:pPr lvl="1"/>
            <a:r>
              <a:rPr lang="en-IN" dirty="0"/>
              <a:t>Is the tool generally accepted in the forensic community?</a:t>
            </a:r>
          </a:p>
          <a:p>
            <a:pPr lvl="1"/>
            <a:r>
              <a:rPr lang="en-IN" dirty="0"/>
              <a:t>Does the solution address the common operating systems in environment?</a:t>
            </a:r>
          </a:p>
          <a:p>
            <a:pPr lvl="1"/>
            <a:r>
              <a:rPr lang="en-IN" dirty="0"/>
              <a:t>Does the solution collect data that is important to have, based on your environment?</a:t>
            </a:r>
          </a:p>
          <a:p>
            <a:pPr lvl="1"/>
            <a:r>
              <a:rPr lang="en-IN" dirty="0"/>
              <a:t>How long does a collection take?</a:t>
            </a:r>
          </a:p>
          <a:p>
            <a:pPr lvl="1"/>
            <a:r>
              <a:rPr lang="en-IN" dirty="0"/>
              <a:t>Is the collection configurable?</a:t>
            </a:r>
          </a:p>
          <a:p>
            <a:pPr lvl="1"/>
            <a:r>
              <a:rPr lang="en-IN" dirty="0"/>
              <a:t>Is the output easily reviewed and understood?</a:t>
            </a:r>
          </a:p>
        </p:txBody>
      </p:sp>
    </p:spTree>
    <p:extLst>
      <p:ext uri="{BB962C8B-B14F-4D97-AF65-F5344CB8AC3E}">
        <p14:creationId xmlns:p14="http://schemas.microsoft.com/office/powerpoint/2010/main" val="108808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BDE2-68C3-4D5B-88A9-58F1C2260B02}"/>
              </a:ext>
            </a:extLst>
          </p:cNvPr>
          <p:cNvSpPr>
            <a:spLocks noGrp="1"/>
          </p:cNvSpPr>
          <p:nvPr>
            <p:ph type="title"/>
          </p:nvPr>
        </p:nvSpPr>
        <p:spPr/>
        <p:txBody>
          <a:bodyPr/>
          <a:lstStyle/>
          <a:p>
            <a:r>
              <a:rPr lang="en-US" dirty="0"/>
              <a:t>Is the tool generally accepted in the forensic community?</a:t>
            </a:r>
          </a:p>
        </p:txBody>
      </p:sp>
      <p:sp>
        <p:nvSpPr>
          <p:cNvPr id="3" name="Content Placeholder 2">
            <a:extLst>
              <a:ext uri="{FF2B5EF4-FFF2-40B4-BE49-F238E27FC236}">
                <a16:creationId xmlns:a16="http://schemas.microsoft.com/office/drawing/2014/main" id="{68B76BDC-4BC5-42C3-A35E-8002425ABAEC}"/>
              </a:ext>
            </a:extLst>
          </p:cNvPr>
          <p:cNvSpPr>
            <a:spLocks noGrp="1"/>
          </p:cNvSpPr>
          <p:nvPr>
            <p:ph idx="1"/>
          </p:nvPr>
        </p:nvSpPr>
        <p:spPr/>
        <p:txBody>
          <a:bodyPr/>
          <a:lstStyle/>
          <a:p>
            <a:pPr algn="just"/>
            <a:r>
              <a:rPr lang="en-IN" dirty="0"/>
              <a:t>There are certain requirements for admissibility of evidence in the court.</a:t>
            </a:r>
          </a:p>
          <a:p>
            <a:pPr algn="just"/>
            <a:r>
              <a:rPr lang="en-IN" dirty="0"/>
              <a:t>The tools and procedures you use throughout an investigation should meet these requirements.</a:t>
            </a:r>
          </a:p>
          <a:p>
            <a:pPr algn="just"/>
            <a:r>
              <a:rPr lang="en-IN" dirty="0"/>
              <a:t>Acceptability involves considerations in many areas, including logging, chain of custody, cryptographic checksums and sound procedures and algorithms</a:t>
            </a:r>
          </a:p>
          <a:p>
            <a:pPr algn="just"/>
            <a:r>
              <a:rPr lang="en-US" dirty="0"/>
              <a:t>If the tools you decide to use are not generally recognized and accepted in the forensic community for the purposes you </a:t>
            </a:r>
            <a:r>
              <a:rPr lang="en-US" dirty="0" err="1"/>
              <a:t>areusing</a:t>
            </a:r>
            <a:r>
              <a:rPr lang="en-US" dirty="0"/>
              <a:t> them for, you will increase the risk that your results will be disputed.</a:t>
            </a:r>
          </a:p>
          <a:p>
            <a:endParaRPr lang="en-IN" dirty="0"/>
          </a:p>
        </p:txBody>
      </p:sp>
    </p:spTree>
    <p:extLst>
      <p:ext uri="{BB962C8B-B14F-4D97-AF65-F5344CB8AC3E}">
        <p14:creationId xmlns:p14="http://schemas.microsoft.com/office/powerpoint/2010/main" val="3270585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863E-E148-4413-879B-3F36671BBA46}"/>
              </a:ext>
            </a:extLst>
          </p:cNvPr>
          <p:cNvSpPr>
            <a:spLocks noGrp="1"/>
          </p:cNvSpPr>
          <p:nvPr>
            <p:ph type="title"/>
          </p:nvPr>
        </p:nvSpPr>
        <p:spPr/>
        <p:txBody>
          <a:bodyPr>
            <a:normAutofit fontScale="90000"/>
          </a:bodyPr>
          <a:lstStyle/>
          <a:p>
            <a:r>
              <a:rPr lang="en-US" dirty="0"/>
              <a:t>Does the solution address the common operating systems in your</a:t>
            </a:r>
            <a:br>
              <a:rPr lang="en-US" dirty="0"/>
            </a:br>
            <a:r>
              <a:rPr lang="en-US" dirty="0"/>
              <a:t>environment?</a:t>
            </a:r>
            <a:endParaRPr lang="en-IN" dirty="0"/>
          </a:p>
        </p:txBody>
      </p:sp>
      <p:sp>
        <p:nvSpPr>
          <p:cNvPr id="3" name="Content Placeholder 2">
            <a:extLst>
              <a:ext uri="{FF2B5EF4-FFF2-40B4-BE49-F238E27FC236}">
                <a16:creationId xmlns:a16="http://schemas.microsoft.com/office/drawing/2014/main" id="{E621887C-8854-4702-9F12-81003EEE1D50}"/>
              </a:ext>
            </a:extLst>
          </p:cNvPr>
          <p:cNvSpPr>
            <a:spLocks noGrp="1"/>
          </p:cNvSpPr>
          <p:nvPr>
            <p:ph idx="1"/>
          </p:nvPr>
        </p:nvSpPr>
        <p:spPr/>
        <p:txBody>
          <a:bodyPr/>
          <a:lstStyle/>
          <a:p>
            <a:pPr algn="just"/>
            <a:r>
              <a:rPr lang="en-US" dirty="0"/>
              <a:t>Microsoft Windows might be one of the more popular operating systems.</a:t>
            </a:r>
          </a:p>
          <a:p>
            <a:pPr algn="just"/>
            <a:r>
              <a:rPr lang="en-US" dirty="0"/>
              <a:t>But many environments have a mixture of Windows, Unix, Apple, and others. What happens when one of those systems is compromised? </a:t>
            </a:r>
          </a:p>
          <a:p>
            <a:pPr algn="just"/>
            <a:r>
              <a:rPr lang="en-US" dirty="0"/>
              <a:t>You should have live response tools that address all of the common operating systems that are used in your environment.</a:t>
            </a:r>
            <a:endParaRPr lang="en-IN" dirty="0"/>
          </a:p>
        </p:txBody>
      </p:sp>
    </p:spTree>
    <p:extLst>
      <p:ext uri="{BB962C8B-B14F-4D97-AF65-F5344CB8AC3E}">
        <p14:creationId xmlns:p14="http://schemas.microsoft.com/office/powerpoint/2010/main" val="10067213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Parcel</Template>
  <TotalTime>82</TotalTime>
  <Words>1642</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Live Data Collection</vt:lpstr>
      <vt:lpstr>Introduction</vt:lpstr>
      <vt:lpstr>Introduction</vt:lpstr>
      <vt:lpstr>When to perform a live response</vt:lpstr>
      <vt:lpstr>When to perform a live response</vt:lpstr>
      <vt:lpstr>When to perform a live response</vt:lpstr>
      <vt:lpstr>Selecting a live response tool</vt:lpstr>
      <vt:lpstr>Is the tool generally accepted in the forensic community?</vt:lpstr>
      <vt:lpstr>Does the solution address the common operating systems in your environment?</vt:lpstr>
      <vt:lpstr>Does the solution collect data that is important to have, based on your environment?</vt:lpstr>
      <vt:lpstr>How long does a collection take?</vt:lpstr>
      <vt:lpstr>Is the collection configurable?</vt:lpstr>
      <vt:lpstr>Is the output easily reviewed and understood?</vt:lpstr>
      <vt:lpstr>What to collect</vt:lpstr>
      <vt:lpstr>What to collect</vt:lpstr>
      <vt:lpstr>What to collect</vt:lpstr>
      <vt:lpstr>What to collect</vt:lpstr>
      <vt:lpstr>Collection best practices</vt:lpstr>
      <vt:lpstr>Collection best practices</vt:lpstr>
      <vt:lpstr>Collection best practices</vt:lpstr>
      <vt:lpstr>Collection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Data Collection</dc:title>
  <dc:creator>Raihan Patel</dc:creator>
  <cp:lastModifiedBy>Raihan Patel</cp:lastModifiedBy>
  <cp:revision>7</cp:revision>
  <dcterms:created xsi:type="dcterms:W3CDTF">2021-06-14T04:40:04Z</dcterms:created>
  <dcterms:modified xsi:type="dcterms:W3CDTF">2021-06-14T06:02:32Z</dcterms:modified>
</cp:coreProperties>
</file>