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0"/>
    <p:restoredTop sz="95230"/>
  </p:normalViewPr>
  <p:slideViewPr>
    <p:cSldViewPr snapToGrid="0" snapToObjects="1">
      <p:cViewPr varScale="1">
        <p:scale>
          <a:sx n="53" d="100"/>
          <a:sy n="53" d="100"/>
        </p:scale>
        <p:origin x="168"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6EC6-FB51-344D-863B-B1D9507D1E0B}"/>
              </a:ext>
            </a:extLst>
          </p:cNvPr>
          <p:cNvSpPr>
            <a:spLocks noGrp="1"/>
          </p:cNvSpPr>
          <p:nvPr>
            <p:ph type="ctrTitle"/>
          </p:nvPr>
        </p:nvSpPr>
        <p:spPr/>
        <p:txBody>
          <a:bodyPr/>
          <a:lstStyle/>
          <a:p>
            <a:r>
              <a:rPr lang="en-US" dirty="0"/>
              <a:t>Live Response</a:t>
            </a:r>
          </a:p>
        </p:txBody>
      </p:sp>
      <p:sp>
        <p:nvSpPr>
          <p:cNvPr id="3" name="Subtitle 2">
            <a:extLst>
              <a:ext uri="{FF2B5EF4-FFF2-40B4-BE49-F238E27FC236}">
                <a16:creationId xmlns:a16="http://schemas.microsoft.com/office/drawing/2014/main" id="{8AF806BD-4A84-4345-B398-92F820B166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175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2E45-1861-CE48-B3E4-6CBBB440A83C}"/>
              </a:ext>
            </a:extLst>
          </p:cNvPr>
          <p:cNvSpPr>
            <a:spLocks noGrp="1"/>
          </p:cNvSpPr>
          <p:nvPr>
            <p:ph type="title"/>
          </p:nvPr>
        </p:nvSpPr>
        <p:spPr/>
        <p:txBody>
          <a:bodyPr/>
          <a:lstStyle/>
          <a:p>
            <a:r>
              <a:rPr lang="en-US" dirty="0"/>
              <a:t>Continuous Monitoring</a:t>
            </a:r>
          </a:p>
        </p:txBody>
      </p:sp>
      <p:sp>
        <p:nvSpPr>
          <p:cNvPr id="3" name="Content Placeholder 2">
            <a:extLst>
              <a:ext uri="{FF2B5EF4-FFF2-40B4-BE49-F238E27FC236}">
                <a16:creationId xmlns:a16="http://schemas.microsoft.com/office/drawing/2014/main" id="{1538CF0A-3E32-EB4C-AE3D-B67AF1ED6425}"/>
              </a:ext>
            </a:extLst>
          </p:cNvPr>
          <p:cNvSpPr>
            <a:spLocks noGrp="1"/>
          </p:cNvSpPr>
          <p:nvPr>
            <p:ph idx="1"/>
          </p:nvPr>
        </p:nvSpPr>
        <p:spPr/>
        <p:txBody>
          <a:bodyPr/>
          <a:lstStyle/>
          <a:p>
            <a:r>
              <a:rPr lang="en-US" dirty="0"/>
              <a:t>Organizations engaged in continuous monitoring of their systems may use live forensics to detect and respond to security incidents as they occur, helping to minimize the impact of potential breaches.</a:t>
            </a:r>
          </a:p>
        </p:txBody>
      </p:sp>
    </p:spTree>
    <p:extLst>
      <p:ext uri="{BB962C8B-B14F-4D97-AF65-F5344CB8AC3E}">
        <p14:creationId xmlns:p14="http://schemas.microsoft.com/office/powerpoint/2010/main" val="323660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A74F-3F22-5744-87B7-E92DD82425B0}"/>
              </a:ext>
            </a:extLst>
          </p:cNvPr>
          <p:cNvSpPr>
            <a:spLocks noGrp="1"/>
          </p:cNvSpPr>
          <p:nvPr>
            <p:ph type="ctrTitle"/>
          </p:nvPr>
        </p:nvSpPr>
        <p:spPr/>
        <p:txBody>
          <a:bodyPr/>
          <a:lstStyle/>
          <a:p>
            <a:r>
              <a:rPr lang="en-US" dirty="0"/>
              <a:t>List of Live analysis tools</a:t>
            </a:r>
          </a:p>
        </p:txBody>
      </p:sp>
      <p:sp>
        <p:nvSpPr>
          <p:cNvPr id="4" name="Subtitle 3">
            <a:extLst>
              <a:ext uri="{FF2B5EF4-FFF2-40B4-BE49-F238E27FC236}">
                <a16:creationId xmlns:a16="http://schemas.microsoft.com/office/drawing/2014/main" id="{B029F8FF-87C9-A448-BF40-F9A0E7F2D9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806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65AA-CD51-8144-9D37-A0262F229000}"/>
              </a:ext>
            </a:extLst>
          </p:cNvPr>
          <p:cNvSpPr>
            <a:spLocks noGrp="1"/>
          </p:cNvSpPr>
          <p:nvPr>
            <p:ph type="title"/>
          </p:nvPr>
        </p:nvSpPr>
        <p:spPr/>
        <p:txBody>
          <a:bodyPr/>
          <a:lstStyle/>
          <a:p>
            <a:r>
              <a:rPr lang="en-US" dirty="0"/>
              <a:t>Volatility</a:t>
            </a:r>
          </a:p>
        </p:txBody>
      </p:sp>
      <p:sp>
        <p:nvSpPr>
          <p:cNvPr id="3" name="Content Placeholder 2">
            <a:extLst>
              <a:ext uri="{FF2B5EF4-FFF2-40B4-BE49-F238E27FC236}">
                <a16:creationId xmlns:a16="http://schemas.microsoft.com/office/drawing/2014/main" id="{596C11D6-C4BA-364F-B547-382239925A87}"/>
              </a:ext>
            </a:extLst>
          </p:cNvPr>
          <p:cNvSpPr>
            <a:spLocks noGrp="1"/>
          </p:cNvSpPr>
          <p:nvPr>
            <p:ph idx="1"/>
          </p:nvPr>
        </p:nvSpPr>
        <p:spPr/>
        <p:txBody>
          <a:bodyPr/>
          <a:lstStyle/>
          <a:p>
            <a:r>
              <a:rPr lang="en-US" dirty="0"/>
              <a:t>A powerful memory analysis tool that allows forensic investigators to extract information from the volatile memory (RAM) of a running system. It helps in analyzing running processes, open network connections, and other artifacts.</a:t>
            </a:r>
          </a:p>
        </p:txBody>
      </p:sp>
    </p:spTree>
    <p:extLst>
      <p:ext uri="{BB962C8B-B14F-4D97-AF65-F5344CB8AC3E}">
        <p14:creationId xmlns:p14="http://schemas.microsoft.com/office/powerpoint/2010/main" val="1710837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546B-A043-FC48-B8D3-3EEE871B75C4}"/>
              </a:ext>
            </a:extLst>
          </p:cNvPr>
          <p:cNvSpPr>
            <a:spLocks noGrp="1"/>
          </p:cNvSpPr>
          <p:nvPr>
            <p:ph type="title"/>
          </p:nvPr>
        </p:nvSpPr>
        <p:spPr/>
        <p:txBody>
          <a:bodyPr/>
          <a:lstStyle/>
          <a:p>
            <a:r>
              <a:rPr lang="en-US" dirty="0"/>
              <a:t>Autopsy</a:t>
            </a:r>
          </a:p>
        </p:txBody>
      </p:sp>
      <p:sp>
        <p:nvSpPr>
          <p:cNvPr id="3" name="Content Placeholder 2">
            <a:extLst>
              <a:ext uri="{FF2B5EF4-FFF2-40B4-BE49-F238E27FC236}">
                <a16:creationId xmlns:a16="http://schemas.microsoft.com/office/drawing/2014/main" id="{38473E6E-1598-A042-8CCC-563B518DB7EE}"/>
              </a:ext>
            </a:extLst>
          </p:cNvPr>
          <p:cNvSpPr>
            <a:spLocks noGrp="1"/>
          </p:cNvSpPr>
          <p:nvPr>
            <p:ph idx="1"/>
          </p:nvPr>
        </p:nvSpPr>
        <p:spPr/>
        <p:txBody>
          <a:bodyPr/>
          <a:lstStyle/>
          <a:p>
            <a:r>
              <a:rPr lang="en-US" dirty="0"/>
              <a:t>An open-source digital forensics platform that supports live analysis. Autopsy provides a user-friendly interface for examining file systems, partitions, and disk images.</a:t>
            </a:r>
          </a:p>
        </p:txBody>
      </p:sp>
    </p:spTree>
    <p:extLst>
      <p:ext uri="{BB962C8B-B14F-4D97-AF65-F5344CB8AC3E}">
        <p14:creationId xmlns:p14="http://schemas.microsoft.com/office/powerpoint/2010/main" val="393486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0DA3-4E35-3E42-B4F2-3272E5F37638}"/>
              </a:ext>
            </a:extLst>
          </p:cNvPr>
          <p:cNvSpPr>
            <a:spLocks noGrp="1"/>
          </p:cNvSpPr>
          <p:nvPr>
            <p:ph type="title"/>
          </p:nvPr>
        </p:nvSpPr>
        <p:spPr/>
        <p:txBody>
          <a:bodyPr/>
          <a:lstStyle/>
          <a:p>
            <a:r>
              <a:rPr lang="en-US" dirty="0"/>
              <a:t>Sleuth Kit (TSK)</a:t>
            </a:r>
          </a:p>
        </p:txBody>
      </p:sp>
      <p:sp>
        <p:nvSpPr>
          <p:cNvPr id="3" name="Content Placeholder 2">
            <a:extLst>
              <a:ext uri="{FF2B5EF4-FFF2-40B4-BE49-F238E27FC236}">
                <a16:creationId xmlns:a16="http://schemas.microsoft.com/office/drawing/2014/main" id="{702C046A-DF55-5E47-B5D4-3C11E190A6B7}"/>
              </a:ext>
            </a:extLst>
          </p:cNvPr>
          <p:cNvSpPr>
            <a:spLocks noGrp="1"/>
          </p:cNvSpPr>
          <p:nvPr>
            <p:ph idx="1"/>
          </p:nvPr>
        </p:nvSpPr>
        <p:spPr/>
        <p:txBody>
          <a:bodyPr/>
          <a:lstStyle/>
          <a:p>
            <a:r>
              <a:rPr lang="en-US" dirty="0"/>
              <a:t>A collection of command-line tools for forensic analysis, including Autopsy. TSK supports the analysis of file systems and disk images in a live or post-mortem scenario.</a:t>
            </a:r>
          </a:p>
        </p:txBody>
      </p:sp>
    </p:spTree>
    <p:extLst>
      <p:ext uri="{BB962C8B-B14F-4D97-AF65-F5344CB8AC3E}">
        <p14:creationId xmlns:p14="http://schemas.microsoft.com/office/powerpoint/2010/main" val="141901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18E4-9C0C-F742-A7C0-50FC16FFE0D8}"/>
              </a:ext>
            </a:extLst>
          </p:cNvPr>
          <p:cNvSpPr>
            <a:spLocks noGrp="1"/>
          </p:cNvSpPr>
          <p:nvPr>
            <p:ph type="title"/>
          </p:nvPr>
        </p:nvSpPr>
        <p:spPr/>
        <p:txBody>
          <a:bodyPr/>
          <a:lstStyle/>
          <a:p>
            <a:r>
              <a:rPr lang="en-US" dirty="0"/>
              <a:t>Wireshark</a:t>
            </a:r>
          </a:p>
        </p:txBody>
      </p:sp>
      <p:sp>
        <p:nvSpPr>
          <p:cNvPr id="3" name="Content Placeholder 2">
            <a:extLst>
              <a:ext uri="{FF2B5EF4-FFF2-40B4-BE49-F238E27FC236}">
                <a16:creationId xmlns:a16="http://schemas.microsoft.com/office/drawing/2014/main" id="{BFB9BE86-1E81-4549-ACF8-8579F5BA16A5}"/>
              </a:ext>
            </a:extLst>
          </p:cNvPr>
          <p:cNvSpPr>
            <a:spLocks noGrp="1"/>
          </p:cNvSpPr>
          <p:nvPr>
            <p:ph idx="1"/>
          </p:nvPr>
        </p:nvSpPr>
        <p:spPr/>
        <p:txBody>
          <a:bodyPr/>
          <a:lstStyle/>
          <a:p>
            <a:r>
              <a:rPr lang="en-US" dirty="0"/>
              <a:t>A widely used network protocol analyzer that allows real-time inspection of network traffic. Wireshark is valuable for investigating network-related incidents and analyzing packet-level details.</a:t>
            </a:r>
          </a:p>
        </p:txBody>
      </p:sp>
    </p:spTree>
    <p:extLst>
      <p:ext uri="{BB962C8B-B14F-4D97-AF65-F5344CB8AC3E}">
        <p14:creationId xmlns:p14="http://schemas.microsoft.com/office/powerpoint/2010/main" val="4038117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3D7E-33AC-664B-9849-1D83D736E8FF}"/>
              </a:ext>
            </a:extLst>
          </p:cNvPr>
          <p:cNvSpPr>
            <a:spLocks noGrp="1"/>
          </p:cNvSpPr>
          <p:nvPr>
            <p:ph type="title"/>
          </p:nvPr>
        </p:nvSpPr>
        <p:spPr/>
        <p:txBody>
          <a:bodyPr/>
          <a:lstStyle/>
          <a:p>
            <a:r>
              <a:rPr lang="en-US" dirty="0"/>
              <a:t>F-Response</a:t>
            </a:r>
          </a:p>
        </p:txBody>
      </p:sp>
      <p:sp>
        <p:nvSpPr>
          <p:cNvPr id="3" name="Content Placeholder 2">
            <a:extLst>
              <a:ext uri="{FF2B5EF4-FFF2-40B4-BE49-F238E27FC236}">
                <a16:creationId xmlns:a16="http://schemas.microsoft.com/office/drawing/2014/main" id="{CF196276-37A4-0A43-870D-8C49514DF366}"/>
              </a:ext>
            </a:extLst>
          </p:cNvPr>
          <p:cNvSpPr>
            <a:spLocks noGrp="1"/>
          </p:cNvSpPr>
          <p:nvPr>
            <p:ph idx="1"/>
          </p:nvPr>
        </p:nvSpPr>
        <p:spPr/>
        <p:txBody>
          <a:bodyPr/>
          <a:lstStyle/>
          <a:p>
            <a:r>
              <a:rPr lang="en-US" dirty="0"/>
              <a:t>A commercial solution that allows forensic investigators to remotely access and acquire data from live systems. It supports multiple platforms and enables data collection without altering the target system.</a:t>
            </a:r>
          </a:p>
        </p:txBody>
      </p:sp>
    </p:spTree>
    <p:extLst>
      <p:ext uri="{BB962C8B-B14F-4D97-AF65-F5344CB8AC3E}">
        <p14:creationId xmlns:p14="http://schemas.microsoft.com/office/powerpoint/2010/main" val="618892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356C-6C21-FA4A-876B-7D8FBB08B563}"/>
              </a:ext>
            </a:extLst>
          </p:cNvPr>
          <p:cNvSpPr>
            <a:spLocks noGrp="1"/>
          </p:cNvSpPr>
          <p:nvPr>
            <p:ph type="title"/>
          </p:nvPr>
        </p:nvSpPr>
        <p:spPr/>
        <p:txBody>
          <a:bodyPr/>
          <a:lstStyle/>
          <a:p>
            <a:r>
              <a:rPr lang="en-US" dirty="0"/>
              <a:t>Redline by Carbon Black</a:t>
            </a:r>
          </a:p>
        </p:txBody>
      </p:sp>
      <p:sp>
        <p:nvSpPr>
          <p:cNvPr id="3" name="Content Placeholder 2">
            <a:extLst>
              <a:ext uri="{FF2B5EF4-FFF2-40B4-BE49-F238E27FC236}">
                <a16:creationId xmlns:a16="http://schemas.microsoft.com/office/drawing/2014/main" id="{9819618E-BF0B-4E45-BC3E-528DB5A8AABF}"/>
              </a:ext>
            </a:extLst>
          </p:cNvPr>
          <p:cNvSpPr>
            <a:spLocks noGrp="1"/>
          </p:cNvSpPr>
          <p:nvPr>
            <p:ph idx="1"/>
          </p:nvPr>
        </p:nvSpPr>
        <p:spPr/>
        <p:txBody>
          <a:bodyPr/>
          <a:lstStyle/>
          <a:p>
            <a:r>
              <a:rPr lang="en-US" dirty="0"/>
              <a:t>A free endpoint investigation tool that helps identify and analyze potential security incidents. It provides live analysis capabilities to examine running processes, network connections, and system artifacts.</a:t>
            </a:r>
          </a:p>
        </p:txBody>
      </p:sp>
    </p:spTree>
    <p:extLst>
      <p:ext uri="{BB962C8B-B14F-4D97-AF65-F5344CB8AC3E}">
        <p14:creationId xmlns:p14="http://schemas.microsoft.com/office/powerpoint/2010/main" val="303681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A446-FD5A-684D-B91F-85F0CBD76071}"/>
              </a:ext>
            </a:extLst>
          </p:cNvPr>
          <p:cNvSpPr>
            <a:spLocks noGrp="1"/>
          </p:cNvSpPr>
          <p:nvPr>
            <p:ph type="title"/>
          </p:nvPr>
        </p:nvSpPr>
        <p:spPr/>
        <p:txBody>
          <a:bodyPr/>
          <a:lstStyle/>
          <a:p>
            <a:r>
              <a:rPr lang="en-US" dirty="0"/>
              <a:t>Mandiant </a:t>
            </a:r>
            <a:r>
              <a:rPr lang="en-US" dirty="0" err="1"/>
              <a:t>Memoryze</a:t>
            </a:r>
            <a:endParaRPr lang="en-US" dirty="0"/>
          </a:p>
        </p:txBody>
      </p:sp>
      <p:sp>
        <p:nvSpPr>
          <p:cNvPr id="3" name="Content Placeholder 2">
            <a:extLst>
              <a:ext uri="{FF2B5EF4-FFF2-40B4-BE49-F238E27FC236}">
                <a16:creationId xmlns:a16="http://schemas.microsoft.com/office/drawing/2014/main" id="{C3827779-E107-1E42-BB20-A3C45C852EF3}"/>
              </a:ext>
            </a:extLst>
          </p:cNvPr>
          <p:cNvSpPr>
            <a:spLocks noGrp="1"/>
          </p:cNvSpPr>
          <p:nvPr>
            <p:ph idx="1"/>
          </p:nvPr>
        </p:nvSpPr>
        <p:spPr/>
        <p:txBody>
          <a:bodyPr/>
          <a:lstStyle/>
          <a:p>
            <a:r>
              <a:rPr lang="en-US" dirty="0"/>
              <a:t>A memory analysis tool developed by FireEye's Mandiant. </a:t>
            </a:r>
            <a:r>
              <a:rPr lang="en-US" dirty="0" err="1"/>
              <a:t>Memoryze</a:t>
            </a:r>
            <a:r>
              <a:rPr lang="en-US" dirty="0"/>
              <a:t> assists in live forensic analysis by examining volatile memory to identify malicious activity.</a:t>
            </a:r>
          </a:p>
        </p:txBody>
      </p:sp>
    </p:spTree>
    <p:extLst>
      <p:ext uri="{BB962C8B-B14F-4D97-AF65-F5344CB8AC3E}">
        <p14:creationId xmlns:p14="http://schemas.microsoft.com/office/powerpoint/2010/main" val="1781700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A2F2-8094-E242-BACD-121271217B42}"/>
              </a:ext>
            </a:extLst>
          </p:cNvPr>
          <p:cNvSpPr>
            <a:spLocks noGrp="1"/>
          </p:cNvSpPr>
          <p:nvPr>
            <p:ph type="title"/>
          </p:nvPr>
        </p:nvSpPr>
        <p:spPr/>
        <p:txBody>
          <a:bodyPr/>
          <a:lstStyle/>
          <a:p>
            <a:r>
              <a:rPr lang="en-US" dirty="0" err="1"/>
              <a:t>Sysinternals</a:t>
            </a:r>
            <a:r>
              <a:rPr lang="en-US" dirty="0"/>
              <a:t> Suite</a:t>
            </a:r>
          </a:p>
        </p:txBody>
      </p:sp>
      <p:sp>
        <p:nvSpPr>
          <p:cNvPr id="3" name="Content Placeholder 2">
            <a:extLst>
              <a:ext uri="{FF2B5EF4-FFF2-40B4-BE49-F238E27FC236}">
                <a16:creationId xmlns:a16="http://schemas.microsoft.com/office/drawing/2014/main" id="{64AD3302-E817-AF4B-B4FF-A2D05CD2F8A8}"/>
              </a:ext>
            </a:extLst>
          </p:cNvPr>
          <p:cNvSpPr>
            <a:spLocks noGrp="1"/>
          </p:cNvSpPr>
          <p:nvPr>
            <p:ph idx="1"/>
          </p:nvPr>
        </p:nvSpPr>
        <p:spPr/>
        <p:txBody>
          <a:bodyPr/>
          <a:lstStyle/>
          <a:p>
            <a:r>
              <a:rPr lang="en-US" dirty="0"/>
              <a:t>A collection of advanced system utilities for Windows, including tools like Process Explorer, </a:t>
            </a:r>
            <a:r>
              <a:rPr lang="en-US" dirty="0" err="1"/>
              <a:t>TCPView</a:t>
            </a:r>
            <a:r>
              <a:rPr lang="en-US" dirty="0"/>
              <a:t>, and Autoruns. These tools provide real-time insights into processes, network connections, and system startup.</a:t>
            </a:r>
          </a:p>
          <a:p>
            <a:endParaRPr lang="en-US" dirty="0"/>
          </a:p>
        </p:txBody>
      </p:sp>
    </p:spTree>
    <p:extLst>
      <p:ext uri="{BB962C8B-B14F-4D97-AF65-F5344CB8AC3E}">
        <p14:creationId xmlns:p14="http://schemas.microsoft.com/office/powerpoint/2010/main" val="247138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AAFE-BE70-4948-8946-A79A85FCBC72}"/>
              </a:ext>
            </a:extLst>
          </p:cNvPr>
          <p:cNvSpPr>
            <a:spLocks noGrp="1"/>
          </p:cNvSpPr>
          <p:nvPr>
            <p:ph type="title"/>
          </p:nvPr>
        </p:nvSpPr>
        <p:spPr/>
        <p:txBody>
          <a:bodyPr/>
          <a:lstStyle/>
          <a:p>
            <a:r>
              <a:rPr lang="en-US" dirty="0"/>
              <a:t>When to perform Live Forensics</a:t>
            </a:r>
          </a:p>
        </p:txBody>
      </p:sp>
      <p:sp>
        <p:nvSpPr>
          <p:cNvPr id="3" name="Content Placeholder 2">
            <a:extLst>
              <a:ext uri="{FF2B5EF4-FFF2-40B4-BE49-F238E27FC236}">
                <a16:creationId xmlns:a16="http://schemas.microsoft.com/office/drawing/2014/main" id="{3E822449-038B-A045-89CF-F2ED4097255A}"/>
              </a:ext>
            </a:extLst>
          </p:cNvPr>
          <p:cNvSpPr>
            <a:spLocks noGrp="1"/>
          </p:cNvSpPr>
          <p:nvPr>
            <p:ph idx="1"/>
          </p:nvPr>
        </p:nvSpPr>
        <p:spPr/>
        <p:txBody>
          <a:bodyPr/>
          <a:lstStyle/>
          <a:p>
            <a:pPr algn="just"/>
            <a:r>
              <a:rPr lang="en-US" dirty="0"/>
              <a:t>Live forensics, also known as live analysis or real-time forensics, involves the examination and analysis of a system while it is running or operational. </a:t>
            </a:r>
          </a:p>
          <a:p>
            <a:pPr algn="just"/>
            <a:r>
              <a:rPr lang="en-US" dirty="0"/>
              <a:t>There are specific situations and scenarios where live forensics is typically performed.</a:t>
            </a:r>
          </a:p>
        </p:txBody>
      </p:sp>
    </p:spTree>
    <p:extLst>
      <p:ext uri="{BB962C8B-B14F-4D97-AF65-F5344CB8AC3E}">
        <p14:creationId xmlns:p14="http://schemas.microsoft.com/office/powerpoint/2010/main" val="157059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7B71-961E-B94A-B182-A8B5FFE49863}"/>
              </a:ext>
            </a:extLst>
          </p:cNvPr>
          <p:cNvSpPr>
            <a:spLocks noGrp="1"/>
          </p:cNvSpPr>
          <p:nvPr>
            <p:ph type="title"/>
          </p:nvPr>
        </p:nvSpPr>
        <p:spPr/>
        <p:txBody>
          <a:bodyPr/>
          <a:lstStyle/>
          <a:p>
            <a:r>
              <a:rPr lang="en-US" dirty="0"/>
              <a:t>What to collect in live response</a:t>
            </a:r>
          </a:p>
        </p:txBody>
      </p:sp>
      <p:sp>
        <p:nvSpPr>
          <p:cNvPr id="3" name="Content Placeholder 2">
            <a:extLst>
              <a:ext uri="{FF2B5EF4-FFF2-40B4-BE49-F238E27FC236}">
                <a16:creationId xmlns:a16="http://schemas.microsoft.com/office/drawing/2014/main" id="{105B84C1-8661-6D40-944A-BA40BC51F1E8}"/>
              </a:ext>
            </a:extLst>
          </p:cNvPr>
          <p:cNvSpPr>
            <a:spLocks noGrp="1"/>
          </p:cNvSpPr>
          <p:nvPr>
            <p:ph idx="1"/>
          </p:nvPr>
        </p:nvSpPr>
        <p:spPr/>
        <p:txBody>
          <a:bodyPr/>
          <a:lstStyle/>
          <a:p>
            <a:pPr algn="just"/>
            <a:r>
              <a:rPr lang="en-US" dirty="0"/>
              <a:t>In live forensics, investigators collect volatile data and information from a running system to analyze its current state.</a:t>
            </a:r>
          </a:p>
          <a:p>
            <a:pPr algn="just"/>
            <a:r>
              <a:rPr lang="en-US" dirty="0"/>
              <a:t> The goal is to gather evidence without disrupting the normal operation of the system. </a:t>
            </a:r>
          </a:p>
        </p:txBody>
      </p:sp>
    </p:spTree>
    <p:extLst>
      <p:ext uri="{BB962C8B-B14F-4D97-AF65-F5344CB8AC3E}">
        <p14:creationId xmlns:p14="http://schemas.microsoft.com/office/powerpoint/2010/main" val="229237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579F-931E-7648-9539-18C7D5D9C769}"/>
              </a:ext>
            </a:extLst>
          </p:cNvPr>
          <p:cNvSpPr>
            <a:spLocks noGrp="1"/>
          </p:cNvSpPr>
          <p:nvPr>
            <p:ph type="title"/>
          </p:nvPr>
        </p:nvSpPr>
        <p:spPr/>
        <p:txBody>
          <a:bodyPr/>
          <a:lstStyle/>
          <a:p>
            <a:r>
              <a:rPr lang="en-US" dirty="0"/>
              <a:t>Memory (RAM) Artifacts</a:t>
            </a:r>
          </a:p>
        </p:txBody>
      </p:sp>
      <p:sp>
        <p:nvSpPr>
          <p:cNvPr id="3" name="Content Placeholder 2">
            <a:extLst>
              <a:ext uri="{FF2B5EF4-FFF2-40B4-BE49-F238E27FC236}">
                <a16:creationId xmlns:a16="http://schemas.microsoft.com/office/drawing/2014/main" id="{E7513F4B-1B63-FD44-9107-311498D64BFB}"/>
              </a:ext>
            </a:extLst>
          </p:cNvPr>
          <p:cNvSpPr>
            <a:spLocks noGrp="1"/>
          </p:cNvSpPr>
          <p:nvPr>
            <p:ph idx="1"/>
          </p:nvPr>
        </p:nvSpPr>
        <p:spPr/>
        <p:txBody>
          <a:bodyPr/>
          <a:lstStyle/>
          <a:p>
            <a:r>
              <a:rPr lang="en-US" dirty="0"/>
              <a:t>Running Processes: Identify and document all active processes, including process names, IDs, and associated metadata.</a:t>
            </a:r>
          </a:p>
          <a:p>
            <a:r>
              <a:rPr lang="en-US" dirty="0"/>
              <a:t>Network Connections: Examine open network connections, including source and destination IP addresses, ports, and protocol information.</a:t>
            </a:r>
          </a:p>
          <a:p>
            <a:r>
              <a:rPr lang="en-US" dirty="0"/>
              <a:t>Loaded DLLs and Modules: List all dynamic link libraries (DLLs) and modules currently loaded in memory.</a:t>
            </a:r>
          </a:p>
        </p:txBody>
      </p:sp>
    </p:spTree>
    <p:extLst>
      <p:ext uri="{BB962C8B-B14F-4D97-AF65-F5344CB8AC3E}">
        <p14:creationId xmlns:p14="http://schemas.microsoft.com/office/powerpoint/2010/main" val="55276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2A21-59F1-AF45-B34B-CAA41E590882}"/>
              </a:ext>
            </a:extLst>
          </p:cNvPr>
          <p:cNvSpPr>
            <a:spLocks noGrp="1"/>
          </p:cNvSpPr>
          <p:nvPr>
            <p:ph type="title"/>
          </p:nvPr>
        </p:nvSpPr>
        <p:spPr/>
        <p:txBody>
          <a:bodyPr/>
          <a:lstStyle/>
          <a:p>
            <a:r>
              <a:rPr lang="en-US" dirty="0"/>
              <a:t>System Information</a:t>
            </a:r>
          </a:p>
        </p:txBody>
      </p:sp>
      <p:sp>
        <p:nvSpPr>
          <p:cNvPr id="3" name="Content Placeholder 2">
            <a:extLst>
              <a:ext uri="{FF2B5EF4-FFF2-40B4-BE49-F238E27FC236}">
                <a16:creationId xmlns:a16="http://schemas.microsoft.com/office/drawing/2014/main" id="{841253D3-2A4E-D34D-847F-F96B33885C2F}"/>
              </a:ext>
            </a:extLst>
          </p:cNvPr>
          <p:cNvSpPr>
            <a:spLocks noGrp="1"/>
          </p:cNvSpPr>
          <p:nvPr>
            <p:ph idx="1"/>
          </p:nvPr>
        </p:nvSpPr>
        <p:spPr/>
        <p:txBody>
          <a:bodyPr/>
          <a:lstStyle/>
          <a:p>
            <a:r>
              <a:rPr lang="en-US" dirty="0"/>
              <a:t>System Configuration: Document details about the system's hardware configuration, including CPU, memory, and storage information.</a:t>
            </a:r>
          </a:p>
          <a:p>
            <a:r>
              <a:rPr lang="en-US" dirty="0"/>
              <a:t>Logged-In Users: Identify users currently logged into the system, along with their privileges and activities.</a:t>
            </a:r>
          </a:p>
        </p:txBody>
      </p:sp>
    </p:spTree>
    <p:extLst>
      <p:ext uri="{BB962C8B-B14F-4D97-AF65-F5344CB8AC3E}">
        <p14:creationId xmlns:p14="http://schemas.microsoft.com/office/powerpoint/2010/main" val="3016644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DDBF-F823-DF40-8D0B-FFC958928A25}"/>
              </a:ext>
            </a:extLst>
          </p:cNvPr>
          <p:cNvSpPr>
            <a:spLocks noGrp="1"/>
          </p:cNvSpPr>
          <p:nvPr>
            <p:ph type="title"/>
          </p:nvPr>
        </p:nvSpPr>
        <p:spPr/>
        <p:txBody>
          <a:bodyPr/>
          <a:lstStyle/>
          <a:p>
            <a:r>
              <a:rPr lang="en-US" dirty="0"/>
              <a:t>File System Artifacts</a:t>
            </a:r>
          </a:p>
        </p:txBody>
      </p:sp>
      <p:sp>
        <p:nvSpPr>
          <p:cNvPr id="3" name="Content Placeholder 2">
            <a:extLst>
              <a:ext uri="{FF2B5EF4-FFF2-40B4-BE49-F238E27FC236}">
                <a16:creationId xmlns:a16="http://schemas.microsoft.com/office/drawing/2014/main" id="{9997D9CE-3C74-3B41-ACD4-DF13A7B731D3}"/>
              </a:ext>
            </a:extLst>
          </p:cNvPr>
          <p:cNvSpPr>
            <a:spLocks noGrp="1"/>
          </p:cNvSpPr>
          <p:nvPr>
            <p:ph idx="1"/>
          </p:nvPr>
        </p:nvSpPr>
        <p:spPr/>
        <p:txBody>
          <a:bodyPr/>
          <a:lstStyle/>
          <a:p>
            <a:r>
              <a:rPr lang="en-US" dirty="0"/>
              <a:t>File Listings: Obtain a list of files and directories, including timestamps, permissions, and file sizes.</a:t>
            </a:r>
          </a:p>
          <a:p>
            <a:r>
              <a:rPr lang="en-US" dirty="0"/>
              <a:t>Registry Entries: Examine relevant parts of the Windows Registry for information about system configuration and user activities.</a:t>
            </a:r>
          </a:p>
        </p:txBody>
      </p:sp>
    </p:spTree>
    <p:extLst>
      <p:ext uri="{BB962C8B-B14F-4D97-AF65-F5344CB8AC3E}">
        <p14:creationId xmlns:p14="http://schemas.microsoft.com/office/powerpoint/2010/main" val="3775007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D52A-9906-4C41-A739-3B594B7F462D}"/>
              </a:ext>
            </a:extLst>
          </p:cNvPr>
          <p:cNvSpPr>
            <a:spLocks noGrp="1"/>
          </p:cNvSpPr>
          <p:nvPr>
            <p:ph type="title"/>
          </p:nvPr>
        </p:nvSpPr>
        <p:spPr/>
        <p:txBody>
          <a:bodyPr/>
          <a:lstStyle/>
          <a:p>
            <a:r>
              <a:rPr lang="en-US" dirty="0"/>
              <a:t>Network Artifacts</a:t>
            </a:r>
          </a:p>
        </p:txBody>
      </p:sp>
      <p:sp>
        <p:nvSpPr>
          <p:cNvPr id="3" name="Content Placeholder 2">
            <a:extLst>
              <a:ext uri="{FF2B5EF4-FFF2-40B4-BE49-F238E27FC236}">
                <a16:creationId xmlns:a16="http://schemas.microsoft.com/office/drawing/2014/main" id="{5D2F3927-9CEC-544B-A324-DF5A832B626D}"/>
              </a:ext>
            </a:extLst>
          </p:cNvPr>
          <p:cNvSpPr>
            <a:spLocks noGrp="1"/>
          </p:cNvSpPr>
          <p:nvPr>
            <p:ph idx="1"/>
          </p:nvPr>
        </p:nvSpPr>
        <p:spPr/>
        <p:txBody>
          <a:bodyPr/>
          <a:lstStyle/>
          <a:p>
            <a:r>
              <a:rPr lang="en-US" dirty="0"/>
              <a:t>Network Routing Tables: Capture information about the system's routing configuration.</a:t>
            </a:r>
          </a:p>
          <a:p>
            <a:r>
              <a:rPr lang="en-US" dirty="0"/>
              <a:t>ARP Cache: Retrieve the Address Resolution Protocol (ARP) cache to identify IP-to-MAC address mappings.</a:t>
            </a:r>
          </a:p>
        </p:txBody>
      </p:sp>
    </p:spTree>
    <p:extLst>
      <p:ext uri="{BB962C8B-B14F-4D97-AF65-F5344CB8AC3E}">
        <p14:creationId xmlns:p14="http://schemas.microsoft.com/office/powerpoint/2010/main" val="1490513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D7EB-ED70-2A4C-B489-350AC3F86066}"/>
              </a:ext>
            </a:extLst>
          </p:cNvPr>
          <p:cNvSpPr>
            <a:spLocks noGrp="1"/>
          </p:cNvSpPr>
          <p:nvPr>
            <p:ph type="title"/>
          </p:nvPr>
        </p:nvSpPr>
        <p:spPr/>
        <p:txBody>
          <a:bodyPr/>
          <a:lstStyle/>
          <a:p>
            <a:r>
              <a:rPr lang="en-US" dirty="0"/>
              <a:t>Log Files</a:t>
            </a:r>
          </a:p>
        </p:txBody>
      </p:sp>
      <p:sp>
        <p:nvSpPr>
          <p:cNvPr id="3" name="Content Placeholder 2">
            <a:extLst>
              <a:ext uri="{FF2B5EF4-FFF2-40B4-BE49-F238E27FC236}">
                <a16:creationId xmlns:a16="http://schemas.microsoft.com/office/drawing/2014/main" id="{31BB587D-D15A-4C48-9219-F7832B153BD0}"/>
              </a:ext>
            </a:extLst>
          </p:cNvPr>
          <p:cNvSpPr>
            <a:spLocks noGrp="1"/>
          </p:cNvSpPr>
          <p:nvPr>
            <p:ph idx="1"/>
          </p:nvPr>
        </p:nvSpPr>
        <p:spPr/>
        <p:txBody>
          <a:bodyPr/>
          <a:lstStyle/>
          <a:p>
            <a:pPr algn="just"/>
            <a:r>
              <a:rPr lang="en-US" dirty="0"/>
              <a:t>System Logs: Collect logs generated by the operating system, which may contain records of system events, errors, and user activities.</a:t>
            </a:r>
          </a:p>
          <a:p>
            <a:pPr algn="just"/>
            <a:r>
              <a:rPr lang="en-US" dirty="0"/>
              <a:t>Application Logs: Extract logs from specific applications that may provide insights into user actions or system events.</a:t>
            </a:r>
          </a:p>
        </p:txBody>
      </p:sp>
    </p:spTree>
    <p:extLst>
      <p:ext uri="{BB962C8B-B14F-4D97-AF65-F5344CB8AC3E}">
        <p14:creationId xmlns:p14="http://schemas.microsoft.com/office/powerpoint/2010/main" val="3039135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C21C-0578-0047-8C95-58D39E96A5EC}"/>
              </a:ext>
            </a:extLst>
          </p:cNvPr>
          <p:cNvSpPr>
            <a:spLocks noGrp="1"/>
          </p:cNvSpPr>
          <p:nvPr>
            <p:ph type="title"/>
          </p:nvPr>
        </p:nvSpPr>
        <p:spPr/>
        <p:txBody>
          <a:bodyPr/>
          <a:lstStyle/>
          <a:p>
            <a:r>
              <a:rPr lang="en-US" dirty="0"/>
              <a:t>User Activities</a:t>
            </a:r>
          </a:p>
        </p:txBody>
      </p:sp>
      <p:sp>
        <p:nvSpPr>
          <p:cNvPr id="3" name="Content Placeholder 2">
            <a:extLst>
              <a:ext uri="{FF2B5EF4-FFF2-40B4-BE49-F238E27FC236}">
                <a16:creationId xmlns:a16="http://schemas.microsoft.com/office/drawing/2014/main" id="{4CFB1C8A-C622-C34E-A318-BBD4A2E385FA}"/>
              </a:ext>
            </a:extLst>
          </p:cNvPr>
          <p:cNvSpPr>
            <a:spLocks noGrp="1"/>
          </p:cNvSpPr>
          <p:nvPr>
            <p:ph idx="1"/>
          </p:nvPr>
        </p:nvSpPr>
        <p:spPr/>
        <p:txBody>
          <a:bodyPr/>
          <a:lstStyle/>
          <a:p>
            <a:r>
              <a:rPr lang="en-US" dirty="0"/>
              <a:t>User Account Information: Document details about user accounts, their privileges, and recent activities.</a:t>
            </a:r>
          </a:p>
          <a:p>
            <a:r>
              <a:rPr lang="en-US" dirty="0"/>
              <a:t>Browser History and Cookies: If applicable, collect information related to web browsing history and stored cookies.</a:t>
            </a:r>
          </a:p>
        </p:txBody>
      </p:sp>
    </p:spTree>
    <p:extLst>
      <p:ext uri="{BB962C8B-B14F-4D97-AF65-F5344CB8AC3E}">
        <p14:creationId xmlns:p14="http://schemas.microsoft.com/office/powerpoint/2010/main" val="2558539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F292-28B7-6D48-B99B-62601D0AE5FF}"/>
              </a:ext>
            </a:extLst>
          </p:cNvPr>
          <p:cNvSpPr>
            <a:spLocks noGrp="1"/>
          </p:cNvSpPr>
          <p:nvPr>
            <p:ph type="title"/>
          </p:nvPr>
        </p:nvSpPr>
        <p:spPr/>
        <p:txBody>
          <a:bodyPr>
            <a:normAutofit/>
          </a:bodyPr>
          <a:lstStyle/>
          <a:p>
            <a:r>
              <a:rPr lang="en-US" dirty="0"/>
              <a:t>Live data collection on Windows system</a:t>
            </a:r>
          </a:p>
        </p:txBody>
      </p:sp>
      <p:sp>
        <p:nvSpPr>
          <p:cNvPr id="3" name="Content Placeholder 2">
            <a:extLst>
              <a:ext uri="{FF2B5EF4-FFF2-40B4-BE49-F238E27FC236}">
                <a16:creationId xmlns:a16="http://schemas.microsoft.com/office/drawing/2014/main" id="{D4B77155-4252-0848-8438-3DA693DFC2C6}"/>
              </a:ext>
            </a:extLst>
          </p:cNvPr>
          <p:cNvSpPr>
            <a:spLocks noGrp="1"/>
          </p:cNvSpPr>
          <p:nvPr>
            <p:ph idx="1"/>
          </p:nvPr>
        </p:nvSpPr>
        <p:spPr/>
        <p:txBody>
          <a:bodyPr/>
          <a:lstStyle/>
          <a:p>
            <a:r>
              <a:rPr lang="en-US" dirty="0"/>
              <a:t>Live data collection on a Windows system during a forensic analysis involves gathering volatile information from the running system without modifying any stored data.</a:t>
            </a:r>
          </a:p>
        </p:txBody>
      </p:sp>
    </p:spTree>
    <p:extLst>
      <p:ext uri="{BB962C8B-B14F-4D97-AF65-F5344CB8AC3E}">
        <p14:creationId xmlns:p14="http://schemas.microsoft.com/office/powerpoint/2010/main" val="2508374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D2BD-767C-6C40-AA70-4B0869AC2EFE}"/>
              </a:ext>
            </a:extLst>
          </p:cNvPr>
          <p:cNvSpPr>
            <a:spLocks noGrp="1"/>
          </p:cNvSpPr>
          <p:nvPr>
            <p:ph type="title"/>
          </p:nvPr>
        </p:nvSpPr>
        <p:spPr/>
        <p:txBody>
          <a:bodyPr/>
          <a:lstStyle/>
          <a:p>
            <a:r>
              <a:rPr lang="en-US" dirty="0"/>
              <a:t>Memory Analysis</a:t>
            </a:r>
          </a:p>
        </p:txBody>
      </p:sp>
      <p:sp>
        <p:nvSpPr>
          <p:cNvPr id="3" name="Content Placeholder 2">
            <a:extLst>
              <a:ext uri="{FF2B5EF4-FFF2-40B4-BE49-F238E27FC236}">
                <a16:creationId xmlns:a16="http://schemas.microsoft.com/office/drawing/2014/main" id="{082AAE7B-072C-2B43-AB5D-A7F17E8D4DE7}"/>
              </a:ext>
            </a:extLst>
          </p:cNvPr>
          <p:cNvSpPr>
            <a:spLocks noGrp="1"/>
          </p:cNvSpPr>
          <p:nvPr>
            <p:ph idx="1"/>
          </p:nvPr>
        </p:nvSpPr>
        <p:spPr/>
        <p:txBody>
          <a:bodyPr/>
          <a:lstStyle/>
          <a:p>
            <a:r>
              <a:rPr lang="en-US" dirty="0"/>
              <a:t>Running Processes:</a:t>
            </a:r>
          </a:p>
          <a:p>
            <a:pPr lvl="1"/>
            <a:r>
              <a:rPr lang="en-US" dirty="0"/>
              <a:t>Use tools like Volatility or </a:t>
            </a:r>
            <a:r>
              <a:rPr lang="en-US" dirty="0" err="1"/>
              <a:t>WinPMEM</a:t>
            </a:r>
            <a:r>
              <a:rPr lang="en-US" dirty="0"/>
              <a:t> to capture a list of running processes, their details, and memory sections.</a:t>
            </a:r>
          </a:p>
          <a:p>
            <a:r>
              <a:rPr lang="en-US" dirty="0"/>
              <a:t>Network Connections:</a:t>
            </a:r>
          </a:p>
          <a:p>
            <a:pPr lvl="1"/>
            <a:r>
              <a:rPr lang="en-US" dirty="0"/>
              <a:t>Extract information about active network connections, including source and destination IP addresses and port numbers.</a:t>
            </a:r>
          </a:p>
          <a:p>
            <a:r>
              <a:rPr lang="en-US" dirty="0"/>
              <a:t>Loaded DLLs and Modules:</a:t>
            </a:r>
          </a:p>
          <a:p>
            <a:pPr lvl="1"/>
            <a:r>
              <a:rPr lang="en-US" dirty="0"/>
              <a:t>Analyze loaded dynamic link libraries (DLLs) and modules in memory.</a:t>
            </a:r>
          </a:p>
          <a:p>
            <a:endParaRPr lang="en-US" dirty="0"/>
          </a:p>
        </p:txBody>
      </p:sp>
    </p:spTree>
    <p:extLst>
      <p:ext uri="{BB962C8B-B14F-4D97-AF65-F5344CB8AC3E}">
        <p14:creationId xmlns:p14="http://schemas.microsoft.com/office/powerpoint/2010/main" val="1713668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ACB3-231C-D446-9B9B-890F15F7B6FF}"/>
              </a:ext>
            </a:extLst>
          </p:cNvPr>
          <p:cNvSpPr>
            <a:spLocks noGrp="1"/>
          </p:cNvSpPr>
          <p:nvPr>
            <p:ph type="title"/>
          </p:nvPr>
        </p:nvSpPr>
        <p:spPr/>
        <p:txBody>
          <a:bodyPr/>
          <a:lstStyle/>
          <a:p>
            <a:r>
              <a:rPr lang="en-US" dirty="0"/>
              <a:t>System Information</a:t>
            </a:r>
          </a:p>
        </p:txBody>
      </p:sp>
      <p:sp>
        <p:nvSpPr>
          <p:cNvPr id="3" name="Content Placeholder 2">
            <a:extLst>
              <a:ext uri="{FF2B5EF4-FFF2-40B4-BE49-F238E27FC236}">
                <a16:creationId xmlns:a16="http://schemas.microsoft.com/office/drawing/2014/main" id="{18E8E313-8223-C446-A2E5-7C960C14BFF0}"/>
              </a:ext>
            </a:extLst>
          </p:cNvPr>
          <p:cNvSpPr>
            <a:spLocks noGrp="1"/>
          </p:cNvSpPr>
          <p:nvPr>
            <p:ph idx="1"/>
          </p:nvPr>
        </p:nvSpPr>
        <p:spPr/>
        <p:txBody>
          <a:bodyPr/>
          <a:lstStyle/>
          <a:p>
            <a:r>
              <a:rPr lang="en-US" dirty="0"/>
              <a:t>System Configuration:</a:t>
            </a:r>
          </a:p>
          <a:p>
            <a:pPr lvl="1"/>
            <a:r>
              <a:rPr lang="en-US" dirty="0"/>
              <a:t>Gather information on the system's hardware, including CPU details, memory size, and storage configuration.</a:t>
            </a:r>
          </a:p>
          <a:p>
            <a:r>
              <a:rPr lang="en-US" dirty="0"/>
              <a:t>Logged-In Users:</a:t>
            </a:r>
          </a:p>
          <a:p>
            <a:pPr lvl="1"/>
            <a:r>
              <a:rPr lang="en-US" dirty="0"/>
              <a:t>Identify users currently logged in and their associated privileges.</a:t>
            </a:r>
          </a:p>
        </p:txBody>
      </p:sp>
    </p:spTree>
    <p:extLst>
      <p:ext uri="{BB962C8B-B14F-4D97-AF65-F5344CB8AC3E}">
        <p14:creationId xmlns:p14="http://schemas.microsoft.com/office/powerpoint/2010/main" val="361452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92FE-2320-3942-84EB-53787D8F0C9C}"/>
              </a:ext>
            </a:extLst>
          </p:cNvPr>
          <p:cNvSpPr>
            <a:spLocks noGrp="1"/>
          </p:cNvSpPr>
          <p:nvPr>
            <p:ph type="title"/>
          </p:nvPr>
        </p:nvSpPr>
        <p:spPr/>
        <p:txBody>
          <a:bodyPr/>
          <a:lstStyle/>
          <a:p>
            <a:r>
              <a:rPr lang="en-US" dirty="0"/>
              <a:t>Incident Response</a:t>
            </a:r>
          </a:p>
        </p:txBody>
      </p:sp>
      <p:sp>
        <p:nvSpPr>
          <p:cNvPr id="3" name="Content Placeholder 2">
            <a:extLst>
              <a:ext uri="{FF2B5EF4-FFF2-40B4-BE49-F238E27FC236}">
                <a16:creationId xmlns:a16="http://schemas.microsoft.com/office/drawing/2014/main" id="{927FE6E8-32CE-1E4E-8BE7-BBE3B2D98162}"/>
              </a:ext>
            </a:extLst>
          </p:cNvPr>
          <p:cNvSpPr>
            <a:spLocks noGrp="1"/>
          </p:cNvSpPr>
          <p:nvPr>
            <p:ph idx="1"/>
          </p:nvPr>
        </p:nvSpPr>
        <p:spPr/>
        <p:txBody>
          <a:bodyPr/>
          <a:lstStyle/>
          <a:p>
            <a:r>
              <a:rPr lang="en-US" dirty="0"/>
              <a:t>Live forensics is often conducted as part of incident response efforts to quickly assess and respond to security incidents. </a:t>
            </a:r>
          </a:p>
          <a:p>
            <a:r>
              <a:rPr lang="en-US" dirty="0"/>
              <a:t>It allows investigators to gather real-time information about the nature and scope of an incident.</a:t>
            </a:r>
          </a:p>
        </p:txBody>
      </p:sp>
    </p:spTree>
    <p:extLst>
      <p:ext uri="{BB962C8B-B14F-4D97-AF65-F5344CB8AC3E}">
        <p14:creationId xmlns:p14="http://schemas.microsoft.com/office/powerpoint/2010/main" val="831095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1943-0A44-2E4C-B62B-757E7D4C1258}"/>
              </a:ext>
            </a:extLst>
          </p:cNvPr>
          <p:cNvSpPr>
            <a:spLocks noGrp="1"/>
          </p:cNvSpPr>
          <p:nvPr>
            <p:ph type="title"/>
          </p:nvPr>
        </p:nvSpPr>
        <p:spPr/>
        <p:txBody>
          <a:bodyPr/>
          <a:lstStyle/>
          <a:p>
            <a:r>
              <a:rPr lang="en-US" dirty="0"/>
              <a:t>File System Artifacts</a:t>
            </a:r>
          </a:p>
        </p:txBody>
      </p:sp>
      <p:sp>
        <p:nvSpPr>
          <p:cNvPr id="3" name="Content Placeholder 2">
            <a:extLst>
              <a:ext uri="{FF2B5EF4-FFF2-40B4-BE49-F238E27FC236}">
                <a16:creationId xmlns:a16="http://schemas.microsoft.com/office/drawing/2014/main" id="{BFF7A243-E806-B24F-9604-2A6E36AC07B9}"/>
              </a:ext>
            </a:extLst>
          </p:cNvPr>
          <p:cNvSpPr>
            <a:spLocks noGrp="1"/>
          </p:cNvSpPr>
          <p:nvPr>
            <p:ph idx="1"/>
          </p:nvPr>
        </p:nvSpPr>
        <p:spPr/>
        <p:txBody>
          <a:bodyPr/>
          <a:lstStyle/>
          <a:p>
            <a:r>
              <a:rPr lang="en-US" dirty="0"/>
              <a:t>File Listings:</a:t>
            </a:r>
          </a:p>
          <a:p>
            <a:pPr lvl="1"/>
            <a:r>
              <a:rPr lang="en-US" dirty="0"/>
              <a:t>Collect a directory listing of critical system directories and user profiles.</a:t>
            </a:r>
          </a:p>
          <a:p>
            <a:r>
              <a:rPr lang="en-US" dirty="0"/>
              <a:t>Registry Entries:</a:t>
            </a:r>
          </a:p>
          <a:p>
            <a:pPr lvl="1"/>
            <a:r>
              <a:rPr lang="en-US" dirty="0"/>
              <a:t>Extract relevant information from the Windows Registry, including configuration settings and user-specific data.</a:t>
            </a:r>
          </a:p>
        </p:txBody>
      </p:sp>
    </p:spTree>
    <p:extLst>
      <p:ext uri="{BB962C8B-B14F-4D97-AF65-F5344CB8AC3E}">
        <p14:creationId xmlns:p14="http://schemas.microsoft.com/office/powerpoint/2010/main" val="2905101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783E-BDEA-7A43-A660-DA6758D2AE2B}"/>
              </a:ext>
            </a:extLst>
          </p:cNvPr>
          <p:cNvSpPr>
            <a:spLocks noGrp="1"/>
          </p:cNvSpPr>
          <p:nvPr>
            <p:ph type="title"/>
          </p:nvPr>
        </p:nvSpPr>
        <p:spPr/>
        <p:txBody>
          <a:bodyPr/>
          <a:lstStyle/>
          <a:p>
            <a:r>
              <a:rPr lang="en-US" dirty="0"/>
              <a:t>Network Artifacts</a:t>
            </a:r>
          </a:p>
        </p:txBody>
      </p:sp>
      <p:sp>
        <p:nvSpPr>
          <p:cNvPr id="3" name="Content Placeholder 2">
            <a:extLst>
              <a:ext uri="{FF2B5EF4-FFF2-40B4-BE49-F238E27FC236}">
                <a16:creationId xmlns:a16="http://schemas.microsoft.com/office/drawing/2014/main" id="{0D09C861-AA34-1846-9CD1-98E5A50DFFF3}"/>
              </a:ext>
            </a:extLst>
          </p:cNvPr>
          <p:cNvSpPr>
            <a:spLocks noGrp="1"/>
          </p:cNvSpPr>
          <p:nvPr>
            <p:ph idx="1"/>
          </p:nvPr>
        </p:nvSpPr>
        <p:spPr/>
        <p:txBody>
          <a:bodyPr/>
          <a:lstStyle/>
          <a:p>
            <a:r>
              <a:rPr lang="en-US" dirty="0"/>
              <a:t>Network Routing Tables:</a:t>
            </a:r>
          </a:p>
          <a:p>
            <a:pPr lvl="1"/>
            <a:r>
              <a:rPr lang="en-US" dirty="0"/>
              <a:t>Capture details about the system's routing configuration.</a:t>
            </a:r>
          </a:p>
          <a:p>
            <a:r>
              <a:rPr lang="en-US" dirty="0"/>
              <a:t>ARP Cache:</a:t>
            </a:r>
          </a:p>
          <a:p>
            <a:pPr lvl="1"/>
            <a:r>
              <a:rPr lang="en-US" dirty="0"/>
              <a:t>Retrieve the ARP cache to identify IP-to-MAC address mappings.</a:t>
            </a:r>
          </a:p>
        </p:txBody>
      </p:sp>
    </p:spTree>
    <p:extLst>
      <p:ext uri="{BB962C8B-B14F-4D97-AF65-F5344CB8AC3E}">
        <p14:creationId xmlns:p14="http://schemas.microsoft.com/office/powerpoint/2010/main" val="849654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6B6D-AA59-FC4A-BBB2-8C026F36A87A}"/>
              </a:ext>
            </a:extLst>
          </p:cNvPr>
          <p:cNvSpPr>
            <a:spLocks noGrp="1"/>
          </p:cNvSpPr>
          <p:nvPr>
            <p:ph type="title"/>
          </p:nvPr>
        </p:nvSpPr>
        <p:spPr/>
        <p:txBody>
          <a:bodyPr/>
          <a:lstStyle/>
          <a:p>
            <a:r>
              <a:rPr lang="en-US" dirty="0"/>
              <a:t>Log Files</a:t>
            </a:r>
          </a:p>
        </p:txBody>
      </p:sp>
      <p:sp>
        <p:nvSpPr>
          <p:cNvPr id="3" name="Content Placeholder 2">
            <a:extLst>
              <a:ext uri="{FF2B5EF4-FFF2-40B4-BE49-F238E27FC236}">
                <a16:creationId xmlns:a16="http://schemas.microsoft.com/office/drawing/2014/main" id="{1817180F-0E34-BB4A-9880-82864E9D70E4}"/>
              </a:ext>
            </a:extLst>
          </p:cNvPr>
          <p:cNvSpPr>
            <a:spLocks noGrp="1"/>
          </p:cNvSpPr>
          <p:nvPr>
            <p:ph idx="1"/>
          </p:nvPr>
        </p:nvSpPr>
        <p:spPr/>
        <p:txBody>
          <a:bodyPr/>
          <a:lstStyle/>
          <a:p>
            <a:r>
              <a:rPr lang="en-US" dirty="0"/>
              <a:t>System Logs:</a:t>
            </a:r>
          </a:p>
          <a:p>
            <a:pPr lvl="1"/>
            <a:r>
              <a:rPr lang="en-US" dirty="0"/>
              <a:t>Collect logs from the Windows Event Viewer, including System, Application, and Security logs.</a:t>
            </a:r>
          </a:p>
          <a:p>
            <a:r>
              <a:rPr lang="en-US" dirty="0"/>
              <a:t>Application Logs:</a:t>
            </a:r>
          </a:p>
          <a:p>
            <a:pPr lvl="1"/>
            <a:r>
              <a:rPr lang="en-US" dirty="0"/>
              <a:t>Extract logs from specific applications, especially those related to security or system events.</a:t>
            </a:r>
          </a:p>
        </p:txBody>
      </p:sp>
    </p:spTree>
    <p:extLst>
      <p:ext uri="{BB962C8B-B14F-4D97-AF65-F5344CB8AC3E}">
        <p14:creationId xmlns:p14="http://schemas.microsoft.com/office/powerpoint/2010/main" val="1736824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46D3-AF37-804F-9E13-F10483388458}"/>
              </a:ext>
            </a:extLst>
          </p:cNvPr>
          <p:cNvSpPr>
            <a:spLocks noGrp="1"/>
          </p:cNvSpPr>
          <p:nvPr>
            <p:ph type="title"/>
          </p:nvPr>
        </p:nvSpPr>
        <p:spPr/>
        <p:txBody>
          <a:bodyPr/>
          <a:lstStyle/>
          <a:p>
            <a:r>
              <a:rPr lang="en-US" dirty="0"/>
              <a:t>User Activities</a:t>
            </a:r>
          </a:p>
        </p:txBody>
      </p:sp>
      <p:sp>
        <p:nvSpPr>
          <p:cNvPr id="3" name="Content Placeholder 2">
            <a:extLst>
              <a:ext uri="{FF2B5EF4-FFF2-40B4-BE49-F238E27FC236}">
                <a16:creationId xmlns:a16="http://schemas.microsoft.com/office/drawing/2014/main" id="{1C7448AB-7CFB-DC43-8383-C3F88B22011B}"/>
              </a:ext>
            </a:extLst>
          </p:cNvPr>
          <p:cNvSpPr>
            <a:spLocks noGrp="1"/>
          </p:cNvSpPr>
          <p:nvPr>
            <p:ph idx="1"/>
          </p:nvPr>
        </p:nvSpPr>
        <p:spPr/>
        <p:txBody>
          <a:bodyPr/>
          <a:lstStyle/>
          <a:p>
            <a:r>
              <a:rPr lang="en-US" dirty="0"/>
              <a:t>User Account Information:</a:t>
            </a:r>
          </a:p>
          <a:p>
            <a:pPr lvl="1"/>
            <a:r>
              <a:rPr lang="en-US" dirty="0"/>
              <a:t>Document details about user accounts, their group memberships, and login history.</a:t>
            </a:r>
          </a:p>
          <a:p>
            <a:r>
              <a:rPr lang="en-US" dirty="0"/>
              <a:t>Browser History and Cookies:</a:t>
            </a:r>
          </a:p>
          <a:p>
            <a:pPr lvl="1"/>
            <a:r>
              <a:rPr lang="en-US" dirty="0"/>
              <a:t>If applicable, capture web browser history and stored cookies.</a:t>
            </a:r>
          </a:p>
          <a:p>
            <a:endParaRPr lang="en-US" dirty="0"/>
          </a:p>
        </p:txBody>
      </p:sp>
    </p:spTree>
    <p:extLst>
      <p:ext uri="{BB962C8B-B14F-4D97-AF65-F5344CB8AC3E}">
        <p14:creationId xmlns:p14="http://schemas.microsoft.com/office/powerpoint/2010/main" val="43806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B37A-3D5E-C047-9124-B2D4B63D9C1C}"/>
              </a:ext>
            </a:extLst>
          </p:cNvPr>
          <p:cNvSpPr>
            <a:spLocks noGrp="1"/>
          </p:cNvSpPr>
          <p:nvPr>
            <p:ph type="title"/>
          </p:nvPr>
        </p:nvSpPr>
        <p:spPr/>
        <p:txBody>
          <a:bodyPr/>
          <a:lstStyle/>
          <a:p>
            <a:r>
              <a:rPr lang="en-US" dirty="0"/>
              <a:t>Network Traffic Analysis</a:t>
            </a:r>
          </a:p>
        </p:txBody>
      </p:sp>
      <p:sp>
        <p:nvSpPr>
          <p:cNvPr id="3" name="Content Placeholder 2">
            <a:extLst>
              <a:ext uri="{FF2B5EF4-FFF2-40B4-BE49-F238E27FC236}">
                <a16:creationId xmlns:a16="http://schemas.microsoft.com/office/drawing/2014/main" id="{B77F0197-83E4-9A4A-B7E7-74E98C351932}"/>
              </a:ext>
            </a:extLst>
          </p:cNvPr>
          <p:cNvSpPr>
            <a:spLocks noGrp="1"/>
          </p:cNvSpPr>
          <p:nvPr>
            <p:ph idx="1"/>
          </p:nvPr>
        </p:nvSpPr>
        <p:spPr/>
        <p:txBody>
          <a:bodyPr/>
          <a:lstStyle/>
          <a:p>
            <a:r>
              <a:rPr lang="en-US" dirty="0"/>
              <a:t>Packet Captures:</a:t>
            </a:r>
          </a:p>
          <a:p>
            <a:pPr lvl="1"/>
            <a:r>
              <a:rPr lang="en-US" dirty="0"/>
              <a:t>Use tools like Wireshark to capture live network traffic and analyze it for potential security incidents.</a:t>
            </a:r>
          </a:p>
          <a:p>
            <a:endParaRPr lang="en-US" dirty="0"/>
          </a:p>
        </p:txBody>
      </p:sp>
    </p:spTree>
    <p:extLst>
      <p:ext uri="{BB962C8B-B14F-4D97-AF65-F5344CB8AC3E}">
        <p14:creationId xmlns:p14="http://schemas.microsoft.com/office/powerpoint/2010/main" val="254185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7CD8-94C9-BA40-B929-D239591DADF6}"/>
              </a:ext>
            </a:extLst>
          </p:cNvPr>
          <p:cNvSpPr>
            <a:spLocks noGrp="1"/>
          </p:cNvSpPr>
          <p:nvPr>
            <p:ph type="title"/>
          </p:nvPr>
        </p:nvSpPr>
        <p:spPr/>
        <p:txBody>
          <a:bodyPr/>
          <a:lstStyle/>
          <a:p>
            <a:r>
              <a:rPr lang="en-US" dirty="0"/>
              <a:t>Evidence of Persistence</a:t>
            </a:r>
          </a:p>
        </p:txBody>
      </p:sp>
      <p:sp>
        <p:nvSpPr>
          <p:cNvPr id="3" name="Content Placeholder 2">
            <a:extLst>
              <a:ext uri="{FF2B5EF4-FFF2-40B4-BE49-F238E27FC236}">
                <a16:creationId xmlns:a16="http://schemas.microsoft.com/office/drawing/2014/main" id="{3ADE69C1-2428-F14D-A880-1415FBEF40DD}"/>
              </a:ext>
            </a:extLst>
          </p:cNvPr>
          <p:cNvSpPr>
            <a:spLocks noGrp="1"/>
          </p:cNvSpPr>
          <p:nvPr>
            <p:ph idx="1"/>
          </p:nvPr>
        </p:nvSpPr>
        <p:spPr/>
        <p:txBody>
          <a:bodyPr/>
          <a:lstStyle/>
          <a:p>
            <a:r>
              <a:rPr lang="en-US" dirty="0"/>
              <a:t>Startup Programs:</a:t>
            </a:r>
          </a:p>
          <a:p>
            <a:pPr lvl="1"/>
            <a:r>
              <a:rPr lang="en-US" dirty="0"/>
              <a:t>Examine programs configured to start automatically during system boot-up.</a:t>
            </a:r>
          </a:p>
          <a:p>
            <a:r>
              <a:rPr lang="en-US" dirty="0"/>
              <a:t>Scheduled Tasks:</a:t>
            </a:r>
          </a:p>
          <a:p>
            <a:pPr lvl="1"/>
            <a:r>
              <a:rPr lang="en-US" dirty="0"/>
              <a:t>Review scheduled tasks that may indicate persistence mechanisms.</a:t>
            </a:r>
          </a:p>
          <a:p>
            <a:endParaRPr lang="en-US" dirty="0"/>
          </a:p>
        </p:txBody>
      </p:sp>
    </p:spTree>
    <p:extLst>
      <p:ext uri="{BB962C8B-B14F-4D97-AF65-F5344CB8AC3E}">
        <p14:creationId xmlns:p14="http://schemas.microsoft.com/office/powerpoint/2010/main" val="143790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8401-8A53-284A-85DB-03AEB5A27A48}"/>
              </a:ext>
            </a:extLst>
          </p:cNvPr>
          <p:cNvSpPr>
            <a:spLocks noGrp="1"/>
          </p:cNvSpPr>
          <p:nvPr>
            <p:ph type="title"/>
          </p:nvPr>
        </p:nvSpPr>
        <p:spPr/>
        <p:txBody>
          <a:bodyPr>
            <a:normAutofit/>
          </a:bodyPr>
          <a:lstStyle/>
          <a:p>
            <a:r>
              <a:rPr lang="en-US" dirty="0"/>
              <a:t>Live data collection from UNIX based system</a:t>
            </a:r>
          </a:p>
        </p:txBody>
      </p:sp>
      <p:sp>
        <p:nvSpPr>
          <p:cNvPr id="3" name="Content Placeholder 2">
            <a:extLst>
              <a:ext uri="{FF2B5EF4-FFF2-40B4-BE49-F238E27FC236}">
                <a16:creationId xmlns:a16="http://schemas.microsoft.com/office/drawing/2014/main" id="{70F47846-9EE8-5842-890A-633841EC6586}"/>
              </a:ext>
            </a:extLst>
          </p:cNvPr>
          <p:cNvSpPr>
            <a:spLocks noGrp="1"/>
          </p:cNvSpPr>
          <p:nvPr>
            <p:ph idx="1"/>
          </p:nvPr>
        </p:nvSpPr>
        <p:spPr/>
        <p:txBody>
          <a:bodyPr/>
          <a:lstStyle/>
          <a:p>
            <a:r>
              <a:rPr lang="en-US" dirty="0"/>
              <a:t>Live data collection from a UNIX-based system involves gathering volatile information from the running system without altering stored data.</a:t>
            </a:r>
          </a:p>
        </p:txBody>
      </p:sp>
    </p:spTree>
    <p:extLst>
      <p:ext uri="{BB962C8B-B14F-4D97-AF65-F5344CB8AC3E}">
        <p14:creationId xmlns:p14="http://schemas.microsoft.com/office/powerpoint/2010/main" val="3242134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6F3E-2141-5B48-9E85-F9BB82A8A31E}"/>
              </a:ext>
            </a:extLst>
          </p:cNvPr>
          <p:cNvSpPr>
            <a:spLocks noGrp="1"/>
          </p:cNvSpPr>
          <p:nvPr>
            <p:ph type="title"/>
          </p:nvPr>
        </p:nvSpPr>
        <p:spPr/>
        <p:txBody>
          <a:bodyPr/>
          <a:lstStyle/>
          <a:p>
            <a:r>
              <a:rPr lang="en-US" dirty="0"/>
              <a:t>Memory Analysis</a:t>
            </a:r>
          </a:p>
        </p:txBody>
      </p:sp>
      <p:sp>
        <p:nvSpPr>
          <p:cNvPr id="3" name="Content Placeholder 2">
            <a:extLst>
              <a:ext uri="{FF2B5EF4-FFF2-40B4-BE49-F238E27FC236}">
                <a16:creationId xmlns:a16="http://schemas.microsoft.com/office/drawing/2014/main" id="{EC25396D-62A7-A146-9511-A85CE12FC2B3}"/>
              </a:ext>
            </a:extLst>
          </p:cNvPr>
          <p:cNvSpPr>
            <a:spLocks noGrp="1"/>
          </p:cNvSpPr>
          <p:nvPr>
            <p:ph idx="1"/>
          </p:nvPr>
        </p:nvSpPr>
        <p:spPr/>
        <p:txBody>
          <a:bodyPr/>
          <a:lstStyle/>
          <a:p>
            <a:r>
              <a:rPr lang="en-US" dirty="0"/>
              <a:t>Running Processes:</a:t>
            </a:r>
          </a:p>
          <a:p>
            <a:pPr lvl="1"/>
            <a:r>
              <a:rPr lang="en-US" dirty="0"/>
              <a:t>Use tools like </a:t>
            </a:r>
            <a:r>
              <a:rPr lang="en-US" dirty="0" err="1"/>
              <a:t>ps</a:t>
            </a:r>
            <a:r>
              <a:rPr lang="en-US" dirty="0"/>
              <a:t> or top to list active processes and their details.</a:t>
            </a:r>
          </a:p>
          <a:p>
            <a:r>
              <a:rPr lang="en-US" dirty="0"/>
              <a:t>Network Connections:</a:t>
            </a:r>
          </a:p>
          <a:p>
            <a:pPr lvl="1"/>
            <a:r>
              <a:rPr lang="en-US" dirty="0"/>
              <a:t>Execute netstat or </a:t>
            </a:r>
            <a:r>
              <a:rPr lang="en-US" dirty="0" err="1"/>
              <a:t>lsof</a:t>
            </a:r>
            <a:r>
              <a:rPr lang="en-US" dirty="0"/>
              <a:t> to display open network connections.</a:t>
            </a:r>
          </a:p>
          <a:p>
            <a:r>
              <a:rPr lang="en-US" dirty="0"/>
              <a:t>Loaded Modules:</a:t>
            </a:r>
          </a:p>
          <a:p>
            <a:pPr lvl="1"/>
            <a:r>
              <a:rPr lang="en-US" dirty="0"/>
              <a:t>Use </a:t>
            </a:r>
            <a:r>
              <a:rPr lang="en-US" dirty="0" err="1"/>
              <a:t>lsmod</a:t>
            </a:r>
            <a:r>
              <a:rPr lang="en-US" dirty="0"/>
              <a:t> to list loaded kernel modules.</a:t>
            </a:r>
          </a:p>
        </p:txBody>
      </p:sp>
    </p:spTree>
    <p:extLst>
      <p:ext uri="{BB962C8B-B14F-4D97-AF65-F5344CB8AC3E}">
        <p14:creationId xmlns:p14="http://schemas.microsoft.com/office/powerpoint/2010/main" val="452421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BE80-09CD-7A41-8D35-CAEC747EB6A5}"/>
              </a:ext>
            </a:extLst>
          </p:cNvPr>
          <p:cNvSpPr>
            <a:spLocks noGrp="1"/>
          </p:cNvSpPr>
          <p:nvPr>
            <p:ph type="title"/>
          </p:nvPr>
        </p:nvSpPr>
        <p:spPr/>
        <p:txBody>
          <a:bodyPr/>
          <a:lstStyle/>
          <a:p>
            <a:r>
              <a:rPr lang="en-US" dirty="0"/>
              <a:t>System Information</a:t>
            </a:r>
          </a:p>
        </p:txBody>
      </p:sp>
      <p:sp>
        <p:nvSpPr>
          <p:cNvPr id="3" name="Content Placeholder 2">
            <a:extLst>
              <a:ext uri="{FF2B5EF4-FFF2-40B4-BE49-F238E27FC236}">
                <a16:creationId xmlns:a16="http://schemas.microsoft.com/office/drawing/2014/main" id="{1E8B5EFD-A61C-3347-AEA6-C93BCE6FC521}"/>
              </a:ext>
            </a:extLst>
          </p:cNvPr>
          <p:cNvSpPr>
            <a:spLocks noGrp="1"/>
          </p:cNvSpPr>
          <p:nvPr>
            <p:ph idx="1"/>
          </p:nvPr>
        </p:nvSpPr>
        <p:spPr/>
        <p:txBody>
          <a:bodyPr/>
          <a:lstStyle/>
          <a:p>
            <a:r>
              <a:rPr lang="en-US" dirty="0"/>
              <a:t>Retrieve hardware details using commands like </a:t>
            </a:r>
            <a:r>
              <a:rPr lang="en-US" dirty="0" err="1"/>
              <a:t>lshw</a:t>
            </a:r>
            <a:r>
              <a:rPr lang="en-US" dirty="0"/>
              <a:t> or </a:t>
            </a:r>
            <a:r>
              <a:rPr lang="en-US" dirty="0" err="1"/>
              <a:t>dmidecode</a:t>
            </a:r>
            <a:r>
              <a:rPr lang="en-US" dirty="0"/>
              <a:t>.</a:t>
            </a:r>
          </a:p>
          <a:p>
            <a:r>
              <a:rPr lang="en-US" dirty="0"/>
              <a:t>Obtain system information using </a:t>
            </a:r>
            <a:r>
              <a:rPr lang="en-US" dirty="0" err="1"/>
              <a:t>uname</a:t>
            </a:r>
            <a:r>
              <a:rPr lang="en-US" dirty="0"/>
              <a:t> -a.</a:t>
            </a:r>
            <a:br>
              <a:rPr lang="en-US" dirty="0"/>
            </a:br>
            <a:endParaRPr lang="en-US" dirty="0"/>
          </a:p>
        </p:txBody>
      </p:sp>
    </p:spTree>
    <p:extLst>
      <p:ext uri="{BB962C8B-B14F-4D97-AF65-F5344CB8AC3E}">
        <p14:creationId xmlns:p14="http://schemas.microsoft.com/office/powerpoint/2010/main" val="2978352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0E3F-E33A-F345-AF48-5D932EE59354}"/>
              </a:ext>
            </a:extLst>
          </p:cNvPr>
          <p:cNvSpPr>
            <a:spLocks noGrp="1"/>
          </p:cNvSpPr>
          <p:nvPr>
            <p:ph type="title"/>
          </p:nvPr>
        </p:nvSpPr>
        <p:spPr/>
        <p:txBody>
          <a:bodyPr/>
          <a:lstStyle/>
          <a:p>
            <a:r>
              <a:rPr lang="en-US" dirty="0"/>
              <a:t>File System Artifacts</a:t>
            </a:r>
          </a:p>
        </p:txBody>
      </p:sp>
      <p:sp>
        <p:nvSpPr>
          <p:cNvPr id="3" name="Content Placeholder 2">
            <a:extLst>
              <a:ext uri="{FF2B5EF4-FFF2-40B4-BE49-F238E27FC236}">
                <a16:creationId xmlns:a16="http://schemas.microsoft.com/office/drawing/2014/main" id="{E1A534A8-243A-6D47-9525-A11384FFA499}"/>
              </a:ext>
            </a:extLst>
          </p:cNvPr>
          <p:cNvSpPr>
            <a:spLocks noGrp="1"/>
          </p:cNvSpPr>
          <p:nvPr>
            <p:ph idx="1"/>
          </p:nvPr>
        </p:nvSpPr>
        <p:spPr/>
        <p:txBody>
          <a:bodyPr/>
          <a:lstStyle/>
          <a:p>
            <a:r>
              <a:rPr lang="en-US" dirty="0"/>
              <a:t>File Listings:</a:t>
            </a:r>
          </a:p>
          <a:p>
            <a:pPr lvl="1"/>
            <a:r>
              <a:rPr lang="en-US" dirty="0"/>
              <a:t>Use commands like ls or find to get a directory listing.</a:t>
            </a:r>
          </a:p>
          <a:p>
            <a:r>
              <a:rPr lang="en-US" dirty="0"/>
              <a:t>Configuration Files:</a:t>
            </a:r>
          </a:p>
          <a:p>
            <a:pPr lvl="1"/>
            <a:r>
              <a:rPr lang="en-US" dirty="0"/>
              <a:t>Examine configuration files, e.g., /</a:t>
            </a:r>
            <a:r>
              <a:rPr lang="en-US" dirty="0" err="1"/>
              <a:t>etc</a:t>
            </a:r>
            <a:r>
              <a:rPr lang="en-US" dirty="0"/>
              <a:t> directory, for system settings.</a:t>
            </a:r>
          </a:p>
          <a:p>
            <a:endParaRPr lang="en-US" dirty="0"/>
          </a:p>
        </p:txBody>
      </p:sp>
    </p:spTree>
    <p:extLst>
      <p:ext uri="{BB962C8B-B14F-4D97-AF65-F5344CB8AC3E}">
        <p14:creationId xmlns:p14="http://schemas.microsoft.com/office/powerpoint/2010/main" val="294761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DF94-A923-3B4E-9C90-F948DF09804E}"/>
              </a:ext>
            </a:extLst>
          </p:cNvPr>
          <p:cNvSpPr>
            <a:spLocks noGrp="1"/>
          </p:cNvSpPr>
          <p:nvPr>
            <p:ph type="title"/>
          </p:nvPr>
        </p:nvSpPr>
        <p:spPr/>
        <p:txBody>
          <a:bodyPr/>
          <a:lstStyle/>
          <a:p>
            <a:r>
              <a:rPr lang="en-US" dirty="0"/>
              <a:t>Active Security Threats</a:t>
            </a:r>
          </a:p>
        </p:txBody>
      </p:sp>
      <p:sp>
        <p:nvSpPr>
          <p:cNvPr id="3" name="Content Placeholder 2">
            <a:extLst>
              <a:ext uri="{FF2B5EF4-FFF2-40B4-BE49-F238E27FC236}">
                <a16:creationId xmlns:a16="http://schemas.microsoft.com/office/drawing/2014/main" id="{81CE4CF3-12D1-BB48-90AD-E33722D71BC1}"/>
              </a:ext>
            </a:extLst>
          </p:cNvPr>
          <p:cNvSpPr>
            <a:spLocks noGrp="1"/>
          </p:cNvSpPr>
          <p:nvPr>
            <p:ph idx="1"/>
          </p:nvPr>
        </p:nvSpPr>
        <p:spPr/>
        <p:txBody>
          <a:bodyPr/>
          <a:lstStyle/>
          <a:p>
            <a:r>
              <a:rPr lang="en-US" dirty="0"/>
              <a:t>When there is an ongoing or active security threat, such as a malware infection, network intrusion, or unauthorized access, live forensics can help identify and mitigate the threat while the system is still operational.</a:t>
            </a:r>
          </a:p>
        </p:txBody>
      </p:sp>
    </p:spTree>
    <p:extLst>
      <p:ext uri="{BB962C8B-B14F-4D97-AF65-F5344CB8AC3E}">
        <p14:creationId xmlns:p14="http://schemas.microsoft.com/office/powerpoint/2010/main" val="2938732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E2CE-21D5-9549-9D90-1498A4300D19}"/>
              </a:ext>
            </a:extLst>
          </p:cNvPr>
          <p:cNvSpPr>
            <a:spLocks noGrp="1"/>
          </p:cNvSpPr>
          <p:nvPr>
            <p:ph type="title"/>
          </p:nvPr>
        </p:nvSpPr>
        <p:spPr/>
        <p:txBody>
          <a:bodyPr/>
          <a:lstStyle/>
          <a:p>
            <a:r>
              <a:rPr lang="en-US" dirty="0"/>
              <a:t>Network Artifacts</a:t>
            </a:r>
          </a:p>
        </p:txBody>
      </p:sp>
      <p:sp>
        <p:nvSpPr>
          <p:cNvPr id="3" name="Content Placeholder 2">
            <a:extLst>
              <a:ext uri="{FF2B5EF4-FFF2-40B4-BE49-F238E27FC236}">
                <a16:creationId xmlns:a16="http://schemas.microsoft.com/office/drawing/2014/main" id="{FD51299E-8F29-204A-8448-5ACCDA9C29D2}"/>
              </a:ext>
            </a:extLst>
          </p:cNvPr>
          <p:cNvSpPr>
            <a:spLocks noGrp="1"/>
          </p:cNvSpPr>
          <p:nvPr>
            <p:ph idx="1"/>
          </p:nvPr>
        </p:nvSpPr>
        <p:spPr/>
        <p:txBody>
          <a:bodyPr/>
          <a:lstStyle/>
          <a:p>
            <a:r>
              <a:rPr lang="en-US" dirty="0"/>
              <a:t>Routing Tables:</a:t>
            </a:r>
          </a:p>
          <a:p>
            <a:pPr lvl="1"/>
            <a:r>
              <a:rPr lang="en-US" dirty="0"/>
              <a:t>Display the routing table using netstat -r or </a:t>
            </a:r>
            <a:r>
              <a:rPr lang="en-US" dirty="0" err="1"/>
              <a:t>ip</a:t>
            </a:r>
            <a:r>
              <a:rPr lang="en-US" dirty="0"/>
              <a:t> route show.</a:t>
            </a:r>
          </a:p>
          <a:p>
            <a:r>
              <a:rPr lang="en-US" dirty="0"/>
              <a:t>ARP Cache:</a:t>
            </a:r>
          </a:p>
          <a:p>
            <a:pPr lvl="1"/>
            <a:r>
              <a:rPr lang="en-US" dirty="0"/>
              <a:t>View ARP cache entries with </a:t>
            </a:r>
            <a:r>
              <a:rPr lang="en-US" dirty="0" err="1"/>
              <a:t>arp</a:t>
            </a:r>
            <a:r>
              <a:rPr lang="en-US" dirty="0"/>
              <a:t> -a or </a:t>
            </a:r>
            <a:r>
              <a:rPr lang="en-US" dirty="0" err="1"/>
              <a:t>ip</a:t>
            </a:r>
            <a:r>
              <a:rPr lang="en-US" dirty="0"/>
              <a:t> neigh show.</a:t>
            </a:r>
          </a:p>
          <a:p>
            <a:endParaRPr lang="en-US" dirty="0"/>
          </a:p>
        </p:txBody>
      </p:sp>
    </p:spTree>
    <p:extLst>
      <p:ext uri="{BB962C8B-B14F-4D97-AF65-F5344CB8AC3E}">
        <p14:creationId xmlns:p14="http://schemas.microsoft.com/office/powerpoint/2010/main" val="1441170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E071-B71B-9340-AEB1-1DFF20887CBD}"/>
              </a:ext>
            </a:extLst>
          </p:cNvPr>
          <p:cNvSpPr>
            <a:spLocks noGrp="1"/>
          </p:cNvSpPr>
          <p:nvPr>
            <p:ph type="title"/>
          </p:nvPr>
        </p:nvSpPr>
        <p:spPr/>
        <p:txBody>
          <a:bodyPr/>
          <a:lstStyle/>
          <a:p>
            <a:r>
              <a:rPr lang="en-US" dirty="0"/>
              <a:t>Log Files</a:t>
            </a:r>
          </a:p>
        </p:txBody>
      </p:sp>
      <p:sp>
        <p:nvSpPr>
          <p:cNvPr id="3" name="Content Placeholder 2">
            <a:extLst>
              <a:ext uri="{FF2B5EF4-FFF2-40B4-BE49-F238E27FC236}">
                <a16:creationId xmlns:a16="http://schemas.microsoft.com/office/drawing/2014/main" id="{A65B7FF7-15A7-CB42-98F5-5C98D77F12FB}"/>
              </a:ext>
            </a:extLst>
          </p:cNvPr>
          <p:cNvSpPr>
            <a:spLocks noGrp="1"/>
          </p:cNvSpPr>
          <p:nvPr>
            <p:ph idx="1"/>
          </p:nvPr>
        </p:nvSpPr>
        <p:spPr/>
        <p:txBody>
          <a:bodyPr/>
          <a:lstStyle/>
          <a:p>
            <a:r>
              <a:rPr lang="en-US" dirty="0"/>
              <a:t>System Logs:</a:t>
            </a:r>
          </a:p>
          <a:p>
            <a:pPr lvl="1"/>
            <a:r>
              <a:rPr lang="en-US" dirty="0"/>
              <a:t>Access system logs located in /var/log using tail or cat.</a:t>
            </a:r>
          </a:p>
          <a:p>
            <a:r>
              <a:rPr lang="en-US" dirty="0"/>
              <a:t>Application Logs:</a:t>
            </a:r>
          </a:p>
          <a:p>
            <a:pPr lvl="1"/>
            <a:r>
              <a:rPr lang="en-US" dirty="0"/>
              <a:t>Check logs from specific applications or services for relevant information.</a:t>
            </a:r>
          </a:p>
        </p:txBody>
      </p:sp>
    </p:spTree>
    <p:extLst>
      <p:ext uri="{BB962C8B-B14F-4D97-AF65-F5344CB8AC3E}">
        <p14:creationId xmlns:p14="http://schemas.microsoft.com/office/powerpoint/2010/main" val="3725933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3008-FCF7-7E4D-9509-5B49F7452E7F}"/>
              </a:ext>
            </a:extLst>
          </p:cNvPr>
          <p:cNvSpPr>
            <a:spLocks noGrp="1"/>
          </p:cNvSpPr>
          <p:nvPr>
            <p:ph type="title"/>
          </p:nvPr>
        </p:nvSpPr>
        <p:spPr/>
        <p:txBody>
          <a:bodyPr/>
          <a:lstStyle/>
          <a:p>
            <a:r>
              <a:rPr lang="en-US" dirty="0"/>
              <a:t>User Activities</a:t>
            </a:r>
          </a:p>
        </p:txBody>
      </p:sp>
      <p:sp>
        <p:nvSpPr>
          <p:cNvPr id="3" name="Content Placeholder 2">
            <a:extLst>
              <a:ext uri="{FF2B5EF4-FFF2-40B4-BE49-F238E27FC236}">
                <a16:creationId xmlns:a16="http://schemas.microsoft.com/office/drawing/2014/main" id="{86E53211-7FCD-CC4A-9DFE-A5751C65F40F}"/>
              </a:ext>
            </a:extLst>
          </p:cNvPr>
          <p:cNvSpPr>
            <a:spLocks noGrp="1"/>
          </p:cNvSpPr>
          <p:nvPr>
            <p:ph idx="1"/>
          </p:nvPr>
        </p:nvSpPr>
        <p:spPr/>
        <p:txBody>
          <a:bodyPr/>
          <a:lstStyle/>
          <a:p>
            <a:r>
              <a:rPr lang="en-US" dirty="0"/>
              <a:t>User Accounts:</a:t>
            </a:r>
          </a:p>
          <a:p>
            <a:pPr lvl="1"/>
            <a:r>
              <a:rPr lang="en-US" dirty="0"/>
              <a:t>List user accounts with cat /</a:t>
            </a:r>
            <a:r>
              <a:rPr lang="en-US" dirty="0" err="1"/>
              <a:t>etc</a:t>
            </a:r>
            <a:r>
              <a:rPr lang="en-US" dirty="0"/>
              <a:t>/passwd or </a:t>
            </a:r>
            <a:r>
              <a:rPr lang="en-US" dirty="0" err="1"/>
              <a:t>getent</a:t>
            </a:r>
            <a:r>
              <a:rPr lang="en-US" dirty="0"/>
              <a:t> passwd.</a:t>
            </a:r>
          </a:p>
          <a:p>
            <a:pPr lvl="1"/>
            <a:r>
              <a:rPr lang="en-US" dirty="0"/>
              <a:t>Examine login records in /var/log/</a:t>
            </a:r>
            <a:r>
              <a:rPr lang="en-US" dirty="0" err="1"/>
              <a:t>auth.log</a:t>
            </a:r>
            <a:r>
              <a:rPr lang="en-US" dirty="0"/>
              <a:t> or /var/log/secure.</a:t>
            </a:r>
          </a:p>
          <a:p>
            <a:r>
              <a:rPr lang="en-US" dirty="0"/>
              <a:t>Bash History:</a:t>
            </a:r>
          </a:p>
          <a:p>
            <a:pPr lvl="1"/>
            <a:r>
              <a:rPr lang="en-US" dirty="0"/>
              <a:t>Review command history files like ~/.</a:t>
            </a:r>
            <a:r>
              <a:rPr lang="en-US" dirty="0" err="1"/>
              <a:t>bash_history</a:t>
            </a:r>
            <a:r>
              <a:rPr lang="en-US" dirty="0"/>
              <a:t>.</a:t>
            </a:r>
          </a:p>
        </p:txBody>
      </p:sp>
    </p:spTree>
    <p:extLst>
      <p:ext uri="{BB962C8B-B14F-4D97-AF65-F5344CB8AC3E}">
        <p14:creationId xmlns:p14="http://schemas.microsoft.com/office/powerpoint/2010/main" val="3873952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622C-4865-724E-BCF5-F7A972CE3E57}"/>
              </a:ext>
            </a:extLst>
          </p:cNvPr>
          <p:cNvSpPr>
            <a:spLocks noGrp="1"/>
          </p:cNvSpPr>
          <p:nvPr>
            <p:ph type="title"/>
          </p:nvPr>
        </p:nvSpPr>
        <p:spPr/>
        <p:txBody>
          <a:bodyPr/>
          <a:lstStyle/>
          <a:p>
            <a:r>
              <a:rPr lang="en-US" dirty="0"/>
              <a:t>Network Traffic Analysis</a:t>
            </a:r>
          </a:p>
        </p:txBody>
      </p:sp>
      <p:sp>
        <p:nvSpPr>
          <p:cNvPr id="3" name="Content Placeholder 2">
            <a:extLst>
              <a:ext uri="{FF2B5EF4-FFF2-40B4-BE49-F238E27FC236}">
                <a16:creationId xmlns:a16="http://schemas.microsoft.com/office/drawing/2014/main" id="{8536F4D6-B364-C644-B497-C71D7E2F34E4}"/>
              </a:ext>
            </a:extLst>
          </p:cNvPr>
          <p:cNvSpPr>
            <a:spLocks noGrp="1"/>
          </p:cNvSpPr>
          <p:nvPr>
            <p:ph idx="1"/>
          </p:nvPr>
        </p:nvSpPr>
        <p:spPr/>
        <p:txBody>
          <a:bodyPr/>
          <a:lstStyle/>
          <a:p>
            <a:r>
              <a:rPr lang="en-US" dirty="0"/>
              <a:t>Use tools like </a:t>
            </a:r>
            <a:r>
              <a:rPr lang="en-US" dirty="0" err="1"/>
              <a:t>tcpdump</a:t>
            </a:r>
            <a:r>
              <a:rPr lang="en-US" dirty="0"/>
              <a:t> or Wireshark to capture and analyze network traffic.</a:t>
            </a:r>
          </a:p>
          <a:p>
            <a:endParaRPr lang="en-US" dirty="0"/>
          </a:p>
        </p:txBody>
      </p:sp>
    </p:spTree>
    <p:extLst>
      <p:ext uri="{BB962C8B-B14F-4D97-AF65-F5344CB8AC3E}">
        <p14:creationId xmlns:p14="http://schemas.microsoft.com/office/powerpoint/2010/main" val="2265434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D0A3-95C5-3C46-A27D-4C4CA74CA286}"/>
              </a:ext>
            </a:extLst>
          </p:cNvPr>
          <p:cNvSpPr>
            <a:spLocks noGrp="1"/>
          </p:cNvSpPr>
          <p:nvPr>
            <p:ph type="title"/>
          </p:nvPr>
        </p:nvSpPr>
        <p:spPr/>
        <p:txBody>
          <a:bodyPr/>
          <a:lstStyle/>
          <a:p>
            <a:r>
              <a:rPr lang="en-US" dirty="0"/>
              <a:t>Evidence of Persistence</a:t>
            </a:r>
          </a:p>
        </p:txBody>
      </p:sp>
      <p:sp>
        <p:nvSpPr>
          <p:cNvPr id="3" name="Content Placeholder 2">
            <a:extLst>
              <a:ext uri="{FF2B5EF4-FFF2-40B4-BE49-F238E27FC236}">
                <a16:creationId xmlns:a16="http://schemas.microsoft.com/office/drawing/2014/main" id="{60941DFE-2D30-874C-A088-77B721681C45}"/>
              </a:ext>
            </a:extLst>
          </p:cNvPr>
          <p:cNvSpPr>
            <a:spLocks noGrp="1"/>
          </p:cNvSpPr>
          <p:nvPr>
            <p:ph idx="1"/>
          </p:nvPr>
        </p:nvSpPr>
        <p:spPr/>
        <p:txBody>
          <a:bodyPr/>
          <a:lstStyle/>
          <a:p>
            <a:r>
              <a:rPr lang="en-US" dirty="0"/>
              <a:t>Startup Programs:</a:t>
            </a:r>
          </a:p>
          <a:p>
            <a:pPr lvl="1"/>
            <a:r>
              <a:rPr lang="en-US" dirty="0"/>
              <a:t>Examine startup programs using directories like /</a:t>
            </a:r>
            <a:r>
              <a:rPr lang="en-US" dirty="0" err="1"/>
              <a:t>etc</a:t>
            </a:r>
            <a:r>
              <a:rPr lang="en-US" dirty="0"/>
              <a:t>/</a:t>
            </a:r>
            <a:r>
              <a:rPr lang="en-US" dirty="0" err="1"/>
              <a:t>init.d</a:t>
            </a:r>
            <a:r>
              <a:rPr lang="en-US" dirty="0"/>
              <a:t> or /</a:t>
            </a:r>
            <a:r>
              <a:rPr lang="en-US" dirty="0" err="1"/>
              <a:t>etc</a:t>
            </a:r>
            <a:r>
              <a:rPr lang="en-US" dirty="0"/>
              <a:t>/</a:t>
            </a:r>
            <a:r>
              <a:rPr lang="en-US" dirty="0" err="1"/>
              <a:t>rc.d</a:t>
            </a:r>
            <a:r>
              <a:rPr lang="en-US" dirty="0"/>
              <a:t>.</a:t>
            </a:r>
          </a:p>
          <a:p>
            <a:r>
              <a:rPr lang="en-US" dirty="0"/>
              <a:t>Cron Jobs:</a:t>
            </a:r>
          </a:p>
          <a:p>
            <a:pPr lvl="1"/>
            <a:r>
              <a:rPr lang="en-US" dirty="0"/>
              <a:t>List scheduled </a:t>
            </a:r>
            <a:r>
              <a:rPr lang="en-US" dirty="0" err="1"/>
              <a:t>cron</a:t>
            </a:r>
            <a:r>
              <a:rPr lang="en-US" dirty="0"/>
              <a:t> jobs with crontab -l or cat /</a:t>
            </a:r>
            <a:r>
              <a:rPr lang="en-US" dirty="0" err="1"/>
              <a:t>etc</a:t>
            </a:r>
            <a:r>
              <a:rPr lang="en-US" dirty="0"/>
              <a:t>/crontab.</a:t>
            </a:r>
          </a:p>
        </p:txBody>
      </p:sp>
    </p:spTree>
    <p:extLst>
      <p:ext uri="{BB962C8B-B14F-4D97-AF65-F5344CB8AC3E}">
        <p14:creationId xmlns:p14="http://schemas.microsoft.com/office/powerpoint/2010/main" val="2105204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896A-486E-D348-BCC8-5AB826B7E12F}"/>
              </a:ext>
            </a:extLst>
          </p:cNvPr>
          <p:cNvSpPr>
            <a:spLocks noGrp="1"/>
          </p:cNvSpPr>
          <p:nvPr>
            <p:ph type="ctrTitle"/>
          </p:nvPr>
        </p:nvSpPr>
        <p:spPr/>
        <p:txBody>
          <a:bodyPr/>
          <a:lstStyle/>
          <a:p>
            <a:r>
              <a:rPr lang="en-US" dirty="0"/>
              <a:t>Network Monitoring</a:t>
            </a:r>
          </a:p>
        </p:txBody>
      </p:sp>
      <p:sp>
        <p:nvSpPr>
          <p:cNvPr id="4" name="Subtitle 3">
            <a:extLst>
              <a:ext uri="{FF2B5EF4-FFF2-40B4-BE49-F238E27FC236}">
                <a16:creationId xmlns:a16="http://schemas.microsoft.com/office/drawing/2014/main" id="{4381B4BF-D582-0A40-A706-B241845891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5756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5626-B71A-3048-91AF-3A2D1BB3B115}"/>
              </a:ext>
            </a:extLst>
          </p:cNvPr>
          <p:cNvSpPr>
            <a:spLocks noGrp="1"/>
          </p:cNvSpPr>
          <p:nvPr>
            <p:ph type="title"/>
          </p:nvPr>
        </p:nvSpPr>
        <p:spPr/>
        <p:txBody>
          <a:bodyPr/>
          <a:lstStyle/>
          <a:p>
            <a:r>
              <a:rPr lang="en-US" dirty="0"/>
              <a:t>Understanding Network monitoring</a:t>
            </a:r>
          </a:p>
        </p:txBody>
      </p:sp>
      <p:sp>
        <p:nvSpPr>
          <p:cNvPr id="3" name="Content Placeholder 2">
            <a:extLst>
              <a:ext uri="{FF2B5EF4-FFF2-40B4-BE49-F238E27FC236}">
                <a16:creationId xmlns:a16="http://schemas.microsoft.com/office/drawing/2014/main" id="{BBF18EE6-A61C-D54B-A202-6D3AE4C3AA4C}"/>
              </a:ext>
            </a:extLst>
          </p:cNvPr>
          <p:cNvSpPr>
            <a:spLocks noGrp="1"/>
          </p:cNvSpPr>
          <p:nvPr>
            <p:ph idx="1"/>
          </p:nvPr>
        </p:nvSpPr>
        <p:spPr/>
        <p:txBody>
          <a:bodyPr/>
          <a:lstStyle/>
          <a:p>
            <a:pPr algn="just"/>
            <a:r>
              <a:rPr lang="en-US" dirty="0"/>
              <a:t>Network monitoring is the process of observing and analyzing network traffic, performance, and activities to ensure the efficient and secure operation of computer networks. </a:t>
            </a:r>
          </a:p>
          <a:p>
            <a:pPr algn="just"/>
            <a:r>
              <a:rPr lang="en-US" dirty="0"/>
              <a:t>It involves the use of tools, protocols, and technologies to collect, analyze, and report on data related to network health, utilization, and security. </a:t>
            </a:r>
          </a:p>
          <a:p>
            <a:pPr algn="just"/>
            <a:r>
              <a:rPr lang="en-US" dirty="0"/>
              <a:t>The primary goals of network monitoring are to enhance network performance, identify issues or anomalies, and maintain the overall integrity of the network infrastructure.</a:t>
            </a:r>
          </a:p>
        </p:txBody>
      </p:sp>
    </p:spTree>
    <p:extLst>
      <p:ext uri="{BB962C8B-B14F-4D97-AF65-F5344CB8AC3E}">
        <p14:creationId xmlns:p14="http://schemas.microsoft.com/office/powerpoint/2010/main" val="3935252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72AB-8284-3242-B320-4247619E9070}"/>
              </a:ext>
            </a:extLst>
          </p:cNvPr>
          <p:cNvSpPr>
            <a:spLocks noGrp="1"/>
          </p:cNvSpPr>
          <p:nvPr>
            <p:ph type="title"/>
          </p:nvPr>
        </p:nvSpPr>
        <p:spPr/>
        <p:txBody>
          <a:bodyPr/>
          <a:lstStyle/>
          <a:p>
            <a:r>
              <a:rPr lang="en-US" dirty="0"/>
              <a:t>Types of Network Monitoring</a:t>
            </a:r>
          </a:p>
        </p:txBody>
      </p:sp>
      <p:sp>
        <p:nvSpPr>
          <p:cNvPr id="3" name="Content Placeholder 2">
            <a:extLst>
              <a:ext uri="{FF2B5EF4-FFF2-40B4-BE49-F238E27FC236}">
                <a16:creationId xmlns:a16="http://schemas.microsoft.com/office/drawing/2014/main" id="{3A5DFC3D-FB3C-F742-B6E2-E5D5725693C3}"/>
              </a:ext>
            </a:extLst>
          </p:cNvPr>
          <p:cNvSpPr>
            <a:spLocks noGrp="1"/>
          </p:cNvSpPr>
          <p:nvPr>
            <p:ph idx="1"/>
          </p:nvPr>
        </p:nvSpPr>
        <p:spPr/>
        <p:txBody>
          <a:bodyPr/>
          <a:lstStyle/>
          <a:p>
            <a:r>
              <a:rPr lang="en-US" dirty="0"/>
              <a:t>Key aspects of Network Monitoring includes…</a:t>
            </a:r>
          </a:p>
        </p:txBody>
      </p:sp>
    </p:spTree>
    <p:extLst>
      <p:ext uri="{BB962C8B-B14F-4D97-AF65-F5344CB8AC3E}">
        <p14:creationId xmlns:p14="http://schemas.microsoft.com/office/powerpoint/2010/main" val="2845100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F87-69A4-2C4F-97C1-5EABD9373C1C}"/>
              </a:ext>
            </a:extLst>
          </p:cNvPr>
          <p:cNvSpPr>
            <a:spLocks noGrp="1"/>
          </p:cNvSpPr>
          <p:nvPr>
            <p:ph type="title"/>
          </p:nvPr>
        </p:nvSpPr>
        <p:spPr/>
        <p:txBody>
          <a:bodyPr>
            <a:normAutofit/>
          </a:bodyPr>
          <a:lstStyle/>
          <a:p>
            <a:r>
              <a:rPr lang="en-US" dirty="0"/>
              <a:t>Traffic Analysis</a:t>
            </a:r>
          </a:p>
        </p:txBody>
      </p:sp>
      <p:sp>
        <p:nvSpPr>
          <p:cNvPr id="3" name="Content Placeholder 2">
            <a:extLst>
              <a:ext uri="{FF2B5EF4-FFF2-40B4-BE49-F238E27FC236}">
                <a16:creationId xmlns:a16="http://schemas.microsoft.com/office/drawing/2014/main" id="{7F01186F-0C23-DE41-A8F6-16883AEB0F04}"/>
              </a:ext>
            </a:extLst>
          </p:cNvPr>
          <p:cNvSpPr>
            <a:spLocks noGrp="1"/>
          </p:cNvSpPr>
          <p:nvPr>
            <p:ph idx="1"/>
          </p:nvPr>
        </p:nvSpPr>
        <p:spPr/>
        <p:txBody>
          <a:bodyPr/>
          <a:lstStyle/>
          <a:p>
            <a:r>
              <a:rPr lang="en-US" dirty="0"/>
              <a:t>Network monitoring tools capture and analyze data packets as they traverse the network. This analysis provides insights into the types of traffic, bandwidth usage, and patterns of communication between devices.</a:t>
            </a:r>
          </a:p>
        </p:txBody>
      </p:sp>
    </p:spTree>
    <p:extLst>
      <p:ext uri="{BB962C8B-B14F-4D97-AF65-F5344CB8AC3E}">
        <p14:creationId xmlns:p14="http://schemas.microsoft.com/office/powerpoint/2010/main" val="3784178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FA76-9480-D94A-8388-91F163AD955C}"/>
              </a:ext>
            </a:extLst>
          </p:cNvPr>
          <p:cNvSpPr>
            <a:spLocks noGrp="1"/>
          </p:cNvSpPr>
          <p:nvPr>
            <p:ph type="title"/>
          </p:nvPr>
        </p:nvSpPr>
        <p:spPr/>
        <p:txBody>
          <a:bodyPr>
            <a:normAutofit/>
          </a:bodyPr>
          <a:lstStyle/>
          <a:p>
            <a:r>
              <a:rPr lang="en-US" dirty="0"/>
              <a:t>Performance Monitoring</a:t>
            </a:r>
          </a:p>
        </p:txBody>
      </p:sp>
      <p:sp>
        <p:nvSpPr>
          <p:cNvPr id="3" name="Content Placeholder 2">
            <a:extLst>
              <a:ext uri="{FF2B5EF4-FFF2-40B4-BE49-F238E27FC236}">
                <a16:creationId xmlns:a16="http://schemas.microsoft.com/office/drawing/2014/main" id="{03E913CE-4798-494C-996F-444FBAE1F98E}"/>
              </a:ext>
            </a:extLst>
          </p:cNvPr>
          <p:cNvSpPr>
            <a:spLocks noGrp="1"/>
          </p:cNvSpPr>
          <p:nvPr>
            <p:ph idx="1"/>
          </p:nvPr>
        </p:nvSpPr>
        <p:spPr/>
        <p:txBody>
          <a:bodyPr/>
          <a:lstStyle/>
          <a:p>
            <a:r>
              <a:rPr lang="en-US" dirty="0"/>
              <a:t>Monitoring tools track the performance metrics of network devices such as routers, switches, servers, and applications. This includes parameters like response times, latency, packet loss, and throughput.</a:t>
            </a:r>
          </a:p>
        </p:txBody>
      </p:sp>
    </p:spTree>
    <p:extLst>
      <p:ext uri="{BB962C8B-B14F-4D97-AF65-F5344CB8AC3E}">
        <p14:creationId xmlns:p14="http://schemas.microsoft.com/office/powerpoint/2010/main" val="36936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2478-20E9-604A-A7F9-C8B654550570}"/>
              </a:ext>
            </a:extLst>
          </p:cNvPr>
          <p:cNvSpPr>
            <a:spLocks noGrp="1"/>
          </p:cNvSpPr>
          <p:nvPr>
            <p:ph type="title"/>
          </p:nvPr>
        </p:nvSpPr>
        <p:spPr/>
        <p:txBody>
          <a:bodyPr/>
          <a:lstStyle/>
          <a:p>
            <a:r>
              <a:rPr lang="en-US" dirty="0"/>
              <a:t>Volatility of Evidence</a:t>
            </a:r>
          </a:p>
        </p:txBody>
      </p:sp>
      <p:sp>
        <p:nvSpPr>
          <p:cNvPr id="3" name="Content Placeholder 2">
            <a:extLst>
              <a:ext uri="{FF2B5EF4-FFF2-40B4-BE49-F238E27FC236}">
                <a16:creationId xmlns:a16="http://schemas.microsoft.com/office/drawing/2014/main" id="{DAD64599-A3FB-DB49-9F82-B0109F4F5A51}"/>
              </a:ext>
            </a:extLst>
          </p:cNvPr>
          <p:cNvSpPr>
            <a:spLocks noGrp="1"/>
          </p:cNvSpPr>
          <p:nvPr>
            <p:ph idx="1"/>
          </p:nvPr>
        </p:nvSpPr>
        <p:spPr/>
        <p:txBody>
          <a:bodyPr/>
          <a:lstStyle/>
          <a:p>
            <a:r>
              <a:rPr lang="en-US" dirty="0"/>
              <a:t>In situations where evidence is volatile and may be lost if the system is powered down or rebooted, live forensics is crucial. Volatile data includes information stored in RAM, network connections, and active processes.</a:t>
            </a:r>
          </a:p>
        </p:txBody>
      </p:sp>
    </p:spTree>
    <p:extLst>
      <p:ext uri="{BB962C8B-B14F-4D97-AF65-F5344CB8AC3E}">
        <p14:creationId xmlns:p14="http://schemas.microsoft.com/office/powerpoint/2010/main" val="3983611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E67-4D80-9649-8A54-EDABA2519202}"/>
              </a:ext>
            </a:extLst>
          </p:cNvPr>
          <p:cNvSpPr>
            <a:spLocks noGrp="1"/>
          </p:cNvSpPr>
          <p:nvPr>
            <p:ph type="title"/>
          </p:nvPr>
        </p:nvSpPr>
        <p:spPr/>
        <p:txBody>
          <a:bodyPr/>
          <a:lstStyle/>
          <a:p>
            <a:r>
              <a:rPr lang="en-US" dirty="0"/>
              <a:t>Device Health Monitoring</a:t>
            </a:r>
          </a:p>
        </p:txBody>
      </p:sp>
      <p:sp>
        <p:nvSpPr>
          <p:cNvPr id="3" name="Content Placeholder 2">
            <a:extLst>
              <a:ext uri="{FF2B5EF4-FFF2-40B4-BE49-F238E27FC236}">
                <a16:creationId xmlns:a16="http://schemas.microsoft.com/office/drawing/2014/main" id="{6BC1D557-1D3A-B249-B40E-C683372B5785}"/>
              </a:ext>
            </a:extLst>
          </p:cNvPr>
          <p:cNvSpPr>
            <a:spLocks noGrp="1"/>
          </p:cNvSpPr>
          <p:nvPr>
            <p:ph idx="1"/>
          </p:nvPr>
        </p:nvSpPr>
        <p:spPr/>
        <p:txBody>
          <a:bodyPr/>
          <a:lstStyle/>
          <a:p>
            <a:r>
              <a:rPr lang="en-US" dirty="0"/>
              <a:t>Network administrators monitor the health of individual devices to identify potential hardware or software issues. This includes checking the status of routers, switches, firewalls, and servers.</a:t>
            </a:r>
          </a:p>
        </p:txBody>
      </p:sp>
    </p:spTree>
    <p:extLst>
      <p:ext uri="{BB962C8B-B14F-4D97-AF65-F5344CB8AC3E}">
        <p14:creationId xmlns:p14="http://schemas.microsoft.com/office/powerpoint/2010/main" val="3331013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29D1-72BD-EE48-9B1C-D89529D454C4}"/>
              </a:ext>
            </a:extLst>
          </p:cNvPr>
          <p:cNvSpPr>
            <a:spLocks noGrp="1"/>
          </p:cNvSpPr>
          <p:nvPr>
            <p:ph type="title"/>
          </p:nvPr>
        </p:nvSpPr>
        <p:spPr/>
        <p:txBody>
          <a:bodyPr/>
          <a:lstStyle/>
          <a:p>
            <a:r>
              <a:rPr lang="en-US" dirty="0"/>
              <a:t>Bandwidth Utilization</a:t>
            </a:r>
          </a:p>
        </p:txBody>
      </p:sp>
      <p:sp>
        <p:nvSpPr>
          <p:cNvPr id="3" name="Content Placeholder 2">
            <a:extLst>
              <a:ext uri="{FF2B5EF4-FFF2-40B4-BE49-F238E27FC236}">
                <a16:creationId xmlns:a16="http://schemas.microsoft.com/office/drawing/2014/main" id="{300D1664-579E-714E-A2EA-B0930F0B6C39}"/>
              </a:ext>
            </a:extLst>
          </p:cNvPr>
          <p:cNvSpPr>
            <a:spLocks noGrp="1"/>
          </p:cNvSpPr>
          <p:nvPr>
            <p:ph idx="1"/>
          </p:nvPr>
        </p:nvSpPr>
        <p:spPr/>
        <p:txBody>
          <a:bodyPr/>
          <a:lstStyle/>
          <a:p>
            <a:r>
              <a:rPr lang="en-US" dirty="0"/>
              <a:t>Network monitoring helps in understanding how network bandwidth is utilized. By analyzing bandwidth usage, administrators can identify bottlenecks, plan for capacity upgrades, and ensure optimal performance.</a:t>
            </a:r>
          </a:p>
        </p:txBody>
      </p:sp>
    </p:spTree>
    <p:extLst>
      <p:ext uri="{BB962C8B-B14F-4D97-AF65-F5344CB8AC3E}">
        <p14:creationId xmlns:p14="http://schemas.microsoft.com/office/powerpoint/2010/main" val="2838612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10A2-F1F1-0642-91A4-94508CF7C30C}"/>
              </a:ext>
            </a:extLst>
          </p:cNvPr>
          <p:cNvSpPr>
            <a:spLocks noGrp="1"/>
          </p:cNvSpPr>
          <p:nvPr>
            <p:ph type="title"/>
          </p:nvPr>
        </p:nvSpPr>
        <p:spPr/>
        <p:txBody>
          <a:bodyPr/>
          <a:lstStyle/>
          <a:p>
            <a:r>
              <a:rPr lang="en-US" dirty="0"/>
              <a:t>Security Monitoring</a:t>
            </a:r>
          </a:p>
        </p:txBody>
      </p:sp>
      <p:sp>
        <p:nvSpPr>
          <p:cNvPr id="3" name="Content Placeholder 2">
            <a:extLst>
              <a:ext uri="{FF2B5EF4-FFF2-40B4-BE49-F238E27FC236}">
                <a16:creationId xmlns:a16="http://schemas.microsoft.com/office/drawing/2014/main" id="{2739E623-301D-424E-AE18-8786218718F5}"/>
              </a:ext>
            </a:extLst>
          </p:cNvPr>
          <p:cNvSpPr>
            <a:spLocks noGrp="1"/>
          </p:cNvSpPr>
          <p:nvPr>
            <p:ph idx="1"/>
          </p:nvPr>
        </p:nvSpPr>
        <p:spPr/>
        <p:txBody>
          <a:bodyPr/>
          <a:lstStyle/>
          <a:p>
            <a:pPr algn="just"/>
            <a:r>
              <a:rPr lang="en-US" dirty="0"/>
              <a:t>Security-focused network monitoring involves the detection of unusual or malicious activities, such as unauthorized access attempts, malware communication, or suspicious network traffic patterns.</a:t>
            </a:r>
          </a:p>
        </p:txBody>
      </p:sp>
    </p:spTree>
    <p:extLst>
      <p:ext uri="{BB962C8B-B14F-4D97-AF65-F5344CB8AC3E}">
        <p14:creationId xmlns:p14="http://schemas.microsoft.com/office/powerpoint/2010/main" val="107529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819-3C17-1642-A48D-9DFE27A6851A}"/>
              </a:ext>
            </a:extLst>
          </p:cNvPr>
          <p:cNvSpPr>
            <a:spLocks noGrp="1"/>
          </p:cNvSpPr>
          <p:nvPr>
            <p:ph type="title"/>
          </p:nvPr>
        </p:nvSpPr>
        <p:spPr/>
        <p:txBody>
          <a:bodyPr/>
          <a:lstStyle/>
          <a:p>
            <a:r>
              <a:rPr lang="en-US" dirty="0"/>
              <a:t>Quality of Service (QoS) Monitoring</a:t>
            </a:r>
          </a:p>
        </p:txBody>
      </p:sp>
      <p:sp>
        <p:nvSpPr>
          <p:cNvPr id="3" name="Content Placeholder 2">
            <a:extLst>
              <a:ext uri="{FF2B5EF4-FFF2-40B4-BE49-F238E27FC236}">
                <a16:creationId xmlns:a16="http://schemas.microsoft.com/office/drawing/2014/main" id="{D0E9F28A-EFD8-7147-8F3D-87A2D3FEF9AA}"/>
              </a:ext>
            </a:extLst>
          </p:cNvPr>
          <p:cNvSpPr>
            <a:spLocks noGrp="1"/>
          </p:cNvSpPr>
          <p:nvPr>
            <p:ph idx="1"/>
          </p:nvPr>
        </p:nvSpPr>
        <p:spPr/>
        <p:txBody>
          <a:bodyPr/>
          <a:lstStyle/>
          <a:p>
            <a:r>
              <a:rPr lang="en-US" dirty="0"/>
              <a:t>QoS monitoring focuses on ensuring that network traffic meets certain performance criteria. It is particularly important for applications that require consistent and predictable network performance, such as voice and video conferencing.</a:t>
            </a:r>
          </a:p>
        </p:txBody>
      </p:sp>
    </p:spTree>
    <p:extLst>
      <p:ext uri="{BB962C8B-B14F-4D97-AF65-F5344CB8AC3E}">
        <p14:creationId xmlns:p14="http://schemas.microsoft.com/office/powerpoint/2010/main" val="1229762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2381-0389-B540-A064-79218A795B67}"/>
              </a:ext>
            </a:extLst>
          </p:cNvPr>
          <p:cNvSpPr>
            <a:spLocks noGrp="1"/>
          </p:cNvSpPr>
          <p:nvPr>
            <p:ph type="title"/>
          </p:nvPr>
        </p:nvSpPr>
        <p:spPr/>
        <p:txBody>
          <a:bodyPr/>
          <a:lstStyle/>
          <a:p>
            <a:r>
              <a:rPr lang="en-US" dirty="0"/>
              <a:t>End-to-End Visibility</a:t>
            </a:r>
          </a:p>
        </p:txBody>
      </p:sp>
      <p:sp>
        <p:nvSpPr>
          <p:cNvPr id="3" name="Content Placeholder 2">
            <a:extLst>
              <a:ext uri="{FF2B5EF4-FFF2-40B4-BE49-F238E27FC236}">
                <a16:creationId xmlns:a16="http://schemas.microsoft.com/office/drawing/2014/main" id="{3F3B8601-1BD2-C840-86AA-023B325149C5}"/>
              </a:ext>
            </a:extLst>
          </p:cNvPr>
          <p:cNvSpPr>
            <a:spLocks noGrp="1"/>
          </p:cNvSpPr>
          <p:nvPr>
            <p:ph idx="1"/>
          </p:nvPr>
        </p:nvSpPr>
        <p:spPr/>
        <p:txBody>
          <a:bodyPr/>
          <a:lstStyle/>
          <a:p>
            <a:r>
              <a:rPr lang="en-US" dirty="0"/>
              <a:t>Network monitoring solutions aim to provide end-to-end visibility into the network infrastructure, from the core backbone to individual end-user devices. </a:t>
            </a:r>
          </a:p>
          <a:p>
            <a:r>
              <a:rPr lang="en-US" dirty="0"/>
              <a:t>This holistic view helps in identifying issues and optimizing performance across the entire network.</a:t>
            </a:r>
          </a:p>
        </p:txBody>
      </p:sp>
    </p:spTree>
    <p:extLst>
      <p:ext uri="{BB962C8B-B14F-4D97-AF65-F5344CB8AC3E}">
        <p14:creationId xmlns:p14="http://schemas.microsoft.com/office/powerpoint/2010/main" val="2874251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420D-2DB0-2345-BEA3-CB1D79015622}"/>
              </a:ext>
            </a:extLst>
          </p:cNvPr>
          <p:cNvSpPr>
            <a:spLocks noGrp="1"/>
          </p:cNvSpPr>
          <p:nvPr>
            <p:ph type="ctrTitle"/>
          </p:nvPr>
        </p:nvSpPr>
        <p:spPr/>
        <p:txBody>
          <a:bodyPr>
            <a:normAutofit/>
          </a:bodyPr>
          <a:lstStyle/>
          <a:p>
            <a:r>
              <a:rPr lang="en-US" dirty="0"/>
              <a:t>Setting up network monitoring system</a:t>
            </a:r>
          </a:p>
        </p:txBody>
      </p:sp>
      <p:sp>
        <p:nvSpPr>
          <p:cNvPr id="3" name="Subtitle 2">
            <a:extLst>
              <a:ext uri="{FF2B5EF4-FFF2-40B4-BE49-F238E27FC236}">
                <a16:creationId xmlns:a16="http://schemas.microsoft.com/office/drawing/2014/main" id="{B0F0FC21-1AAA-A34B-9508-3179CD5238B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54414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4358-4DA6-6E40-981F-976E29322DC0}"/>
              </a:ext>
            </a:extLst>
          </p:cNvPr>
          <p:cNvSpPr>
            <a:spLocks noGrp="1"/>
          </p:cNvSpPr>
          <p:nvPr>
            <p:ph type="title"/>
          </p:nvPr>
        </p:nvSpPr>
        <p:spPr/>
        <p:txBody>
          <a:bodyPr/>
          <a:lstStyle/>
          <a:p>
            <a:r>
              <a:rPr lang="en-US" dirty="0"/>
              <a:t>Define Monitoring Objectives</a:t>
            </a:r>
          </a:p>
        </p:txBody>
      </p:sp>
      <p:sp>
        <p:nvSpPr>
          <p:cNvPr id="3" name="Content Placeholder 2">
            <a:extLst>
              <a:ext uri="{FF2B5EF4-FFF2-40B4-BE49-F238E27FC236}">
                <a16:creationId xmlns:a16="http://schemas.microsoft.com/office/drawing/2014/main" id="{ABE4B5FD-8A85-F547-86A3-D1BFFADAD8BE}"/>
              </a:ext>
            </a:extLst>
          </p:cNvPr>
          <p:cNvSpPr>
            <a:spLocks noGrp="1"/>
          </p:cNvSpPr>
          <p:nvPr>
            <p:ph idx="1"/>
          </p:nvPr>
        </p:nvSpPr>
        <p:spPr/>
        <p:txBody>
          <a:bodyPr/>
          <a:lstStyle/>
          <a:p>
            <a:r>
              <a:rPr lang="en-US" dirty="0"/>
              <a:t>Clearly define the goals and objectives of your network monitoring system. Determine what aspects of the network you want to monitor, such as performance, security, or specific applications.</a:t>
            </a:r>
          </a:p>
        </p:txBody>
      </p:sp>
    </p:spTree>
    <p:extLst>
      <p:ext uri="{BB962C8B-B14F-4D97-AF65-F5344CB8AC3E}">
        <p14:creationId xmlns:p14="http://schemas.microsoft.com/office/powerpoint/2010/main" val="3576107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082C-601B-4B41-9749-7B483FBB5D07}"/>
              </a:ext>
            </a:extLst>
          </p:cNvPr>
          <p:cNvSpPr>
            <a:spLocks noGrp="1"/>
          </p:cNvSpPr>
          <p:nvPr>
            <p:ph type="title"/>
          </p:nvPr>
        </p:nvSpPr>
        <p:spPr/>
        <p:txBody>
          <a:bodyPr>
            <a:normAutofit/>
          </a:bodyPr>
          <a:lstStyle/>
          <a:p>
            <a:r>
              <a:rPr lang="en-US" dirty="0"/>
              <a:t>Choose Network Monitoring Tools</a:t>
            </a:r>
          </a:p>
        </p:txBody>
      </p:sp>
      <p:sp>
        <p:nvSpPr>
          <p:cNvPr id="3" name="Content Placeholder 2">
            <a:extLst>
              <a:ext uri="{FF2B5EF4-FFF2-40B4-BE49-F238E27FC236}">
                <a16:creationId xmlns:a16="http://schemas.microsoft.com/office/drawing/2014/main" id="{A1255068-DF0A-4841-9F3C-F59D49D94358}"/>
              </a:ext>
            </a:extLst>
          </p:cNvPr>
          <p:cNvSpPr>
            <a:spLocks noGrp="1"/>
          </p:cNvSpPr>
          <p:nvPr>
            <p:ph idx="1"/>
          </p:nvPr>
        </p:nvSpPr>
        <p:spPr/>
        <p:txBody>
          <a:bodyPr/>
          <a:lstStyle/>
          <a:p>
            <a:r>
              <a:rPr lang="en-US" dirty="0"/>
              <a:t>Select appropriate network monitoring tools based on your objectives. Consider factors such as scalability, compatibility with your network devices, ease of use, and the specific features offered by each tool. Popular tools include:</a:t>
            </a:r>
          </a:p>
          <a:p>
            <a:r>
              <a:rPr lang="en-US" dirty="0"/>
              <a:t>Open-Source Tools:</a:t>
            </a:r>
          </a:p>
          <a:p>
            <a:pPr lvl="1"/>
            <a:r>
              <a:rPr lang="en-US" dirty="0"/>
              <a:t>Nagios, Zabbix, Cacti, Wireshark, Nagios, </a:t>
            </a:r>
            <a:r>
              <a:rPr lang="en-US" dirty="0" err="1"/>
              <a:t>Icinga</a:t>
            </a:r>
            <a:r>
              <a:rPr lang="en-US" dirty="0"/>
              <a:t>.</a:t>
            </a:r>
          </a:p>
          <a:p>
            <a:r>
              <a:rPr lang="en-US" dirty="0"/>
              <a:t>Commercial Tools:</a:t>
            </a:r>
          </a:p>
          <a:p>
            <a:pPr lvl="1"/>
            <a:r>
              <a:rPr lang="en-US" dirty="0"/>
              <a:t>SolarWinds, PRTG Network Monitor, ManageEngine </a:t>
            </a:r>
            <a:r>
              <a:rPr lang="en-US" dirty="0" err="1"/>
              <a:t>OpManager</a:t>
            </a:r>
            <a:r>
              <a:rPr lang="en-US" dirty="0"/>
              <a:t>.</a:t>
            </a:r>
          </a:p>
          <a:p>
            <a:endParaRPr lang="en-US" dirty="0"/>
          </a:p>
        </p:txBody>
      </p:sp>
    </p:spTree>
    <p:extLst>
      <p:ext uri="{BB962C8B-B14F-4D97-AF65-F5344CB8AC3E}">
        <p14:creationId xmlns:p14="http://schemas.microsoft.com/office/powerpoint/2010/main" val="2206932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C963-C09C-9942-8937-6FC828986C51}"/>
              </a:ext>
            </a:extLst>
          </p:cNvPr>
          <p:cNvSpPr>
            <a:spLocks noGrp="1"/>
          </p:cNvSpPr>
          <p:nvPr>
            <p:ph type="title"/>
          </p:nvPr>
        </p:nvSpPr>
        <p:spPr/>
        <p:txBody>
          <a:bodyPr/>
          <a:lstStyle/>
          <a:p>
            <a:r>
              <a:rPr lang="en-US" dirty="0"/>
              <a:t>Identify Key Network Devices</a:t>
            </a:r>
          </a:p>
        </p:txBody>
      </p:sp>
      <p:sp>
        <p:nvSpPr>
          <p:cNvPr id="3" name="Content Placeholder 2">
            <a:extLst>
              <a:ext uri="{FF2B5EF4-FFF2-40B4-BE49-F238E27FC236}">
                <a16:creationId xmlns:a16="http://schemas.microsoft.com/office/drawing/2014/main" id="{EF3C66CD-8874-A74F-8B40-FCA32F3186BF}"/>
              </a:ext>
            </a:extLst>
          </p:cNvPr>
          <p:cNvSpPr>
            <a:spLocks noGrp="1"/>
          </p:cNvSpPr>
          <p:nvPr>
            <p:ph idx="1"/>
          </p:nvPr>
        </p:nvSpPr>
        <p:spPr/>
        <p:txBody>
          <a:bodyPr/>
          <a:lstStyle/>
          <a:p>
            <a:r>
              <a:rPr lang="en-US" dirty="0"/>
              <a:t>List and identify the critical network devices and components that you want to monitor. This may include routers, switches, firewalls, servers, and other infrastructure elements.</a:t>
            </a:r>
          </a:p>
        </p:txBody>
      </p:sp>
    </p:spTree>
    <p:extLst>
      <p:ext uri="{BB962C8B-B14F-4D97-AF65-F5344CB8AC3E}">
        <p14:creationId xmlns:p14="http://schemas.microsoft.com/office/powerpoint/2010/main" val="3448617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BDC0-6770-8D44-A3A4-1F4C789A7344}"/>
              </a:ext>
            </a:extLst>
          </p:cNvPr>
          <p:cNvSpPr>
            <a:spLocks noGrp="1"/>
          </p:cNvSpPr>
          <p:nvPr>
            <p:ph type="title"/>
          </p:nvPr>
        </p:nvSpPr>
        <p:spPr/>
        <p:txBody>
          <a:bodyPr/>
          <a:lstStyle/>
          <a:p>
            <a:r>
              <a:rPr lang="en-US" dirty="0"/>
              <a:t>Install Monitoring Software</a:t>
            </a:r>
          </a:p>
        </p:txBody>
      </p:sp>
      <p:sp>
        <p:nvSpPr>
          <p:cNvPr id="3" name="Content Placeholder 2">
            <a:extLst>
              <a:ext uri="{FF2B5EF4-FFF2-40B4-BE49-F238E27FC236}">
                <a16:creationId xmlns:a16="http://schemas.microsoft.com/office/drawing/2014/main" id="{FB6474DF-EF84-3540-93A4-7FD9A737A129}"/>
              </a:ext>
            </a:extLst>
          </p:cNvPr>
          <p:cNvSpPr>
            <a:spLocks noGrp="1"/>
          </p:cNvSpPr>
          <p:nvPr>
            <p:ph idx="1"/>
          </p:nvPr>
        </p:nvSpPr>
        <p:spPr/>
        <p:txBody>
          <a:bodyPr/>
          <a:lstStyle/>
          <a:p>
            <a:r>
              <a:rPr lang="en-US" dirty="0"/>
              <a:t>Install and configure the selected network monitoring software on a dedicated server or system. Ensure that the chosen software is compatible with your operating system.</a:t>
            </a:r>
          </a:p>
        </p:txBody>
      </p:sp>
    </p:spTree>
    <p:extLst>
      <p:ext uri="{BB962C8B-B14F-4D97-AF65-F5344CB8AC3E}">
        <p14:creationId xmlns:p14="http://schemas.microsoft.com/office/powerpoint/2010/main" val="192204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0DC0-E468-5D4B-A78E-FDF743E7FC65}"/>
              </a:ext>
            </a:extLst>
          </p:cNvPr>
          <p:cNvSpPr>
            <a:spLocks noGrp="1"/>
          </p:cNvSpPr>
          <p:nvPr>
            <p:ph type="title"/>
          </p:nvPr>
        </p:nvSpPr>
        <p:spPr/>
        <p:txBody>
          <a:bodyPr/>
          <a:lstStyle/>
          <a:p>
            <a:r>
              <a:rPr lang="en-US" dirty="0"/>
              <a:t>Memory Analysis</a:t>
            </a:r>
          </a:p>
        </p:txBody>
      </p:sp>
      <p:sp>
        <p:nvSpPr>
          <p:cNvPr id="3" name="Content Placeholder 2">
            <a:extLst>
              <a:ext uri="{FF2B5EF4-FFF2-40B4-BE49-F238E27FC236}">
                <a16:creationId xmlns:a16="http://schemas.microsoft.com/office/drawing/2014/main" id="{54CCEEF0-EA03-4E43-9988-49BEA16C2CE8}"/>
              </a:ext>
            </a:extLst>
          </p:cNvPr>
          <p:cNvSpPr>
            <a:spLocks noGrp="1"/>
          </p:cNvSpPr>
          <p:nvPr>
            <p:ph idx="1"/>
          </p:nvPr>
        </p:nvSpPr>
        <p:spPr/>
        <p:txBody>
          <a:bodyPr/>
          <a:lstStyle/>
          <a:p>
            <a:r>
              <a:rPr lang="en-US" dirty="0"/>
              <a:t>Live forensics is essential for conducting memory analysis. This involves examining the contents of a system's volatile memory (RAM) to identify running processes, open network connections, and other artifacts that can provide insights into ongoing activities.</a:t>
            </a:r>
          </a:p>
        </p:txBody>
      </p:sp>
    </p:spTree>
    <p:extLst>
      <p:ext uri="{BB962C8B-B14F-4D97-AF65-F5344CB8AC3E}">
        <p14:creationId xmlns:p14="http://schemas.microsoft.com/office/powerpoint/2010/main" val="2726919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CCBA-4667-E344-A3D3-DFD5D9AB4D3A}"/>
              </a:ext>
            </a:extLst>
          </p:cNvPr>
          <p:cNvSpPr>
            <a:spLocks noGrp="1"/>
          </p:cNvSpPr>
          <p:nvPr>
            <p:ph type="title"/>
          </p:nvPr>
        </p:nvSpPr>
        <p:spPr/>
        <p:txBody>
          <a:bodyPr>
            <a:normAutofit/>
          </a:bodyPr>
          <a:lstStyle/>
          <a:p>
            <a:r>
              <a:rPr lang="en-US" dirty="0"/>
              <a:t>Configure Network Devices for Monitoring</a:t>
            </a:r>
          </a:p>
        </p:txBody>
      </p:sp>
      <p:sp>
        <p:nvSpPr>
          <p:cNvPr id="3" name="Content Placeholder 2">
            <a:extLst>
              <a:ext uri="{FF2B5EF4-FFF2-40B4-BE49-F238E27FC236}">
                <a16:creationId xmlns:a16="http://schemas.microsoft.com/office/drawing/2014/main" id="{26A54E5C-D130-9F4E-A316-953E8DAD03D4}"/>
              </a:ext>
            </a:extLst>
          </p:cNvPr>
          <p:cNvSpPr>
            <a:spLocks noGrp="1"/>
          </p:cNvSpPr>
          <p:nvPr>
            <p:ph idx="1"/>
          </p:nvPr>
        </p:nvSpPr>
        <p:spPr/>
        <p:txBody>
          <a:bodyPr/>
          <a:lstStyle/>
          <a:p>
            <a:r>
              <a:rPr lang="en-US" dirty="0"/>
              <a:t>Enable SNMP (Simple Network Management Protocol) on network devices that support it. SNMP allows monitoring tools to collect data from devices. Configure SNMP community strings and access control to ensure security.</a:t>
            </a:r>
          </a:p>
        </p:txBody>
      </p:sp>
    </p:spTree>
    <p:extLst>
      <p:ext uri="{BB962C8B-B14F-4D97-AF65-F5344CB8AC3E}">
        <p14:creationId xmlns:p14="http://schemas.microsoft.com/office/powerpoint/2010/main" val="17815105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3A1E-8E9C-1A4D-A4C6-A46CF08226E5}"/>
              </a:ext>
            </a:extLst>
          </p:cNvPr>
          <p:cNvSpPr>
            <a:spLocks noGrp="1"/>
          </p:cNvSpPr>
          <p:nvPr>
            <p:ph type="title"/>
          </p:nvPr>
        </p:nvSpPr>
        <p:spPr/>
        <p:txBody>
          <a:bodyPr/>
          <a:lstStyle/>
          <a:p>
            <a:r>
              <a:rPr lang="en-US" dirty="0"/>
              <a:t>Define Monitoring Parameters</a:t>
            </a:r>
          </a:p>
        </p:txBody>
      </p:sp>
      <p:sp>
        <p:nvSpPr>
          <p:cNvPr id="3" name="Content Placeholder 2">
            <a:extLst>
              <a:ext uri="{FF2B5EF4-FFF2-40B4-BE49-F238E27FC236}">
                <a16:creationId xmlns:a16="http://schemas.microsoft.com/office/drawing/2014/main" id="{A0C33800-C67C-614A-A496-DDBB21EA69C7}"/>
              </a:ext>
            </a:extLst>
          </p:cNvPr>
          <p:cNvSpPr>
            <a:spLocks noGrp="1"/>
          </p:cNvSpPr>
          <p:nvPr>
            <p:ph idx="1"/>
          </p:nvPr>
        </p:nvSpPr>
        <p:spPr/>
        <p:txBody>
          <a:bodyPr/>
          <a:lstStyle/>
          <a:p>
            <a:r>
              <a:rPr lang="en-US" dirty="0"/>
              <a:t>Configure the monitoring system to collect specific parameters such as bandwidth usage, CPU and memory utilization, device health, and other relevant metrics.</a:t>
            </a:r>
          </a:p>
        </p:txBody>
      </p:sp>
    </p:spTree>
    <p:extLst>
      <p:ext uri="{BB962C8B-B14F-4D97-AF65-F5344CB8AC3E}">
        <p14:creationId xmlns:p14="http://schemas.microsoft.com/office/powerpoint/2010/main" val="35415732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2238-3FC1-A341-B206-13926B1FB664}"/>
              </a:ext>
            </a:extLst>
          </p:cNvPr>
          <p:cNvSpPr>
            <a:spLocks noGrp="1"/>
          </p:cNvSpPr>
          <p:nvPr>
            <p:ph type="title"/>
          </p:nvPr>
        </p:nvSpPr>
        <p:spPr/>
        <p:txBody>
          <a:bodyPr/>
          <a:lstStyle/>
          <a:p>
            <a:r>
              <a:rPr lang="en-US" dirty="0"/>
              <a:t>Set Thresholds and Alerts</a:t>
            </a:r>
          </a:p>
        </p:txBody>
      </p:sp>
      <p:sp>
        <p:nvSpPr>
          <p:cNvPr id="3" name="Content Placeholder 2">
            <a:extLst>
              <a:ext uri="{FF2B5EF4-FFF2-40B4-BE49-F238E27FC236}">
                <a16:creationId xmlns:a16="http://schemas.microsoft.com/office/drawing/2014/main" id="{5D41AF2B-D345-DA44-A81D-FB0C5ABFADD4}"/>
              </a:ext>
            </a:extLst>
          </p:cNvPr>
          <p:cNvSpPr>
            <a:spLocks noGrp="1"/>
          </p:cNvSpPr>
          <p:nvPr>
            <p:ph idx="1"/>
          </p:nvPr>
        </p:nvSpPr>
        <p:spPr/>
        <p:txBody>
          <a:bodyPr/>
          <a:lstStyle/>
          <a:p>
            <a:r>
              <a:rPr lang="en-US" dirty="0"/>
              <a:t>Define threshold levels for monitored parameters. Establish alerting mechanisms to notify administrators when thresholds are exceeded. Alerts can be sent via email, SMS, or other notification methods.</a:t>
            </a:r>
          </a:p>
        </p:txBody>
      </p:sp>
    </p:spTree>
    <p:extLst>
      <p:ext uri="{BB962C8B-B14F-4D97-AF65-F5344CB8AC3E}">
        <p14:creationId xmlns:p14="http://schemas.microsoft.com/office/powerpoint/2010/main" val="2348063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A6D7-685E-1142-A50E-F52132F2F035}"/>
              </a:ext>
            </a:extLst>
          </p:cNvPr>
          <p:cNvSpPr>
            <a:spLocks noGrp="1"/>
          </p:cNvSpPr>
          <p:nvPr>
            <p:ph type="title"/>
          </p:nvPr>
        </p:nvSpPr>
        <p:spPr/>
        <p:txBody>
          <a:bodyPr/>
          <a:lstStyle/>
          <a:p>
            <a:r>
              <a:rPr lang="en-US" dirty="0"/>
              <a:t>Create Dashboards and Reports</a:t>
            </a:r>
          </a:p>
        </p:txBody>
      </p:sp>
      <p:sp>
        <p:nvSpPr>
          <p:cNvPr id="3" name="Content Placeholder 2">
            <a:extLst>
              <a:ext uri="{FF2B5EF4-FFF2-40B4-BE49-F238E27FC236}">
                <a16:creationId xmlns:a16="http://schemas.microsoft.com/office/drawing/2014/main" id="{A46B6D58-B3EE-2C48-8140-2ED397DFAAB9}"/>
              </a:ext>
            </a:extLst>
          </p:cNvPr>
          <p:cNvSpPr>
            <a:spLocks noGrp="1"/>
          </p:cNvSpPr>
          <p:nvPr>
            <p:ph idx="1"/>
          </p:nvPr>
        </p:nvSpPr>
        <p:spPr/>
        <p:txBody>
          <a:bodyPr/>
          <a:lstStyle/>
          <a:p>
            <a:r>
              <a:rPr lang="en-US" dirty="0"/>
              <a:t>Customize dashboards and reports based on the metrics that are most relevant to your monitoring goals. This provides a visual representation of network performance and health.</a:t>
            </a:r>
          </a:p>
        </p:txBody>
      </p:sp>
    </p:spTree>
    <p:extLst>
      <p:ext uri="{BB962C8B-B14F-4D97-AF65-F5344CB8AC3E}">
        <p14:creationId xmlns:p14="http://schemas.microsoft.com/office/powerpoint/2010/main" val="2144630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6B03-5529-E242-BC7F-86A764DC4617}"/>
              </a:ext>
            </a:extLst>
          </p:cNvPr>
          <p:cNvSpPr>
            <a:spLocks noGrp="1"/>
          </p:cNvSpPr>
          <p:nvPr>
            <p:ph type="title"/>
          </p:nvPr>
        </p:nvSpPr>
        <p:spPr/>
        <p:txBody>
          <a:bodyPr/>
          <a:lstStyle/>
          <a:p>
            <a:r>
              <a:rPr lang="en-US" dirty="0"/>
              <a:t>Implement Security Measures</a:t>
            </a:r>
          </a:p>
        </p:txBody>
      </p:sp>
      <p:sp>
        <p:nvSpPr>
          <p:cNvPr id="3" name="Content Placeholder 2">
            <a:extLst>
              <a:ext uri="{FF2B5EF4-FFF2-40B4-BE49-F238E27FC236}">
                <a16:creationId xmlns:a16="http://schemas.microsoft.com/office/drawing/2014/main" id="{B5BEE516-C0A7-984D-98C1-D87B5A9ACFA2}"/>
              </a:ext>
            </a:extLst>
          </p:cNvPr>
          <p:cNvSpPr>
            <a:spLocks noGrp="1"/>
          </p:cNvSpPr>
          <p:nvPr>
            <p:ph idx="1"/>
          </p:nvPr>
        </p:nvSpPr>
        <p:spPr/>
        <p:txBody>
          <a:bodyPr/>
          <a:lstStyle/>
          <a:p>
            <a:r>
              <a:rPr lang="en-US" dirty="0"/>
              <a:t>Ensure the security of your monitoring system by implementing best practices:</a:t>
            </a:r>
          </a:p>
          <a:p>
            <a:pPr lvl="1"/>
            <a:r>
              <a:rPr lang="en-US" dirty="0"/>
              <a:t>Restrict access to the monitoring server.</a:t>
            </a:r>
          </a:p>
          <a:p>
            <a:pPr lvl="1"/>
            <a:r>
              <a:rPr lang="en-US" dirty="0"/>
              <a:t>Encrypt communication channels, especially if monitoring data is sent over the network.</a:t>
            </a:r>
          </a:p>
          <a:p>
            <a:pPr lvl="1"/>
            <a:r>
              <a:rPr lang="en-US" dirty="0"/>
              <a:t>Regularly update and patch monitoring software to address security vulnerabilities.</a:t>
            </a:r>
          </a:p>
        </p:txBody>
      </p:sp>
    </p:spTree>
    <p:extLst>
      <p:ext uri="{BB962C8B-B14F-4D97-AF65-F5344CB8AC3E}">
        <p14:creationId xmlns:p14="http://schemas.microsoft.com/office/powerpoint/2010/main" val="9182747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A6A1-2F8D-A647-AB0D-A46F64274BBA}"/>
              </a:ext>
            </a:extLst>
          </p:cNvPr>
          <p:cNvSpPr>
            <a:spLocks noGrp="1"/>
          </p:cNvSpPr>
          <p:nvPr>
            <p:ph type="title"/>
          </p:nvPr>
        </p:nvSpPr>
        <p:spPr/>
        <p:txBody>
          <a:bodyPr/>
          <a:lstStyle/>
          <a:p>
            <a:r>
              <a:rPr lang="en-US" dirty="0"/>
              <a:t>Integrate with Incident Response</a:t>
            </a:r>
          </a:p>
        </p:txBody>
      </p:sp>
      <p:sp>
        <p:nvSpPr>
          <p:cNvPr id="3" name="Content Placeholder 2">
            <a:extLst>
              <a:ext uri="{FF2B5EF4-FFF2-40B4-BE49-F238E27FC236}">
                <a16:creationId xmlns:a16="http://schemas.microsoft.com/office/drawing/2014/main" id="{EFC1767E-D6EE-8A4F-8BCB-BC77ACE46240}"/>
              </a:ext>
            </a:extLst>
          </p:cNvPr>
          <p:cNvSpPr>
            <a:spLocks noGrp="1"/>
          </p:cNvSpPr>
          <p:nvPr>
            <p:ph idx="1"/>
          </p:nvPr>
        </p:nvSpPr>
        <p:spPr/>
        <p:txBody>
          <a:bodyPr/>
          <a:lstStyle/>
          <a:p>
            <a:r>
              <a:rPr lang="en-US" dirty="0"/>
              <a:t>Integrate your network monitoring system with incident response procedures. Establish protocols for responding to alerts and incidents identified by the monitoring system.</a:t>
            </a:r>
          </a:p>
          <a:p>
            <a:endParaRPr lang="en-US" dirty="0"/>
          </a:p>
        </p:txBody>
      </p:sp>
    </p:spTree>
    <p:extLst>
      <p:ext uri="{BB962C8B-B14F-4D97-AF65-F5344CB8AC3E}">
        <p14:creationId xmlns:p14="http://schemas.microsoft.com/office/powerpoint/2010/main" val="41407124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74E4-3C0F-2D4B-9E79-C4D96940828C}"/>
              </a:ext>
            </a:extLst>
          </p:cNvPr>
          <p:cNvSpPr>
            <a:spLocks noGrp="1"/>
          </p:cNvSpPr>
          <p:nvPr>
            <p:ph type="ctrTitle"/>
          </p:nvPr>
        </p:nvSpPr>
        <p:spPr/>
        <p:txBody>
          <a:bodyPr/>
          <a:lstStyle/>
          <a:p>
            <a:r>
              <a:rPr lang="en-US" dirty="0"/>
              <a:t>Collect Logs generated from Network Events</a:t>
            </a:r>
          </a:p>
        </p:txBody>
      </p:sp>
      <p:sp>
        <p:nvSpPr>
          <p:cNvPr id="3" name="Subtitle 2">
            <a:extLst>
              <a:ext uri="{FF2B5EF4-FFF2-40B4-BE49-F238E27FC236}">
                <a16:creationId xmlns:a16="http://schemas.microsoft.com/office/drawing/2014/main" id="{7482CEAA-AA0C-A743-BCBA-87FB38769C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7586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BE9B-6737-C74E-B9B4-912D56E0CCF9}"/>
              </a:ext>
            </a:extLst>
          </p:cNvPr>
          <p:cNvSpPr>
            <a:spLocks noGrp="1"/>
          </p:cNvSpPr>
          <p:nvPr>
            <p:ph type="title"/>
          </p:nvPr>
        </p:nvSpPr>
        <p:spPr/>
        <p:txBody>
          <a:bodyPr/>
          <a:lstStyle/>
          <a:p>
            <a:r>
              <a:rPr lang="en-US" dirty="0"/>
              <a:t>Identify Log-Generating Devices</a:t>
            </a:r>
          </a:p>
        </p:txBody>
      </p:sp>
      <p:sp>
        <p:nvSpPr>
          <p:cNvPr id="3" name="Content Placeholder 2">
            <a:extLst>
              <a:ext uri="{FF2B5EF4-FFF2-40B4-BE49-F238E27FC236}">
                <a16:creationId xmlns:a16="http://schemas.microsoft.com/office/drawing/2014/main" id="{0E879704-8A23-EE40-BBDE-1B666D7C0829}"/>
              </a:ext>
            </a:extLst>
          </p:cNvPr>
          <p:cNvSpPr>
            <a:spLocks noGrp="1"/>
          </p:cNvSpPr>
          <p:nvPr>
            <p:ph idx="1"/>
          </p:nvPr>
        </p:nvSpPr>
        <p:spPr/>
        <p:txBody>
          <a:bodyPr/>
          <a:lstStyle/>
          <a:p>
            <a:r>
              <a:rPr lang="en-US" dirty="0"/>
              <a:t>Identify the network devices that generate logs. Common devices include routers, switches, firewalls, intrusion detection systems (IDS), servers, and other network appliances.</a:t>
            </a:r>
          </a:p>
        </p:txBody>
      </p:sp>
    </p:spTree>
    <p:extLst>
      <p:ext uri="{BB962C8B-B14F-4D97-AF65-F5344CB8AC3E}">
        <p14:creationId xmlns:p14="http://schemas.microsoft.com/office/powerpoint/2010/main" val="15267930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2C36-6BB3-234D-8715-57B90B962367}"/>
              </a:ext>
            </a:extLst>
          </p:cNvPr>
          <p:cNvSpPr>
            <a:spLocks noGrp="1"/>
          </p:cNvSpPr>
          <p:nvPr>
            <p:ph type="title"/>
          </p:nvPr>
        </p:nvSpPr>
        <p:spPr/>
        <p:txBody>
          <a:bodyPr>
            <a:normAutofit/>
          </a:bodyPr>
          <a:lstStyle/>
          <a:p>
            <a:r>
              <a:rPr lang="en-US" dirty="0"/>
              <a:t>Enable Logging on Network Devices</a:t>
            </a:r>
          </a:p>
        </p:txBody>
      </p:sp>
      <p:sp>
        <p:nvSpPr>
          <p:cNvPr id="3" name="Content Placeholder 2">
            <a:extLst>
              <a:ext uri="{FF2B5EF4-FFF2-40B4-BE49-F238E27FC236}">
                <a16:creationId xmlns:a16="http://schemas.microsoft.com/office/drawing/2014/main" id="{2EC5AD7C-2093-EB4E-8FDA-366C5E7205C0}"/>
              </a:ext>
            </a:extLst>
          </p:cNvPr>
          <p:cNvSpPr>
            <a:spLocks noGrp="1"/>
          </p:cNvSpPr>
          <p:nvPr>
            <p:ph idx="1"/>
          </p:nvPr>
        </p:nvSpPr>
        <p:spPr/>
        <p:txBody>
          <a:bodyPr/>
          <a:lstStyle/>
          <a:p>
            <a:r>
              <a:rPr lang="en-US" dirty="0"/>
              <a:t>Configure each network device to generate logs. Enable logging for relevant events, such as security incidents, system errors, and changes in device configuration. Use protocols like Syslog or SNMP to send logs to a central server.</a:t>
            </a:r>
          </a:p>
        </p:txBody>
      </p:sp>
    </p:spTree>
    <p:extLst>
      <p:ext uri="{BB962C8B-B14F-4D97-AF65-F5344CB8AC3E}">
        <p14:creationId xmlns:p14="http://schemas.microsoft.com/office/powerpoint/2010/main" val="208816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0B85-B711-B94C-8F62-687FA41B01FA}"/>
              </a:ext>
            </a:extLst>
          </p:cNvPr>
          <p:cNvSpPr>
            <a:spLocks noGrp="1"/>
          </p:cNvSpPr>
          <p:nvPr>
            <p:ph type="title"/>
          </p:nvPr>
        </p:nvSpPr>
        <p:spPr/>
        <p:txBody>
          <a:bodyPr/>
          <a:lstStyle/>
          <a:p>
            <a:r>
              <a:rPr lang="en-US" dirty="0"/>
              <a:t>Configure Syslog</a:t>
            </a:r>
          </a:p>
        </p:txBody>
      </p:sp>
      <p:sp>
        <p:nvSpPr>
          <p:cNvPr id="3" name="Content Placeholder 2">
            <a:extLst>
              <a:ext uri="{FF2B5EF4-FFF2-40B4-BE49-F238E27FC236}">
                <a16:creationId xmlns:a16="http://schemas.microsoft.com/office/drawing/2014/main" id="{7A411056-2B31-CD40-AC97-F17D73975EAA}"/>
              </a:ext>
            </a:extLst>
          </p:cNvPr>
          <p:cNvSpPr>
            <a:spLocks noGrp="1"/>
          </p:cNvSpPr>
          <p:nvPr>
            <p:ph idx="1"/>
          </p:nvPr>
        </p:nvSpPr>
        <p:spPr/>
        <p:txBody>
          <a:bodyPr/>
          <a:lstStyle/>
          <a:p>
            <a:r>
              <a:rPr lang="en-US" dirty="0"/>
              <a:t>For devices that support Syslog, configure the Syslog settings to specify the destination server, logging facility, and severity levels. Syslog allows devices to send logs to a central Syslog server for consolidation.</a:t>
            </a:r>
          </a:p>
        </p:txBody>
      </p:sp>
    </p:spTree>
    <p:extLst>
      <p:ext uri="{BB962C8B-B14F-4D97-AF65-F5344CB8AC3E}">
        <p14:creationId xmlns:p14="http://schemas.microsoft.com/office/powerpoint/2010/main" val="47551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00D0-A42F-354F-AA2B-1109E1F988ED}"/>
              </a:ext>
            </a:extLst>
          </p:cNvPr>
          <p:cNvSpPr>
            <a:spLocks noGrp="1"/>
          </p:cNvSpPr>
          <p:nvPr>
            <p:ph type="title"/>
          </p:nvPr>
        </p:nvSpPr>
        <p:spPr/>
        <p:txBody>
          <a:bodyPr/>
          <a:lstStyle/>
          <a:p>
            <a:r>
              <a:rPr lang="en-US" dirty="0"/>
              <a:t>User Activity Monitoring</a:t>
            </a:r>
          </a:p>
        </p:txBody>
      </p:sp>
      <p:sp>
        <p:nvSpPr>
          <p:cNvPr id="3" name="Content Placeholder 2">
            <a:extLst>
              <a:ext uri="{FF2B5EF4-FFF2-40B4-BE49-F238E27FC236}">
                <a16:creationId xmlns:a16="http://schemas.microsoft.com/office/drawing/2014/main" id="{35C420A8-23D1-2B47-845B-1E449A8172DA}"/>
              </a:ext>
            </a:extLst>
          </p:cNvPr>
          <p:cNvSpPr>
            <a:spLocks noGrp="1"/>
          </p:cNvSpPr>
          <p:nvPr>
            <p:ph idx="1"/>
          </p:nvPr>
        </p:nvSpPr>
        <p:spPr/>
        <p:txBody>
          <a:bodyPr/>
          <a:lstStyle/>
          <a:p>
            <a:r>
              <a:rPr lang="en-US" dirty="0"/>
              <a:t>When there are suspicions of insider threats, unauthorized access, or other malicious activities involving user accounts, live forensics can be used to monitor and analyze user activity in real-time.</a:t>
            </a:r>
          </a:p>
        </p:txBody>
      </p:sp>
    </p:spTree>
    <p:extLst>
      <p:ext uri="{BB962C8B-B14F-4D97-AF65-F5344CB8AC3E}">
        <p14:creationId xmlns:p14="http://schemas.microsoft.com/office/powerpoint/2010/main" val="796886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ED87-0501-A846-BC5B-B3A03868F20D}"/>
              </a:ext>
            </a:extLst>
          </p:cNvPr>
          <p:cNvSpPr>
            <a:spLocks noGrp="1"/>
          </p:cNvSpPr>
          <p:nvPr>
            <p:ph type="title"/>
          </p:nvPr>
        </p:nvSpPr>
        <p:spPr/>
        <p:txBody>
          <a:bodyPr/>
          <a:lstStyle/>
          <a:p>
            <a:r>
              <a:rPr lang="en-US" dirty="0"/>
              <a:t>Set SNMP Traps</a:t>
            </a:r>
          </a:p>
        </p:txBody>
      </p:sp>
      <p:sp>
        <p:nvSpPr>
          <p:cNvPr id="3" name="Content Placeholder 2">
            <a:extLst>
              <a:ext uri="{FF2B5EF4-FFF2-40B4-BE49-F238E27FC236}">
                <a16:creationId xmlns:a16="http://schemas.microsoft.com/office/drawing/2014/main" id="{3DB59567-0D32-3A4C-B1D1-707154A728C9}"/>
              </a:ext>
            </a:extLst>
          </p:cNvPr>
          <p:cNvSpPr>
            <a:spLocks noGrp="1"/>
          </p:cNvSpPr>
          <p:nvPr>
            <p:ph idx="1"/>
          </p:nvPr>
        </p:nvSpPr>
        <p:spPr/>
        <p:txBody>
          <a:bodyPr/>
          <a:lstStyle/>
          <a:p>
            <a:pPr algn="just"/>
            <a:r>
              <a:rPr lang="en-US" dirty="0"/>
              <a:t>SNMP traps are notifications sent by SNMP-enabled devices to a central SNMP management system. Configure SNMP traps on devices to send alerts for specific events. Define the SNMP manager (central server) and community strings.</a:t>
            </a:r>
          </a:p>
        </p:txBody>
      </p:sp>
    </p:spTree>
    <p:extLst>
      <p:ext uri="{BB962C8B-B14F-4D97-AF65-F5344CB8AC3E}">
        <p14:creationId xmlns:p14="http://schemas.microsoft.com/office/powerpoint/2010/main" val="18759271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27A8-9A62-604F-9299-CA908DA9E3A2}"/>
              </a:ext>
            </a:extLst>
          </p:cNvPr>
          <p:cNvSpPr>
            <a:spLocks noGrp="1"/>
          </p:cNvSpPr>
          <p:nvPr>
            <p:ph type="title"/>
          </p:nvPr>
        </p:nvSpPr>
        <p:spPr/>
        <p:txBody>
          <a:bodyPr/>
          <a:lstStyle/>
          <a:p>
            <a:r>
              <a:rPr lang="en-US" dirty="0"/>
              <a:t>Centralized Log Management</a:t>
            </a:r>
          </a:p>
        </p:txBody>
      </p:sp>
      <p:sp>
        <p:nvSpPr>
          <p:cNvPr id="3" name="Content Placeholder 2">
            <a:extLst>
              <a:ext uri="{FF2B5EF4-FFF2-40B4-BE49-F238E27FC236}">
                <a16:creationId xmlns:a16="http://schemas.microsoft.com/office/drawing/2014/main" id="{9C99BD4B-79A7-694F-B9BE-0664D12BD495}"/>
              </a:ext>
            </a:extLst>
          </p:cNvPr>
          <p:cNvSpPr>
            <a:spLocks noGrp="1"/>
          </p:cNvSpPr>
          <p:nvPr>
            <p:ph idx="1"/>
          </p:nvPr>
        </p:nvSpPr>
        <p:spPr/>
        <p:txBody>
          <a:bodyPr/>
          <a:lstStyle/>
          <a:p>
            <a:r>
              <a:rPr lang="en-US" dirty="0"/>
              <a:t>Set up a centralized log management system or server. </a:t>
            </a:r>
          </a:p>
          <a:p>
            <a:r>
              <a:rPr lang="en-US" dirty="0"/>
              <a:t>This can be a dedicated server or a log management solution that aggregates logs from multiple sources. </a:t>
            </a:r>
          </a:p>
          <a:p>
            <a:r>
              <a:rPr lang="en-US" dirty="0"/>
              <a:t>Popular solutions include ELK Stack (Elasticsearch, Logstash, Kibana), Splunk, or other SIEM (Security Information and Event Management) systems.</a:t>
            </a:r>
          </a:p>
        </p:txBody>
      </p:sp>
    </p:spTree>
    <p:extLst>
      <p:ext uri="{BB962C8B-B14F-4D97-AF65-F5344CB8AC3E}">
        <p14:creationId xmlns:p14="http://schemas.microsoft.com/office/powerpoint/2010/main" val="2660168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A9AD-200B-0546-BA98-8DE20DC8B2D1}"/>
              </a:ext>
            </a:extLst>
          </p:cNvPr>
          <p:cNvSpPr>
            <a:spLocks noGrp="1"/>
          </p:cNvSpPr>
          <p:nvPr>
            <p:ph type="title"/>
          </p:nvPr>
        </p:nvSpPr>
        <p:spPr/>
        <p:txBody>
          <a:bodyPr/>
          <a:lstStyle/>
          <a:p>
            <a:r>
              <a:rPr lang="en-US" dirty="0"/>
              <a:t>Configure Log Collection Software</a:t>
            </a:r>
          </a:p>
        </p:txBody>
      </p:sp>
      <p:sp>
        <p:nvSpPr>
          <p:cNvPr id="3" name="Content Placeholder 2">
            <a:extLst>
              <a:ext uri="{FF2B5EF4-FFF2-40B4-BE49-F238E27FC236}">
                <a16:creationId xmlns:a16="http://schemas.microsoft.com/office/drawing/2014/main" id="{0D78B421-F5ED-C347-9AB3-BEA60A2B99CE}"/>
              </a:ext>
            </a:extLst>
          </p:cNvPr>
          <p:cNvSpPr>
            <a:spLocks noGrp="1"/>
          </p:cNvSpPr>
          <p:nvPr>
            <p:ph idx="1"/>
          </p:nvPr>
        </p:nvSpPr>
        <p:spPr/>
        <p:txBody>
          <a:bodyPr/>
          <a:lstStyle/>
          <a:p>
            <a:r>
              <a:rPr lang="en-US" dirty="0"/>
              <a:t>Install and configure log collection software on the central server. </a:t>
            </a:r>
          </a:p>
          <a:p>
            <a:r>
              <a:rPr lang="en-US" dirty="0"/>
              <a:t>This software should be capable of receiving and parsing logs from various devices. Ensure that it supports the log formats generated by your network devices.</a:t>
            </a:r>
          </a:p>
        </p:txBody>
      </p:sp>
    </p:spTree>
    <p:extLst>
      <p:ext uri="{BB962C8B-B14F-4D97-AF65-F5344CB8AC3E}">
        <p14:creationId xmlns:p14="http://schemas.microsoft.com/office/powerpoint/2010/main" val="16159509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CFCF-B23C-EA4C-8342-9D06793FA3A8}"/>
              </a:ext>
            </a:extLst>
          </p:cNvPr>
          <p:cNvSpPr>
            <a:spLocks noGrp="1"/>
          </p:cNvSpPr>
          <p:nvPr>
            <p:ph type="title"/>
          </p:nvPr>
        </p:nvSpPr>
        <p:spPr/>
        <p:txBody>
          <a:bodyPr/>
          <a:lstStyle/>
          <a:p>
            <a:r>
              <a:rPr lang="en-US" dirty="0"/>
              <a:t>Secure Log Transport</a:t>
            </a:r>
          </a:p>
        </p:txBody>
      </p:sp>
      <p:sp>
        <p:nvSpPr>
          <p:cNvPr id="3" name="Content Placeholder 2">
            <a:extLst>
              <a:ext uri="{FF2B5EF4-FFF2-40B4-BE49-F238E27FC236}">
                <a16:creationId xmlns:a16="http://schemas.microsoft.com/office/drawing/2014/main" id="{41EEDA3C-F07C-9849-B0AA-B7B927018F47}"/>
              </a:ext>
            </a:extLst>
          </p:cNvPr>
          <p:cNvSpPr>
            <a:spLocks noGrp="1"/>
          </p:cNvSpPr>
          <p:nvPr>
            <p:ph idx="1"/>
          </p:nvPr>
        </p:nvSpPr>
        <p:spPr/>
        <p:txBody>
          <a:bodyPr/>
          <a:lstStyle/>
          <a:p>
            <a:r>
              <a:rPr lang="en-US" dirty="0"/>
              <a:t>Implement secure transport protocols for log transmission to protect log data during transit. Consider using protocols like TLS/SSL for Syslog or SNMPv3 for SNMP traps.</a:t>
            </a:r>
          </a:p>
        </p:txBody>
      </p:sp>
    </p:spTree>
    <p:extLst>
      <p:ext uri="{BB962C8B-B14F-4D97-AF65-F5344CB8AC3E}">
        <p14:creationId xmlns:p14="http://schemas.microsoft.com/office/powerpoint/2010/main" val="26542360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4F50-8777-1740-89C7-323EC66A273A}"/>
              </a:ext>
            </a:extLst>
          </p:cNvPr>
          <p:cNvSpPr>
            <a:spLocks noGrp="1"/>
          </p:cNvSpPr>
          <p:nvPr>
            <p:ph type="title"/>
          </p:nvPr>
        </p:nvSpPr>
        <p:spPr/>
        <p:txBody>
          <a:bodyPr/>
          <a:lstStyle/>
          <a:p>
            <a:r>
              <a:rPr lang="en-US" dirty="0"/>
              <a:t>Filter and Normalize Logs</a:t>
            </a:r>
          </a:p>
        </p:txBody>
      </p:sp>
      <p:sp>
        <p:nvSpPr>
          <p:cNvPr id="3" name="Content Placeholder 2">
            <a:extLst>
              <a:ext uri="{FF2B5EF4-FFF2-40B4-BE49-F238E27FC236}">
                <a16:creationId xmlns:a16="http://schemas.microsoft.com/office/drawing/2014/main" id="{8F69B21B-8FC0-5149-9810-A62DFC5FB347}"/>
              </a:ext>
            </a:extLst>
          </p:cNvPr>
          <p:cNvSpPr>
            <a:spLocks noGrp="1"/>
          </p:cNvSpPr>
          <p:nvPr>
            <p:ph idx="1"/>
          </p:nvPr>
        </p:nvSpPr>
        <p:spPr/>
        <p:txBody>
          <a:bodyPr/>
          <a:lstStyle/>
          <a:p>
            <a:r>
              <a:rPr lang="en-US" dirty="0"/>
              <a:t>Use log management software to filter and normalize logs. Normalize logs to a common format for easier analysis. Apply filters to focus on specific events of interest and reduce noise.</a:t>
            </a:r>
          </a:p>
        </p:txBody>
      </p:sp>
    </p:spTree>
    <p:extLst>
      <p:ext uri="{BB962C8B-B14F-4D97-AF65-F5344CB8AC3E}">
        <p14:creationId xmlns:p14="http://schemas.microsoft.com/office/powerpoint/2010/main" val="42926219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94E8-1D1F-1845-B32F-7184B5E829FA}"/>
              </a:ext>
            </a:extLst>
          </p:cNvPr>
          <p:cNvSpPr>
            <a:spLocks noGrp="1"/>
          </p:cNvSpPr>
          <p:nvPr>
            <p:ph type="title"/>
          </p:nvPr>
        </p:nvSpPr>
        <p:spPr/>
        <p:txBody>
          <a:bodyPr/>
          <a:lstStyle/>
          <a:p>
            <a:r>
              <a:rPr lang="en-US" dirty="0"/>
              <a:t>Define Retention Policies</a:t>
            </a:r>
          </a:p>
        </p:txBody>
      </p:sp>
      <p:sp>
        <p:nvSpPr>
          <p:cNvPr id="3" name="Content Placeholder 2">
            <a:extLst>
              <a:ext uri="{FF2B5EF4-FFF2-40B4-BE49-F238E27FC236}">
                <a16:creationId xmlns:a16="http://schemas.microsoft.com/office/drawing/2014/main" id="{5ED2EFBE-F176-F64A-9581-2790D063E0DF}"/>
              </a:ext>
            </a:extLst>
          </p:cNvPr>
          <p:cNvSpPr>
            <a:spLocks noGrp="1"/>
          </p:cNvSpPr>
          <p:nvPr>
            <p:ph idx="1"/>
          </p:nvPr>
        </p:nvSpPr>
        <p:spPr/>
        <p:txBody>
          <a:bodyPr/>
          <a:lstStyle/>
          <a:p>
            <a:r>
              <a:rPr lang="en-US" dirty="0"/>
              <a:t>Establish retention policies for log data. Define how long logs will be retained on the central server before archiving or purging. </a:t>
            </a:r>
            <a:r>
              <a:rPr lang="en-US"/>
              <a:t>Compliance requirements may dictate specific retention periods.</a:t>
            </a:r>
          </a:p>
        </p:txBody>
      </p:sp>
    </p:spTree>
    <p:extLst>
      <p:ext uri="{BB962C8B-B14F-4D97-AF65-F5344CB8AC3E}">
        <p14:creationId xmlns:p14="http://schemas.microsoft.com/office/powerpoint/2010/main" val="421613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E788-E660-F444-B6F0-87D070BF1C45}"/>
              </a:ext>
            </a:extLst>
          </p:cNvPr>
          <p:cNvSpPr>
            <a:spLocks noGrp="1"/>
          </p:cNvSpPr>
          <p:nvPr>
            <p:ph type="title"/>
          </p:nvPr>
        </p:nvSpPr>
        <p:spPr/>
        <p:txBody>
          <a:bodyPr/>
          <a:lstStyle/>
          <a:p>
            <a:r>
              <a:rPr lang="en-US" dirty="0"/>
              <a:t>Root Cause Analysis</a:t>
            </a:r>
          </a:p>
        </p:txBody>
      </p:sp>
      <p:sp>
        <p:nvSpPr>
          <p:cNvPr id="3" name="Content Placeholder 2">
            <a:extLst>
              <a:ext uri="{FF2B5EF4-FFF2-40B4-BE49-F238E27FC236}">
                <a16:creationId xmlns:a16="http://schemas.microsoft.com/office/drawing/2014/main" id="{A214E2FF-6B68-3243-8C1D-E943B5155A07}"/>
              </a:ext>
            </a:extLst>
          </p:cNvPr>
          <p:cNvSpPr>
            <a:spLocks noGrp="1"/>
          </p:cNvSpPr>
          <p:nvPr>
            <p:ph idx="1"/>
          </p:nvPr>
        </p:nvSpPr>
        <p:spPr/>
        <p:txBody>
          <a:bodyPr/>
          <a:lstStyle/>
          <a:p>
            <a:r>
              <a:rPr lang="en-US" dirty="0"/>
              <a:t>To determine the root cause of system issues, crashes, or abnormal behavior, live forensics can be performed to investigate the system while it is still running and exhibiting the problematic behavior</a:t>
            </a:r>
          </a:p>
        </p:txBody>
      </p:sp>
    </p:spTree>
    <p:extLst>
      <p:ext uri="{BB962C8B-B14F-4D97-AF65-F5344CB8AC3E}">
        <p14:creationId xmlns:p14="http://schemas.microsoft.com/office/powerpoint/2010/main" val="82287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3F78-1140-D54D-BAD3-C7ECACA4E1F9}"/>
              </a:ext>
            </a:extLst>
          </p:cNvPr>
          <p:cNvSpPr>
            <a:spLocks noGrp="1"/>
          </p:cNvSpPr>
          <p:nvPr>
            <p:ph type="title"/>
          </p:nvPr>
        </p:nvSpPr>
        <p:spPr/>
        <p:txBody>
          <a:bodyPr/>
          <a:lstStyle/>
          <a:p>
            <a:r>
              <a:rPr lang="en-US" dirty="0"/>
              <a:t>Malware Analysis</a:t>
            </a:r>
          </a:p>
        </p:txBody>
      </p:sp>
      <p:sp>
        <p:nvSpPr>
          <p:cNvPr id="3" name="Content Placeholder 2">
            <a:extLst>
              <a:ext uri="{FF2B5EF4-FFF2-40B4-BE49-F238E27FC236}">
                <a16:creationId xmlns:a16="http://schemas.microsoft.com/office/drawing/2014/main" id="{706EF2B5-53EB-B740-AEA3-F522FC8C8920}"/>
              </a:ext>
            </a:extLst>
          </p:cNvPr>
          <p:cNvSpPr>
            <a:spLocks noGrp="1"/>
          </p:cNvSpPr>
          <p:nvPr>
            <p:ph idx="1"/>
          </p:nvPr>
        </p:nvSpPr>
        <p:spPr/>
        <p:txBody>
          <a:bodyPr/>
          <a:lstStyle/>
          <a:p>
            <a:r>
              <a:rPr lang="en-US" dirty="0"/>
              <a:t>Live forensics is often employed for the analysis of live malware samples. This allows analysts to observe the behavior of malware in real-time, understand its functionalities, and develop effective countermeasures.</a:t>
            </a:r>
          </a:p>
        </p:txBody>
      </p:sp>
    </p:spTree>
    <p:extLst>
      <p:ext uri="{BB962C8B-B14F-4D97-AF65-F5344CB8AC3E}">
        <p14:creationId xmlns:p14="http://schemas.microsoft.com/office/powerpoint/2010/main" val="13809016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45</TotalTime>
  <Words>2659</Words>
  <Application>Microsoft Macintosh PowerPoint</Application>
  <PresentationFormat>Widescreen</PresentationFormat>
  <Paragraphs>214</Paragraphs>
  <Slides>75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75</vt:i4>
      </vt:variant>
    </vt:vector>
  </HeadingPairs>
  <TitlesOfParts>
    <vt:vector size="78" baseType="lpstr">
      <vt:lpstr>Arial</vt:lpstr>
      <vt:lpstr>Gill Sans MT</vt:lpstr>
      <vt:lpstr>Parcel</vt:lpstr>
      <vt:lpstr>Live Response</vt:lpstr>
      <vt:lpstr>When to perform Live Forensics</vt:lpstr>
      <vt:lpstr>Incident Response</vt:lpstr>
      <vt:lpstr>Active Security Threats</vt:lpstr>
      <vt:lpstr>Volatility of Evidence</vt:lpstr>
      <vt:lpstr>Memory Analysis</vt:lpstr>
      <vt:lpstr>User Activity Monitoring</vt:lpstr>
      <vt:lpstr>Root Cause Analysis</vt:lpstr>
      <vt:lpstr>Malware Analysis</vt:lpstr>
      <vt:lpstr>Continuous Monitoring</vt:lpstr>
      <vt:lpstr>List of Live analysis tools</vt:lpstr>
      <vt:lpstr>Volatility</vt:lpstr>
      <vt:lpstr>Autopsy</vt:lpstr>
      <vt:lpstr>Sleuth Kit (TSK)</vt:lpstr>
      <vt:lpstr>Wireshark</vt:lpstr>
      <vt:lpstr>F-Response</vt:lpstr>
      <vt:lpstr>Redline by Carbon Black</vt:lpstr>
      <vt:lpstr>Mandiant Memoryze</vt:lpstr>
      <vt:lpstr>Sysinternals Suite</vt:lpstr>
      <vt:lpstr>What to collect in live response</vt:lpstr>
      <vt:lpstr>Memory (RAM) Artifacts</vt:lpstr>
      <vt:lpstr>System Information</vt:lpstr>
      <vt:lpstr>File System Artifacts</vt:lpstr>
      <vt:lpstr>Network Artifacts</vt:lpstr>
      <vt:lpstr>Log Files</vt:lpstr>
      <vt:lpstr>User Activities</vt:lpstr>
      <vt:lpstr>Live data collection on Windows system</vt:lpstr>
      <vt:lpstr>Memory Analysis</vt:lpstr>
      <vt:lpstr>System Information</vt:lpstr>
      <vt:lpstr>File System Artifacts</vt:lpstr>
      <vt:lpstr>Network Artifacts</vt:lpstr>
      <vt:lpstr>Log Files</vt:lpstr>
      <vt:lpstr>User Activities</vt:lpstr>
      <vt:lpstr>Network Traffic Analysis</vt:lpstr>
      <vt:lpstr>Evidence of Persistence</vt:lpstr>
      <vt:lpstr>Live data collection from UNIX based system</vt:lpstr>
      <vt:lpstr>Memory Analysis</vt:lpstr>
      <vt:lpstr>System Information</vt:lpstr>
      <vt:lpstr>File System Artifacts</vt:lpstr>
      <vt:lpstr>Network Artifacts</vt:lpstr>
      <vt:lpstr>Log Files</vt:lpstr>
      <vt:lpstr>User Activities</vt:lpstr>
      <vt:lpstr>Network Traffic Analysis</vt:lpstr>
      <vt:lpstr>Evidence of Persistence</vt:lpstr>
      <vt:lpstr>Network Monitoring</vt:lpstr>
      <vt:lpstr>Understanding Network monitoring</vt:lpstr>
      <vt:lpstr>Types of Network Monitoring</vt:lpstr>
      <vt:lpstr>Traffic Analysis</vt:lpstr>
      <vt:lpstr>Performance Monitoring</vt:lpstr>
      <vt:lpstr>Device Health Monitoring</vt:lpstr>
      <vt:lpstr>Bandwidth Utilization</vt:lpstr>
      <vt:lpstr>Security Monitoring</vt:lpstr>
      <vt:lpstr>Quality of Service (QoS) Monitoring</vt:lpstr>
      <vt:lpstr>End-to-End Visibility</vt:lpstr>
      <vt:lpstr>Setting up network monitoring system</vt:lpstr>
      <vt:lpstr>Define Monitoring Objectives</vt:lpstr>
      <vt:lpstr>Choose Network Monitoring Tools</vt:lpstr>
      <vt:lpstr>Identify Key Network Devices</vt:lpstr>
      <vt:lpstr>Install Monitoring Software</vt:lpstr>
      <vt:lpstr>Configure Network Devices for Monitoring</vt:lpstr>
      <vt:lpstr>Define Monitoring Parameters</vt:lpstr>
      <vt:lpstr>Set Thresholds and Alerts</vt:lpstr>
      <vt:lpstr>Create Dashboards and Reports</vt:lpstr>
      <vt:lpstr>Implement Security Measures</vt:lpstr>
      <vt:lpstr>Integrate with Incident Response</vt:lpstr>
      <vt:lpstr>Collect Logs generated from Network Events</vt:lpstr>
      <vt:lpstr>Identify Log-Generating Devices</vt:lpstr>
      <vt:lpstr>Enable Logging on Network Devices</vt:lpstr>
      <vt:lpstr>Configure Syslog</vt:lpstr>
      <vt:lpstr>Set SNMP Traps</vt:lpstr>
      <vt:lpstr>Centralized Log Management</vt:lpstr>
      <vt:lpstr>Configure Log Collection Software</vt:lpstr>
      <vt:lpstr>Secure Log Transport</vt:lpstr>
      <vt:lpstr>Filter and Normalize Logs</vt:lpstr>
      <vt:lpstr>Define Retention Policies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Response</dc:title>
  <dc:creator>Raihan Patel</dc:creator>
  <cp:lastModifiedBy>Raihan Patel</cp:lastModifiedBy>
  <cp:revision>1</cp:revision>
  <dcterms:created xsi:type="dcterms:W3CDTF">2023-12-12T09:34:26Z</dcterms:created>
  <dcterms:modified xsi:type="dcterms:W3CDTF">2023-12-12T10:19:50Z</dcterms:modified>
</cp:coreProperties>
</file>