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5" r:id="rId3"/>
    <p:sldId id="266" r:id="rId4"/>
    <p:sldId id="267" r:id="rId5"/>
    <p:sldId id="268" r:id="rId6"/>
    <p:sldId id="269" r:id="rId7"/>
    <p:sldId id="270" r:id="rId8"/>
    <p:sldId id="271" r:id="rId9"/>
    <p:sldId id="272" r:id="rId10"/>
    <p:sldId id="273" r:id="rId11"/>
    <p:sldId id="275"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5E66"/>
    <a:srgbClr val="0E25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50" d="100"/>
          <a:sy n="50" d="100"/>
        </p:scale>
        <p:origin x="29" y="90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6/24/2023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6/24/2023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6/24/2023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6/24/2023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6/24/2023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6/24/2023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6/24/2023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6/24/2023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6/24/2023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6/24/2023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983317"/>
          </a:xfrm>
        </p:spPr>
        <p:txBody>
          <a:bodyPr>
            <a:normAutofit fontScale="90000"/>
          </a:bodyPr>
          <a:lstStyle/>
          <a:p>
            <a:r>
              <a:rPr lang="en-US" dirty="0"/>
              <a:t>Digital Evidence Acquisition</a:t>
            </a:r>
            <a:endParaRPr dirty="0"/>
          </a:p>
        </p:txBody>
      </p:sp>
      <p:sp>
        <p:nvSpPr>
          <p:cNvPr id="3" name="Subtitle 2"/>
          <p:cNvSpPr>
            <a:spLocks noGrp="1"/>
          </p:cNvSpPr>
          <p:nvPr>
            <p:ph type="subTitle" idx="1"/>
          </p:nvPr>
        </p:nvSpPr>
        <p:spPr>
          <a:xfrm>
            <a:off x="1057585" y="4509120"/>
            <a:ext cx="3373016" cy="1080120"/>
          </a:xfrm>
        </p:spPr>
        <p:txBody>
          <a:bodyPr>
            <a:normAutofit/>
          </a:bodyPr>
          <a:lstStyle/>
          <a:p>
            <a:r>
              <a:rPr lang="en-US" b="1" dirty="0">
                <a:solidFill>
                  <a:schemeClr val="tx2">
                    <a:lumMod val="75000"/>
                  </a:schemeClr>
                </a:solidFill>
              </a:rPr>
              <a:t>Student Detail:</a:t>
            </a:r>
          </a:p>
          <a:p>
            <a:r>
              <a:rPr lang="en-US" sz="1600" dirty="0">
                <a:solidFill>
                  <a:schemeClr val="accent3">
                    <a:lumMod val="75000"/>
                  </a:schemeClr>
                </a:solidFill>
              </a:rPr>
              <a:t>Dhaval V Patel</a:t>
            </a:r>
          </a:p>
          <a:p>
            <a:r>
              <a:rPr lang="en-US" sz="1600" dirty="0">
                <a:solidFill>
                  <a:schemeClr val="accent3">
                    <a:lumMod val="75000"/>
                  </a:schemeClr>
                </a:solidFill>
              </a:rPr>
              <a:t>M.Sc. Cyber Security</a:t>
            </a:r>
          </a:p>
          <a:p>
            <a:r>
              <a:rPr lang="en-US" sz="1600" dirty="0">
                <a:solidFill>
                  <a:schemeClr val="accent3">
                    <a:lumMod val="75000"/>
                  </a:schemeClr>
                </a:solidFill>
              </a:rPr>
              <a:t>032200300002034</a:t>
            </a:r>
          </a:p>
        </p:txBody>
      </p:sp>
      <p:sp>
        <p:nvSpPr>
          <p:cNvPr id="4" name="Subtitle 2">
            <a:extLst>
              <a:ext uri="{FF2B5EF4-FFF2-40B4-BE49-F238E27FC236}">
                <a16:creationId xmlns:a16="http://schemas.microsoft.com/office/drawing/2014/main" id="{544466E1-6E7B-DEE4-3FC2-5B7B040F3F96}"/>
              </a:ext>
            </a:extLst>
          </p:cNvPr>
          <p:cNvSpPr txBox="1">
            <a:spLocks/>
          </p:cNvSpPr>
          <p:nvPr/>
        </p:nvSpPr>
        <p:spPr bwMode="white">
          <a:xfrm>
            <a:off x="8616280" y="4763972"/>
            <a:ext cx="3373016" cy="9824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US" b="1" dirty="0">
                <a:solidFill>
                  <a:schemeClr val="bg2">
                    <a:lumMod val="40000"/>
                    <a:lumOff val="60000"/>
                  </a:schemeClr>
                </a:solidFill>
              </a:rPr>
              <a:t>Faculty Detail</a:t>
            </a:r>
          </a:p>
          <a:p>
            <a:pPr algn="ctr"/>
            <a:r>
              <a:rPr lang="en-US" sz="1600" dirty="0">
                <a:solidFill>
                  <a:schemeClr val="accent3">
                    <a:lumMod val="75000"/>
                  </a:schemeClr>
                </a:solidFill>
              </a:rPr>
              <a:t>Dr. Kashinath sir</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335360" y="124924"/>
            <a:ext cx="11521280" cy="504056"/>
          </a:xfrm>
        </p:spPr>
        <p:txBody>
          <a:bodyPr>
            <a:normAutofit fontScale="90000"/>
          </a:bodyPr>
          <a:lstStyle/>
          <a:p>
            <a:pPr algn="ctr"/>
            <a:r>
              <a:rPr lang="en-US" sz="3600" b="0" dirty="0"/>
              <a:t>Result</a:t>
            </a:r>
            <a:endParaRPr lang="en-IN" sz="3600" b="0"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620688"/>
            <a:ext cx="11900750" cy="5847755"/>
          </a:xfrm>
          <a:prstGeom prst="rect">
            <a:avLst/>
          </a:prstGeom>
          <a:noFill/>
        </p:spPr>
        <p:txBody>
          <a:bodyPr wrap="square" rtlCol="0">
            <a:spAutoFit/>
          </a:bodyPr>
          <a:lstStyle/>
          <a:p>
            <a:pPr lvl="1"/>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Preservation of evidence</a:t>
            </a: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Identification of evidence</a:t>
            </a: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Metadata</a:t>
            </a: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Integrity surety</a:t>
            </a: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Analysis enhancement</a:t>
            </a: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Relevant data for evidence</a:t>
            </a: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More concrete reports </a:t>
            </a: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Solid report and proper evidence can help in justice</a:t>
            </a: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lvl="1"/>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p:txBody>
      </p:sp>
    </p:spTree>
    <p:extLst>
      <p:ext uri="{BB962C8B-B14F-4D97-AF65-F5344CB8AC3E}">
        <p14:creationId xmlns:p14="http://schemas.microsoft.com/office/powerpoint/2010/main" val="348303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335360" y="124924"/>
            <a:ext cx="11521280" cy="504056"/>
          </a:xfrm>
        </p:spPr>
        <p:txBody>
          <a:bodyPr>
            <a:normAutofit fontScale="90000"/>
          </a:bodyPr>
          <a:lstStyle/>
          <a:p>
            <a:pPr algn="ctr"/>
            <a:r>
              <a:rPr lang="en-US" b="1" dirty="0"/>
              <a:t>Conclusion</a:t>
            </a:r>
            <a:endParaRPr lang="en-IN" b="1"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620688"/>
            <a:ext cx="11900750" cy="6494085"/>
          </a:xfrm>
          <a:prstGeom prst="rect">
            <a:avLst/>
          </a:prstGeom>
          <a:noFill/>
        </p:spPr>
        <p:txBody>
          <a:bodyPr wrap="square" rtlCol="0">
            <a:spAutoFit/>
          </a:bodyPr>
          <a:lstStyle/>
          <a:p>
            <a:r>
              <a:rPr lang="en-US" dirty="0">
                <a:solidFill>
                  <a:schemeClr val="tx2">
                    <a:lumMod val="50000"/>
                  </a:schemeClr>
                </a:solidFill>
                <a:latin typeface="Berlin Sans FB" panose="020E0602020502020306" pitchFamily="34" charset="0"/>
              </a:rPr>
              <a:t>Digital evidence acquisition plays a  crucial role in modern-day investigation and legal proceeding. It involves the careful and systematic collection, preservation, and analysis of digital data to uncover relevant information and support legal arguments.</a:t>
            </a:r>
          </a:p>
          <a:p>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Importance:</a:t>
            </a:r>
          </a:p>
          <a:p>
            <a:pPr marL="800100" lvl="1" indent="-342900">
              <a:buFont typeface="Wingdings" panose="05000000000000000000" pitchFamily="2" charset="2"/>
              <a:buChar char="§"/>
            </a:pPr>
            <a:r>
              <a:rPr lang="en-US" sz="1800" dirty="0">
                <a:solidFill>
                  <a:schemeClr val="tx1">
                    <a:lumMod val="95000"/>
                  </a:schemeClr>
                </a:solidFill>
                <a:latin typeface="Berlin Sans FB" panose="020E0602020502020306" pitchFamily="34" charset="0"/>
              </a:rPr>
              <a:t>Digital evidence acquisition is vital in today’s digital age, where electronic device and online activities leave behind a wealth of data that can be crucial in criminal investigations, civil litigation, and internal investigations. It helps uncover valuable evidence that would otherwise be difficult or impossible to obtain.</a:t>
            </a:r>
          </a:p>
          <a:p>
            <a:pPr marL="800100" lvl="1"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Integrity and Authenticity:</a:t>
            </a:r>
            <a:endParaRPr lang="en-US" sz="1600" dirty="0">
              <a:solidFill>
                <a:schemeClr val="tx1">
                  <a:lumMod val="95000"/>
                </a:schemeClr>
              </a:solidFill>
              <a:latin typeface="Berlin Sans FB" panose="020E0602020502020306" pitchFamily="34" charset="0"/>
            </a:endParaRP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The proper acquisition of digital evidence ensures its integrity and authenticity, maintaining the admissibility and reliability of the evidence in legal proceedings. Strict protocols and procedures are followed to ensure that the evidence remains unaltered, and the chain of custody is maintained.</a:t>
            </a:r>
          </a:p>
          <a:p>
            <a:pPr lvl="1"/>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Expertise</a:t>
            </a:r>
          </a:p>
          <a:p>
            <a:pPr marL="800100" lvl="1" indent="-342900">
              <a:buFont typeface="Wingdings" panose="05000000000000000000" pitchFamily="2" charset="2"/>
              <a:buChar char="§"/>
            </a:pPr>
            <a:r>
              <a:rPr lang="en-US" sz="1800" dirty="0">
                <a:solidFill>
                  <a:schemeClr val="tx1">
                    <a:lumMod val="95000"/>
                  </a:schemeClr>
                </a:solidFill>
                <a:latin typeface="Berlin Sans FB" panose="020E0602020502020306" pitchFamily="34" charset="0"/>
              </a:rPr>
              <a:t>Digital evidence acquisition requires specialized knowledge, tools, and techniques. Digital forensics experts play a significant role in this process, leveraging their expertise to extract and analyze data effectively, interpret findings, and provide expert testimony when required.</a:t>
            </a:r>
          </a:p>
          <a:p>
            <a:pPr marL="800100" lvl="1"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Legal and Ethical Consideration:</a:t>
            </a:r>
            <a:endParaRPr lang="en-US" sz="1600" dirty="0">
              <a:solidFill>
                <a:schemeClr val="tx1">
                  <a:lumMod val="95000"/>
                </a:schemeClr>
              </a:solidFill>
              <a:latin typeface="Berlin Sans FB" panose="020E0602020502020306" pitchFamily="34" charset="0"/>
            </a:endParaRP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Legal and Ethical Considerations: Digital evidence acquisition must adhere to legal and ethical standards. Privacy concerns, data protection laws, and respect for individuals' rights must be taken into account throughout the process. Adhering to these considerations ensures that evidence is obtained lawfully and ethically.</a:t>
            </a:r>
          </a:p>
          <a:p>
            <a:pPr lvl="1"/>
            <a:endParaRPr lang="en-US" sz="1600" dirty="0">
              <a:solidFill>
                <a:schemeClr val="tx1">
                  <a:lumMod val="95000"/>
                </a:schemeClr>
              </a:solidFill>
              <a:latin typeface="Berlin Sans FB" panose="020E0602020502020306" pitchFamily="34" charset="0"/>
            </a:endParaRPr>
          </a:p>
        </p:txBody>
      </p:sp>
    </p:spTree>
    <p:extLst>
      <p:ext uri="{BB962C8B-B14F-4D97-AF65-F5344CB8AC3E}">
        <p14:creationId xmlns:p14="http://schemas.microsoft.com/office/powerpoint/2010/main" val="21091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335360" y="124924"/>
            <a:ext cx="11521280" cy="504056"/>
          </a:xfrm>
        </p:spPr>
        <p:txBody>
          <a:bodyPr>
            <a:normAutofit fontScale="90000"/>
          </a:bodyPr>
          <a:lstStyle/>
          <a:p>
            <a:pPr algn="ctr"/>
            <a:r>
              <a:rPr lang="en-US" b="1" dirty="0"/>
              <a:t>Conclusion</a:t>
            </a:r>
            <a:endParaRPr lang="en-IN" b="1"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620688"/>
            <a:ext cx="11900750" cy="3877985"/>
          </a:xfrm>
          <a:prstGeom prst="rect">
            <a:avLst/>
          </a:prstGeom>
          <a:noFill/>
        </p:spPr>
        <p:txBody>
          <a:bodyPr wrap="square" rtlCol="0">
            <a:spAutoFit/>
          </a:bodyPr>
          <a:lstStyle/>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Applicability and Impact:</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Digital evidence acquisition is applicable in various contexts, including criminal investigations, civil litigation, compliance audits, and internal investigations across industries and sectors. It has a significant impact on the outcomes of legal proceedings, uncovering critical evidence and providing valuable insights.</a:t>
            </a:r>
          </a:p>
          <a:p>
            <a:pPr lvl="1"/>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Challenges and Future Developments: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Digital evidence acquisition faces challenges due to constantly evolving technology, encryption, and the sheer volume of data generated. Keeping up with advancements, developing new tools and techniques, and addressing emerging challenges are crucial for the continued effectiveness of digital evidence acquisition.</a:t>
            </a:r>
          </a:p>
          <a:p>
            <a:pPr marL="800100" lvl="1" indent="-34290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In conclusion, digital evidence acquisition is an essential process that allows for the identification, collection, preservation, and analysis of digital data to support legal investigations and proceedings. Its proper execution ensures the integrity of evidence, facilitates justice, and contributes to the robustness of legal systems in the digital age.</a:t>
            </a:r>
          </a:p>
          <a:p>
            <a:pPr lvl="1"/>
            <a:endParaRPr lang="en-US" sz="1600" dirty="0">
              <a:solidFill>
                <a:schemeClr val="tx1">
                  <a:lumMod val="95000"/>
                </a:schemeClr>
              </a:solidFill>
              <a:latin typeface="Berlin Sans FB" panose="020E0602020502020306" pitchFamily="34" charset="0"/>
            </a:endParaRPr>
          </a:p>
        </p:txBody>
      </p:sp>
    </p:spTree>
    <p:extLst>
      <p:ext uri="{BB962C8B-B14F-4D97-AF65-F5344CB8AC3E}">
        <p14:creationId xmlns:p14="http://schemas.microsoft.com/office/powerpoint/2010/main" val="15164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335360" y="124924"/>
            <a:ext cx="11521280" cy="504056"/>
          </a:xfrm>
        </p:spPr>
        <p:txBody>
          <a:bodyPr>
            <a:normAutofit fontScale="90000"/>
          </a:bodyPr>
          <a:lstStyle/>
          <a:p>
            <a:pPr algn="ctr"/>
            <a:r>
              <a:rPr lang="en-US" b="1" dirty="0"/>
              <a:t>Future Scope</a:t>
            </a:r>
            <a:endParaRPr lang="en-IN" b="1"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620688"/>
            <a:ext cx="11900750" cy="5970865"/>
          </a:xfrm>
          <a:prstGeom prst="rect">
            <a:avLst/>
          </a:prstGeom>
          <a:noFill/>
        </p:spPr>
        <p:txBody>
          <a:bodyPr wrap="square" rtlCol="0">
            <a:spAutoFit/>
          </a:bodyPr>
          <a:lstStyle/>
          <a:p>
            <a:r>
              <a:rPr lang="en-US" dirty="0">
                <a:solidFill>
                  <a:schemeClr val="tx2">
                    <a:lumMod val="50000"/>
                  </a:schemeClr>
                </a:solidFill>
                <a:latin typeface="Berlin Sans FB" panose="020E0602020502020306" pitchFamily="34" charset="0"/>
              </a:rPr>
              <a:t>The future of digital evidence acquisition holds immense potential as technology continues to advance and shape our digital landscape.</a:t>
            </a:r>
          </a:p>
          <a:p>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Internet of Things(IoT):</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With the proliferation of IoT devices, digital evidence acquisition will expand to include data from interconnected devices such as smart homes, wearables, and connected vehicles. The acquisition and analysis of IoT data will present new challenges and opportunities for investigators.</a:t>
            </a:r>
          </a:p>
          <a:p>
            <a:pPr lvl="1"/>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Cloud Computing:</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As more data is stored and processed in the cloud, digital evidence acquisition will need to adapt to collect evidence from cloud-based platforms and services. This includes acquiring data from cloud storage, email systems, social media platforms, and other cloud-based applications.</a:t>
            </a:r>
          </a:p>
          <a:p>
            <a:pPr lvl="1"/>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Artificial Intelligence and Machine Learning:</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The integration of artificial intelligence (AI) and machine learning (ML) technologies will impact digital evidence acquisition. These technologies can assist in automating parts of the acquisition process, improving data analysis capabilities, and identifying patterns and anomalies within large datasets.</a:t>
            </a:r>
          </a:p>
          <a:p>
            <a:pPr marL="800100" lvl="1" indent="-34290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Blockchain Technology:</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The integration of artificial intelligence (AI) and machine learning (ML) technologies will impact digital evidence acquisition. These technologies can assist in automating parts of the acquisition process, improving data analysis capabilities, and identifying patterns and anomalies within large datasets.</a:t>
            </a:r>
          </a:p>
          <a:p>
            <a:pPr lvl="1"/>
            <a:endParaRPr lang="en-US" sz="1600" dirty="0">
              <a:solidFill>
                <a:schemeClr val="tx1">
                  <a:lumMod val="95000"/>
                </a:schemeClr>
              </a:solidFill>
              <a:latin typeface="Berlin Sans FB" panose="020E0602020502020306" pitchFamily="34" charset="0"/>
            </a:endParaRPr>
          </a:p>
        </p:txBody>
      </p:sp>
    </p:spTree>
    <p:extLst>
      <p:ext uri="{BB962C8B-B14F-4D97-AF65-F5344CB8AC3E}">
        <p14:creationId xmlns:p14="http://schemas.microsoft.com/office/powerpoint/2010/main" val="323777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335360" y="124924"/>
            <a:ext cx="11521280" cy="504056"/>
          </a:xfrm>
        </p:spPr>
        <p:txBody>
          <a:bodyPr>
            <a:normAutofit fontScale="90000"/>
          </a:bodyPr>
          <a:lstStyle/>
          <a:p>
            <a:pPr algn="ctr"/>
            <a:r>
              <a:rPr lang="en-US" b="1" dirty="0"/>
              <a:t>Future Scope</a:t>
            </a:r>
            <a:endParaRPr lang="en-IN" b="1"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908720"/>
            <a:ext cx="11900750" cy="4647426"/>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Data Privacy and Encryption:</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The increasing focus on data privacy and encryption presents challenges for digital evidence acquisition. As encryption methods become more advanced, investigators will need to develop innovative techniques to access encrypted data lawfully, while respecting privacy rights.</a:t>
            </a:r>
          </a:p>
          <a:p>
            <a:pPr lvl="1"/>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Forensic Data Analytics: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The field of forensic data analytics will continue to evolve, enabling investigators to process and analyze large volumes of digital evidence more efficiently. This includes utilizing advanced data visualization, text mining, and pattern recognition techniques to extract meaningful insights from complex datasets.</a:t>
            </a:r>
          </a:p>
          <a:p>
            <a:pPr marL="800100" lvl="1" indent="-34290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Mobile and Social Media Forensics: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With the widespread use of smartphones and social media platforms, digital evidence acquisition will increasingly involve extracting data from mobile devices and social media accounts. Techniques for acquiring and analyzing this data will need to keep pace with the evolving landscape of mobile and social media technologies.</a:t>
            </a:r>
          </a:p>
          <a:p>
            <a:pPr marL="800100" lvl="1" indent="-34290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Standardization and Best Practices: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As digital evidence acquisition becomes more complex; the establishment of standardized practices and guidelines will be essential. This will ensure consistency, reliability, and admissibility of digital evidence across different jurisdictions and legal systems.</a:t>
            </a:r>
          </a:p>
        </p:txBody>
      </p:sp>
    </p:spTree>
    <p:extLst>
      <p:ext uri="{BB962C8B-B14F-4D97-AF65-F5344CB8AC3E}">
        <p14:creationId xmlns:p14="http://schemas.microsoft.com/office/powerpoint/2010/main" val="331902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F99D42-B4C5-28F2-760F-E32E20F8329C}"/>
              </a:ext>
            </a:extLst>
          </p:cNvPr>
          <p:cNvSpPr>
            <a:spLocks noGrp="1"/>
          </p:cNvSpPr>
          <p:nvPr>
            <p:ph type="title"/>
          </p:nvPr>
        </p:nvSpPr>
        <p:spPr>
          <a:xfrm>
            <a:off x="5006165" y="260648"/>
            <a:ext cx="1584174" cy="571500"/>
          </a:xfrm>
        </p:spPr>
        <p:txBody>
          <a:bodyPr/>
          <a:lstStyle/>
          <a:p>
            <a:pPr algn="ctr"/>
            <a:r>
              <a:rPr lang="en-US" dirty="0">
                <a:latin typeface="Britannic Bold" panose="020B0903060703020204" pitchFamily="34" charset="0"/>
              </a:rPr>
              <a:t>INDEX</a:t>
            </a:r>
            <a:endParaRPr lang="en-IN" dirty="0">
              <a:latin typeface="Britannic Bold" panose="020B0903060703020204" pitchFamily="34" charset="0"/>
            </a:endParaRPr>
          </a:p>
        </p:txBody>
      </p:sp>
      <p:graphicFrame>
        <p:nvGraphicFramePr>
          <p:cNvPr id="9" name="Table 9">
            <a:extLst>
              <a:ext uri="{FF2B5EF4-FFF2-40B4-BE49-F238E27FC236}">
                <a16:creationId xmlns:a16="http://schemas.microsoft.com/office/drawing/2014/main" id="{88BE2FE0-2D69-6EBC-72F1-D859AF560084}"/>
              </a:ext>
            </a:extLst>
          </p:cNvPr>
          <p:cNvGraphicFramePr>
            <a:graphicFrameLocks noGrp="1"/>
          </p:cNvGraphicFramePr>
          <p:nvPr>
            <p:ph idx="1"/>
            <p:extLst>
              <p:ext uri="{D42A27DB-BD31-4B8C-83A1-F6EECF244321}">
                <p14:modId xmlns:p14="http://schemas.microsoft.com/office/powerpoint/2010/main" val="1810420689"/>
              </p:ext>
            </p:extLst>
          </p:nvPr>
        </p:nvGraphicFramePr>
        <p:xfrm>
          <a:off x="1523999" y="1484784"/>
          <a:ext cx="8548506" cy="4079240"/>
        </p:xfrm>
        <a:graphic>
          <a:graphicData uri="http://schemas.openxmlformats.org/drawingml/2006/table">
            <a:tbl>
              <a:tblPr firstRow="1" bandRow="1">
                <a:tableStyleId>{8799B23B-EC83-4686-B30A-512413B5E67A}</a:tableStyleId>
              </a:tblPr>
              <a:tblGrid>
                <a:gridCol w="827585">
                  <a:extLst>
                    <a:ext uri="{9D8B030D-6E8A-4147-A177-3AD203B41FA5}">
                      <a16:colId xmlns:a16="http://schemas.microsoft.com/office/drawing/2014/main" val="2346135508"/>
                    </a:ext>
                  </a:extLst>
                </a:gridCol>
                <a:gridCol w="6408712">
                  <a:extLst>
                    <a:ext uri="{9D8B030D-6E8A-4147-A177-3AD203B41FA5}">
                      <a16:colId xmlns:a16="http://schemas.microsoft.com/office/drawing/2014/main" val="2665818366"/>
                    </a:ext>
                  </a:extLst>
                </a:gridCol>
                <a:gridCol w="1312209">
                  <a:extLst>
                    <a:ext uri="{9D8B030D-6E8A-4147-A177-3AD203B41FA5}">
                      <a16:colId xmlns:a16="http://schemas.microsoft.com/office/drawing/2014/main" val="424600779"/>
                    </a:ext>
                  </a:extLst>
                </a:gridCol>
              </a:tblGrid>
              <a:tr h="370840">
                <a:tc>
                  <a:txBody>
                    <a:bodyPr/>
                    <a:lstStyle/>
                    <a:p>
                      <a:pPr algn="ctr"/>
                      <a:r>
                        <a:rPr lang="en-US" dirty="0">
                          <a:solidFill>
                            <a:schemeClr val="accent6">
                              <a:lumMod val="75000"/>
                            </a:schemeClr>
                          </a:solidFill>
                        </a:rPr>
                        <a:t>Sr. no</a:t>
                      </a:r>
                      <a:endParaRPr lang="en-IN" dirty="0">
                        <a:solidFill>
                          <a:schemeClr val="accent6">
                            <a:lumMod val="75000"/>
                          </a:schemeClr>
                        </a:solidFill>
                      </a:endParaRPr>
                    </a:p>
                  </a:txBody>
                  <a:tcPr/>
                </a:tc>
                <a:tc>
                  <a:txBody>
                    <a:bodyPr/>
                    <a:lstStyle/>
                    <a:p>
                      <a:pPr algn="ctr"/>
                      <a:r>
                        <a:rPr lang="en-US" dirty="0">
                          <a:solidFill>
                            <a:schemeClr val="accent6">
                              <a:lumMod val="75000"/>
                            </a:schemeClr>
                          </a:solidFill>
                        </a:rPr>
                        <a:t>Chapter</a:t>
                      </a:r>
                      <a:endParaRPr lang="en-IN" dirty="0">
                        <a:solidFill>
                          <a:schemeClr val="accent6">
                            <a:lumMod val="75000"/>
                          </a:schemeClr>
                        </a:solidFill>
                      </a:endParaRPr>
                    </a:p>
                  </a:txBody>
                  <a:tcPr/>
                </a:tc>
                <a:tc>
                  <a:txBody>
                    <a:bodyPr/>
                    <a:lstStyle/>
                    <a:p>
                      <a:pPr algn="ctr"/>
                      <a:r>
                        <a:rPr lang="en-US" dirty="0">
                          <a:solidFill>
                            <a:schemeClr val="accent6">
                              <a:lumMod val="75000"/>
                            </a:schemeClr>
                          </a:solidFill>
                        </a:rPr>
                        <a:t>Slide no.</a:t>
                      </a:r>
                      <a:endParaRPr lang="en-IN" dirty="0">
                        <a:solidFill>
                          <a:schemeClr val="accent6">
                            <a:lumMod val="75000"/>
                          </a:schemeClr>
                        </a:solidFill>
                      </a:endParaRPr>
                    </a:p>
                  </a:txBody>
                  <a:tcPr/>
                </a:tc>
                <a:extLst>
                  <a:ext uri="{0D108BD9-81ED-4DB2-BD59-A6C34878D82A}">
                    <a16:rowId xmlns:a16="http://schemas.microsoft.com/office/drawing/2014/main" val="3922005785"/>
                  </a:ext>
                </a:extLst>
              </a:tr>
              <a:tr h="370840">
                <a:tc>
                  <a:txBody>
                    <a:bodyPr/>
                    <a:lstStyle/>
                    <a:p>
                      <a:pPr algn="l"/>
                      <a:r>
                        <a:rPr lang="en-US" sz="1800" b="0" dirty="0"/>
                        <a:t>1</a:t>
                      </a:r>
                    </a:p>
                  </a:txBody>
                  <a:tcPr/>
                </a:tc>
                <a:tc>
                  <a:txBody>
                    <a:bodyPr/>
                    <a:lstStyle/>
                    <a:p>
                      <a:pPr algn="ctr"/>
                      <a:r>
                        <a:rPr lang="en-IN" sz="1800" b="0" dirty="0"/>
                        <a:t>Introduction</a:t>
                      </a:r>
                    </a:p>
                  </a:txBody>
                  <a:tcPr/>
                </a:tc>
                <a:tc>
                  <a:txBody>
                    <a:bodyPr/>
                    <a:lstStyle/>
                    <a:p>
                      <a:pPr algn="l"/>
                      <a:r>
                        <a:rPr lang="en-US" sz="1800" b="0" dirty="0"/>
                        <a:t>3</a:t>
                      </a:r>
                      <a:endParaRPr lang="en-IN" sz="1800" b="0" dirty="0"/>
                    </a:p>
                  </a:txBody>
                  <a:tcPr/>
                </a:tc>
                <a:extLst>
                  <a:ext uri="{0D108BD9-81ED-4DB2-BD59-A6C34878D82A}">
                    <a16:rowId xmlns:a16="http://schemas.microsoft.com/office/drawing/2014/main" val="1086688932"/>
                  </a:ext>
                </a:extLst>
              </a:tr>
              <a:tr h="370840">
                <a:tc>
                  <a:txBody>
                    <a:bodyPr/>
                    <a:lstStyle/>
                    <a:p>
                      <a:pPr algn="l"/>
                      <a:r>
                        <a:rPr lang="en-US" sz="1800" b="0" dirty="0"/>
                        <a:t>2</a:t>
                      </a:r>
                      <a:endParaRPr lang="en-IN" sz="1800" b="0" dirty="0"/>
                    </a:p>
                  </a:txBody>
                  <a:tcPr/>
                </a:tc>
                <a:tc>
                  <a:txBody>
                    <a:bodyPr/>
                    <a:lstStyle/>
                    <a:p>
                      <a:pPr algn="ctr"/>
                      <a:r>
                        <a:rPr lang="en-US" sz="1800" b="0" dirty="0"/>
                        <a:t>What is "Digital evidence acquisition"</a:t>
                      </a:r>
                      <a:endParaRPr lang="en-IN" sz="1800" b="0" dirty="0"/>
                    </a:p>
                  </a:txBody>
                  <a:tcPr/>
                </a:tc>
                <a:tc>
                  <a:txBody>
                    <a:bodyPr/>
                    <a:lstStyle/>
                    <a:p>
                      <a:pPr algn="l"/>
                      <a:r>
                        <a:rPr lang="en-US" sz="1800" b="0" dirty="0"/>
                        <a:t>4</a:t>
                      </a:r>
                      <a:endParaRPr lang="en-IN" sz="1800" b="0" dirty="0"/>
                    </a:p>
                  </a:txBody>
                  <a:tcPr/>
                </a:tc>
                <a:extLst>
                  <a:ext uri="{0D108BD9-81ED-4DB2-BD59-A6C34878D82A}">
                    <a16:rowId xmlns:a16="http://schemas.microsoft.com/office/drawing/2014/main" val="2942215337"/>
                  </a:ext>
                </a:extLst>
              </a:tr>
              <a:tr h="370840">
                <a:tc>
                  <a:txBody>
                    <a:bodyPr/>
                    <a:lstStyle/>
                    <a:p>
                      <a:pPr algn="l"/>
                      <a:r>
                        <a:rPr lang="en-US" sz="1800" b="0" dirty="0"/>
                        <a:t>3</a:t>
                      </a:r>
                      <a:endParaRPr lang="en-IN" sz="1800" b="0" dirty="0"/>
                    </a:p>
                  </a:txBody>
                  <a:tcPr/>
                </a:tc>
                <a:tc>
                  <a:txBody>
                    <a:bodyPr/>
                    <a:lstStyle/>
                    <a:p>
                      <a:pPr algn="ctr"/>
                      <a:r>
                        <a:rPr lang="en-US" sz="1800" b="0" dirty="0"/>
                        <a:t>How "Digital evidence acquisition" is done</a:t>
                      </a:r>
                      <a:endParaRPr lang="en-IN" sz="1800" b="0" dirty="0"/>
                    </a:p>
                  </a:txBody>
                  <a:tcPr/>
                </a:tc>
                <a:tc>
                  <a:txBody>
                    <a:bodyPr/>
                    <a:lstStyle/>
                    <a:p>
                      <a:pPr algn="l"/>
                      <a:r>
                        <a:rPr lang="en-US" sz="1800" b="0" dirty="0"/>
                        <a:t>5</a:t>
                      </a:r>
                      <a:endParaRPr lang="en-IN" sz="1800" b="0" dirty="0"/>
                    </a:p>
                  </a:txBody>
                  <a:tcPr/>
                </a:tc>
                <a:extLst>
                  <a:ext uri="{0D108BD9-81ED-4DB2-BD59-A6C34878D82A}">
                    <a16:rowId xmlns:a16="http://schemas.microsoft.com/office/drawing/2014/main" val="2708853127"/>
                  </a:ext>
                </a:extLst>
              </a:tr>
              <a:tr h="370840">
                <a:tc>
                  <a:txBody>
                    <a:bodyPr/>
                    <a:lstStyle/>
                    <a:p>
                      <a:pPr algn="l"/>
                      <a:r>
                        <a:rPr lang="en-US" sz="1800" b="0" dirty="0"/>
                        <a:t>4</a:t>
                      </a:r>
                      <a:endParaRPr lang="en-IN" sz="1800" b="0" dirty="0"/>
                    </a:p>
                  </a:txBody>
                  <a:tcPr/>
                </a:tc>
                <a:tc>
                  <a:txBody>
                    <a:bodyPr/>
                    <a:lstStyle/>
                    <a:p>
                      <a:pPr algn="ctr"/>
                      <a:r>
                        <a:rPr lang="en-US" sz="1800" b="1" kern="1200" dirty="0">
                          <a:solidFill>
                            <a:schemeClr val="tx1"/>
                          </a:solidFill>
                          <a:effectLst/>
                          <a:latin typeface="+mn-lt"/>
                          <a:ea typeface="+mn-ea"/>
                          <a:cs typeface="+mn-cs"/>
                        </a:rPr>
                        <a:t>When "Digital evidence acquisition" is required</a:t>
                      </a:r>
                      <a:endParaRPr lang="en-IN" sz="1800" b="0" dirty="0"/>
                    </a:p>
                  </a:txBody>
                  <a:tcPr/>
                </a:tc>
                <a:tc>
                  <a:txBody>
                    <a:bodyPr/>
                    <a:lstStyle/>
                    <a:p>
                      <a:pPr algn="l"/>
                      <a:r>
                        <a:rPr lang="en-US" sz="1800" b="0" dirty="0"/>
                        <a:t>6</a:t>
                      </a:r>
                      <a:endParaRPr lang="en-IN" sz="1800" b="0" dirty="0"/>
                    </a:p>
                  </a:txBody>
                  <a:tcPr/>
                </a:tc>
                <a:extLst>
                  <a:ext uri="{0D108BD9-81ED-4DB2-BD59-A6C34878D82A}">
                    <a16:rowId xmlns:a16="http://schemas.microsoft.com/office/drawing/2014/main" val="2021478081"/>
                  </a:ext>
                </a:extLst>
              </a:tr>
              <a:tr h="370840">
                <a:tc>
                  <a:txBody>
                    <a:bodyPr/>
                    <a:lstStyle/>
                    <a:p>
                      <a:pPr algn="l"/>
                      <a:r>
                        <a:rPr lang="en-US" sz="1800" b="0" dirty="0"/>
                        <a:t>5</a:t>
                      </a:r>
                      <a:endParaRPr lang="en-IN" sz="1800" b="0" dirty="0"/>
                    </a:p>
                  </a:txBody>
                  <a:tcPr/>
                </a:tc>
                <a:tc>
                  <a:txBody>
                    <a:bodyPr/>
                    <a:lstStyle/>
                    <a:p>
                      <a:pPr algn="ctr"/>
                      <a:r>
                        <a:rPr lang="en-IN" sz="1800" b="0" dirty="0"/>
                        <a:t>Where "Digital evidence acquisition” is applicable</a:t>
                      </a:r>
                    </a:p>
                  </a:txBody>
                  <a:tcPr/>
                </a:tc>
                <a:tc>
                  <a:txBody>
                    <a:bodyPr/>
                    <a:lstStyle/>
                    <a:p>
                      <a:pPr algn="l"/>
                      <a:r>
                        <a:rPr lang="en-US" sz="1800" b="0" dirty="0"/>
                        <a:t>7</a:t>
                      </a:r>
                      <a:endParaRPr lang="en-IN" sz="1800" b="0" dirty="0"/>
                    </a:p>
                  </a:txBody>
                  <a:tcPr/>
                </a:tc>
                <a:extLst>
                  <a:ext uri="{0D108BD9-81ED-4DB2-BD59-A6C34878D82A}">
                    <a16:rowId xmlns:a16="http://schemas.microsoft.com/office/drawing/2014/main" val="2837999915"/>
                  </a:ext>
                </a:extLst>
              </a:tr>
              <a:tr h="370840">
                <a:tc>
                  <a:txBody>
                    <a:bodyPr/>
                    <a:lstStyle/>
                    <a:p>
                      <a:pPr algn="l"/>
                      <a:r>
                        <a:rPr lang="en-US" sz="1800" b="0" dirty="0"/>
                        <a:t>6</a:t>
                      </a:r>
                      <a:endParaRPr lang="en-IN" sz="1800" b="0" dirty="0"/>
                    </a:p>
                  </a:txBody>
                  <a:tcPr/>
                </a:tc>
                <a:tc>
                  <a:txBody>
                    <a:bodyPr/>
                    <a:lstStyle/>
                    <a:p>
                      <a:pPr algn="ctr"/>
                      <a:r>
                        <a:rPr lang="en-US" sz="1800" b="0" dirty="0"/>
                        <a:t>What data is required for "Digital evidence acquisition"</a:t>
                      </a:r>
                      <a:endParaRPr lang="en-IN" sz="1800" b="0" dirty="0"/>
                    </a:p>
                  </a:txBody>
                  <a:tcPr/>
                </a:tc>
                <a:tc>
                  <a:txBody>
                    <a:bodyPr/>
                    <a:lstStyle/>
                    <a:p>
                      <a:pPr algn="l"/>
                      <a:r>
                        <a:rPr lang="en-US" sz="1800" b="0" dirty="0"/>
                        <a:t>8</a:t>
                      </a:r>
                      <a:endParaRPr lang="en-IN" sz="1800" b="0" dirty="0"/>
                    </a:p>
                  </a:txBody>
                  <a:tcPr/>
                </a:tc>
                <a:extLst>
                  <a:ext uri="{0D108BD9-81ED-4DB2-BD59-A6C34878D82A}">
                    <a16:rowId xmlns:a16="http://schemas.microsoft.com/office/drawing/2014/main" val="909892056"/>
                  </a:ext>
                </a:extLst>
              </a:tr>
              <a:tr h="370840">
                <a:tc>
                  <a:txBody>
                    <a:bodyPr/>
                    <a:lstStyle/>
                    <a:p>
                      <a:pPr algn="l"/>
                      <a:r>
                        <a:rPr lang="en-US" sz="1800" b="0" dirty="0"/>
                        <a:t>7</a:t>
                      </a:r>
                      <a:endParaRPr lang="en-IN" sz="1800" b="0" dirty="0"/>
                    </a:p>
                  </a:txBody>
                  <a:tcPr/>
                </a:tc>
                <a:tc>
                  <a:txBody>
                    <a:bodyPr/>
                    <a:lstStyle/>
                    <a:p>
                      <a:pPr algn="ctr"/>
                      <a:r>
                        <a:rPr lang="en-US" sz="1800" b="0" dirty="0"/>
                        <a:t>what is the outcome of "Digital data acquisition"</a:t>
                      </a:r>
                      <a:endParaRPr lang="en-IN" sz="1800" b="0" dirty="0"/>
                    </a:p>
                  </a:txBody>
                  <a:tcPr/>
                </a:tc>
                <a:tc>
                  <a:txBody>
                    <a:bodyPr/>
                    <a:lstStyle/>
                    <a:p>
                      <a:pPr algn="l"/>
                      <a:r>
                        <a:rPr lang="en-US" sz="1800" b="0" dirty="0"/>
                        <a:t>9</a:t>
                      </a:r>
                    </a:p>
                  </a:txBody>
                  <a:tcPr/>
                </a:tc>
                <a:extLst>
                  <a:ext uri="{0D108BD9-81ED-4DB2-BD59-A6C34878D82A}">
                    <a16:rowId xmlns:a16="http://schemas.microsoft.com/office/drawing/2014/main" val="873963858"/>
                  </a:ext>
                </a:extLst>
              </a:tr>
              <a:tr h="370840">
                <a:tc>
                  <a:txBody>
                    <a:bodyPr/>
                    <a:lstStyle/>
                    <a:p>
                      <a:pPr algn="l"/>
                      <a:r>
                        <a:rPr lang="en-US" sz="1800" b="0" dirty="0"/>
                        <a:t>8</a:t>
                      </a:r>
                      <a:endParaRPr lang="en-IN" sz="1800" b="0" dirty="0"/>
                    </a:p>
                  </a:txBody>
                  <a:tcPr/>
                </a:tc>
                <a:tc>
                  <a:txBody>
                    <a:bodyPr/>
                    <a:lstStyle/>
                    <a:p>
                      <a:pPr algn="ctr"/>
                      <a:r>
                        <a:rPr lang="en-IN" sz="1800" b="0"/>
                        <a:t>Result</a:t>
                      </a:r>
                      <a:endParaRPr lang="en-IN" sz="1800" b="0" dirty="0"/>
                    </a:p>
                  </a:txBody>
                  <a:tcPr/>
                </a:tc>
                <a:tc>
                  <a:txBody>
                    <a:bodyPr/>
                    <a:lstStyle/>
                    <a:p>
                      <a:pPr algn="l"/>
                      <a:r>
                        <a:rPr lang="en-US" sz="1800" b="0" dirty="0"/>
                        <a:t>10</a:t>
                      </a:r>
                    </a:p>
                  </a:txBody>
                  <a:tcPr/>
                </a:tc>
                <a:extLst>
                  <a:ext uri="{0D108BD9-81ED-4DB2-BD59-A6C34878D82A}">
                    <a16:rowId xmlns:a16="http://schemas.microsoft.com/office/drawing/2014/main" val="2007012692"/>
                  </a:ext>
                </a:extLst>
              </a:tr>
              <a:tr h="370840">
                <a:tc>
                  <a:txBody>
                    <a:bodyPr/>
                    <a:lstStyle/>
                    <a:p>
                      <a:pPr algn="l"/>
                      <a:r>
                        <a:rPr lang="en-US" sz="1800" b="0" dirty="0"/>
                        <a:t>9</a:t>
                      </a:r>
                      <a:endParaRPr lang="en-IN" sz="1800" b="0" dirty="0"/>
                    </a:p>
                  </a:txBody>
                  <a:tcPr/>
                </a:tc>
                <a:tc>
                  <a:txBody>
                    <a:bodyPr/>
                    <a:lstStyle/>
                    <a:p>
                      <a:pPr algn="ctr"/>
                      <a:r>
                        <a:rPr lang="en-IN" sz="1800" b="0" dirty="0"/>
                        <a:t>Conclusion</a:t>
                      </a:r>
                    </a:p>
                  </a:txBody>
                  <a:tcPr/>
                </a:tc>
                <a:tc>
                  <a:txBody>
                    <a:bodyPr/>
                    <a:lstStyle/>
                    <a:p>
                      <a:pPr algn="l"/>
                      <a:r>
                        <a:rPr lang="en-US" sz="1800" b="0" dirty="0"/>
                        <a:t>11</a:t>
                      </a:r>
                    </a:p>
                  </a:txBody>
                  <a:tcPr/>
                </a:tc>
                <a:extLst>
                  <a:ext uri="{0D108BD9-81ED-4DB2-BD59-A6C34878D82A}">
                    <a16:rowId xmlns:a16="http://schemas.microsoft.com/office/drawing/2014/main" val="321891445"/>
                  </a:ext>
                </a:extLst>
              </a:tr>
              <a:tr h="370840">
                <a:tc>
                  <a:txBody>
                    <a:bodyPr/>
                    <a:lstStyle/>
                    <a:p>
                      <a:pPr algn="l"/>
                      <a:r>
                        <a:rPr lang="en-US" sz="1800" b="0" dirty="0"/>
                        <a:t>10</a:t>
                      </a:r>
                      <a:endParaRPr lang="en-IN" sz="1800" b="0" dirty="0"/>
                    </a:p>
                  </a:txBody>
                  <a:tcPr/>
                </a:tc>
                <a:tc>
                  <a:txBody>
                    <a:bodyPr/>
                    <a:lstStyle/>
                    <a:p>
                      <a:pPr algn="ctr"/>
                      <a:r>
                        <a:rPr lang="en-IN" sz="1800" b="0" dirty="0"/>
                        <a:t>Future Scope</a:t>
                      </a:r>
                    </a:p>
                  </a:txBody>
                  <a:tcPr/>
                </a:tc>
                <a:tc>
                  <a:txBody>
                    <a:bodyPr/>
                    <a:lstStyle/>
                    <a:p>
                      <a:pPr algn="l"/>
                      <a:r>
                        <a:rPr lang="en-US" sz="1800" b="0" dirty="0"/>
                        <a:t>13</a:t>
                      </a:r>
                    </a:p>
                  </a:txBody>
                  <a:tcPr/>
                </a:tc>
                <a:extLst>
                  <a:ext uri="{0D108BD9-81ED-4DB2-BD59-A6C34878D82A}">
                    <a16:rowId xmlns:a16="http://schemas.microsoft.com/office/drawing/2014/main" val="4160633061"/>
                  </a:ext>
                </a:extLst>
              </a:tr>
            </a:tbl>
          </a:graphicData>
        </a:graphic>
      </p:graphicFrame>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4530080" y="260648"/>
            <a:ext cx="3131840" cy="648072"/>
          </a:xfrm>
        </p:spPr>
        <p:txBody>
          <a:bodyPr/>
          <a:lstStyle/>
          <a:p>
            <a:pPr algn="ctr"/>
            <a:r>
              <a:rPr lang="en-US" b="1" dirty="0"/>
              <a:t>INTRODUCTION</a:t>
            </a:r>
            <a:endParaRPr lang="en-IN" b="1"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975452"/>
            <a:ext cx="11900750" cy="5632311"/>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tx2">
                    <a:lumMod val="50000"/>
                  </a:schemeClr>
                </a:solidFill>
                <a:latin typeface="Berlin Sans FB" panose="020E0602020502020306" pitchFamily="34" charset="0"/>
              </a:rPr>
              <a:t>Digital evidence acquisition is a crucial component of cyber security investigations. </a:t>
            </a:r>
          </a:p>
          <a:p>
            <a:pPr marL="342900" indent="-342900">
              <a:buFont typeface="Wingdings" panose="05000000000000000000" pitchFamily="2" charset="2"/>
              <a:buChar char="Ø"/>
            </a:pPr>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chemeClr val="tx2">
                    <a:lumMod val="50000"/>
                  </a:schemeClr>
                </a:solidFill>
                <a:latin typeface="Berlin Sans FB" panose="020E0602020502020306" pitchFamily="34" charset="0"/>
              </a:rPr>
              <a:t>With the increasing use of technology in our daily lives, digital devices have become a key source of evidence in many criminal and civil cases. </a:t>
            </a:r>
          </a:p>
          <a:p>
            <a:pPr marL="342900" indent="-342900">
              <a:buFont typeface="Wingdings" panose="05000000000000000000" pitchFamily="2" charset="2"/>
              <a:buChar char="Ø"/>
            </a:pPr>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chemeClr val="tx2">
                    <a:lumMod val="50000"/>
                  </a:schemeClr>
                </a:solidFill>
                <a:latin typeface="Berlin Sans FB" panose="020E0602020502020306" pitchFamily="34" charset="0"/>
              </a:rPr>
              <a:t>This evidence can range from emails and text messages to social media posts and digital images.</a:t>
            </a:r>
          </a:p>
          <a:p>
            <a:pPr marL="342900" indent="-342900">
              <a:buFont typeface="Wingdings" panose="05000000000000000000" pitchFamily="2" charset="2"/>
              <a:buChar char="Ø"/>
            </a:pPr>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chemeClr val="tx2">
                    <a:lumMod val="50000"/>
                  </a:schemeClr>
                </a:solidFill>
                <a:latin typeface="Berlin Sans FB" panose="020E0602020502020306" pitchFamily="34" charset="0"/>
              </a:rPr>
              <a:t>Digital evidence acquisition involves the process of collecting and preserving this type of evidence in a way that is admissible in court. </a:t>
            </a:r>
          </a:p>
          <a:p>
            <a:pPr marL="342900" indent="-342900">
              <a:buFont typeface="Wingdings" panose="05000000000000000000" pitchFamily="2" charset="2"/>
              <a:buChar char="Ø"/>
            </a:pPr>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chemeClr val="tx2">
                    <a:lumMod val="50000"/>
                  </a:schemeClr>
                </a:solidFill>
                <a:latin typeface="Berlin Sans FB" panose="020E0602020502020306" pitchFamily="34" charset="0"/>
              </a:rPr>
              <a:t>It requires specialized tools and techniques to ensure the integrity and authenticity of the evidence.</a:t>
            </a:r>
          </a:p>
          <a:p>
            <a:pPr marL="342900" indent="-342900">
              <a:buFont typeface="Wingdings" panose="05000000000000000000" pitchFamily="2" charset="2"/>
              <a:buChar char="Ø"/>
            </a:pPr>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chemeClr val="tx2">
                    <a:lumMod val="50000"/>
                  </a:schemeClr>
                </a:solidFill>
                <a:latin typeface="Berlin Sans FB" panose="020E0602020502020306" pitchFamily="34" charset="0"/>
              </a:rPr>
              <a:t>In this presentation, we will explore what digital evidence acquisition is, how it's done, when it's used, and where it's applicable. </a:t>
            </a:r>
          </a:p>
          <a:p>
            <a:pPr marL="342900" indent="-342900">
              <a:buFont typeface="Wingdings" panose="05000000000000000000" pitchFamily="2" charset="2"/>
              <a:buChar char="Ø"/>
            </a:pPr>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chemeClr val="tx2">
                    <a:lumMod val="50000"/>
                  </a:schemeClr>
                </a:solidFill>
                <a:latin typeface="Berlin Sans FB" panose="020E0602020502020306" pitchFamily="34" charset="0"/>
              </a:rPr>
              <a:t>We will also discuss the different types of data that can be acquired through digital evidence acquisition, as well as some examples of experiments and results related to this topic. </a:t>
            </a:r>
          </a:p>
          <a:p>
            <a:pPr marL="342900" indent="-342900">
              <a:buFont typeface="Wingdings" panose="05000000000000000000" pitchFamily="2" charset="2"/>
              <a:buChar char="Ø"/>
            </a:pPr>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chemeClr val="tx2">
                    <a:lumMod val="50000"/>
                  </a:schemeClr>
                </a:solidFill>
                <a:latin typeface="Berlin Sans FB" panose="020E0602020502020306" pitchFamily="34" charset="0"/>
              </a:rPr>
              <a:t>Finally, we will provide some statistics and a conclusion to highlight the importance of digital evidence acquisition in cyber security investigations.</a:t>
            </a:r>
            <a:endParaRPr lang="en-IN" dirty="0">
              <a:solidFill>
                <a:schemeClr val="tx2">
                  <a:lumMod val="50000"/>
                </a:schemeClr>
              </a:solidFill>
              <a:latin typeface="Berlin Sans FB" panose="020E0602020502020306" pitchFamily="34" charset="0"/>
            </a:endParaRP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2351584" y="260648"/>
            <a:ext cx="8424936" cy="648072"/>
          </a:xfrm>
        </p:spPr>
        <p:txBody>
          <a:bodyPr>
            <a:normAutofit fontScale="90000"/>
          </a:bodyPr>
          <a:lstStyle/>
          <a:p>
            <a:pPr algn="ctr"/>
            <a:r>
              <a:rPr lang="en-US" b="1" dirty="0"/>
              <a:t>What is "Digital evidence acquisition"</a:t>
            </a:r>
            <a:endParaRPr lang="en-IN" b="1"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1223041"/>
            <a:ext cx="11900750" cy="532453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tx2">
                    <a:lumMod val="50000"/>
                  </a:schemeClr>
                </a:solidFill>
                <a:latin typeface="Berlin Sans FB" panose="020E0602020502020306" pitchFamily="34" charset="0"/>
              </a:rPr>
              <a:t>Digital evidence acquisition is the process of collecting and preserving digital evidence in a way that maintains its authenticity, integrity, and reliability. </a:t>
            </a:r>
          </a:p>
          <a:p>
            <a:pPr marL="342900" indent="-342900">
              <a:buFont typeface="Wingdings" panose="05000000000000000000" pitchFamily="2" charset="2"/>
              <a:buChar char="Ø"/>
            </a:pPr>
            <a:endParaRPr lang="en-US" sz="2000"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sz="2000" dirty="0">
                <a:solidFill>
                  <a:schemeClr val="tx2">
                    <a:lumMod val="50000"/>
                  </a:schemeClr>
                </a:solidFill>
                <a:latin typeface="Berlin Sans FB" panose="020E0602020502020306" pitchFamily="34" charset="0"/>
              </a:rPr>
              <a:t>This evidence can include data from computers, smartphones, cameras, and other electronic devices that may contain information relevant to a legal or investigative matter.</a:t>
            </a:r>
          </a:p>
          <a:p>
            <a:pPr marL="342900" indent="-342900">
              <a:buFont typeface="Wingdings" panose="05000000000000000000" pitchFamily="2" charset="2"/>
              <a:buChar char="Ø"/>
            </a:pPr>
            <a:endParaRPr lang="en-US" sz="2000"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sz="2000" dirty="0">
                <a:solidFill>
                  <a:schemeClr val="tx2">
                    <a:lumMod val="50000"/>
                  </a:schemeClr>
                </a:solidFill>
                <a:latin typeface="Berlin Sans FB" panose="020E0602020502020306" pitchFamily="34" charset="0"/>
              </a:rPr>
              <a:t>Digital evidence acquisition involves the use of specialized tools and techniques to collect and analyze data, often in the context of a criminal investigation or civil litigation. </a:t>
            </a:r>
          </a:p>
          <a:p>
            <a:pPr marL="342900" indent="-342900">
              <a:buFont typeface="Wingdings" panose="05000000000000000000" pitchFamily="2" charset="2"/>
              <a:buChar char="Ø"/>
            </a:pPr>
            <a:endParaRPr lang="en-US" sz="2000"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sz="2000" dirty="0">
                <a:solidFill>
                  <a:schemeClr val="tx2">
                    <a:lumMod val="50000"/>
                  </a:schemeClr>
                </a:solidFill>
                <a:latin typeface="Berlin Sans FB" panose="020E0602020502020306" pitchFamily="34" charset="0"/>
              </a:rPr>
              <a:t>The goal is to obtain admissible evidence that can be used in court or other legal proceedings.</a:t>
            </a:r>
          </a:p>
          <a:p>
            <a:pPr marL="342900" indent="-342900">
              <a:buFont typeface="Wingdings" panose="05000000000000000000" pitchFamily="2" charset="2"/>
              <a:buChar char="Ø"/>
            </a:pPr>
            <a:endParaRPr lang="en-US" sz="2000"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sz="2000" dirty="0">
                <a:solidFill>
                  <a:schemeClr val="tx2">
                    <a:lumMod val="50000"/>
                  </a:schemeClr>
                </a:solidFill>
                <a:latin typeface="Berlin Sans FB" panose="020E0602020502020306" pitchFamily="34" charset="0"/>
              </a:rPr>
              <a:t>The process of digital evidence acquisition can be complex and requires expertise in computer forensics and investigative techniques. </a:t>
            </a:r>
          </a:p>
          <a:p>
            <a:pPr marL="342900" indent="-342900">
              <a:buFont typeface="Wingdings" panose="05000000000000000000" pitchFamily="2" charset="2"/>
              <a:buChar char="Ø"/>
            </a:pPr>
            <a:endParaRPr lang="en-US" sz="2000"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sz="2000" dirty="0">
                <a:solidFill>
                  <a:schemeClr val="tx2">
                    <a:lumMod val="50000"/>
                  </a:schemeClr>
                </a:solidFill>
                <a:latin typeface="Berlin Sans FB" panose="020E0602020502020306" pitchFamily="34" charset="0"/>
              </a:rPr>
              <a:t>It is important to follow strict protocols and procedures to ensure the evidence is collected and handled properly, to avoid compromising its integrity and to maintain its reliability.</a:t>
            </a:r>
          </a:p>
          <a:p>
            <a:pPr marL="342900" indent="-342900">
              <a:buFont typeface="Wingdings" panose="05000000000000000000" pitchFamily="2" charset="2"/>
              <a:buChar char="Ø"/>
            </a:pPr>
            <a:endParaRPr lang="en-IN" sz="2000" dirty="0">
              <a:solidFill>
                <a:schemeClr val="tx2">
                  <a:lumMod val="50000"/>
                </a:schemeClr>
              </a:solidFill>
              <a:latin typeface="Berlin Sans FB" panose="020E0602020502020306" pitchFamily="34" charset="0"/>
            </a:endParaRPr>
          </a:p>
        </p:txBody>
      </p:sp>
    </p:spTree>
    <p:extLst>
      <p:ext uri="{BB962C8B-B14F-4D97-AF65-F5344CB8AC3E}">
        <p14:creationId xmlns:p14="http://schemas.microsoft.com/office/powerpoint/2010/main" val="327474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1343472" y="116632"/>
            <a:ext cx="9505056" cy="504056"/>
          </a:xfrm>
        </p:spPr>
        <p:txBody>
          <a:bodyPr>
            <a:normAutofit fontScale="90000"/>
          </a:bodyPr>
          <a:lstStyle/>
          <a:p>
            <a:pPr algn="ctr"/>
            <a:r>
              <a:rPr lang="en-US" b="1" dirty="0"/>
              <a:t>How "Digital evidence acquisition" is done.</a:t>
            </a:r>
            <a:endParaRPr lang="en-IN" b="1"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620688"/>
            <a:ext cx="11900750" cy="5478423"/>
          </a:xfrm>
          <a:prstGeom prst="rect">
            <a:avLst/>
          </a:prstGeom>
          <a:noFill/>
        </p:spPr>
        <p:txBody>
          <a:bodyPr wrap="square" rtlCol="0">
            <a:spAutoFit/>
          </a:bodyPr>
          <a:lstStyle/>
          <a:p>
            <a:r>
              <a:rPr lang="en-US" dirty="0">
                <a:solidFill>
                  <a:schemeClr val="tx2">
                    <a:lumMod val="50000"/>
                  </a:schemeClr>
                </a:solidFill>
                <a:latin typeface="Berlin Sans FB" panose="020E0602020502020306" pitchFamily="34" charset="0"/>
              </a:rPr>
              <a:t>Digital evidence acquisition is done through a carefully structured process that involves several key steps:</a:t>
            </a:r>
          </a:p>
          <a:p>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Identification</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Identify the devices and storage media that may contain digital evidence. This includes computers, smartphones, external hard drives, and other electronic devices.</a:t>
            </a: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Prevention</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Preserve the integrity of the digital evidence by creating an exact copy or image file of the data that can analyzed without altering the original data. The preservation is done using Software or Hardware.</a:t>
            </a: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Analysis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Once the digital evidence has been preserved, it can be analyzed to identify relevant files, messages, or other data. This can involve using specialized tools to search for keywords or patterns within the data.</a:t>
            </a: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Documentation</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It is important to document the process to ensure the chain of custody is maintained. This includes detailed notes on each procedures used, the devices and storage media involved, timestamps or metadata.</a:t>
            </a: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Presentation</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The digital evidence presented in a way that is admissible in court of law. This involves ensuring that the evidence is relevant, reliable, and has been collected and analyzed properly with proper procedures and protocols.</a:t>
            </a:r>
          </a:p>
          <a:p>
            <a:endParaRPr lang="en-US" sz="1600" dirty="0">
              <a:solidFill>
                <a:schemeClr val="tx1">
                  <a:lumMod val="95000"/>
                </a:schemeClr>
              </a:solidFill>
              <a:latin typeface="Berlin Sans FB" panose="020E0602020502020306" pitchFamily="34" charset="0"/>
            </a:endParaRPr>
          </a:p>
          <a:p>
            <a:pPr marL="285750" indent="-285750">
              <a:buFont typeface="Wingdings" panose="05000000000000000000" pitchFamily="2" charset="2"/>
              <a:buChar char="q"/>
            </a:pPr>
            <a:r>
              <a:rPr lang="en-US" sz="1600" dirty="0">
                <a:solidFill>
                  <a:schemeClr val="accent5">
                    <a:lumMod val="60000"/>
                    <a:lumOff val="40000"/>
                  </a:schemeClr>
                </a:solidFill>
                <a:latin typeface="Berlin Sans FB" panose="020E0602020502020306" pitchFamily="34" charset="0"/>
              </a:rPr>
              <a:t>It's important to note that digital evidence acquisition requires specialized tools, techniques, and expertise to ensure that the evidence is properly collected, preserved, and analyzed. Digital forensics experts are typically involved in this process to ensure that the evidence can be used effectively in legal proceedings.</a:t>
            </a:r>
          </a:p>
        </p:txBody>
      </p:sp>
    </p:spTree>
    <p:extLst>
      <p:ext uri="{BB962C8B-B14F-4D97-AF65-F5344CB8AC3E}">
        <p14:creationId xmlns:p14="http://schemas.microsoft.com/office/powerpoint/2010/main" val="190907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911424" y="116632"/>
            <a:ext cx="10369152" cy="504056"/>
          </a:xfrm>
        </p:spPr>
        <p:txBody>
          <a:bodyPr>
            <a:normAutofit fontScale="90000"/>
          </a:bodyPr>
          <a:lstStyle/>
          <a:p>
            <a:pPr algn="ctr"/>
            <a:r>
              <a:rPr lang="en-US" b="1" dirty="0"/>
              <a:t>When "Digital evidence acquisition" is required</a:t>
            </a:r>
            <a:endParaRPr lang="en-IN" b="1"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620688"/>
            <a:ext cx="11900750" cy="5232202"/>
          </a:xfrm>
          <a:prstGeom prst="rect">
            <a:avLst/>
          </a:prstGeom>
          <a:noFill/>
        </p:spPr>
        <p:txBody>
          <a:bodyPr wrap="square" rtlCol="0">
            <a:spAutoFit/>
          </a:bodyPr>
          <a:lstStyle/>
          <a:p>
            <a:r>
              <a:rPr lang="en-US" dirty="0">
                <a:solidFill>
                  <a:schemeClr val="tx2">
                    <a:lumMod val="50000"/>
                  </a:schemeClr>
                </a:solidFill>
                <a:latin typeface="Berlin Sans FB" panose="020E0602020502020306" pitchFamily="34" charset="0"/>
              </a:rPr>
              <a:t>Digital evidence acquisition is required in a variety of situations where digital data may be relevant to a legal or investigative matter.</a:t>
            </a:r>
          </a:p>
          <a:p>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Criminal investigations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Digital evidence used in criminal investigations, particularly in cases involving cybercrime, financial fraud, or other types of digital crime. </a:t>
            </a:r>
          </a:p>
          <a:p>
            <a:pPr marL="800100" lvl="1" indent="-34290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Civil litigation</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Digital evidence also used in civil litigation, particularly in cases involving intellectual property disputes or breach of contract.</a:t>
            </a:r>
          </a:p>
          <a:p>
            <a:pPr marL="800100" lvl="1" indent="-34290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Internal investigations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Companies need to conduct internal investigations to uncover evidence of employee, such as theft, harassment, or other violations of company policies. Digital evidence can be particularly useful in these cases, as it can provide a detailed record of an employee's actions and communications.</a:t>
            </a:r>
          </a:p>
          <a:p>
            <a:pPr marL="800100" lvl="1" indent="-34290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Compliance audits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Organizations required to conduct compliance audits to ensure that they are maintain industry standards. Digital evidence needs to demonstrate that they are following proper procedures and protocols.</a:t>
            </a:r>
          </a:p>
          <a:p>
            <a:endParaRPr lang="en-US" sz="1600" dirty="0">
              <a:solidFill>
                <a:schemeClr val="tx1">
                  <a:lumMod val="95000"/>
                </a:schemeClr>
              </a:solidFill>
              <a:latin typeface="Berlin Sans FB" panose="020E0602020502020306" pitchFamily="34" charset="0"/>
            </a:endParaRPr>
          </a:p>
          <a:p>
            <a:endParaRPr lang="en-US" sz="1600" dirty="0">
              <a:solidFill>
                <a:schemeClr val="accent5">
                  <a:lumMod val="60000"/>
                  <a:lumOff val="40000"/>
                </a:schemeClr>
              </a:solidFill>
              <a:latin typeface="Berlin Sans FB" panose="020E0602020502020306" pitchFamily="34" charset="0"/>
            </a:endParaRPr>
          </a:p>
        </p:txBody>
      </p:sp>
    </p:spTree>
    <p:extLst>
      <p:ext uri="{BB962C8B-B14F-4D97-AF65-F5344CB8AC3E}">
        <p14:creationId xmlns:p14="http://schemas.microsoft.com/office/powerpoint/2010/main" val="99592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335360" y="124924"/>
            <a:ext cx="11521280" cy="504056"/>
          </a:xfrm>
        </p:spPr>
        <p:txBody>
          <a:bodyPr>
            <a:normAutofit fontScale="90000"/>
          </a:bodyPr>
          <a:lstStyle/>
          <a:p>
            <a:pPr algn="ctr"/>
            <a:r>
              <a:rPr lang="en-US" b="1" dirty="0"/>
              <a:t>Where "Digital evidence acquisition” is applicable.</a:t>
            </a:r>
            <a:endParaRPr lang="en-IN" b="1"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620688"/>
            <a:ext cx="11900750" cy="5262979"/>
          </a:xfrm>
          <a:prstGeom prst="rect">
            <a:avLst/>
          </a:prstGeom>
          <a:noFill/>
        </p:spPr>
        <p:txBody>
          <a:bodyPr wrap="square" rtlCol="0">
            <a:spAutoFit/>
          </a:bodyPr>
          <a:lstStyle/>
          <a:p>
            <a:r>
              <a:rPr lang="en-US" dirty="0">
                <a:solidFill>
                  <a:schemeClr val="tx2">
                    <a:lumMod val="50000"/>
                  </a:schemeClr>
                </a:solidFill>
                <a:latin typeface="Berlin Sans FB" panose="020E0602020502020306" pitchFamily="34" charset="0"/>
              </a:rPr>
              <a:t>Digital evidence acquisition is applicable in a wide range of settings where digital data may be relevant to a legal or investigative matter.</a:t>
            </a:r>
          </a:p>
          <a:p>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Law enforcement agencies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Law enforcement agencies use digital evidence acquisition in the criminal investigations. This involve collecting data from computers, smartphones, cameras, and other electronic devices.</a:t>
            </a:r>
            <a:endParaRPr lang="en-IN" sz="1600" dirty="0">
              <a:solidFill>
                <a:schemeClr val="tx1">
                  <a:lumMod val="95000"/>
                </a:schemeClr>
              </a:solidFill>
              <a:latin typeface="Berlin Sans FB" panose="020E0602020502020306" pitchFamily="34" charset="0"/>
            </a:endParaRPr>
          </a:p>
          <a:p>
            <a:pPr marL="800100" lvl="1" indent="-34290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Legal firms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Legal firms may use digital evidence acquisition in the civil litigation or internal investigations. Collecting data from company computers, emails, and other digital devices.</a:t>
            </a:r>
            <a:endParaRPr lang="en-IN" sz="1600" dirty="0">
              <a:solidFill>
                <a:schemeClr val="tx1">
                  <a:lumMod val="95000"/>
                </a:schemeClr>
              </a:solidFill>
              <a:latin typeface="Berlin Sans FB" panose="020E0602020502020306" pitchFamily="34" charset="0"/>
            </a:endParaRPr>
          </a:p>
          <a:p>
            <a:pPr marL="800100" lvl="1" indent="-34290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Government agencies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Government agencies use digital evidence acquisition to enforce compliance with industry standards. This involve collecting data from government computers or systems, also private companies and individuals.</a:t>
            </a: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Corporations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Corporations may use digital evidence acquisition to investigate employee misconduct, such as theft or harassment, or to enforce compliance with company policies. This may involve collecting data from company computers, email systems, and other digital devices.</a:t>
            </a: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Educational institutions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Educational institution uses digital evidence acquisition to investigate students such as cheating or plagiarism. </a:t>
            </a:r>
          </a:p>
        </p:txBody>
      </p:sp>
    </p:spTree>
    <p:extLst>
      <p:ext uri="{BB962C8B-B14F-4D97-AF65-F5344CB8AC3E}">
        <p14:creationId xmlns:p14="http://schemas.microsoft.com/office/powerpoint/2010/main" val="50140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191344" y="124924"/>
            <a:ext cx="11737304" cy="504056"/>
          </a:xfrm>
        </p:spPr>
        <p:txBody>
          <a:bodyPr>
            <a:noAutofit/>
          </a:bodyPr>
          <a:lstStyle/>
          <a:p>
            <a:pPr algn="ctr"/>
            <a:r>
              <a:rPr lang="en-US" sz="2900" b="1" dirty="0"/>
              <a:t>What data is required for "Digital evidence acquisition"</a:t>
            </a:r>
            <a:endParaRPr lang="en-IN" sz="2900" b="1"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836712"/>
            <a:ext cx="11900750" cy="5016758"/>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Computers and digital devices</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This may include laptops, desktop computers, smartphones, tablets, digital cameras, and other electronic devices.</a:t>
            </a:r>
          </a:p>
          <a:p>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Storage media</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This may include hard drives, flash drives, CDs, DVDs, and other types of storage media that may contain digital data.</a:t>
            </a: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Networks and servers</a:t>
            </a:r>
          </a:p>
          <a:p>
            <a:pPr marL="742950" lvl="1" indent="-28575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Data stored on company networks or cloud-based storage systems, Server data.</a:t>
            </a:r>
          </a:p>
          <a:p>
            <a:pPr marL="742950" lvl="1" indent="-28575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Online accounts: </a:t>
            </a:r>
          </a:p>
          <a:p>
            <a:pPr marL="742950" lvl="1" indent="-28575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Data stored on social media accounts, email accounts, and other types of online accounts.</a:t>
            </a:r>
          </a:p>
          <a:p>
            <a:pPr marL="742950" lvl="1" indent="-285750">
              <a:buFont typeface="Wingdings" panose="05000000000000000000" pitchFamily="2" charset="2"/>
              <a:buChar char="§"/>
            </a:pPr>
            <a:endParaRPr lang="en-US" sz="1600" dirty="0">
              <a:solidFill>
                <a:schemeClr val="tx1">
                  <a:lumMod val="95000"/>
                </a:schemeClr>
              </a:solidFill>
              <a:latin typeface="Berlin Sans FB" panose="020E0602020502020306" pitchFamily="34" charset="0"/>
            </a:endParaRPr>
          </a:p>
          <a:p>
            <a:pPr marL="342900" indent="-342900">
              <a:buFont typeface="Wingdings" panose="05000000000000000000" pitchFamily="2" charset="2"/>
              <a:buChar char="Ø"/>
            </a:pPr>
            <a:endParaRPr lang="en-US" dirty="0">
              <a:solidFill>
                <a:srgbClr val="245E66"/>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Metadata</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Information about the data itself, like when it was created, modified, or accessed.</a:t>
            </a:r>
          </a:p>
          <a:p>
            <a:endParaRPr lang="en-US" dirty="0">
              <a:solidFill>
                <a:srgbClr val="245E66"/>
              </a:solidFill>
              <a:latin typeface="Berlin Sans FB" panose="020E0602020502020306" pitchFamily="34" charset="0"/>
            </a:endParaRPr>
          </a:p>
          <a:p>
            <a:r>
              <a:rPr lang="en-US" sz="1600" dirty="0">
                <a:solidFill>
                  <a:schemeClr val="tx1">
                    <a:lumMod val="95000"/>
                  </a:schemeClr>
                </a:solidFill>
                <a:latin typeface="Berlin Sans FB" panose="020E0602020502020306" pitchFamily="34" charset="0"/>
              </a:rPr>
              <a:t>The specific types of data that collected during digital evidence acquisition will depend on the nature of the investigation. For example, in a criminal investigation involving a cyber-attack, digital evidence may include network logs, email messages, and data stored on the suspect computer or smartphone.</a:t>
            </a:r>
          </a:p>
        </p:txBody>
      </p:sp>
    </p:spTree>
    <p:extLst>
      <p:ext uri="{BB962C8B-B14F-4D97-AF65-F5344CB8AC3E}">
        <p14:creationId xmlns:p14="http://schemas.microsoft.com/office/powerpoint/2010/main" val="182657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82F-01F0-898C-9630-96C912C9898E}"/>
              </a:ext>
            </a:extLst>
          </p:cNvPr>
          <p:cNvSpPr>
            <a:spLocks noGrp="1"/>
          </p:cNvSpPr>
          <p:nvPr>
            <p:ph type="title"/>
          </p:nvPr>
        </p:nvSpPr>
        <p:spPr>
          <a:xfrm>
            <a:off x="335360" y="124924"/>
            <a:ext cx="11521280" cy="504056"/>
          </a:xfrm>
        </p:spPr>
        <p:txBody>
          <a:bodyPr>
            <a:normAutofit fontScale="90000"/>
          </a:bodyPr>
          <a:lstStyle/>
          <a:p>
            <a:pPr algn="ctr"/>
            <a:r>
              <a:rPr lang="en-US" sz="3600" b="0" dirty="0"/>
              <a:t>what is the outcome of "Digital data acquisition"</a:t>
            </a:r>
            <a:endParaRPr lang="en-IN" sz="3600" b="0" dirty="0"/>
          </a:p>
        </p:txBody>
      </p:sp>
      <p:sp>
        <p:nvSpPr>
          <p:cNvPr id="3" name="TextBox 2">
            <a:extLst>
              <a:ext uri="{FF2B5EF4-FFF2-40B4-BE49-F238E27FC236}">
                <a16:creationId xmlns:a16="http://schemas.microsoft.com/office/drawing/2014/main" id="{6DC760BA-9B25-6597-34A6-5A1F9F65AD9F}"/>
              </a:ext>
            </a:extLst>
          </p:cNvPr>
          <p:cNvSpPr txBox="1"/>
          <p:nvPr/>
        </p:nvSpPr>
        <p:spPr>
          <a:xfrm>
            <a:off x="145625" y="620688"/>
            <a:ext cx="11900750" cy="4001095"/>
          </a:xfrm>
          <a:prstGeom prst="rect">
            <a:avLst/>
          </a:prstGeom>
          <a:noFill/>
        </p:spPr>
        <p:txBody>
          <a:bodyPr wrap="square" rtlCol="0">
            <a:spAutoFit/>
          </a:bodyPr>
          <a:lstStyle/>
          <a:p>
            <a:r>
              <a:rPr lang="en-US" dirty="0">
                <a:solidFill>
                  <a:schemeClr val="tx2">
                    <a:lumMod val="50000"/>
                  </a:schemeClr>
                </a:solidFill>
                <a:latin typeface="Berlin Sans FB" panose="020E0602020502020306" pitchFamily="34" charset="0"/>
              </a:rPr>
              <a:t>The output data that is obtained after digital evidence acquisition will depend on the specific type of investigation or legal matter involved.</a:t>
            </a:r>
          </a:p>
          <a:p>
            <a:endParaRPr lang="en-US" dirty="0">
              <a:solidFill>
                <a:schemeClr val="tx2">
                  <a:lumMod val="50000"/>
                </a:schemeClr>
              </a:solidFill>
              <a:latin typeface="Berlin Sans FB" panose="020E0602020502020306" pitchFamily="34" charset="0"/>
            </a:endParaRP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Forensic image:</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Forensic images are bit-by-bit copies of the original data source. These images are created during the acquisition process and are used to preserve the original data for analysis.</a:t>
            </a: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Extracted Data:</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Special piece of data that have been extracted from the original data source for analysis. This data include files, emails, messages, videos, and other type of data.</a:t>
            </a: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Meta data:</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Data about data itself. Like when it’s created , modified, or accessed. This information use to help establish a timeline of event or to identify potential source of evidence.</a:t>
            </a:r>
          </a:p>
          <a:p>
            <a:pPr marL="342900" indent="-342900">
              <a:buFont typeface="Wingdings" panose="05000000000000000000" pitchFamily="2" charset="2"/>
              <a:buChar char="Ø"/>
            </a:pPr>
            <a:r>
              <a:rPr lang="en-US" dirty="0">
                <a:solidFill>
                  <a:srgbClr val="245E66"/>
                </a:solidFill>
                <a:latin typeface="Berlin Sans FB" panose="020E0602020502020306" pitchFamily="34" charset="0"/>
              </a:rPr>
              <a:t>Analysis Report:</a:t>
            </a:r>
          </a:p>
          <a:p>
            <a:pPr marL="800100" lvl="1" indent="-342900">
              <a:buFont typeface="Wingdings" panose="05000000000000000000" pitchFamily="2" charset="2"/>
              <a:buChar char="§"/>
            </a:pPr>
            <a:r>
              <a:rPr lang="en-US" sz="1600" dirty="0">
                <a:solidFill>
                  <a:schemeClr val="tx1">
                    <a:lumMod val="95000"/>
                  </a:schemeClr>
                </a:solidFill>
                <a:latin typeface="Berlin Sans FB" panose="020E0602020502020306" pitchFamily="34" charset="0"/>
              </a:rPr>
              <a:t>Analysis reports created after the digital evidence has been acquired and analyzed. These reports summarize the findings of the investigation and provide expert opinions or recommendations based on the evidence collected.</a:t>
            </a:r>
          </a:p>
        </p:txBody>
      </p:sp>
    </p:spTree>
    <p:extLst>
      <p:ext uri="{BB962C8B-B14F-4D97-AF65-F5344CB8AC3E}">
        <p14:creationId xmlns:p14="http://schemas.microsoft.com/office/powerpoint/2010/main" val="88111709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192</TotalTime>
  <Words>2238</Words>
  <Application>Microsoft Office PowerPoint</Application>
  <PresentationFormat>Widescreen</PresentationFormat>
  <Paragraphs>211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Berlin Sans FB</vt:lpstr>
      <vt:lpstr>Britannic Bold</vt:lpstr>
      <vt:lpstr>Candara</vt:lpstr>
      <vt:lpstr>Consolas</vt:lpstr>
      <vt:lpstr>Wingdings</vt:lpstr>
      <vt:lpstr>Tech Computer 16x9</vt:lpstr>
      <vt:lpstr>Digital Evidence Acquisition</vt:lpstr>
      <vt:lpstr>INDEX</vt:lpstr>
      <vt:lpstr>INTRODUCTION</vt:lpstr>
      <vt:lpstr>What is "Digital evidence acquisition"</vt:lpstr>
      <vt:lpstr>How "Digital evidence acquisition" is done.</vt:lpstr>
      <vt:lpstr>When "Digital evidence acquisition" is required</vt:lpstr>
      <vt:lpstr>Where "Digital evidence acquisition” is applicable.</vt:lpstr>
      <vt:lpstr>What data is required for "Digital evidence acquisition"</vt:lpstr>
      <vt:lpstr>what is the outcome of "Digital data acquisition"</vt:lpstr>
      <vt:lpstr>Result</vt:lpstr>
      <vt:lpstr>Conclusion</vt:lpstr>
      <vt:lpstr>Conclusion</vt:lpstr>
      <vt:lpstr>Future Scope</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Data Acquisition</dc:title>
  <dc:creator>Dhaval Patel</dc:creator>
  <cp:lastModifiedBy>Dhaval Patel</cp:lastModifiedBy>
  <cp:revision>43</cp:revision>
  <dcterms:created xsi:type="dcterms:W3CDTF">2023-05-09T16:38:42Z</dcterms:created>
  <dcterms:modified xsi:type="dcterms:W3CDTF">2023-06-24T10:34:50Z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