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5" r:id="rId5"/>
    <p:sldId id="259" r:id="rId6"/>
    <p:sldId id="263" r:id="rId7"/>
    <p:sldId id="264" r:id="rId8"/>
    <p:sldId id="260"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4773C-D003-7083-C421-A07E0B3EBAE0}" v="375" dt="2023-11-16T08:51:31.737"/>
    <p1510:client id="{3DF2A07A-CE9B-86F5-7529-9C9D3B8E9F45}" v="20" dt="2023-11-16T08:46:33.972"/>
    <p1510:client id="{5224EC2C-56E1-4F87-9D38-6EF432D6EB05}" v="555" dt="2023-11-15T07:59:51.681"/>
    <p1510:client id="{5A98C7BC-FB57-48B3-A01A-007926E23C0C}" v="81" dt="2023-11-16T08:15:12.459"/>
    <p1510:client id="{5CF6552C-A158-B79A-585C-85D84C7E7546}" v="10" dt="2023-11-16T08:16:41.842"/>
    <p1510:client id="{5D87604E-5944-623A-31AF-92A2BD6BB81B}" v="19" dt="2023-11-15T07:20:59.901"/>
    <p1510:client id="{63241399-2FEC-5ACC-DEC2-B4EAD6EA6880}" v="424" dt="2023-11-16T08:06:55.616"/>
    <p1510:client id="{8E05A351-0039-4786-8615-513A9D76A1E9}" v="314" dt="2023-11-14T10:33:51.178"/>
    <p1510:client id="{8F98249E-6AD1-6F05-2312-3B3FF4CB6833}" v="251" dt="2023-11-14T21:37:09.461"/>
    <p1510:client id="{B4AADE08-FE01-ABDF-BCE2-CC24A4EA57C3}" v="408" dt="2023-11-16T07:40:37.670"/>
    <p1510:client id="{DAADD651-70E6-42BC-8C9E-FCBBD1991BDF}" v="67" dt="2023-11-16T08:20:22.827"/>
    <p1510:client id="{E8B19B18-D51E-8F93-010E-8E75A2EF5411}" v="95" dt="2023-11-16T07:21:47.369"/>
    <p1510:client id="{FB04C811-93B1-FEB1-D391-8F774473FD0B}" v="5" dt="2023-11-16T09:07:10.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16/11/2023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16/11/2023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16/11/2023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B_pbTxSDc3L6dPWTp-8jEnXAiiFyd34J/view?usp=shar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ea typeface="Calibri Light"/>
                <a:cs typeface="Calibri Light"/>
              </a:rPr>
              <a:t>DA321M Machine Learning</a:t>
            </a:r>
            <a:br>
              <a:rPr lang="en-GB">
                <a:ea typeface="Calibri Light"/>
                <a:cs typeface="Calibri Light"/>
              </a:rPr>
            </a:br>
            <a:r>
              <a:rPr lang="en-GB">
                <a:ea typeface="Calibri Light"/>
                <a:cs typeface="Calibri Light"/>
              </a:rPr>
              <a:t>Course Project (Group-8)</a:t>
            </a:r>
            <a:endParaRPr lang="en-GB"/>
          </a:p>
        </p:txBody>
      </p:sp>
      <p:sp>
        <p:nvSpPr>
          <p:cNvPr id="3" name="Subtitle 2"/>
          <p:cNvSpPr>
            <a:spLocks noGrp="1"/>
          </p:cNvSpPr>
          <p:nvPr>
            <p:ph type="subTitle" idx="1"/>
          </p:nvPr>
        </p:nvSpPr>
        <p:spPr/>
        <p:txBody>
          <a:bodyPr vert="horz" lIns="91440" tIns="45720" rIns="91440" bIns="45720" rtlCol="0" anchor="t">
            <a:normAutofit fontScale="92500" lnSpcReduction="20000"/>
          </a:bodyPr>
          <a:lstStyle/>
          <a:p>
            <a:r>
              <a:rPr lang="en-GB" b="1">
                <a:ea typeface="Calibri"/>
                <a:cs typeface="Calibri"/>
              </a:rPr>
              <a:t>Group Members</a:t>
            </a:r>
            <a:r>
              <a:rPr lang="en-GB">
                <a:ea typeface="Calibri"/>
                <a:cs typeface="Calibri"/>
              </a:rPr>
              <a:t>: Anant Bansal, Rasesh Srivastava, Vidya Sagar G, Naveen Kumar A G, Karan Garg, Aditya Gupta</a:t>
            </a:r>
          </a:p>
          <a:p>
            <a:r>
              <a:rPr lang="en-GB" b="1">
                <a:ea typeface="Calibri"/>
                <a:cs typeface="Calibri"/>
              </a:rPr>
              <a:t>Topic</a:t>
            </a:r>
            <a:r>
              <a:rPr lang="en-GB">
                <a:ea typeface="Calibri"/>
                <a:cs typeface="Calibri"/>
              </a:rPr>
              <a:t>: </a:t>
            </a:r>
            <a:r>
              <a:rPr lang="en-GB">
                <a:ea typeface="+mn-lt"/>
                <a:cs typeface="+mn-lt"/>
              </a:rPr>
              <a:t>EEG signal classification using PCA, ICA, LDA and support vector machines. (Expert Systems with Applications -2010)</a:t>
            </a:r>
          </a:p>
          <a:p>
            <a:r>
              <a:rPr lang="en-GB">
                <a:ea typeface="Calibri"/>
                <a:cs typeface="Calibri"/>
                <a:hlinkClick r:id="rId2"/>
              </a:rPr>
              <a:t>Link to the Research Paper</a:t>
            </a:r>
            <a:endParaRPr lang="en-GB">
              <a:ea typeface="Calibri"/>
              <a:cs typeface="Calibri"/>
            </a:endParaRPr>
          </a:p>
          <a:p>
            <a:endParaRPr lang="en-GB">
              <a:ea typeface="Calibri"/>
              <a:cs typeface="Calibri"/>
            </a:endParaRPr>
          </a:p>
          <a:p>
            <a:endParaRPr lang="en-GB">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5AA1B-F292-0E74-86D1-399E6289EB39}"/>
              </a:ext>
            </a:extLst>
          </p:cNvPr>
          <p:cNvSpPr>
            <a:spLocks noGrp="1"/>
          </p:cNvSpPr>
          <p:nvPr>
            <p:ph type="title"/>
          </p:nvPr>
        </p:nvSpPr>
        <p:spPr>
          <a:xfrm>
            <a:off x="457199" y="406298"/>
            <a:ext cx="9895951" cy="1033669"/>
          </a:xfrm>
        </p:spPr>
        <p:txBody>
          <a:bodyPr>
            <a:normAutofit/>
          </a:bodyPr>
          <a:lstStyle/>
          <a:p>
            <a:r>
              <a:rPr lang="en-GB" sz="4000" b="1">
                <a:solidFill>
                  <a:srgbClr val="FFFFFF"/>
                </a:solidFill>
                <a:ea typeface="Calibri Light"/>
                <a:cs typeface="Calibri Light"/>
              </a:rPr>
              <a:t>Introduction</a:t>
            </a:r>
          </a:p>
        </p:txBody>
      </p:sp>
      <p:sp>
        <p:nvSpPr>
          <p:cNvPr id="3" name="Content Placeholder 2">
            <a:extLst>
              <a:ext uri="{FF2B5EF4-FFF2-40B4-BE49-F238E27FC236}">
                <a16:creationId xmlns:a16="http://schemas.microsoft.com/office/drawing/2014/main" id="{1085BA45-B55E-A8E6-D55B-8DA5EA1CCC5E}"/>
              </a:ext>
            </a:extLst>
          </p:cNvPr>
          <p:cNvSpPr>
            <a:spLocks noGrp="1"/>
          </p:cNvSpPr>
          <p:nvPr>
            <p:ph idx="1"/>
          </p:nvPr>
        </p:nvSpPr>
        <p:spPr>
          <a:xfrm>
            <a:off x="452312" y="2003237"/>
            <a:ext cx="10775398" cy="4233155"/>
          </a:xfrm>
        </p:spPr>
        <p:txBody>
          <a:bodyPr vert="horz" lIns="91440" tIns="45720" rIns="91440" bIns="45720" rtlCol="0" anchor="ctr">
            <a:noAutofit/>
          </a:bodyPr>
          <a:lstStyle/>
          <a:p>
            <a:pPr marL="0" indent="0">
              <a:buNone/>
            </a:pPr>
            <a:r>
              <a:rPr lang="en-GB" sz="1600" dirty="0">
                <a:latin typeface="Arial Nova"/>
                <a:ea typeface="+mn-lt"/>
                <a:cs typeface="+mn-lt"/>
              </a:rPr>
              <a:t>Overview and Seizure Prediction Methods</a:t>
            </a:r>
          </a:p>
          <a:p>
            <a:r>
              <a:rPr lang="en-GB" sz="1200" dirty="0">
                <a:solidFill>
                  <a:srgbClr val="000000"/>
                </a:solidFill>
                <a:latin typeface="Arial Nova"/>
                <a:ea typeface="+mn-lt"/>
                <a:cs typeface="+mn-lt"/>
              </a:rPr>
              <a:t>Electroencephalogram (</a:t>
            </a:r>
            <a:r>
              <a:rPr lang="en-GB" sz="1200" dirty="0">
                <a:latin typeface="Arial Nova"/>
                <a:ea typeface="+mn-lt"/>
                <a:cs typeface="+mn-lt"/>
              </a:rPr>
              <a:t>EEG) signals are vital for studying brain activity and predicting events like seizures. Traditional methods like Power Spectral Analysis emphasize frequency but miss temporal details. Time-Frequency Signal Processing, particularly Discrete Wavelet Transform (DWT), addresses this by breaking EEG signals into frequency bands, preserving both time and frequency information.</a:t>
            </a:r>
            <a:endParaRPr lang="en-GB" sz="1200">
              <a:ea typeface="Calibri"/>
              <a:cs typeface="Calibri"/>
            </a:endParaRPr>
          </a:p>
          <a:p>
            <a:r>
              <a:rPr lang="en-GB" sz="1200" dirty="0">
                <a:latin typeface="Arial Nova"/>
                <a:ea typeface="+mn-lt"/>
                <a:cs typeface="+mn-lt"/>
              </a:rPr>
              <a:t>Various Seizure prediction approaches include preictal feature analysis, fast detection, classification-based prediction, and probability estimation.</a:t>
            </a:r>
          </a:p>
          <a:p>
            <a:r>
              <a:rPr lang="en-GB" sz="1200" dirty="0">
                <a:latin typeface="Arial Nova"/>
                <a:ea typeface="+mn-lt"/>
                <a:cs typeface="+mn-lt"/>
              </a:rPr>
              <a:t>Training processes used RBF kernel with PCA + SVM, ICA + SVM, and LDA + SVM, reducing the number of support vectors (SVs) through feature extraction.</a:t>
            </a:r>
          </a:p>
          <a:p>
            <a:pPr marL="0" indent="0">
              <a:buNone/>
            </a:pPr>
            <a:endParaRPr lang="en-GB" sz="1200" dirty="0">
              <a:latin typeface="Arial Nova"/>
              <a:ea typeface="+mn-lt"/>
              <a:cs typeface="+mn-lt"/>
            </a:endParaRPr>
          </a:p>
          <a:p>
            <a:pPr marL="0" indent="0">
              <a:buNone/>
            </a:pPr>
            <a:r>
              <a:rPr lang="en-GB" sz="1600" dirty="0">
                <a:latin typeface="Arial Nova"/>
                <a:ea typeface="+mn-lt"/>
                <a:cs typeface="+mn-lt"/>
              </a:rPr>
              <a:t>Advantages of DWT Analysis</a:t>
            </a:r>
          </a:p>
          <a:p>
            <a:r>
              <a:rPr lang="en-GB" sz="1200" dirty="0">
                <a:latin typeface="Arial Nova"/>
                <a:ea typeface="+mn-lt"/>
                <a:cs typeface="+mn-lt"/>
              </a:rPr>
              <a:t>Preserves time and frequency information for a comprehensive view of EEG signal variations.</a:t>
            </a:r>
          </a:p>
          <a:p>
            <a:r>
              <a:rPr lang="en-GB" sz="1200" dirty="0">
                <a:latin typeface="Arial Nova"/>
                <a:ea typeface="+mn-lt"/>
                <a:cs typeface="+mn-lt"/>
              </a:rPr>
              <a:t>Suitable for analysing non-stationary EEG signals.</a:t>
            </a:r>
          </a:p>
          <a:p>
            <a:r>
              <a:rPr lang="en-GB" sz="1200" dirty="0">
                <a:latin typeface="Arial Nova"/>
                <a:ea typeface="+mn-lt"/>
                <a:cs typeface="+mn-lt"/>
              </a:rPr>
              <a:t>Effective in detecting transient events, important for identifying features like spikes in epileptic seizures.</a:t>
            </a:r>
            <a:endParaRPr lang="en-GB" sz="1200" dirty="0">
              <a:latin typeface="Arial Nova"/>
            </a:endParaRPr>
          </a:p>
          <a:p>
            <a:pPr>
              <a:buNone/>
            </a:pPr>
            <a:endParaRPr lang="en-GB" sz="1400">
              <a:latin typeface="Arial Nova"/>
              <a:ea typeface="Calibri"/>
              <a:cs typeface="Calibri"/>
            </a:endParaRPr>
          </a:p>
        </p:txBody>
      </p:sp>
    </p:spTree>
    <p:extLst>
      <p:ext uri="{BB962C8B-B14F-4D97-AF65-F5344CB8AC3E}">
        <p14:creationId xmlns:p14="http://schemas.microsoft.com/office/powerpoint/2010/main" val="350061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4E8B-9F6A-7548-33A5-BBFA488736BF}"/>
              </a:ext>
            </a:extLst>
          </p:cNvPr>
          <p:cNvSpPr>
            <a:spLocks noGrp="1"/>
          </p:cNvSpPr>
          <p:nvPr>
            <p:ph type="title"/>
          </p:nvPr>
        </p:nvSpPr>
        <p:spPr>
          <a:xfrm>
            <a:off x="444514" y="-708867"/>
            <a:ext cx="7244803" cy="1616203"/>
          </a:xfrm>
        </p:spPr>
        <p:txBody>
          <a:bodyPr anchor="b">
            <a:normAutofit/>
          </a:bodyPr>
          <a:lstStyle/>
          <a:p>
            <a:r>
              <a:rPr lang="en-GB">
                <a:ea typeface="Calibri Light"/>
                <a:cs typeface="Calibri Light"/>
              </a:rPr>
              <a:t>Dataset and Methodology</a:t>
            </a:r>
            <a:endParaRPr lang="en-US">
              <a:ea typeface="Calibri Light"/>
              <a:cs typeface="Calibri Light"/>
            </a:endParaRPr>
          </a:p>
        </p:txBody>
      </p:sp>
      <p:sp>
        <p:nvSpPr>
          <p:cNvPr id="3" name="Content Placeholder 2">
            <a:extLst>
              <a:ext uri="{FF2B5EF4-FFF2-40B4-BE49-F238E27FC236}">
                <a16:creationId xmlns:a16="http://schemas.microsoft.com/office/drawing/2014/main" id="{7A6571CB-7140-51FA-0C09-88E94515D36C}"/>
              </a:ext>
            </a:extLst>
          </p:cNvPr>
          <p:cNvSpPr>
            <a:spLocks noGrp="1"/>
          </p:cNvSpPr>
          <p:nvPr>
            <p:ph idx="1"/>
          </p:nvPr>
        </p:nvSpPr>
        <p:spPr>
          <a:xfrm>
            <a:off x="433140" y="1132380"/>
            <a:ext cx="5830499" cy="5721540"/>
          </a:xfrm>
        </p:spPr>
        <p:txBody>
          <a:bodyPr vert="horz" lIns="91440" tIns="45720" rIns="91440" bIns="45720" rtlCol="0" anchor="t">
            <a:normAutofit/>
          </a:bodyPr>
          <a:lstStyle/>
          <a:p>
            <a:pPr marL="0" indent="0">
              <a:buNone/>
            </a:pPr>
            <a:r>
              <a:rPr lang="en-GB" sz="1200">
                <a:latin typeface="Arial Nova"/>
                <a:ea typeface="+mn-lt"/>
                <a:cs typeface="+mn-lt"/>
              </a:rPr>
              <a:t>The dataset comprises EEG segments from five healthy volunteers in two states: eyes open (Set A) and eyes closed (Set B), as well as segments from five patients with post-resection seizure control. Set C features activity from the opposite hemisphere (seizure-free), Set D includes activity within the epileptogenic zone (seizure-free), and Set E contains seizure activity. Our study primarily focuses on datasets A (awake) and E (seizure).</a:t>
            </a:r>
            <a:endParaRPr lang="en-US" sz="1200">
              <a:latin typeface="Arial Nova"/>
              <a:ea typeface="+mn-lt"/>
              <a:cs typeface="+mn-lt"/>
            </a:endParaRPr>
          </a:p>
          <a:p>
            <a:pPr marL="0" indent="0">
              <a:buNone/>
            </a:pPr>
            <a:r>
              <a:rPr lang="en-GB" sz="1600" b="1">
                <a:latin typeface="Arial Nova"/>
                <a:ea typeface="+mn-lt"/>
                <a:cs typeface="+mn-lt"/>
              </a:rPr>
              <a:t>Data preprocessing</a:t>
            </a:r>
          </a:p>
          <a:p>
            <a:pPr marL="0" indent="0">
              <a:buNone/>
            </a:pPr>
            <a:r>
              <a:rPr lang="en-GB" sz="1200">
                <a:latin typeface="Arial Nova"/>
                <a:ea typeface="+mn-lt"/>
                <a:cs typeface="+mn-lt"/>
              </a:rPr>
              <a:t>1. Signal Transformation:</a:t>
            </a:r>
          </a:p>
          <a:p>
            <a:r>
              <a:rPr lang="en-GB" sz="1200">
                <a:latin typeface="Arial Nova"/>
                <a:ea typeface="+mn-lt"/>
                <a:cs typeface="+mn-lt"/>
              </a:rPr>
              <a:t>Addressed non-stationarity using wavelet transforms:</a:t>
            </a:r>
            <a:br>
              <a:rPr lang="en-GB" sz="1200">
                <a:latin typeface="Arial Nova"/>
                <a:ea typeface="+mn-lt"/>
                <a:cs typeface="+mn-lt"/>
              </a:rPr>
            </a:br>
            <a:r>
              <a:rPr lang="en-GB" sz="1200">
                <a:latin typeface="Arial Nova"/>
                <a:ea typeface="+mn-lt"/>
                <a:cs typeface="+mn-lt"/>
              </a:rPr>
              <a:t>Continuous Wavelet Transform (CWT) and Discrete Wavelet Transform (DWT)</a:t>
            </a:r>
          </a:p>
          <a:p>
            <a:pPr marL="0" indent="0">
              <a:buNone/>
            </a:pPr>
            <a:r>
              <a:rPr lang="en-GB" sz="1200">
                <a:latin typeface="Arial Nova"/>
                <a:ea typeface="+mn-lt"/>
                <a:cs typeface="+mn-lt"/>
              </a:rPr>
              <a:t>2. Features Extracted to represent time-frequency distribution:</a:t>
            </a:r>
          </a:p>
          <a:p>
            <a:r>
              <a:rPr lang="en-GB" sz="1200">
                <a:latin typeface="Arial Nova"/>
                <a:ea typeface="+mn-lt"/>
                <a:cs typeface="+mn-lt"/>
              </a:rPr>
              <a:t>Mean and average power of coefficients in sub-bands</a:t>
            </a:r>
          </a:p>
          <a:p>
            <a:r>
              <a:rPr lang="en-GB" sz="1200">
                <a:latin typeface="Arial Nova"/>
                <a:ea typeface="+mn-lt"/>
                <a:cs typeface="+mn-lt"/>
              </a:rPr>
              <a:t>Standard deviation of coefficients</a:t>
            </a:r>
          </a:p>
          <a:p>
            <a:r>
              <a:rPr lang="en-GB" sz="1200">
                <a:latin typeface="Arial Nova"/>
                <a:ea typeface="+mn-lt"/>
                <a:cs typeface="+mn-lt"/>
              </a:rPr>
              <a:t>Ratio of absolute mean values between adjacent sub-bands</a:t>
            </a:r>
          </a:p>
          <a:p>
            <a:pPr marL="0" indent="0">
              <a:buNone/>
            </a:pPr>
            <a:r>
              <a:rPr lang="en-GB" sz="1200">
                <a:latin typeface="Arial Nova"/>
                <a:ea typeface="+mn-lt"/>
                <a:cs typeface="+mn-lt"/>
              </a:rPr>
              <a:t>3. DWT Decomposition:</a:t>
            </a:r>
          </a:p>
          <a:p>
            <a:r>
              <a:rPr lang="en-GB" sz="1200">
                <a:latin typeface="Arial Nova"/>
                <a:ea typeface="+mn-lt"/>
                <a:cs typeface="+mn-lt"/>
              </a:rPr>
              <a:t>Chose 5 decomposition levels based on dominant frequency components</a:t>
            </a:r>
          </a:p>
          <a:p>
            <a:r>
              <a:rPr lang="en-GB" sz="1200">
                <a:latin typeface="Arial Nova"/>
                <a:ea typeface="+mn-lt"/>
                <a:cs typeface="+mn-lt"/>
              </a:rPr>
              <a:t>Retained signal parts relevant for classification</a:t>
            </a:r>
          </a:p>
          <a:p>
            <a:pPr marL="0" indent="0">
              <a:buNone/>
            </a:pPr>
            <a:r>
              <a:rPr lang="en-GB" sz="1200">
                <a:latin typeface="Arial Nova"/>
                <a:ea typeface="+mn-lt"/>
                <a:cs typeface="+mn-lt"/>
              </a:rPr>
              <a:t>4. Decomposition Components:</a:t>
            </a:r>
          </a:p>
          <a:p>
            <a:r>
              <a:rPr lang="en-GB" sz="1200">
                <a:latin typeface="Arial Nova"/>
                <a:ea typeface="+mn-lt"/>
                <a:cs typeface="+mn-lt"/>
              </a:rPr>
              <a:t>Decomposed EEG signals into detail components (D1–D5) </a:t>
            </a:r>
          </a:p>
          <a:p>
            <a:r>
              <a:rPr lang="en-GB" sz="1200">
                <a:latin typeface="Arial Nova"/>
                <a:ea typeface="+mn-lt"/>
                <a:cs typeface="+mn-lt"/>
              </a:rPr>
              <a:t>Final approximation component (A5) based on dominant frequency components.</a:t>
            </a:r>
            <a:endParaRPr lang="en-GB" sz="1200">
              <a:latin typeface="Arial Nova"/>
              <a:cs typeface="Calibri"/>
            </a:endParaRPr>
          </a:p>
        </p:txBody>
      </p:sp>
      <p:pic>
        <p:nvPicPr>
          <p:cNvPr id="6" name="Picture 5">
            <a:extLst>
              <a:ext uri="{FF2B5EF4-FFF2-40B4-BE49-F238E27FC236}">
                <a16:creationId xmlns:a16="http://schemas.microsoft.com/office/drawing/2014/main" id="{BB63CC81-1372-3F5B-C9B8-CAB9C260AFC2}"/>
              </a:ext>
            </a:extLst>
          </p:cNvPr>
          <p:cNvPicPr>
            <a:picLocks noChangeAspect="1"/>
          </p:cNvPicPr>
          <p:nvPr/>
        </p:nvPicPr>
        <p:blipFill>
          <a:blip r:embed="rId2"/>
          <a:stretch>
            <a:fillRect/>
          </a:stretch>
        </p:blipFill>
        <p:spPr>
          <a:xfrm>
            <a:off x="6261753" y="1136427"/>
            <a:ext cx="5756493" cy="2469443"/>
          </a:xfrm>
          <a:prstGeom prst="rect">
            <a:avLst/>
          </a:prstGeom>
        </p:spPr>
      </p:pic>
      <p:pic>
        <p:nvPicPr>
          <p:cNvPr id="4" name="Picture 3">
            <a:extLst>
              <a:ext uri="{FF2B5EF4-FFF2-40B4-BE49-F238E27FC236}">
                <a16:creationId xmlns:a16="http://schemas.microsoft.com/office/drawing/2014/main" id="{0AF44AA5-6C1B-5079-6E4E-D9318129CE2A}"/>
              </a:ext>
            </a:extLst>
          </p:cNvPr>
          <p:cNvPicPr>
            <a:picLocks noChangeAspect="1"/>
          </p:cNvPicPr>
          <p:nvPr/>
        </p:nvPicPr>
        <p:blipFill>
          <a:blip r:embed="rId3"/>
          <a:stretch>
            <a:fillRect/>
          </a:stretch>
        </p:blipFill>
        <p:spPr>
          <a:xfrm>
            <a:off x="6263217" y="4063293"/>
            <a:ext cx="5755027" cy="2436529"/>
          </a:xfrm>
          <a:prstGeom prst="rect">
            <a:avLst/>
          </a:prstGeom>
        </p:spPr>
      </p:pic>
      <p:grpSp>
        <p:nvGrpSpPr>
          <p:cNvPr id="80" name="Group 79">
            <a:extLst>
              <a:ext uri="{FF2B5EF4-FFF2-40B4-BE49-F238E27FC236}">
                <a16:creationId xmlns:a16="http://schemas.microsoft.com/office/drawing/2014/main" id="{430A7723-91ED-264B-172A-DC8EB7D46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81" name="Rectangle 80">
              <a:extLst>
                <a:ext uri="{FF2B5EF4-FFF2-40B4-BE49-F238E27FC236}">
                  <a16:creationId xmlns:a16="http://schemas.microsoft.com/office/drawing/2014/main" id="{FF1C10FB-A508-9184-DF05-6C4BFC650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16E929D-9D28-E44C-7D82-8A13EB5AE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4087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60C83-D718-0A9B-56DF-5529FC292188}"/>
              </a:ext>
            </a:extLst>
          </p:cNvPr>
          <p:cNvSpPr>
            <a:spLocks noGrp="1"/>
          </p:cNvSpPr>
          <p:nvPr>
            <p:ph idx="1"/>
          </p:nvPr>
        </p:nvSpPr>
        <p:spPr>
          <a:xfrm>
            <a:off x="798616" y="813188"/>
            <a:ext cx="10403840" cy="1973898"/>
          </a:xfrm>
        </p:spPr>
        <p:txBody>
          <a:bodyPr vert="horz" lIns="91440" tIns="45720" rIns="91440" bIns="45720" rtlCol="0" anchor="t">
            <a:normAutofit/>
          </a:bodyPr>
          <a:lstStyle/>
          <a:p>
            <a:pPr marL="0" indent="0">
              <a:buNone/>
            </a:pPr>
            <a:r>
              <a:rPr lang="en-GB">
                <a:latin typeface="Arial Nova"/>
                <a:cs typeface="Calibri"/>
              </a:rPr>
              <a:t>Libraries Used: </a:t>
            </a:r>
            <a:endParaRPr lang="en-GB">
              <a:latin typeface="Arial Nova"/>
              <a:ea typeface="Calibri" panose="020F0502020204030204"/>
              <a:cs typeface="Calibri"/>
            </a:endParaRPr>
          </a:p>
        </p:txBody>
      </p:sp>
      <p:pic>
        <p:nvPicPr>
          <p:cNvPr id="4" name="Picture 3" descr="A screen shot of a computer program&#10;&#10;Description automatically generated">
            <a:extLst>
              <a:ext uri="{FF2B5EF4-FFF2-40B4-BE49-F238E27FC236}">
                <a16:creationId xmlns:a16="http://schemas.microsoft.com/office/drawing/2014/main" id="{4C79BD39-5621-9FE8-122E-C57A5107E2CE}"/>
              </a:ext>
            </a:extLst>
          </p:cNvPr>
          <p:cNvPicPr>
            <a:picLocks noChangeAspect="1"/>
          </p:cNvPicPr>
          <p:nvPr/>
        </p:nvPicPr>
        <p:blipFill>
          <a:blip r:embed="rId2"/>
          <a:stretch>
            <a:fillRect/>
          </a:stretch>
        </p:blipFill>
        <p:spPr>
          <a:xfrm>
            <a:off x="3754103" y="929701"/>
            <a:ext cx="4672781" cy="1970072"/>
          </a:xfrm>
          <a:prstGeom prst="rect">
            <a:avLst/>
          </a:prstGeom>
        </p:spPr>
      </p:pic>
      <p:sp>
        <p:nvSpPr>
          <p:cNvPr id="8" name="Content Placeholder 2">
            <a:extLst>
              <a:ext uri="{FF2B5EF4-FFF2-40B4-BE49-F238E27FC236}">
                <a16:creationId xmlns:a16="http://schemas.microsoft.com/office/drawing/2014/main" id="{D37E24C6-5855-58AA-877B-1A380C1B8F61}"/>
              </a:ext>
            </a:extLst>
          </p:cNvPr>
          <p:cNvSpPr txBox="1">
            <a:spLocks/>
          </p:cNvSpPr>
          <p:nvPr/>
        </p:nvSpPr>
        <p:spPr>
          <a:xfrm>
            <a:off x="797296" y="3811443"/>
            <a:ext cx="9910581" cy="208863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400">
              <a:latin typeface="Arial Nova"/>
              <a:ea typeface="Calibri"/>
              <a:cs typeface="Calibri"/>
            </a:endParaRPr>
          </a:p>
          <a:p>
            <a:r>
              <a:rPr lang="en-GB" sz="1600">
                <a:latin typeface="Arial Nova"/>
                <a:ea typeface="+mn-lt"/>
                <a:cs typeface="+mn-lt"/>
              </a:rPr>
              <a:t>Utilizes hyperplane separation, mapping to a higher-dimensional space for nonlinear data. </a:t>
            </a:r>
          </a:p>
          <a:p>
            <a:r>
              <a:rPr lang="en-GB" sz="1600">
                <a:latin typeface="Arial Nova"/>
                <a:ea typeface="+mn-lt"/>
                <a:cs typeface="+mn-lt"/>
              </a:rPr>
              <a:t>EEG signal classification using SVMs shows that nonlinear feature extraction can improve the performance of classifier with respect to reduce the number of support vectors.</a:t>
            </a:r>
          </a:p>
          <a:p>
            <a:r>
              <a:rPr lang="en-GB" sz="1600">
                <a:latin typeface="Arial Nova"/>
                <a:ea typeface="+mn-lt"/>
                <a:cs typeface="+mn-lt"/>
              </a:rPr>
              <a:t>Optimizes using a kernel function for nonlinear transformations. In our case, we have used the radial basis function</a:t>
            </a:r>
            <a:endParaRPr lang="en-GB" sz="1600">
              <a:latin typeface="Arial Nova"/>
              <a:ea typeface="Calibri"/>
              <a:cs typeface="Calibri"/>
            </a:endParaRPr>
          </a:p>
          <a:p>
            <a:r>
              <a:rPr lang="en-GB" sz="1600">
                <a:latin typeface="Arial Nova"/>
                <a:ea typeface="+mn-lt"/>
                <a:cs typeface="+mn-lt"/>
              </a:rPr>
              <a:t> Maximal Margin Separation: Aims for maximal margin, ensuring better generalization ability.</a:t>
            </a:r>
            <a:endParaRPr lang="en-GB" sz="1600">
              <a:latin typeface="Arial Nova"/>
              <a:ea typeface="Calibri"/>
              <a:cs typeface="Calibri"/>
            </a:endParaRPr>
          </a:p>
          <a:p>
            <a:pPr>
              <a:buNone/>
            </a:pPr>
            <a:endParaRPr lang="en-GB" sz="1400">
              <a:latin typeface="Arial Nova"/>
              <a:ea typeface="Calibri"/>
              <a:cs typeface="Calibri"/>
            </a:endParaRPr>
          </a:p>
        </p:txBody>
      </p:sp>
      <p:sp>
        <p:nvSpPr>
          <p:cNvPr id="11" name="TextBox 10">
            <a:extLst>
              <a:ext uri="{FF2B5EF4-FFF2-40B4-BE49-F238E27FC236}">
                <a16:creationId xmlns:a16="http://schemas.microsoft.com/office/drawing/2014/main" id="{87F9FD06-476B-4653-BF43-F36F26D9C604}"/>
              </a:ext>
            </a:extLst>
          </p:cNvPr>
          <p:cNvSpPr txBox="1"/>
          <p:nvPr/>
        </p:nvSpPr>
        <p:spPr>
          <a:xfrm>
            <a:off x="884464" y="3432711"/>
            <a:ext cx="55393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ial Nova"/>
                <a:ea typeface="Calibri"/>
                <a:cs typeface="Calibri"/>
              </a:rPr>
              <a:t>SVM and how does it work</a:t>
            </a:r>
          </a:p>
        </p:txBody>
      </p:sp>
    </p:spTree>
    <p:extLst>
      <p:ext uri="{BB962C8B-B14F-4D97-AF65-F5344CB8AC3E}">
        <p14:creationId xmlns:p14="http://schemas.microsoft.com/office/powerpoint/2010/main" val="124116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B32231-8210-F72B-A7AE-377969CFAF93}"/>
              </a:ext>
            </a:extLst>
          </p:cNvPr>
          <p:cNvSpPr>
            <a:spLocks noGrp="1"/>
          </p:cNvSpPr>
          <p:nvPr>
            <p:ph type="title"/>
          </p:nvPr>
        </p:nvSpPr>
        <p:spPr>
          <a:xfrm>
            <a:off x="572493" y="238539"/>
            <a:ext cx="11018520" cy="1434415"/>
          </a:xfrm>
        </p:spPr>
        <p:txBody>
          <a:bodyPr vert="horz" lIns="91440" tIns="45720" rIns="91440" bIns="45720" rtlCol="0" anchor="b">
            <a:normAutofit/>
          </a:bodyPr>
          <a:lstStyle/>
          <a:p>
            <a:br>
              <a:rPr lang="en-GB" sz="3000">
                <a:latin typeface="Arial Nova"/>
                <a:ea typeface="+mj-lt"/>
                <a:cs typeface="+mj-lt"/>
              </a:rPr>
            </a:br>
            <a:br>
              <a:rPr lang="en-GB" sz="3000">
                <a:latin typeface="Arial Nova"/>
                <a:ea typeface="+mj-lt"/>
                <a:cs typeface="+mj-lt"/>
              </a:rPr>
            </a:br>
            <a:r>
              <a:rPr lang="en-GB" sz="3000" b="1">
                <a:latin typeface="Arial Nova"/>
                <a:cs typeface="Calibri Light"/>
              </a:rPr>
              <a:t>Process Pipeline Followed For PCA </a:t>
            </a:r>
          </a:p>
        </p:txBody>
      </p:sp>
      <p:sp>
        <p:nvSpPr>
          <p:cNvPr id="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4D64B3-8041-989F-FF21-F81D0556A942}"/>
              </a:ext>
            </a:extLst>
          </p:cNvPr>
          <p:cNvSpPr>
            <a:spLocks noGrp="1"/>
          </p:cNvSpPr>
          <p:nvPr>
            <p:ph idx="1"/>
          </p:nvPr>
        </p:nvSpPr>
        <p:spPr>
          <a:xfrm>
            <a:off x="485683" y="1540810"/>
            <a:ext cx="6713552" cy="4119172"/>
          </a:xfrm>
        </p:spPr>
        <p:txBody>
          <a:bodyPr vert="horz" lIns="91440" tIns="45720" rIns="91440" bIns="45720" rtlCol="0" anchor="t">
            <a:noAutofit/>
          </a:bodyPr>
          <a:lstStyle/>
          <a:p>
            <a:pPr marL="0" indent="0">
              <a:buNone/>
            </a:pPr>
            <a:endParaRPr lang="en-GB" sz="1500">
              <a:ea typeface="Calibri"/>
              <a:cs typeface="Calibri"/>
            </a:endParaRPr>
          </a:p>
          <a:p>
            <a:r>
              <a:rPr lang="en-GB" sz="1600">
                <a:latin typeface="Arial Nova"/>
                <a:ea typeface="+mn-lt"/>
                <a:cs typeface="+mn-lt"/>
              </a:rPr>
              <a:t>Principal Component Analysis (PCA) aims to condense high-dimensional data into a lower-dimensional space by capturing its variability. It identifies key patterns by computing the mean and covariance of the data, then extracting the most influential components through eigenvectors and eigenvalues.</a:t>
            </a:r>
          </a:p>
          <a:p>
            <a:r>
              <a:rPr lang="en-GB" sz="1600">
                <a:latin typeface="Arial Nova"/>
                <a:ea typeface="+mn-lt"/>
                <a:cs typeface="+mn-lt"/>
              </a:rPr>
              <a:t>By selecting the most significant eigenvectors (representing signal) and disregarding others (representing noise), PCA constructs a transformed representation that minimizes error, making it effective for dimensionality reduction and separating signals from various sources in datasets.</a:t>
            </a:r>
          </a:p>
          <a:p>
            <a:r>
              <a:rPr lang="en-GB" sz="1600">
                <a:latin typeface="Arial Nova"/>
                <a:ea typeface="+mn-lt"/>
                <a:cs typeface="+mn-lt"/>
              </a:rPr>
              <a:t>We used </a:t>
            </a:r>
            <a:r>
              <a:rPr lang="en-GB" sz="1600" err="1">
                <a:latin typeface="Arial Nova"/>
                <a:ea typeface="+mn-lt"/>
                <a:cs typeface="+mn-lt"/>
              </a:rPr>
              <a:t>StandardScaler</a:t>
            </a:r>
            <a:r>
              <a:rPr lang="en-GB" sz="1600">
                <a:latin typeface="Arial Nova"/>
                <a:ea typeface="+mn-lt"/>
                <a:cs typeface="+mn-lt"/>
              </a:rPr>
              <a:t> to preprocess the data initially and then applied PCA. After that, we used SVM and used the radial basis function for the kernel, to avoid and overcome the problems of under-fitting and over-fitting so the best classification process is yielded.</a:t>
            </a:r>
            <a:endParaRPr lang="en-GB" sz="1600">
              <a:latin typeface="Arial Nova"/>
              <a:ea typeface="Calibri"/>
              <a:cs typeface="Calibri"/>
            </a:endParaRPr>
          </a:p>
          <a:p>
            <a:r>
              <a:rPr lang="en-GB" sz="1600">
                <a:latin typeface="Arial Nova"/>
                <a:ea typeface="+mn-lt"/>
                <a:cs typeface="+mn-lt"/>
              </a:rPr>
              <a:t>The choice of setting `</a:t>
            </a:r>
            <a:r>
              <a:rPr lang="en-GB" sz="1600" err="1">
                <a:latin typeface="Arial Nova"/>
                <a:ea typeface="+mn-lt"/>
                <a:cs typeface="+mn-lt"/>
              </a:rPr>
              <a:t>n_components</a:t>
            </a:r>
            <a:r>
              <a:rPr lang="en-GB" sz="1600">
                <a:latin typeface="Arial Nova"/>
                <a:ea typeface="+mn-lt"/>
                <a:cs typeface="+mn-lt"/>
              </a:rPr>
              <a:t>` to 0.95 was done to retain a substantial portion of variance within the data. This ensured that, in our specific case 5 components were retained and a minimum of 95% variance was preserved.</a:t>
            </a:r>
          </a:p>
          <a:p>
            <a:endParaRPr lang="en-GB" sz="1500">
              <a:latin typeface="Arial Nova"/>
              <a:ea typeface="Calibri"/>
              <a:cs typeface="Calibri"/>
            </a:endParaRPr>
          </a:p>
          <a:p>
            <a:endParaRPr lang="en-GB" sz="1500">
              <a:latin typeface="Arial Nova"/>
              <a:ea typeface="Calibri"/>
              <a:cs typeface="Calibri"/>
            </a:endParaRPr>
          </a:p>
          <a:p>
            <a:endParaRPr lang="en-GB" sz="1500">
              <a:latin typeface="Arial Nova"/>
              <a:ea typeface="Calibri"/>
              <a:cs typeface="Calibri"/>
            </a:endParaRPr>
          </a:p>
          <a:p>
            <a:endParaRPr lang="en-GB" sz="1500">
              <a:latin typeface="Arial Nova"/>
              <a:ea typeface="Calibri"/>
              <a:cs typeface="Calibri"/>
            </a:endParaRPr>
          </a:p>
          <a:p>
            <a:endParaRPr lang="en-GB" sz="1500">
              <a:ea typeface="Calibri"/>
              <a:cs typeface="Calibri"/>
            </a:endParaRPr>
          </a:p>
          <a:p>
            <a:endParaRPr lang="en-GB" sz="1500">
              <a:ea typeface="Calibri"/>
              <a:cs typeface="Calibri"/>
            </a:endParaRPr>
          </a:p>
          <a:p>
            <a:endParaRPr lang="en-GB" sz="1500">
              <a:ea typeface="Calibri"/>
              <a:cs typeface="Calibri"/>
            </a:endParaRPr>
          </a:p>
          <a:p>
            <a:endParaRPr lang="en-GB" sz="1500">
              <a:ea typeface="Calibri"/>
              <a:cs typeface="Calibri"/>
            </a:endParaRPr>
          </a:p>
        </p:txBody>
      </p:sp>
      <p:pic>
        <p:nvPicPr>
          <p:cNvPr id="5" name="Picture 4" descr="A screenshot of a computer program&#10;&#10;Description automatically generated">
            <a:extLst>
              <a:ext uri="{FF2B5EF4-FFF2-40B4-BE49-F238E27FC236}">
                <a16:creationId xmlns:a16="http://schemas.microsoft.com/office/drawing/2014/main" id="{593EDE20-B439-D761-F149-2C21B510BB2B}"/>
              </a:ext>
            </a:extLst>
          </p:cNvPr>
          <p:cNvPicPr>
            <a:picLocks noChangeAspect="1"/>
          </p:cNvPicPr>
          <p:nvPr/>
        </p:nvPicPr>
        <p:blipFill rotWithShape="1">
          <a:blip r:embed="rId2"/>
          <a:srcRect r="55504" b="-1"/>
          <a:stretch/>
        </p:blipFill>
        <p:spPr>
          <a:xfrm>
            <a:off x="7675658" y="2093976"/>
            <a:ext cx="3941064" cy="4096512"/>
          </a:xfrm>
          <a:prstGeom prst="rect">
            <a:avLst/>
          </a:prstGeom>
        </p:spPr>
      </p:pic>
    </p:spTree>
    <p:extLst>
      <p:ext uri="{BB962C8B-B14F-4D97-AF65-F5344CB8AC3E}">
        <p14:creationId xmlns:p14="http://schemas.microsoft.com/office/powerpoint/2010/main" val="3389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821A99-843F-5A94-5534-6DC4C8C2553C}"/>
              </a:ext>
            </a:extLst>
          </p:cNvPr>
          <p:cNvSpPr>
            <a:spLocks noGrp="1"/>
          </p:cNvSpPr>
          <p:nvPr>
            <p:ph idx="1"/>
          </p:nvPr>
        </p:nvSpPr>
        <p:spPr>
          <a:xfrm>
            <a:off x="741744" y="1668954"/>
            <a:ext cx="7115175" cy="4251960"/>
          </a:xfrm>
        </p:spPr>
        <p:txBody>
          <a:bodyPr vert="horz" lIns="91440" tIns="45720" rIns="91440" bIns="45720" rtlCol="0" anchor="t">
            <a:normAutofit lnSpcReduction="10000"/>
          </a:bodyPr>
          <a:lstStyle/>
          <a:p>
            <a:pPr marL="0" indent="0">
              <a:buNone/>
            </a:pPr>
            <a:endParaRPr lang="en-GB" sz="2200">
              <a:latin typeface="Arial Nova"/>
              <a:ea typeface="Calibri"/>
              <a:cs typeface="Calibri"/>
            </a:endParaRPr>
          </a:p>
          <a:p>
            <a:r>
              <a:rPr lang="en-GB" sz="1600">
                <a:latin typeface="Arial Nova"/>
                <a:ea typeface="+mn-lt"/>
                <a:cs typeface="+mn-lt"/>
              </a:rPr>
              <a:t>Independent Component Analysis (ICA) is a feature extraction method that transforms multivariate random signals into mutually independent components. The independence of these components implies that the information carried by one component is not predictable from the others</a:t>
            </a:r>
            <a:endParaRPr lang="en-GB" sz="1600">
              <a:latin typeface="Arial Nova"/>
              <a:ea typeface="Calibri"/>
              <a:cs typeface="Calibri"/>
            </a:endParaRPr>
          </a:p>
          <a:p>
            <a:r>
              <a:rPr lang="en-GB" sz="1600">
                <a:latin typeface="Arial Nova"/>
                <a:ea typeface="+mn-lt"/>
                <a:cs typeface="+mn-lt"/>
              </a:rPr>
              <a:t>The key characteristic of ICA is that the information carried by one component is statistically independent of the others, reflected in the joint probability being the product of the probabilities of each individual component. The task of independent component analysis is to recover the source signals from the sensed signals. </a:t>
            </a:r>
            <a:endParaRPr lang="en-GB" sz="1600">
              <a:latin typeface="Arial Nova"/>
              <a:ea typeface="Calibri"/>
              <a:cs typeface="Calibri"/>
            </a:endParaRPr>
          </a:p>
          <a:p>
            <a:r>
              <a:rPr lang="en-GB" sz="1600">
                <a:solidFill>
                  <a:srgbClr val="292929"/>
                </a:solidFill>
                <a:latin typeface="Arial Nova"/>
                <a:ea typeface="Calibri"/>
                <a:cs typeface="Calibri" panose="020F0502020204030204"/>
              </a:rPr>
              <a:t>Before applying the ICA algorithm, we must first “</a:t>
            </a:r>
            <a:r>
              <a:rPr lang="en-GB" sz="1600" i="1">
                <a:solidFill>
                  <a:srgbClr val="292929"/>
                </a:solidFill>
                <a:latin typeface="Arial Nova"/>
                <a:ea typeface="Calibri"/>
                <a:cs typeface="Calibri" panose="020F0502020204030204"/>
              </a:rPr>
              <a:t>whiten”</a:t>
            </a:r>
            <a:r>
              <a:rPr lang="en-GB" sz="1600">
                <a:solidFill>
                  <a:srgbClr val="292929"/>
                </a:solidFill>
                <a:latin typeface="Arial Nova"/>
                <a:ea typeface="Calibri"/>
                <a:cs typeface="Calibri" panose="020F0502020204030204"/>
              </a:rPr>
              <a:t> our signal. To </a:t>
            </a:r>
            <a:r>
              <a:rPr lang="en-GB" sz="1600" i="1">
                <a:solidFill>
                  <a:srgbClr val="292929"/>
                </a:solidFill>
                <a:latin typeface="Arial Nova"/>
                <a:ea typeface="Calibri"/>
                <a:cs typeface="Calibri" panose="020F0502020204030204"/>
              </a:rPr>
              <a:t>“whiten” </a:t>
            </a:r>
            <a:r>
              <a:rPr lang="en-GB" sz="1600">
                <a:solidFill>
                  <a:srgbClr val="292929"/>
                </a:solidFill>
                <a:latin typeface="Arial Nova"/>
                <a:ea typeface="Calibri"/>
                <a:cs typeface="Calibri" panose="020F0502020204030204"/>
              </a:rPr>
              <a:t>a given signal means that we transform it in such a way that potential correlations between its components are removed (covariance equal to 0) and the variance of each component is equal to 1 and </a:t>
            </a:r>
            <a:r>
              <a:rPr lang="en-GB" sz="1600">
                <a:solidFill>
                  <a:srgbClr val="000000"/>
                </a:solidFill>
                <a:latin typeface="Arial Nova"/>
                <a:ea typeface="Calibri"/>
                <a:cs typeface="Calibri" panose="020F0502020204030204"/>
              </a:rPr>
              <a:t>then</a:t>
            </a:r>
            <a:r>
              <a:rPr lang="en-GB" sz="1600">
                <a:latin typeface="Arial Nova"/>
                <a:ea typeface="Calibri"/>
                <a:cs typeface="Calibri"/>
              </a:rPr>
              <a:t> using ICA we were able to deduce 14 independent components which gave the best performance.</a:t>
            </a:r>
            <a:endParaRPr lang="en-GB">
              <a:latin typeface="Arial Nova"/>
              <a:cs typeface="Calibri" panose="020F0502020204030204"/>
            </a:endParaRPr>
          </a:p>
          <a:p>
            <a:r>
              <a:rPr lang="en-GB" sz="1600">
                <a:latin typeface="Arial Nova"/>
                <a:ea typeface="Calibri"/>
                <a:cs typeface="Arial"/>
              </a:rPr>
              <a:t>The following SVC classifier model was trained using these 14 features. ICA achieved 99% accuracy, 100% sensitivity and 98% specificity.</a:t>
            </a:r>
          </a:p>
          <a:p>
            <a:pPr marL="0" indent="0">
              <a:buNone/>
            </a:pPr>
            <a:endParaRPr lang="en-GB" sz="2200">
              <a:latin typeface="Arial Nova"/>
              <a:ea typeface="Calibri"/>
              <a:cs typeface="Calibri"/>
            </a:endParaRPr>
          </a:p>
          <a:p>
            <a:endParaRPr lang="en-GB" sz="2200">
              <a:ea typeface="Calibri"/>
              <a:cs typeface="Calibri"/>
            </a:endParaRPr>
          </a:p>
          <a:p>
            <a:endParaRPr lang="en-GB" sz="2200">
              <a:ea typeface="Calibri"/>
              <a:cs typeface="Calibri"/>
            </a:endParaRPr>
          </a:p>
          <a:p>
            <a:endParaRPr lang="en-GB" sz="2200">
              <a:ea typeface="Calibri"/>
              <a:cs typeface="Calibri"/>
            </a:endParaRPr>
          </a:p>
        </p:txBody>
      </p:sp>
      <p:sp>
        <p:nvSpPr>
          <p:cNvPr id="4" name="Title 1">
            <a:extLst>
              <a:ext uri="{FF2B5EF4-FFF2-40B4-BE49-F238E27FC236}">
                <a16:creationId xmlns:a16="http://schemas.microsoft.com/office/drawing/2014/main" id="{854C3CC3-F6D8-BCB8-84CB-5B6209491CF1}"/>
              </a:ext>
            </a:extLst>
          </p:cNvPr>
          <p:cNvSpPr>
            <a:spLocks noGrp="1"/>
          </p:cNvSpPr>
          <p:nvPr>
            <p:ph type="title"/>
          </p:nvPr>
        </p:nvSpPr>
        <p:spPr>
          <a:xfrm>
            <a:off x="572493" y="238539"/>
            <a:ext cx="11018520" cy="1434415"/>
          </a:xfrm>
        </p:spPr>
        <p:txBody>
          <a:bodyPr vert="horz" lIns="91440" tIns="45720" rIns="91440" bIns="45720" rtlCol="0" anchor="b">
            <a:normAutofit/>
          </a:bodyPr>
          <a:lstStyle/>
          <a:p>
            <a:br>
              <a:rPr lang="en-GB" sz="3000">
                <a:latin typeface="Arial Nova"/>
                <a:ea typeface="+mj-lt"/>
                <a:cs typeface="+mj-lt"/>
              </a:rPr>
            </a:br>
            <a:br>
              <a:rPr lang="en-GB" sz="3000">
                <a:latin typeface="Arial Nova"/>
                <a:ea typeface="+mj-lt"/>
                <a:cs typeface="+mj-lt"/>
              </a:rPr>
            </a:br>
            <a:r>
              <a:rPr lang="en-GB" sz="3000" b="1">
                <a:latin typeface="Arial Nova"/>
                <a:cs typeface="Calibri Light"/>
              </a:rPr>
              <a:t>Process Pipeline Followed For ICA</a:t>
            </a:r>
          </a:p>
        </p:txBody>
      </p:sp>
      <p:pic>
        <p:nvPicPr>
          <p:cNvPr id="2" name="Picture 1" descr="A screen shot of a computer program&#10;&#10;Description automatically generated">
            <a:extLst>
              <a:ext uri="{FF2B5EF4-FFF2-40B4-BE49-F238E27FC236}">
                <a16:creationId xmlns:a16="http://schemas.microsoft.com/office/drawing/2014/main" id="{02EE5200-133A-713E-DD9E-329A640C4A2D}"/>
              </a:ext>
            </a:extLst>
          </p:cNvPr>
          <p:cNvPicPr>
            <a:picLocks noChangeAspect="1"/>
          </p:cNvPicPr>
          <p:nvPr/>
        </p:nvPicPr>
        <p:blipFill>
          <a:blip r:embed="rId2"/>
          <a:stretch>
            <a:fillRect/>
          </a:stretch>
        </p:blipFill>
        <p:spPr>
          <a:xfrm>
            <a:off x="7957677" y="2593614"/>
            <a:ext cx="4067175" cy="2823912"/>
          </a:xfrm>
          <a:prstGeom prst="rect">
            <a:avLst/>
          </a:prstGeom>
        </p:spPr>
      </p:pic>
    </p:spTree>
    <p:extLst>
      <p:ext uri="{BB962C8B-B14F-4D97-AF65-F5344CB8AC3E}">
        <p14:creationId xmlns:p14="http://schemas.microsoft.com/office/powerpoint/2010/main" val="71413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558B3D-2ECC-8E02-26E2-C97F09F1C1CF}"/>
              </a:ext>
            </a:extLst>
          </p:cNvPr>
          <p:cNvSpPr>
            <a:spLocks noGrp="1"/>
          </p:cNvSpPr>
          <p:nvPr>
            <p:ph idx="1"/>
          </p:nvPr>
        </p:nvSpPr>
        <p:spPr>
          <a:xfrm>
            <a:off x="572493" y="1714430"/>
            <a:ext cx="6713552" cy="4119172"/>
          </a:xfrm>
        </p:spPr>
        <p:txBody>
          <a:bodyPr vert="horz" lIns="91440" tIns="45720" rIns="91440" bIns="45720" rtlCol="0" anchor="t">
            <a:noAutofit/>
          </a:bodyPr>
          <a:lstStyle/>
          <a:p>
            <a:pPr marL="0" indent="0">
              <a:buNone/>
            </a:pPr>
            <a:endParaRPr lang="en-GB" sz="1200">
              <a:ea typeface="Calibri"/>
              <a:cs typeface="Calibri"/>
            </a:endParaRPr>
          </a:p>
          <a:p>
            <a:r>
              <a:rPr lang="en-GB" sz="1400" dirty="0">
                <a:latin typeface="Arial Nova"/>
                <a:ea typeface="+mn-lt"/>
                <a:cs typeface="+mn-lt"/>
              </a:rPr>
              <a:t>Linear Discriminant Analysis (LDA) aims to create a single composite variable by maximizing the differences between predefined groups based on the original predictors. It compresses multiple predictors into a one-dimensional line to form discriminant scores that highlight variations between classes. Hence targeting maximum separability and is particularly relevant in EEG for distinguishing between different states.</a:t>
            </a:r>
          </a:p>
          <a:p>
            <a:r>
              <a:rPr lang="en-GB" sz="1400" dirty="0">
                <a:latin typeface="Arial Nova"/>
                <a:ea typeface="+mn-lt"/>
                <a:cs typeface="+mn-lt"/>
              </a:rPr>
              <a:t>This technique transforms predictor scores into a weighted sum, creating a discriminant score that emphasizes differences in class means. The weights assigned to predictors reflect dissimilarities between class means, with larger weights for predictors that show greater differences and smaller weights for similar class means. The degree of overlap in discriminant score distributions serves as a measure of the method's success.</a:t>
            </a:r>
          </a:p>
          <a:p>
            <a:r>
              <a:rPr lang="en-GB" sz="1400" dirty="0">
                <a:latin typeface="Arial Nova"/>
                <a:ea typeface="+mn-lt"/>
                <a:cs typeface="+mn-lt"/>
              </a:rPr>
              <a:t>We used </a:t>
            </a:r>
            <a:r>
              <a:rPr lang="en-GB" sz="1400" err="1">
                <a:latin typeface="Arial Nova"/>
                <a:ea typeface="+mn-lt"/>
                <a:cs typeface="+mn-lt"/>
              </a:rPr>
              <a:t>StandardScaler</a:t>
            </a:r>
            <a:r>
              <a:rPr lang="en-GB" sz="1400" dirty="0">
                <a:latin typeface="Arial Nova"/>
                <a:ea typeface="+mn-lt"/>
                <a:cs typeface="+mn-lt"/>
              </a:rPr>
              <a:t> to preprocess the data initially and then applied LDA. After that, we used SVM and used the radial basis function for the kernel, to avoid and overcome the problems of under-fitting and over-fitting so the best classification process is yielded.</a:t>
            </a:r>
          </a:p>
          <a:p>
            <a:r>
              <a:rPr lang="en-GB" sz="1400" dirty="0">
                <a:latin typeface="Arial Nova"/>
                <a:ea typeface="+mn-lt"/>
                <a:cs typeface="+mn-lt"/>
              </a:rPr>
              <a:t>LDA achieved 99% accuracy, 100% sensitivity and 98% specificity, this can be attributed to the following, the number of SVs which is reduced and smaller than PCA and ICA. In these circumstances, classification process using ICA feature extraction needs fewer numbers of SVs than PCA feature extraction.</a:t>
            </a:r>
            <a:endParaRPr lang="en-GB" sz="1400" dirty="0"/>
          </a:p>
          <a:p>
            <a:pPr marL="0" indent="0">
              <a:buNone/>
            </a:pPr>
            <a:endParaRPr lang="en-GB" sz="1200">
              <a:latin typeface="Arial Nova"/>
              <a:ea typeface="+mn-lt"/>
              <a:cs typeface="+mn-lt"/>
            </a:endParaRPr>
          </a:p>
          <a:p>
            <a:endParaRPr lang="en-GB" sz="1200">
              <a:latin typeface="Arial Nova"/>
              <a:ea typeface="+mn-lt"/>
              <a:cs typeface="+mn-lt"/>
            </a:endParaRPr>
          </a:p>
        </p:txBody>
      </p:sp>
      <p:pic>
        <p:nvPicPr>
          <p:cNvPr id="2" name="Picture 1" descr="A screenshot of a computer program&#10;&#10;Description automatically generated">
            <a:extLst>
              <a:ext uri="{FF2B5EF4-FFF2-40B4-BE49-F238E27FC236}">
                <a16:creationId xmlns:a16="http://schemas.microsoft.com/office/drawing/2014/main" id="{793B3FEF-0BA4-18D2-9854-EBAD09A510BC}"/>
              </a:ext>
            </a:extLst>
          </p:cNvPr>
          <p:cNvPicPr>
            <a:picLocks noChangeAspect="1"/>
          </p:cNvPicPr>
          <p:nvPr/>
        </p:nvPicPr>
        <p:blipFill rotWithShape="1">
          <a:blip r:embed="rId2"/>
          <a:srcRect r="25680" b="-2"/>
          <a:stretch/>
        </p:blipFill>
        <p:spPr>
          <a:xfrm>
            <a:off x="7675658" y="2093976"/>
            <a:ext cx="3941064" cy="4096512"/>
          </a:xfrm>
          <a:prstGeom prst="rect">
            <a:avLst/>
          </a:prstGeom>
        </p:spPr>
      </p:pic>
      <p:sp>
        <p:nvSpPr>
          <p:cNvPr id="11" name="Title 1">
            <a:extLst>
              <a:ext uri="{FF2B5EF4-FFF2-40B4-BE49-F238E27FC236}">
                <a16:creationId xmlns:a16="http://schemas.microsoft.com/office/drawing/2014/main" id="{B3C17514-1D3F-708A-3FC8-7ED8F5CA785E}"/>
              </a:ext>
            </a:extLst>
          </p:cNvPr>
          <p:cNvSpPr>
            <a:spLocks noGrp="1"/>
          </p:cNvSpPr>
          <p:nvPr>
            <p:ph type="title"/>
          </p:nvPr>
        </p:nvSpPr>
        <p:spPr>
          <a:xfrm>
            <a:off x="572493" y="238539"/>
            <a:ext cx="11018520" cy="1434415"/>
          </a:xfrm>
        </p:spPr>
        <p:txBody>
          <a:bodyPr vert="horz" lIns="91440" tIns="45720" rIns="91440" bIns="45720" rtlCol="0" anchor="b">
            <a:normAutofit/>
          </a:bodyPr>
          <a:lstStyle/>
          <a:p>
            <a:br>
              <a:rPr lang="en-GB" sz="3000">
                <a:latin typeface="Arial Nova"/>
                <a:ea typeface="+mj-lt"/>
                <a:cs typeface="+mj-lt"/>
              </a:rPr>
            </a:br>
            <a:br>
              <a:rPr lang="en-GB" sz="3000">
                <a:latin typeface="Arial Nova"/>
                <a:ea typeface="+mj-lt"/>
                <a:cs typeface="+mj-lt"/>
              </a:rPr>
            </a:br>
            <a:r>
              <a:rPr lang="en-GB" sz="3000" b="1">
                <a:latin typeface="Arial Nova"/>
                <a:cs typeface="Calibri Light"/>
              </a:rPr>
              <a:t>Process Pipeline Followed for LDA</a:t>
            </a:r>
          </a:p>
        </p:txBody>
      </p:sp>
    </p:spTree>
    <p:extLst>
      <p:ext uri="{BB962C8B-B14F-4D97-AF65-F5344CB8AC3E}">
        <p14:creationId xmlns:p14="http://schemas.microsoft.com/office/powerpoint/2010/main" val="2631513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2611E-3527-76EF-1A90-FBF21ACBDA0D}"/>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ea typeface="Calibri Light"/>
                <a:cs typeface="Calibri Light"/>
              </a:rPr>
              <a:t>Results Obtained</a:t>
            </a:r>
            <a:endParaRPr lang="en-GB" sz="4000">
              <a:solidFill>
                <a:srgbClr val="FFFFFF"/>
              </a:solidFill>
            </a:endParaRPr>
          </a:p>
        </p:txBody>
      </p:sp>
      <p:pic>
        <p:nvPicPr>
          <p:cNvPr id="4" name="Content Placeholder 3" descr="A black screen with white text&#10;&#10;Description automatically generated">
            <a:extLst>
              <a:ext uri="{FF2B5EF4-FFF2-40B4-BE49-F238E27FC236}">
                <a16:creationId xmlns:a16="http://schemas.microsoft.com/office/drawing/2014/main" id="{FB231F44-FF5A-BFDB-1E04-4FB1CBCCE494}"/>
              </a:ext>
            </a:extLst>
          </p:cNvPr>
          <p:cNvPicPr>
            <a:picLocks noGrp="1" noChangeAspect="1"/>
          </p:cNvPicPr>
          <p:nvPr>
            <p:ph idx="1"/>
          </p:nvPr>
        </p:nvPicPr>
        <p:blipFill>
          <a:blip r:embed="rId2"/>
          <a:stretch>
            <a:fillRect/>
          </a:stretch>
        </p:blipFill>
        <p:spPr>
          <a:xfrm>
            <a:off x="634467" y="1715685"/>
            <a:ext cx="8506825" cy="1870634"/>
          </a:xfrm>
        </p:spPr>
      </p:pic>
      <p:sp>
        <p:nvSpPr>
          <p:cNvPr id="5" name="TextBox 4">
            <a:extLst>
              <a:ext uri="{FF2B5EF4-FFF2-40B4-BE49-F238E27FC236}">
                <a16:creationId xmlns:a16="http://schemas.microsoft.com/office/drawing/2014/main" id="{C7B4AA99-F362-56A3-13F9-DC5E7322DFF2}"/>
              </a:ext>
            </a:extLst>
          </p:cNvPr>
          <p:cNvSpPr txBox="1"/>
          <p:nvPr/>
        </p:nvSpPr>
        <p:spPr>
          <a:xfrm>
            <a:off x="634410" y="3641412"/>
            <a:ext cx="10927829" cy="10480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968">
              <a:spcAft>
                <a:spcPts val="600"/>
              </a:spcAft>
            </a:pPr>
            <a:r>
              <a:rPr lang="en-GB" sz="1552" b="1" kern="1200">
                <a:solidFill>
                  <a:schemeClr val="tx1"/>
                </a:solidFill>
                <a:latin typeface="Arial Nova"/>
                <a:ea typeface="+mn-lt"/>
                <a:cs typeface="+mn-lt"/>
              </a:rPr>
              <a:t>Performance Evaluation:</a:t>
            </a:r>
            <a:r>
              <a:rPr lang="en-GB" sz="1552" kern="1200">
                <a:solidFill>
                  <a:srgbClr val="D1D5DB"/>
                </a:solidFill>
                <a:latin typeface="Arial Nova"/>
                <a:ea typeface="+mn-lt"/>
                <a:cs typeface="+mn-lt"/>
              </a:rPr>
              <a:t> </a:t>
            </a:r>
            <a:r>
              <a:rPr lang="en-GB" sz="1552" kern="1200">
                <a:solidFill>
                  <a:schemeClr val="tx1"/>
                </a:solidFill>
                <a:latin typeface="Arial Nova"/>
                <a:ea typeface="+mn-lt"/>
                <a:cs typeface="+mn-lt"/>
              </a:rPr>
              <a:t>Simulation results indicate that Support Vector Machine (SVM) with feature extraction using Principal Component Analysis (PCA), Independent Component Analysis (ICA), or Linear Discriminant Analysis (LDA) consistently outperforms SVM without feature extraction. Notably, LDA feature extraction demonstrates the best performance among the three methods.</a:t>
            </a:r>
            <a:endParaRPr lang="en-US" sz="1600">
              <a:latin typeface="Arial Nova"/>
            </a:endParaRPr>
          </a:p>
        </p:txBody>
      </p:sp>
      <p:sp>
        <p:nvSpPr>
          <p:cNvPr id="6" name="TextBox 5">
            <a:extLst>
              <a:ext uri="{FF2B5EF4-FFF2-40B4-BE49-F238E27FC236}">
                <a16:creationId xmlns:a16="http://schemas.microsoft.com/office/drawing/2014/main" id="{9A750986-52C5-4FBE-3523-643ED6051550}"/>
              </a:ext>
            </a:extLst>
          </p:cNvPr>
          <p:cNvSpPr txBox="1"/>
          <p:nvPr/>
        </p:nvSpPr>
        <p:spPr>
          <a:xfrm>
            <a:off x="632317" y="4681483"/>
            <a:ext cx="10599385" cy="20774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968">
              <a:spcAft>
                <a:spcPts val="600"/>
              </a:spcAft>
            </a:pPr>
            <a:r>
              <a:rPr lang="en-GB" sz="1700" b="1" kern="1200">
                <a:latin typeface="+mn-lt"/>
                <a:ea typeface="+mn-ea"/>
                <a:cs typeface="Calibri"/>
              </a:rPr>
              <a:t>Conclusion</a:t>
            </a:r>
            <a:r>
              <a:rPr lang="en-GB" sz="1700" kern="1200">
                <a:latin typeface="+mn-lt"/>
                <a:ea typeface="+mn-ea"/>
                <a:cs typeface="Calibri"/>
              </a:rPr>
              <a:t>: </a:t>
            </a:r>
            <a:r>
              <a:rPr lang="en-GB" sz="1150" kern="1200">
                <a:solidFill>
                  <a:srgbClr val="D1D5DB"/>
                </a:solidFill>
                <a:latin typeface="+mn-lt"/>
                <a:ea typeface="+mn-lt"/>
                <a:cs typeface="+mn-lt"/>
              </a:rPr>
              <a:t> </a:t>
            </a:r>
            <a:r>
              <a:rPr lang="en-GB" sz="1600" kern="1200">
                <a:latin typeface="Arial Nova"/>
                <a:ea typeface="+mn-lt"/>
                <a:cs typeface="+mn-lt"/>
              </a:rPr>
              <a:t>EEG signal analysis using DWT provides a powerful tool for seizure prediction, offering a holistic perspective by preserving both time and frequency information.</a:t>
            </a:r>
            <a:r>
              <a:rPr lang="en-GB" sz="1600">
                <a:latin typeface="Arial Nova"/>
                <a:ea typeface="+mn-lt"/>
                <a:cs typeface="+mn-lt"/>
              </a:rPr>
              <a:t> Using statistical features extracted from </a:t>
            </a:r>
            <a:r>
              <a:rPr lang="en-GB" sz="1600" kern="1200">
                <a:latin typeface="Arial Nova"/>
                <a:ea typeface="+mn-lt"/>
                <a:cs typeface="+mn-lt"/>
              </a:rPr>
              <a:t>the </a:t>
            </a:r>
            <a:r>
              <a:rPr lang="en-GB" sz="1600">
                <a:latin typeface="Arial Nova"/>
                <a:ea typeface="+mn-lt"/>
                <a:cs typeface="+mn-lt"/>
              </a:rPr>
              <a:t>DWT sub-bands </a:t>
            </a:r>
            <a:r>
              <a:rPr lang="en-GB" sz="1600" kern="1200">
                <a:latin typeface="Arial Nova"/>
                <a:ea typeface="+mn-lt"/>
                <a:cs typeface="+mn-lt"/>
              </a:rPr>
              <a:t>of </a:t>
            </a:r>
            <a:r>
              <a:rPr lang="en-GB" sz="1600">
                <a:latin typeface="Arial Nova"/>
                <a:ea typeface="+mn-lt"/>
                <a:cs typeface="+mn-lt"/>
              </a:rPr>
              <a:t>EEG signals, three </a:t>
            </a:r>
            <a:r>
              <a:rPr lang="en-GB" sz="1600" kern="1200">
                <a:latin typeface="Arial Nova"/>
                <a:ea typeface="+mn-lt"/>
                <a:cs typeface="+mn-lt"/>
              </a:rPr>
              <a:t>feature extraction</a:t>
            </a:r>
            <a:r>
              <a:rPr lang="en-GB" sz="1600">
                <a:latin typeface="Arial Nova"/>
                <a:ea typeface="+mn-lt"/>
                <a:cs typeface="+mn-lt"/>
              </a:rPr>
              <a:t> method; namely PCA, ICA</a:t>
            </a:r>
            <a:r>
              <a:rPr lang="en-GB" sz="1600" kern="1200">
                <a:latin typeface="Arial Nova"/>
                <a:ea typeface="+mn-lt"/>
                <a:cs typeface="+mn-lt"/>
              </a:rPr>
              <a:t>, </a:t>
            </a:r>
            <a:r>
              <a:rPr lang="en-GB" sz="1600">
                <a:latin typeface="Arial Nova"/>
                <a:ea typeface="+mn-lt"/>
                <a:cs typeface="+mn-lt"/>
              </a:rPr>
              <a:t>and </a:t>
            </a:r>
            <a:r>
              <a:rPr lang="en-GB" sz="1600" kern="1200">
                <a:latin typeface="Arial Nova"/>
                <a:ea typeface="+mn-lt"/>
                <a:cs typeface="+mn-lt"/>
              </a:rPr>
              <a:t>LDA, </a:t>
            </a:r>
            <a:r>
              <a:rPr lang="en-GB" sz="1600">
                <a:latin typeface="Arial Nova"/>
                <a:ea typeface="+mn-lt"/>
                <a:cs typeface="+mn-lt"/>
              </a:rPr>
              <a:t>were used with SVM and cross-compared </a:t>
            </a:r>
            <a:r>
              <a:rPr lang="en-GB" sz="1600" kern="1200">
                <a:latin typeface="Arial Nova"/>
                <a:ea typeface="+mn-lt"/>
                <a:cs typeface="+mn-lt"/>
              </a:rPr>
              <a:t>in </a:t>
            </a:r>
            <a:r>
              <a:rPr lang="en-GB" sz="1600">
                <a:latin typeface="Arial Nova"/>
                <a:ea typeface="+mn-lt"/>
                <a:cs typeface="+mn-lt"/>
              </a:rPr>
              <a:t>terms of their accuracy relative to the observed epileptic/normal patterns. The comparisons were based on two scalar </a:t>
            </a:r>
            <a:r>
              <a:rPr lang="en-GB" sz="1600" kern="1200">
                <a:latin typeface="Arial Nova"/>
                <a:ea typeface="+mn-lt"/>
                <a:cs typeface="+mn-lt"/>
              </a:rPr>
              <a:t>performance</a:t>
            </a:r>
            <a:r>
              <a:rPr lang="en-GB" sz="1600">
                <a:latin typeface="Arial Nova"/>
                <a:ea typeface="+mn-lt"/>
                <a:cs typeface="+mn-lt"/>
              </a:rPr>
              <a:t> measures derived from the confusion matrices; namely specificity and sensitivity</a:t>
            </a:r>
            <a:r>
              <a:rPr lang="en-GB" sz="1600" kern="1200">
                <a:latin typeface="Arial Nova"/>
                <a:ea typeface="+mn-lt"/>
                <a:cs typeface="+mn-lt"/>
              </a:rPr>
              <a:t>. The </a:t>
            </a:r>
            <a:r>
              <a:rPr lang="en-GB" sz="1600">
                <a:latin typeface="Arial Nova"/>
                <a:ea typeface="+mn-lt"/>
                <a:cs typeface="+mn-lt"/>
              </a:rPr>
              <a:t>result of EEG signal classification using SVMs shows that nonlinear feature extraction can improve the performance of classifier with respect to reduce the number of support vector. Also, it is demonstrated that dimension reduction by PCA, ICA </a:t>
            </a:r>
            <a:r>
              <a:rPr lang="en-GB" sz="1600" kern="1200">
                <a:latin typeface="Arial Nova"/>
                <a:ea typeface="+mn-lt"/>
                <a:cs typeface="+mn-lt"/>
              </a:rPr>
              <a:t>and </a:t>
            </a:r>
            <a:r>
              <a:rPr lang="en-GB" sz="1600">
                <a:latin typeface="Arial Nova"/>
                <a:ea typeface="+mn-lt"/>
                <a:cs typeface="+mn-lt"/>
              </a:rPr>
              <a:t>LDA can improve the generalization performance of SVM</a:t>
            </a:r>
            <a:r>
              <a:rPr lang="en-GB" sz="1600" kern="1200">
                <a:latin typeface="Arial Nova"/>
                <a:ea typeface="+mn-lt"/>
                <a:cs typeface="+mn-lt"/>
              </a:rPr>
              <a:t>.</a:t>
            </a:r>
            <a:endParaRPr lang="en-GB" sz="1600">
              <a:latin typeface="Arial Nova"/>
              <a:ea typeface="+mn-lt"/>
              <a:cs typeface="+mn-lt"/>
            </a:endParaRPr>
          </a:p>
        </p:txBody>
      </p:sp>
    </p:spTree>
    <p:extLst>
      <p:ext uri="{BB962C8B-B14F-4D97-AF65-F5344CB8AC3E}">
        <p14:creationId xmlns:p14="http://schemas.microsoft.com/office/powerpoint/2010/main" val="29563087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DA321M Machine Learning Course Project (Group-8)</vt:lpstr>
      <vt:lpstr>Introduction</vt:lpstr>
      <vt:lpstr>Dataset and Methodology</vt:lpstr>
      <vt:lpstr>PowerPoint Presentation</vt:lpstr>
      <vt:lpstr>  Process Pipeline Followed For PCA </vt:lpstr>
      <vt:lpstr>  Process Pipeline Followed For ICA</vt:lpstr>
      <vt:lpstr>  Process Pipeline Followed for LDA</vt:lpstr>
      <vt:lpstr>Results Obtained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cp:revision>
  <dcterms:created xsi:type="dcterms:W3CDTF">2023-11-14T09:12:03Z</dcterms:created>
  <dcterms:modified xsi:type="dcterms:W3CDTF">2023-11-16T09:07:30Z</dcterms:modified>
</cp:coreProperties>
</file>