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7FE5A-3CA1-420D-8AAE-8AB09AB4F816}" v="7" dt="2025-08-13T15:49:24.9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nish Sharma" userId="31309f3eb3cedd8c" providerId="LiveId" clId="{E1A7FE5A-3CA1-420D-8AAE-8AB09AB4F816}"/>
    <pc:docChg chg="undo custSel modSld">
      <pc:chgData name="Avnish Sharma" userId="31309f3eb3cedd8c" providerId="LiveId" clId="{E1A7FE5A-3CA1-420D-8AAE-8AB09AB4F816}" dt="2025-08-13T15:49:46.344" v="32" actId="478"/>
      <pc:docMkLst>
        <pc:docMk/>
      </pc:docMkLst>
      <pc:sldChg chg="addSp delSp modSp mod">
        <pc:chgData name="Avnish Sharma" userId="31309f3eb3cedd8c" providerId="LiveId" clId="{E1A7FE5A-3CA1-420D-8AAE-8AB09AB4F816}" dt="2025-08-13T15:49:46.344" v="32" actId="478"/>
        <pc:sldMkLst>
          <pc:docMk/>
          <pc:sldMk cId="0" sldId="256"/>
        </pc:sldMkLst>
        <pc:spChg chg="mod">
          <ac:chgData name="Avnish Sharma" userId="31309f3eb3cedd8c" providerId="LiveId" clId="{E1A7FE5A-3CA1-420D-8AAE-8AB09AB4F816}" dt="2025-08-13T15:42:25.586" v="2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vnish Sharma" userId="31309f3eb3cedd8c" providerId="LiveId" clId="{E1A7FE5A-3CA1-420D-8AAE-8AB09AB4F816}" dt="2025-08-13T15:45:18.681" v="23" actId="208"/>
          <ac:spMkLst>
            <pc:docMk/>
            <pc:sldMk cId="0" sldId="256"/>
            <ac:spMk id="5" creationId="{00000000-0000-0000-0000-000000000000}"/>
          </ac:spMkLst>
        </pc:spChg>
        <pc:spChg chg="mod">
          <ac:chgData name="Avnish Sharma" userId="31309f3eb3cedd8c" providerId="LiveId" clId="{E1A7FE5A-3CA1-420D-8AAE-8AB09AB4F816}" dt="2025-08-13T15:38:54.706" v="4"/>
          <ac:spMkLst>
            <pc:docMk/>
            <pc:sldMk cId="0" sldId="256"/>
            <ac:spMk id="8" creationId="{00000000-0000-0000-0000-000000000000}"/>
          </ac:spMkLst>
        </pc:spChg>
        <pc:spChg chg="mod">
          <ac:chgData name="Avnish Sharma" userId="31309f3eb3cedd8c" providerId="LiveId" clId="{E1A7FE5A-3CA1-420D-8AAE-8AB09AB4F816}" dt="2025-08-13T15:42:10.428" v="17" actId="20577"/>
          <ac:spMkLst>
            <pc:docMk/>
            <pc:sldMk cId="0" sldId="256"/>
            <ac:spMk id="10" creationId="{00000000-0000-0000-0000-000000000000}"/>
          </ac:spMkLst>
        </pc:spChg>
        <pc:grpChg chg="mod">
          <ac:chgData name="Avnish Sharma" userId="31309f3eb3cedd8c" providerId="LiveId" clId="{E1A7FE5A-3CA1-420D-8AAE-8AB09AB4F816}" dt="2025-08-13T15:45:27.599" v="25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Avnish Sharma" userId="31309f3eb3cedd8c" providerId="LiveId" clId="{E1A7FE5A-3CA1-420D-8AAE-8AB09AB4F816}" dt="2025-08-13T15:45:18.681" v="23" actId="208"/>
          <ac:picMkLst>
            <pc:docMk/>
            <pc:sldMk cId="0" sldId="256"/>
            <ac:picMk id="4" creationId="{00000000-0000-0000-0000-000000000000}"/>
          </ac:picMkLst>
        </pc:picChg>
        <pc:picChg chg="del mod">
          <ac:chgData name="Avnish Sharma" userId="31309f3eb3cedd8c" providerId="LiveId" clId="{E1A7FE5A-3CA1-420D-8AAE-8AB09AB4F816}" dt="2025-08-13T15:41:22.748" v="11" actId="478"/>
          <ac:picMkLst>
            <pc:docMk/>
            <pc:sldMk cId="0" sldId="256"/>
            <ac:picMk id="6" creationId="{00000000-0000-0000-0000-000000000000}"/>
          </ac:picMkLst>
        </pc:picChg>
        <pc:picChg chg="del mod">
          <ac:chgData name="Avnish Sharma" userId="31309f3eb3cedd8c" providerId="LiveId" clId="{E1A7FE5A-3CA1-420D-8AAE-8AB09AB4F816}" dt="2025-08-13T15:39:04.690" v="6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Avnish Sharma" userId="31309f3eb3cedd8c" providerId="LiveId" clId="{E1A7FE5A-3CA1-420D-8AAE-8AB09AB4F816}" dt="2025-08-13T15:42:14.006" v="18" actId="478"/>
          <ac:picMkLst>
            <pc:docMk/>
            <pc:sldMk cId="0" sldId="256"/>
            <ac:picMk id="9" creationId="{00000000-0000-0000-0000-000000000000}"/>
          </ac:picMkLst>
        </pc:picChg>
        <pc:picChg chg="add del mod">
          <ac:chgData name="Avnish Sharma" userId="31309f3eb3cedd8c" providerId="LiveId" clId="{E1A7FE5A-3CA1-420D-8AAE-8AB09AB4F816}" dt="2025-08-13T15:49:46.344" v="32" actId="478"/>
          <ac:picMkLst>
            <pc:docMk/>
            <pc:sldMk cId="0" sldId="256"/>
            <ac:picMk id="12" creationId="{4F41F007-E4FA-67A9-287E-BA35E11CD6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7794" y="643890"/>
            <a:ext cx="10918190" cy="5572125"/>
          </a:xfrm>
          <a:custGeom>
            <a:avLst/>
            <a:gdLst/>
            <a:ahLst/>
            <a:cxnLst/>
            <a:rect l="l" t="t" r="r" b="b"/>
            <a:pathLst>
              <a:path w="10918190" h="5572125">
                <a:moveTo>
                  <a:pt x="195719" y="0"/>
                </a:moveTo>
                <a:lnTo>
                  <a:pt x="5062220" y="0"/>
                </a:lnTo>
                <a:lnTo>
                  <a:pt x="5419725" y="268097"/>
                </a:lnTo>
                <a:lnTo>
                  <a:pt x="5428107" y="271272"/>
                </a:lnTo>
                <a:lnTo>
                  <a:pt x="5440807" y="276098"/>
                </a:lnTo>
                <a:lnTo>
                  <a:pt x="5453507" y="280797"/>
                </a:lnTo>
                <a:lnTo>
                  <a:pt x="5464175" y="280797"/>
                </a:lnTo>
                <a:lnTo>
                  <a:pt x="5476875" y="280797"/>
                </a:lnTo>
                <a:lnTo>
                  <a:pt x="5487416" y="276098"/>
                </a:lnTo>
                <a:lnTo>
                  <a:pt x="5500116" y="271272"/>
                </a:lnTo>
                <a:lnTo>
                  <a:pt x="5508625" y="268097"/>
                </a:lnTo>
                <a:lnTo>
                  <a:pt x="5866130" y="0"/>
                </a:lnTo>
                <a:lnTo>
                  <a:pt x="10722229" y="0"/>
                </a:lnTo>
                <a:lnTo>
                  <a:pt x="10767099" y="5169"/>
                </a:lnTo>
                <a:lnTo>
                  <a:pt x="10808292" y="19893"/>
                </a:lnTo>
                <a:lnTo>
                  <a:pt x="10844629" y="42997"/>
                </a:lnTo>
                <a:lnTo>
                  <a:pt x="10874938" y="73306"/>
                </a:lnTo>
                <a:lnTo>
                  <a:pt x="10898042" y="109643"/>
                </a:lnTo>
                <a:lnTo>
                  <a:pt x="10912766" y="150836"/>
                </a:lnTo>
                <a:lnTo>
                  <a:pt x="10917936" y="195707"/>
                </a:lnTo>
                <a:lnTo>
                  <a:pt x="10917936" y="5376011"/>
                </a:lnTo>
                <a:lnTo>
                  <a:pt x="10912766" y="5420891"/>
                </a:lnTo>
                <a:lnTo>
                  <a:pt x="10898042" y="5462090"/>
                </a:lnTo>
                <a:lnTo>
                  <a:pt x="10874938" y="5498433"/>
                </a:lnTo>
                <a:lnTo>
                  <a:pt x="10844629" y="5528744"/>
                </a:lnTo>
                <a:lnTo>
                  <a:pt x="10808292" y="5551849"/>
                </a:lnTo>
                <a:lnTo>
                  <a:pt x="10767099" y="5566574"/>
                </a:lnTo>
                <a:lnTo>
                  <a:pt x="10722229" y="5571744"/>
                </a:lnTo>
                <a:lnTo>
                  <a:pt x="195719" y="5571744"/>
                </a:lnTo>
                <a:lnTo>
                  <a:pt x="150844" y="5566574"/>
                </a:lnTo>
                <a:lnTo>
                  <a:pt x="109648" y="5551849"/>
                </a:lnTo>
                <a:lnTo>
                  <a:pt x="73308" y="5528744"/>
                </a:lnTo>
                <a:lnTo>
                  <a:pt x="42998" y="5498433"/>
                </a:lnTo>
                <a:lnTo>
                  <a:pt x="19893" y="5462090"/>
                </a:lnTo>
                <a:lnTo>
                  <a:pt x="5169" y="5420891"/>
                </a:lnTo>
                <a:lnTo>
                  <a:pt x="0" y="5376011"/>
                </a:lnTo>
                <a:lnTo>
                  <a:pt x="0" y="195707"/>
                </a:lnTo>
                <a:lnTo>
                  <a:pt x="5169" y="150836"/>
                </a:lnTo>
                <a:lnTo>
                  <a:pt x="19893" y="109643"/>
                </a:lnTo>
                <a:lnTo>
                  <a:pt x="42998" y="73306"/>
                </a:lnTo>
                <a:lnTo>
                  <a:pt x="73308" y="42997"/>
                </a:lnTo>
                <a:lnTo>
                  <a:pt x="109648" y="19893"/>
                </a:lnTo>
                <a:lnTo>
                  <a:pt x="150844" y="5169"/>
                </a:lnTo>
                <a:lnTo>
                  <a:pt x="195719" y="0"/>
                </a:lnTo>
                <a:close/>
              </a:path>
            </a:pathLst>
          </a:custGeom>
          <a:ln w="1905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7532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38040" cy="6858000"/>
          </a:xfrm>
          <a:custGeom>
            <a:avLst/>
            <a:gdLst/>
            <a:ahLst/>
            <a:cxnLst/>
            <a:rect l="l" t="t" r="r" b="b"/>
            <a:pathLst>
              <a:path w="4638040" h="6858000">
                <a:moveTo>
                  <a:pt x="0" y="0"/>
                </a:moveTo>
                <a:lnTo>
                  <a:pt x="4637532" y="0"/>
                </a:lnTo>
                <a:lnTo>
                  <a:pt x="4637532" y="1900301"/>
                </a:lnTo>
                <a:lnTo>
                  <a:pt x="4267073" y="2178050"/>
                </a:lnTo>
                <a:lnTo>
                  <a:pt x="4262882" y="2184400"/>
                </a:lnTo>
                <a:lnTo>
                  <a:pt x="4256532" y="2193925"/>
                </a:lnTo>
                <a:lnTo>
                  <a:pt x="4250182" y="2201926"/>
                </a:lnTo>
                <a:lnTo>
                  <a:pt x="4250182" y="2211451"/>
                </a:lnTo>
                <a:lnTo>
                  <a:pt x="4250182" y="2220976"/>
                </a:lnTo>
                <a:lnTo>
                  <a:pt x="4256532" y="2228850"/>
                </a:lnTo>
                <a:lnTo>
                  <a:pt x="4262882" y="2238375"/>
                </a:lnTo>
                <a:lnTo>
                  <a:pt x="4267073" y="2244725"/>
                </a:lnTo>
                <a:lnTo>
                  <a:pt x="4637532" y="2522601"/>
                </a:lnTo>
                <a:lnTo>
                  <a:pt x="4637532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79" y="1551432"/>
            <a:ext cx="3753612" cy="38069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298" y="205232"/>
            <a:ext cx="1065466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5041" y="2397378"/>
            <a:ext cx="6670675" cy="315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7.png"/><Relationship Id="rId7" Type="http://schemas.openxmlformats.org/officeDocument/2006/relationships/image" Target="../media/image4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maps/d/edit?mid=1HdDD6B_Rx7vgKdTrFh-NENchpyIu1_0&amp;usp=sharing" TargetMode="External"/><Relationship Id="rId5" Type="http://schemas.openxmlformats.org/officeDocument/2006/relationships/image" Target="../media/image39.jpg"/><Relationship Id="rId4" Type="http://schemas.openxmlformats.org/officeDocument/2006/relationships/image" Target="../media/image38.png"/><Relationship Id="rId9" Type="http://schemas.openxmlformats.org/officeDocument/2006/relationships/image" Target="../media/image4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ivvy-tripdata.s3.amazonaws.com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201920"/>
            <a:chOff x="0" y="0"/>
            <a:chExt cx="12192000" cy="5201920"/>
          </a:xfrm>
        </p:grpSpPr>
        <p:pic>
          <p:nvPicPr>
            <p:cNvPr id="4" name="object 4"/>
            <p:cNvPicPr/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12192000" cy="5201412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1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525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8898" y="1985009"/>
            <a:ext cx="4540250" cy="182267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05"/>
              </a:spcBef>
            </a:pPr>
            <a:r>
              <a:rPr lang="en-IN" sz="4200" u="sng" spc="1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Engine Reliability and Maintenance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888898" y="5179843"/>
            <a:ext cx="1864360" cy="421269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1800" spc="-35" dirty="0">
                <a:solidFill>
                  <a:srgbClr val="FFFFFF"/>
                </a:solidFill>
                <a:latin typeface="Verdana"/>
                <a:cs typeface="Verdana"/>
              </a:rPr>
              <a:t>Rashmi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-4762"/>
            <a:ext cx="12201525" cy="2195195"/>
            <a:chOff x="-4762" y="-4762"/>
            <a:chExt cx="12201525" cy="2195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85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50292"/>
              <a:ext cx="11329416" cy="19309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229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POPULAR</a:t>
            </a:r>
            <a:r>
              <a:rPr sz="3200" u="sng" spc="-2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200" u="sng" spc="-29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RENTAL</a:t>
            </a:r>
            <a:r>
              <a:rPr sz="3200" u="sng" spc="-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200" u="sng" spc="-31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SPOTS</a:t>
            </a:r>
            <a:endParaRPr sz="3200"/>
          </a:p>
          <a:p>
            <a:pPr marL="12700" marR="5080">
              <a:lnSpc>
                <a:spcPct val="100000"/>
              </a:lnSpc>
            </a:pPr>
            <a:r>
              <a:rPr sz="3200" spc="-10" dirty="0">
                <a:solidFill>
                  <a:srgbClr val="FDFDFD"/>
                </a:solidFill>
              </a:rPr>
              <a:t>Some</a:t>
            </a:r>
            <a:r>
              <a:rPr sz="3200" spc="-160" dirty="0">
                <a:solidFill>
                  <a:srgbClr val="FDFDFD"/>
                </a:solidFill>
              </a:rPr>
              <a:t> </a:t>
            </a:r>
            <a:r>
              <a:rPr sz="3200" spc="-20" dirty="0">
                <a:solidFill>
                  <a:srgbClr val="FDFDFD"/>
                </a:solidFill>
              </a:rPr>
              <a:t>overlapping</a:t>
            </a:r>
            <a:r>
              <a:rPr sz="3200" spc="-140" dirty="0">
                <a:solidFill>
                  <a:srgbClr val="FDFDFD"/>
                </a:solidFill>
              </a:rPr>
              <a:t> </a:t>
            </a:r>
            <a:r>
              <a:rPr sz="3200" spc="-160" dirty="0">
                <a:solidFill>
                  <a:srgbClr val="FDFDFD"/>
                </a:solidFill>
              </a:rPr>
              <a:t>stations,</a:t>
            </a:r>
            <a:r>
              <a:rPr sz="3200" spc="-75" dirty="0">
                <a:solidFill>
                  <a:srgbClr val="FDFDFD"/>
                </a:solidFill>
              </a:rPr>
              <a:t> </a:t>
            </a:r>
            <a:r>
              <a:rPr sz="3200" spc="-120" dirty="0">
                <a:solidFill>
                  <a:srgbClr val="FDFDFD"/>
                </a:solidFill>
              </a:rPr>
              <a:t>but</a:t>
            </a:r>
            <a:r>
              <a:rPr sz="3200" spc="-114" dirty="0">
                <a:solidFill>
                  <a:srgbClr val="FDFDFD"/>
                </a:solidFill>
              </a:rPr>
              <a:t> </a:t>
            </a:r>
            <a:r>
              <a:rPr sz="3200" dirty="0">
                <a:solidFill>
                  <a:srgbClr val="F4969D"/>
                </a:solidFill>
              </a:rPr>
              <a:t>noticeable</a:t>
            </a:r>
            <a:r>
              <a:rPr sz="3200" spc="-130" dirty="0">
                <a:solidFill>
                  <a:srgbClr val="F4969D"/>
                </a:solidFill>
              </a:rPr>
              <a:t> </a:t>
            </a:r>
            <a:r>
              <a:rPr sz="3200" spc="-25" dirty="0">
                <a:solidFill>
                  <a:srgbClr val="F4969D"/>
                </a:solidFill>
              </a:rPr>
              <a:t>differences </a:t>
            </a:r>
            <a:r>
              <a:rPr sz="3200" spc="-25" dirty="0">
                <a:solidFill>
                  <a:srgbClr val="FDFDFD"/>
                </a:solidFill>
              </a:rPr>
              <a:t>between</a:t>
            </a:r>
            <a:r>
              <a:rPr sz="3200" spc="-5" dirty="0">
                <a:solidFill>
                  <a:srgbClr val="FDFDFD"/>
                </a:solidFill>
              </a:rPr>
              <a:t> </a:t>
            </a:r>
            <a:r>
              <a:rPr sz="3200" dirty="0">
                <a:solidFill>
                  <a:srgbClr val="FDFDFD"/>
                </a:solidFill>
              </a:rPr>
              <a:t>casual</a:t>
            </a:r>
            <a:r>
              <a:rPr sz="3200" spc="5" dirty="0">
                <a:solidFill>
                  <a:srgbClr val="FDFDFD"/>
                </a:solidFill>
              </a:rPr>
              <a:t> </a:t>
            </a:r>
            <a:r>
              <a:rPr sz="3200" spc="-165" dirty="0">
                <a:solidFill>
                  <a:srgbClr val="FDFDFD"/>
                </a:solidFill>
              </a:rPr>
              <a:t>riders</a:t>
            </a:r>
            <a:r>
              <a:rPr sz="3200" dirty="0">
                <a:solidFill>
                  <a:srgbClr val="FDFDFD"/>
                </a:solidFill>
              </a:rPr>
              <a:t> and </a:t>
            </a:r>
            <a:r>
              <a:rPr sz="3200" spc="-10" dirty="0">
                <a:solidFill>
                  <a:srgbClr val="FDFDFD"/>
                </a:solidFill>
              </a:rPr>
              <a:t>members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3488" y="2129031"/>
            <a:ext cx="4689348" cy="46817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48168" y="2209545"/>
            <a:ext cx="4420235" cy="392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Analysis:</a:t>
            </a:r>
            <a:endParaRPr sz="1100">
              <a:latin typeface="Tahoma"/>
              <a:cs typeface="Tahoma"/>
            </a:endParaRPr>
          </a:p>
          <a:p>
            <a:pPr marL="756285" marR="108585" indent="-287020" algn="just">
              <a:lnSpc>
                <a:spcPct val="120200"/>
              </a:lnSpc>
              <a:spcBef>
                <a:spcPts val="1195"/>
              </a:spcBef>
            </a:pPr>
            <a:r>
              <a:rPr sz="1100" spc="204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spc="335" dirty="0">
                <a:solidFill>
                  <a:srgbClr val="00C5BA"/>
                </a:solidFill>
                <a:latin typeface="Arial MT"/>
                <a:cs typeface="Arial MT"/>
              </a:rPr>
              <a:t>  </a:t>
            </a:r>
            <a:r>
              <a:rPr sz="1100" i="1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1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i="1" spc="-60" dirty="0">
                <a:solidFill>
                  <a:srgbClr val="FFFFFF"/>
                </a:solidFill>
                <a:latin typeface="Verdana"/>
                <a:cs typeface="Verdana"/>
              </a:rPr>
              <a:t>Rider</a:t>
            </a:r>
            <a:r>
              <a:rPr sz="11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sz="11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i="1" spc="-85" dirty="0">
                <a:solidFill>
                  <a:srgbClr val="FFFFFF"/>
                </a:solidFill>
                <a:latin typeface="Verdana"/>
                <a:cs typeface="Verdana"/>
              </a:rPr>
              <a:t>Stations:</a:t>
            </a:r>
            <a:r>
              <a:rPr sz="1100" i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4969D"/>
                </a:solidFill>
                <a:latin typeface="Verdana"/>
                <a:cs typeface="Verdana"/>
              </a:rPr>
              <a:t>Major</a:t>
            </a:r>
            <a:r>
              <a:rPr sz="1100" spc="-4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F4969D"/>
                </a:solidFill>
                <a:latin typeface="Verdana"/>
                <a:cs typeface="Verdana"/>
              </a:rPr>
              <a:t>tourist</a:t>
            </a:r>
            <a:r>
              <a:rPr sz="1100" spc="-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destinations 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(Wrigley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Park,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Millenium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Park,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Navy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Pier,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Lincoln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Park)</a:t>
            </a:r>
            <a:endParaRPr sz="1100">
              <a:latin typeface="Verdana"/>
              <a:cs typeface="Verdana"/>
            </a:endParaRPr>
          </a:p>
          <a:p>
            <a:pPr marL="756285" marR="105410" indent="-287020" algn="just">
              <a:lnSpc>
                <a:spcPct val="120000"/>
              </a:lnSpc>
              <a:spcBef>
                <a:spcPts val="1200"/>
              </a:spcBef>
            </a:pPr>
            <a:r>
              <a:rPr sz="1100" spc="204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spc="375" dirty="0">
                <a:solidFill>
                  <a:srgbClr val="00C5BA"/>
                </a:solidFill>
                <a:latin typeface="Arial MT"/>
                <a:cs typeface="Arial MT"/>
              </a:rPr>
              <a:t>  </a:t>
            </a:r>
            <a:r>
              <a:rPr sz="1100" i="1" dirty="0">
                <a:solidFill>
                  <a:srgbClr val="FFFFFF"/>
                </a:solidFill>
                <a:latin typeface="Verdana"/>
                <a:cs typeface="Verdana"/>
              </a:rPr>
              <a:t>Member</a:t>
            </a:r>
            <a:r>
              <a:rPr sz="1100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sz="1100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i="1" spc="-95" dirty="0">
                <a:solidFill>
                  <a:srgbClr val="FFFFFF"/>
                </a:solidFill>
                <a:latin typeface="Verdana"/>
                <a:cs typeface="Verdana"/>
              </a:rPr>
              <a:t>Stations:</a:t>
            </a:r>
            <a:r>
              <a:rPr sz="1100" i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Downtown</a:t>
            </a:r>
            <a:r>
              <a:rPr sz="1100" spc="-2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4969D"/>
                </a:solidFill>
                <a:latin typeface="Verdana"/>
                <a:cs typeface="Verdana"/>
              </a:rPr>
              <a:t>commercial</a:t>
            </a:r>
            <a:r>
              <a:rPr sz="1100" spc="-8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F4969D"/>
                </a:solidFill>
                <a:latin typeface="Verdana"/>
                <a:cs typeface="Verdana"/>
              </a:rPr>
              <a:t>areas, </a:t>
            </a:r>
            <a:r>
              <a:rPr sz="1100" spc="-65" dirty="0">
                <a:solidFill>
                  <a:srgbClr val="F4969D"/>
                </a:solidFill>
                <a:latin typeface="Verdana"/>
                <a:cs typeface="Verdana"/>
              </a:rPr>
              <a:t>train</a:t>
            </a:r>
            <a:r>
              <a:rPr sz="1100" spc="3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F4969D"/>
                </a:solidFill>
                <a:latin typeface="Verdana"/>
                <a:cs typeface="Verdana"/>
              </a:rPr>
              <a:t>stations,</a:t>
            </a:r>
            <a:r>
              <a:rPr sz="1100" spc="3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secondary </a:t>
            </a:r>
            <a:r>
              <a:rPr sz="1100" spc="-90" dirty="0">
                <a:solidFill>
                  <a:srgbClr val="F4969D"/>
                </a:solidFill>
                <a:latin typeface="Verdana"/>
                <a:cs typeface="Verdana"/>
              </a:rPr>
              <a:t>tourist</a:t>
            </a:r>
            <a:r>
              <a:rPr sz="1100" spc="1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50" dirty="0">
                <a:solidFill>
                  <a:srgbClr val="F4969D"/>
                </a:solidFill>
                <a:latin typeface="Verdana"/>
                <a:cs typeface="Verdana"/>
              </a:rPr>
              <a:t>destinations,</a:t>
            </a:r>
            <a:r>
              <a:rPr sz="1100" spc="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popular </a:t>
            </a:r>
            <a:r>
              <a:rPr sz="1100" spc="-40" dirty="0">
                <a:solidFill>
                  <a:srgbClr val="F4969D"/>
                </a:solidFill>
                <a:latin typeface="Verdana"/>
                <a:cs typeface="Verdana"/>
              </a:rPr>
              <a:t>residential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neighborhoods</a:t>
            </a:r>
            <a:endParaRPr sz="1100">
              <a:latin typeface="Verdana"/>
              <a:cs typeface="Verdana"/>
            </a:endParaRPr>
          </a:p>
          <a:p>
            <a:pPr marL="355600" marR="59690" indent="-342900">
              <a:lnSpc>
                <a:spcPct val="1201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b="1" spc="-40" dirty="0">
                <a:solidFill>
                  <a:srgbClr val="FFFFFF"/>
                </a:solidFill>
                <a:latin typeface="Tahoma"/>
                <a:cs typeface="Tahoma"/>
              </a:rPr>
              <a:t>Assumption:</a:t>
            </a:r>
            <a:r>
              <a:rPr sz="11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riders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tourists,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where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their rentals.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Unlikely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convert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members.</a:t>
            </a:r>
            <a:endParaRPr sz="1100">
              <a:latin typeface="Verdana"/>
              <a:cs typeface="Verdana"/>
            </a:endParaRPr>
          </a:p>
          <a:p>
            <a:pPr marL="355600" marR="5080" indent="-342900">
              <a:lnSpc>
                <a:spcPct val="12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b="1" spc="-30" dirty="0">
                <a:solidFill>
                  <a:srgbClr val="FFFFFF"/>
                </a:solidFill>
                <a:latin typeface="Tahoma"/>
                <a:cs typeface="Tahoma"/>
              </a:rPr>
              <a:t>Marketing</a:t>
            </a:r>
            <a:r>
              <a:rPr sz="11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Suggestion: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Incorporate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F4969D"/>
                </a:solidFill>
                <a:latin typeface="Verdana"/>
                <a:cs typeface="Verdana"/>
              </a:rPr>
              <a:t>tourist</a:t>
            </a:r>
            <a:r>
              <a:rPr sz="1100" spc="-5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4969D"/>
                </a:solidFill>
                <a:latin typeface="Verdana"/>
                <a:cs typeface="Verdana"/>
              </a:rPr>
              <a:t>destination</a:t>
            </a:r>
            <a:r>
              <a:rPr sz="1100" spc="-4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4969D"/>
                </a:solidFill>
                <a:latin typeface="Verdana"/>
                <a:cs typeface="Verdana"/>
              </a:rPr>
              <a:t>maps </a:t>
            </a:r>
            <a:r>
              <a:rPr sz="1100" spc="-50" dirty="0">
                <a:solidFill>
                  <a:srgbClr val="F4969D"/>
                </a:solidFill>
                <a:latin typeface="Verdana"/>
                <a:cs typeface="Verdana"/>
              </a:rPr>
              <a:t>or</a:t>
            </a:r>
            <a:r>
              <a:rPr sz="1100" spc="-3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4969D"/>
                </a:solidFill>
                <a:latin typeface="Verdana"/>
                <a:cs typeface="Verdana"/>
              </a:rPr>
              <a:t>suggested</a:t>
            </a:r>
            <a:r>
              <a:rPr sz="1100" spc="-6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F4969D"/>
                </a:solidFill>
                <a:latin typeface="Verdana"/>
                <a:cs typeface="Verdana"/>
              </a:rPr>
              <a:t>routes</a:t>
            </a:r>
            <a:r>
              <a:rPr sz="1100" spc="-4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F4969D"/>
                </a:solidFill>
                <a:latin typeface="Verdana"/>
                <a:cs typeface="Verdana"/>
              </a:rPr>
              <a:t>for</a:t>
            </a:r>
            <a:r>
              <a:rPr sz="1100" spc="-2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4969D"/>
                </a:solidFill>
                <a:latin typeface="Verdana"/>
                <a:cs typeface="Verdana"/>
              </a:rPr>
              <a:t>casual</a:t>
            </a:r>
            <a:r>
              <a:rPr sz="1100" spc="-6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4969D"/>
                </a:solidFill>
                <a:latin typeface="Verdana"/>
                <a:cs typeface="Verdana"/>
              </a:rPr>
              <a:t>ridership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encouraging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longer rides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sz="11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Suggestions: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member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popularity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endParaRPr sz="11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70"/>
              </a:spcBef>
            </a:pP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correlation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4969D"/>
                </a:solidFill>
                <a:latin typeface="Verdana"/>
                <a:cs typeface="Verdana"/>
              </a:rPr>
              <a:t>other</a:t>
            </a:r>
            <a:r>
              <a:rPr sz="1100" spc="-5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F4969D"/>
                </a:solidFill>
                <a:latin typeface="Verdana"/>
                <a:cs typeface="Verdana"/>
              </a:rPr>
              <a:t>forms</a:t>
            </a:r>
            <a:r>
              <a:rPr sz="1100" spc="-6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4969D"/>
                </a:solidFill>
                <a:latin typeface="Verdana"/>
                <a:cs typeface="Verdana"/>
              </a:rPr>
              <a:t>of</a:t>
            </a:r>
            <a:r>
              <a:rPr sz="1100" spc="-3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4969D"/>
                </a:solidFill>
                <a:latin typeface="Verdana"/>
                <a:cs typeface="Verdana"/>
              </a:rPr>
              <a:t>public</a:t>
            </a:r>
            <a:r>
              <a:rPr sz="1100" spc="-8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4969D"/>
                </a:solidFill>
                <a:latin typeface="Verdana"/>
                <a:cs typeface="Verdana"/>
              </a:rPr>
              <a:t>transportation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5750" y="6261912"/>
            <a:ext cx="3837940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Re-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review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ridership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non-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tourist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seasons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station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preferences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change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71" y="1965960"/>
            <a:ext cx="1880615" cy="41483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35102" y="6170472"/>
            <a:ext cx="4775200" cy="57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41122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EEB151"/>
                </a:solidFill>
                <a:latin typeface="Verdana"/>
                <a:cs typeface="Verdana"/>
              </a:rPr>
              <a:t>ORANGE</a:t>
            </a:r>
            <a:r>
              <a:rPr sz="1050" spc="-85" dirty="0">
                <a:solidFill>
                  <a:srgbClr val="EEB151"/>
                </a:solidFill>
                <a:latin typeface="Verdana"/>
                <a:cs typeface="Verdana"/>
              </a:rPr>
              <a:t> </a:t>
            </a:r>
            <a:r>
              <a:rPr sz="1050" spc="-225" dirty="0">
                <a:solidFill>
                  <a:srgbClr val="EEB151"/>
                </a:solidFill>
                <a:latin typeface="Verdana"/>
                <a:cs typeface="Verdana"/>
              </a:rPr>
              <a:t>=</a:t>
            </a:r>
            <a:r>
              <a:rPr sz="1050" spc="-75" dirty="0">
                <a:solidFill>
                  <a:srgbClr val="EEB151"/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rgbClr val="EEB151"/>
                </a:solidFill>
                <a:latin typeface="Verdana"/>
                <a:cs typeface="Verdana"/>
              </a:rPr>
              <a:t>Members </a:t>
            </a:r>
            <a:r>
              <a:rPr sz="1050" spc="-110" dirty="0">
                <a:solidFill>
                  <a:srgbClr val="006FC0"/>
                </a:solidFill>
                <a:latin typeface="Verdana"/>
                <a:cs typeface="Verdana"/>
              </a:rPr>
              <a:t>BLUE</a:t>
            </a:r>
            <a:r>
              <a:rPr sz="1050" spc="-7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225" dirty="0">
                <a:solidFill>
                  <a:srgbClr val="006FC0"/>
                </a:solidFill>
                <a:latin typeface="Verdana"/>
                <a:cs typeface="Verdana"/>
              </a:rPr>
              <a:t>=</a:t>
            </a:r>
            <a:r>
              <a:rPr sz="1050" spc="-5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rgbClr val="006FC0"/>
                </a:solidFill>
                <a:latin typeface="Verdana"/>
                <a:cs typeface="Verdana"/>
              </a:rPr>
              <a:t>Casual</a:t>
            </a:r>
            <a:r>
              <a:rPr sz="1050" spc="-8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rgbClr val="006FC0"/>
                </a:solidFill>
                <a:latin typeface="Verdana"/>
                <a:cs typeface="Verdana"/>
              </a:rPr>
              <a:t>Riders</a:t>
            </a:r>
            <a:endParaRPr sz="1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80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6"/>
              </a:rPr>
              <a:t>https://www.google.com/maps/d/edit?mid=1HdDD6B_Rx7vgKdTrFh-</a:t>
            </a:r>
            <a:r>
              <a:rPr sz="800" u="sng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6"/>
              </a:rPr>
              <a:t>NENchpyIu1_0&amp;usp=sharing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4639" y="1965960"/>
            <a:ext cx="4453255" cy="4569460"/>
            <a:chOff x="2834639" y="1965960"/>
            <a:chExt cx="4453255" cy="45694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4639" y="1965960"/>
              <a:ext cx="2438400" cy="41788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3811" y="1979676"/>
              <a:ext cx="1888236" cy="29702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811" y="5009388"/>
              <a:ext cx="1933956" cy="1525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4647565" cy="6867525"/>
            <a:chOff x="-4762" y="-4762"/>
            <a:chExt cx="464756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7532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638040" cy="6858000"/>
            </a:xfrm>
            <a:custGeom>
              <a:avLst/>
              <a:gdLst/>
              <a:ahLst/>
              <a:cxnLst/>
              <a:rect l="l" t="t" r="r" b="b"/>
              <a:pathLst>
                <a:path w="4638040" h="6858000">
                  <a:moveTo>
                    <a:pt x="0" y="0"/>
                  </a:moveTo>
                  <a:lnTo>
                    <a:pt x="4637532" y="0"/>
                  </a:lnTo>
                  <a:lnTo>
                    <a:pt x="4637532" y="1900301"/>
                  </a:lnTo>
                  <a:lnTo>
                    <a:pt x="4267073" y="2178050"/>
                  </a:lnTo>
                  <a:lnTo>
                    <a:pt x="4262882" y="2184400"/>
                  </a:lnTo>
                  <a:lnTo>
                    <a:pt x="4256532" y="2193925"/>
                  </a:lnTo>
                  <a:lnTo>
                    <a:pt x="4250182" y="2201926"/>
                  </a:lnTo>
                  <a:lnTo>
                    <a:pt x="4250182" y="2211451"/>
                  </a:lnTo>
                  <a:lnTo>
                    <a:pt x="4250182" y="2220976"/>
                  </a:lnTo>
                  <a:lnTo>
                    <a:pt x="4256532" y="2228850"/>
                  </a:lnTo>
                  <a:lnTo>
                    <a:pt x="4262882" y="2238375"/>
                  </a:lnTo>
                  <a:lnTo>
                    <a:pt x="4267073" y="2244725"/>
                  </a:lnTo>
                  <a:lnTo>
                    <a:pt x="4637532" y="2522601"/>
                  </a:lnTo>
                  <a:lnTo>
                    <a:pt x="4637532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59" y="1580400"/>
              <a:ext cx="3133343" cy="11688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5304" y="1766061"/>
            <a:ext cx="2450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FDFDFD"/>
                </a:solidFill>
              </a:rPr>
              <a:t>APPENDIX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5466588" y="1175003"/>
            <a:ext cx="5907405" cy="986155"/>
            <a:chOff x="5466588" y="1175003"/>
            <a:chExt cx="5907405" cy="986155"/>
          </a:xfrm>
        </p:grpSpPr>
        <p:sp>
          <p:nvSpPr>
            <p:cNvPr id="8" name="object 8"/>
            <p:cNvSpPr/>
            <p:nvPr/>
          </p:nvSpPr>
          <p:spPr>
            <a:xfrm>
              <a:off x="5466588" y="1175003"/>
              <a:ext cx="5907405" cy="986155"/>
            </a:xfrm>
            <a:custGeom>
              <a:avLst/>
              <a:gdLst/>
              <a:ahLst/>
              <a:cxnLst/>
              <a:rect l="l" t="t" r="r" b="b"/>
              <a:pathLst>
                <a:path w="5907405" h="986155">
                  <a:moveTo>
                    <a:pt x="5808471" y="0"/>
                  </a:moveTo>
                  <a:lnTo>
                    <a:pt x="98551" y="0"/>
                  </a:lnTo>
                  <a:lnTo>
                    <a:pt x="60221" y="7754"/>
                  </a:lnTo>
                  <a:lnTo>
                    <a:pt x="28892" y="28892"/>
                  </a:lnTo>
                  <a:lnTo>
                    <a:pt x="7754" y="60221"/>
                  </a:lnTo>
                  <a:lnTo>
                    <a:pt x="0" y="98551"/>
                  </a:lnTo>
                  <a:lnTo>
                    <a:pt x="0" y="887476"/>
                  </a:lnTo>
                  <a:lnTo>
                    <a:pt x="7754" y="925806"/>
                  </a:lnTo>
                  <a:lnTo>
                    <a:pt x="28892" y="957135"/>
                  </a:lnTo>
                  <a:lnTo>
                    <a:pt x="60221" y="978273"/>
                  </a:lnTo>
                  <a:lnTo>
                    <a:pt x="98551" y="986028"/>
                  </a:lnTo>
                  <a:lnTo>
                    <a:pt x="5808471" y="986028"/>
                  </a:lnTo>
                  <a:lnTo>
                    <a:pt x="5846802" y="978273"/>
                  </a:lnTo>
                  <a:lnTo>
                    <a:pt x="5878131" y="957135"/>
                  </a:lnTo>
                  <a:lnTo>
                    <a:pt x="5899269" y="925806"/>
                  </a:lnTo>
                  <a:lnTo>
                    <a:pt x="5907023" y="887476"/>
                  </a:lnTo>
                  <a:lnTo>
                    <a:pt x="5907023" y="98551"/>
                  </a:lnTo>
                  <a:lnTo>
                    <a:pt x="5899269" y="60221"/>
                  </a:lnTo>
                  <a:lnTo>
                    <a:pt x="5878131" y="28892"/>
                  </a:lnTo>
                  <a:lnTo>
                    <a:pt x="5846802" y="7754"/>
                  </a:lnTo>
                  <a:lnTo>
                    <a:pt x="58084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9268" y="1488290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5" h="363219">
                  <a:moveTo>
                    <a:pt x="469719" y="0"/>
                  </a:moveTo>
                  <a:lnTo>
                    <a:pt x="184433" y="270589"/>
                  </a:lnTo>
                  <a:lnTo>
                    <a:pt x="47361" y="129704"/>
                  </a:lnTo>
                  <a:lnTo>
                    <a:pt x="0" y="174988"/>
                  </a:lnTo>
                  <a:lnTo>
                    <a:pt x="182204" y="362836"/>
                  </a:lnTo>
                  <a:lnTo>
                    <a:pt x="230123" y="318110"/>
                  </a:lnTo>
                  <a:lnTo>
                    <a:pt x="514852" y="46961"/>
                  </a:lnTo>
                  <a:lnTo>
                    <a:pt x="469719" y="0"/>
                  </a:lnTo>
                  <a:close/>
                </a:path>
              </a:pathLst>
            </a:custGeom>
            <a:solidFill>
              <a:srgbClr val="6E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97726" y="1469262"/>
            <a:ext cx="41579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latin typeface="Verdana"/>
                <a:cs typeface="Verdana"/>
              </a:rPr>
              <a:t>Assumptions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75" dirty="0">
                <a:latin typeface="Verdana"/>
                <a:cs typeface="Verdana"/>
              </a:rPr>
              <a:t>and</a:t>
            </a:r>
            <a:r>
              <a:rPr sz="2200" spc="-145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Observations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66588" y="2406395"/>
            <a:ext cx="5907405" cy="986155"/>
            <a:chOff x="5466588" y="2406395"/>
            <a:chExt cx="5907405" cy="986155"/>
          </a:xfrm>
        </p:grpSpPr>
        <p:sp>
          <p:nvSpPr>
            <p:cNvPr id="12" name="object 12"/>
            <p:cNvSpPr/>
            <p:nvPr/>
          </p:nvSpPr>
          <p:spPr>
            <a:xfrm>
              <a:off x="5466588" y="2406395"/>
              <a:ext cx="5907405" cy="986155"/>
            </a:xfrm>
            <a:custGeom>
              <a:avLst/>
              <a:gdLst/>
              <a:ahLst/>
              <a:cxnLst/>
              <a:rect l="l" t="t" r="r" b="b"/>
              <a:pathLst>
                <a:path w="5907405" h="986154">
                  <a:moveTo>
                    <a:pt x="5808471" y="0"/>
                  </a:moveTo>
                  <a:lnTo>
                    <a:pt x="98551" y="0"/>
                  </a:lnTo>
                  <a:lnTo>
                    <a:pt x="60221" y="7754"/>
                  </a:lnTo>
                  <a:lnTo>
                    <a:pt x="28892" y="28892"/>
                  </a:lnTo>
                  <a:lnTo>
                    <a:pt x="7754" y="60221"/>
                  </a:lnTo>
                  <a:lnTo>
                    <a:pt x="0" y="98551"/>
                  </a:lnTo>
                  <a:lnTo>
                    <a:pt x="0" y="887476"/>
                  </a:lnTo>
                  <a:lnTo>
                    <a:pt x="7754" y="925806"/>
                  </a:lnTo>
                  <a:lnTo>
                    <a:pt x="28892" y="957135"/>
                  </a:lnTo>
                  <a:lnTo>
                    <a:pt x="60221" y="978273"/>
                  </a:lnTo>
                  <a:lnTo>
                    <a:pt x="98551" y="986027"/>
                  </a:lnTo>
                  <a:lnTo>
                    <a:pt x="5808471" y="986027"/>
                  </a:lnTo>
                  <a:lnTo>
                    <a:pt x="5846802" y="978273"/>
                  </a:lnTo>
                  <a:lnTo>
                    <a:pt x="5878131" y="957135"/>
                  </a:lnTo>
                  <a:lnTo>
                    <a:pt x="5899269" y="925806"/>
                  </a:lnTo>
                  <a:lnTo>
                    <a:pt x="5907023" y="887476"/>
                  </a:lnTo>
                  <a:lnTo>
                    <a:pt x="5907023" y="98551"/>
                  </a:lnTo>
                  <a:lnTo>
                    <a:pt x="5899269" y="60221"/>
                  </a:lnTo>
                  <a:lnTo>
                    <a:pt x="5878131" y="28892"/>
                  </a:lnTo>
                  <a:lnTo>
                    <a:pt x="5846802" y="7754"/>
                  </a:lnTo>
                  <a:lnTo>
                    <a:pt x="58084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24958" y="2688779"/>
              <a:ext cx="423545" cy="425450"/>
            </a:xfrm>
            <a:custGeom>
              <a:avLst/>
              <a:gdLst/>
              <a:ahLst/>
              <a:cxnLst/>
              <a:rect l="l" t="t" r="r" b="b"/>
              <a:pathLst>
                <a:path w="423545" h="425450">
                  <a:moveTo>
                    <a:pt x="211735" y="0"/>
                  </a:moveTo>
                  <a:lnTo>
                    <a:pt x="163163" y="5607"/>
                  </a:lnTo>
                  <a:lnTo>
                    <a:pt x="118587" y="21580"/>
                  </a:lnTo>
                  <a:lnTo>
                    <a:pt x="79274" y="46648"/>
                  </a:lnTo>
                  <a:lnTo>
                    <a:pt x="46492" y="79541"/>
                  </a:lnTo>
                  <a:lnTo>
                    <a:pt x="21508" y="118985"/>
                  </a:lnTo>
                  <a:lnTo>
                    <a:pt x="5588" y="163711"/>
                  </a:lnTo>
                  <a:lnTo>
                    <a:pt x="0" y="212446"/>
                  </a:lnTo>
                  <a:lnTo>
                    <a:pt x="5588" y="261182"/>
                  </a:lnTo>
                  <a:lnTo>
                    <a:pt x="21508" y="305907"/>
                  </a:lnTo>
                  <a:lnTo>
                    <a:pt x="46492" y="345352"/>
                  </a:lnTo>
                  <a:lnTo>
                    <a:pt x="79275" y="378244"/>
                  </a:lnTo>
                  <a:lnTo>
                    <a:pt x="118587" y="403313"/>
                  </a:lnTo>
                  <a:lnTo>
                    <a:pt x="163163" y="419286"/>
                  </a:lnTo>
                  <a:lnTo>
                    <a:pt x="211735" y="424893"/>
                  </a:lnTo>
                  <a:lnTo>
                    <a:pt x="260308" y="419286"/>
                  </a:lnTo>
                  <a:lnTo>
                    <a:pt x="304884" y="403313"/>
                  </a:lnTo>
                  <a:lnTo>
                    <a:pt x="344196" y="378244"/>
                  </a:lnTo>
                  <a:lnTo>
                    <a:pt x="353423" y="368986"/>
                  </a:lnTo>
                  <a:lnTo>
                    <a:pt x="211735" y="368986"/>
                  </a:lnTo>
                  <a:lnTo>
                    <a:pt x="200800" y="366820"/>
                  </a:lnTo>
                  <a:lnTo>
                    <a:pt x="191955" y="360879"/>
                  </a:lnTo>
                  <a:lnTo>
                    <a:pt x="186035" y="352004"/>
                  </a:lnTo>
                  <a:lnTo>
                    <a:pt x="183875" y="341032"/>
                  </a:lnTo>
                  <a:lnTo>
                    <a:pt x="186035" y="330061"/>
                  </a:lnTo>
                  <a:lnTo>
                    <a:pt x="191955" y="321185"/>
                  </a:lnTo>
                  <a:lnTo>
                    <a:pt x="200800" y="315245"/>
                  </a:lnTo>
                  <a:lnTo>
                    <a:pt x="211735" y="313079"/>
                  </a:lnTo>
                  <a:lnTo>
                    <a:pt x="397420" y="313079"/>
                  </a:lnTo>
                  <a:lnTo>
                    <a:pt x="401963" y="305907"/>
                  </a:lnTo>
                  <a:lnTo>
                    <a:pt x="407370" y="290716"/>
                  </a:lnTo>
                  <a:lnTo>
                    <a:pt x="195019" y="290716"/>
                  </a:lnTo>
                  <a:lnTo>
                    <a:pt x="195019" y="206856"/>
                  </a:lnTo>
                  <a:lnTo>
                    <a:pt x="211735" y="206856"/>
                  </a:lnTo>
                  <a:lnTo>
                    <a:pt x="237062" y="202916"/>
                  </a:lnTo>
                  <a:lnTo>
                    <a:pt x="256381" y="191691"/>
                  </a:lnTo>
                  <a:lnTo>
                    <a:pt x="268700" y="174071"/>
                  </a:lnTo>
                  <a:lnTo>
                    <a:pt x="273027" y="150949"/>
                  </a:lnTo>
                  <a:lnTo>
                    <a:pt x="117011" y="150949"/>
                  </a:lnTo>
                  <a:lnTo>
                    <a:pt x="123820" y="112041"/>
                  </a:lnTo>
                  <a:lnTo>
                    <a:pt x="143060" y="82043"/>
                  </a:lnTo>
                  <a:lnTo>
                    <a:pt x="172958" y="62738"/>
                  </a:lnTo>
                  <a:lnTo>
                    <a:pt x="211735" y="55907"/>
                  </a:lnTo>
                  <a:lnTo>
                    <a:pt x="353423" y="55907"/>
                  </a:lnTo>
                  <a:lnTo>
                    <a:pt x="344196" y="46648"/>
                  </a:lnTo>
                  <a:lnTo>
                    <a:pt x="304883" y="21580"/>
                  </a:lnTo>
                  <a:lnTo>
                    <a:pt x="260307" y="5607"/>
                  </a:lnTo>
                  <a:lnTo>
                    <a:pt x="211735" y="0"/>
                  </a:lnTo>
                  <a:close/>
                </a:path>
                <a:path w="423545" h="425450">
                  <a:moveTo>
                    <a:pt x="397420" y="313079"/>
                  </a:moveTo>
                  <a:lnTo>
                    <a:pt x="211735" y="313079"/>
                  </a:lnTo>
                  <a:lnTo>
                    <a:pt x="222670" y="315245"/>
                  </a:lnTo>
                  <a:lnTo>
                    <a:pt x="231516" y="321185"/>
                  </a:lnTo>
                  <a:lnTo>
                    <a:pt x="237436" y="330061"/>
                  </a:lnTo>
                  <a:lnTo>
                    <a:pt x="239595" y="341032"/>
                  </a:lnTo>
                  <a:lnTo>
                    <a:pt x="237436" y="352004"/>
                  </a:lnTo>
                  <a:lnTo>
                    <a:pt x="231516" y="360879"/>
                  </a:lnTo>
                  <a:lnTo>
                    <a:pt x="222670" y="366820"/>
                  </a:lnTo>
                  <a:lnTo>
                    <a:pt x="211735" y="368986"/>
                  </a:lnTo>
                  <a:lnTo>
                    <a:pt x="353423" y="368986"/>
                  </a:lnTo>
                  <a:lnTo>
                    <a:pt x="376978" y="345352"/>
                  </a:lnTo>
                  <a:lnTo>
                    <a:pt x="397420" y="313079"/>
                  </a:lnTo>
                  <a:close/>
                </a:path>
                <a:path w="423545" h="425450">
                  <a:moveTo>
                    <a:pt x="353423" y="55907"/>
                  </a:moveTo>
                  <a:lnTo>
                    <a:pt x="211735" y="55907"/>
                  </a:lnTo>
                  <a:lnTo>
                    <a:pt x="248867" y="63288"/>
                  </a:lnTo>
                  <a:lnTo>
                    <a:pt x="278947" y="83511"/>
                  </a:lnTo>
                  <a:lnTo>
                    <a:pt x="299102" y="113692"/>
                  </a:lnTo>
                  <a:lnTo>
                    <a:pt x="306459" y="150949"/>
                  </a:lnTo>
                  <a:lnTo>
                    <a:pt x="300852" y="183855"/>
                  </a:lnTo>
                  <a:lnTo>
                    <a:pt x="285007" y="210420"/>
                  </a:lnTo>
                  <a:lnTo>
                    <a:pt x="260386" y="229332"/>
                  </a:lnTo>
                  <a:lnTo>
                    <a:pt x="228451" y="239282"/>
                  </a:lnTo>
                  <a:lnTo>
                    <a:pt x="228451" y="290716"/>
                  </a:lnTo>
                  <a:lnTo>
                    <a:pt x="407370" y="290716"/>
                  </a:lnTo>
                  <a:lnTo>
                    <a:pt x="417883" y="261182"/>
                  </a:lnTo>
                  <a:lnTo>
                    <a:pt x="423471" y="212446"/>
                  </a:lnTo>
                  <a:lnTo>
                    <a:pt x="417883" y="163711"/>
                  </a:lnTo>
                  <a:lnTo>
                    <a:pt x="401963" y="118985"/>
                  </a:lnTo>
                  <a:lnTo>
                    <a:pt x="376978" y="79541"/>
                  </a:lnTo>
                  <a:lnTo>
                    <a:pt x="353423" y="55907"/>
                  </a:lnTo>
                  <a:close/>
                </a:path>
                <a:path w="423545" h="425450">
                  <a:moveTo>
                    <a:pt x="211735" y="89451"/>
                  </a:moveTo>
                  <a:lnTo>
                    <a:pt x="185939" y="93635"/>
                  </a:lnTo>
                  <a:lnTo>
                    <a:pt x="166672" y="105734"/>
                  </a:lnTo>
                  <a:lnTo>
                    <a:pt x="154614" y="125065"/>
                  </a:lnTo>
                  <a:lnTo>
                    <a:pt x="150443" y="150949"/>
                  </a:lnTo>
                  <a:lnTo>
                    <a:pt x="273027" y="150949"/>
                  </a:lnTo>
                  <a:lnTo>
                    <a:pt x="268387" y="126480"/>
                  </a:lnTo>
                  <a:lnTo>
                    <a:pt x="255545" y="106992"/>
                  </a:lnTo>
                  <a:lnTo>
                    <a:pt x="236121" y="94107"/>
                  </a:lnTo>
                  <a:lnTo>
                    <a:pt x="211735" y="89451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466588" y="3639311"/>
            <a:ext cx="5907405" cy="986155"/>
            <a:chOff x="5466588" y="3639311"/>
            <a:chExt cx="5907405" cy="986155"/>
          </a:xfrm>
        </p:grpSpPr>
        <p:sp>
          <p:nvSpPr>
            <p:cNvPr id="15" name="object 15"/>
            <p:cNvSpPr/>
            <p:nvPr/>
          </p:nvSpPr>
          <p:spPr>
            <a:xfrm>
              <a:off x="5466588" y="3639311"/>
              <a:ext cx="5907405" cy="986155"/>
            </a:xfrm>
            <a:custGeom>
              <a:avLst/>
              <a:gdLst/>
              <a:ahLst/>
              <a:cxnLst/>
              <a:rect l="l" t="t" r="r" b="b"/>
              <a:pathLst>
                <a:path w="5907405" h="986154">
                  <a:moveTo>
                    <a:pt x="5808471" y="0"/>
                  </a:moveTo>
                  <a:lnTo>
                    <a:pt x="98551" y="0"/>
                  </a:lnTo>
                  <a:lnTo>
                    <a:pt x="60221" y="7754"/>
                  </a:lnTo>
                  <a:lnTo>
                    <a:pt x="28892" y="28892"/>
                  </a:lnTo>
                  <a:lnTo>
                    <a:pt x="7754" y="60221"/>
                  </a:lnTo>
                  <a:lnTo>
                    <a:pt x="0" y="98551"/>
                  </a:lnTo>
                  <a:lnTo>
                    <a:pt x="0" y="887476"/>
                  </a:lnTo>
                  <a:lnTo>
                    <a:pt x="7754" y="925806"/>
                  </a:lnTo>
                  <a:lnTo>
                    <a:pt x="28892" y="957135"/>
                  </a:lnTo>
                  <a:lnTo>
                    <a:pt x="60221" y="978273"/>
                  </a:lnTo>
                  <a:lnTo>
                    <a:pt x="98551" y="986027"/>
                  </a:lnTo>
                  <a:lnTo>
                    <a:pt x="5808471" y="986027"/>
                  </a:lnTo>
                  <a:lnTo>
                    <a:pt x="5846802" y="978273"/>
                  </a:lnTo>
                  <a:lnTo>
                    <a:pt x="5878131" y="957135"/>
                  </a:lnTo>
                  <a:lnTo>
                    <a:pt x="5899269" y="925806"/>
                  </a:lnTo>
                  <a:lnTo>
                    <a:pt x="5907023" y="887476"/>
                  </a:lnTo>
                  <a:lnTo>
                    <a:pt x="5907023" y="98551"/>
                  </a:lnTo>
                  <a:lnTo>
                    <a:pt x="5899269" y="60221"/>
                  </a:lnTo>
                  <a:lnTo>
                    <a:pt x="5878131" y="28892"/>
                  </a:lnTo>
                  <a:lnTo>
                    <a:pt x="5846802" y="7754"/>
                  </a:lnTo>
                  <a:lnTo>
                    <a:pt x="58084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3958" y="3909948"/>
              <a:ext cx="346075" cy="446405"/>
            </a:xfrm>
            <a:custGeom>
              <a:avLst/>
              <a:gdLst/>
              <a:ahLst/>
              <a:cxnLst/>
              <a:rect l="l" t="t" r="r" b="b"/>
              <a:pathLst>
                <a:path w="346075" h="446404">
                  <a:moveTo>
                    <a:pt x="278599" y="351663"/>
                  </a:moveTo>
                  <a:lnTo>
                    <a:pt x="183870" y="351663"/>
                  </a:lnTo>
                  <a:lnTo>
                    <a:pt x="183870" y="373964"/>
                  </a:lnTo>
                  <a:lnTo>
                    <a:pt x="278599" y="373964"/>
                  </a:lnTo>
                  <a:lnTo>
                    <a:pt x="278599" y="351663"/>
                  </a:lnTo>
                  <a:close/>
                </a:path>
                <a:path w="346075" h="446404">
                  <a:moveTo>
                    <a:pt x="278599" y="262458"/>
                  </a:moveTo>
                  <a:lnTo>
                    <a:pt x="183870" y="262458"/>
                  </a:lnTo>
                  <a:lnTo>
                    <a:pt x="183870" y="284759"/>
                  </a:lnTo>
                  <a:lnTo>
                    <a:pt x="278599" y="284759"/>
                  </a:lnTo>
                  <a:lnTo>
                    <a:pt x="278599" y="262458"/>
                  </a:lnTo>
                  <a:close/>
                </a:path>
                <a:path w="346075" h="446404">
                  <a:moveTo>
                    <a:pt x="278599" y="173253"/>
                  </a:moveTo>
                  <a:lnTo>
                    <a:pt x="183870" y="173253"/>
                  </a:lnTo>
                  <a:lnTo>
                    <a:pt x="183870" y="195554"/>
                  </a:lnTo>
                  <a:lnTo>
                    <a:pt x="278599" y="195554"/>
                  </a:lnTo>
                  <a:lnTo>
                    <a:pt x="278599" y="173253"/>
                  </a:lnTo>
                  <a:close/>
                </a:path>
                <a:path w="346075" h="446404">
                  <a:moveTo>
                    <a:pt x="278599" y="84061"/>
                  </a:moveTo>
                  <a:lnTo>
                    <a:pt x="183870" y="84061"/>
                  </a:lnTo>
                  <a:lnTo>
                    <a:pt x="183870" y="106349"/>
                  </a:lnTo>
                  <a:lnTo>
                    <a:pt x="278599" y="106349"/>
                  </a:lnTo>
                  <a:lnTo>
                    <a:pt x="278599" y="84061"/>
                  </a:lnTo>
                  <a:close/>
                </a:path>
                <a:path w="346075" h="446404">
                  <a:moveTo>
                    <a:pt x="345465" y="0"/>
                  </a:moveTo>
                  <a:lnTo>
                    <a:pt x="312026" y="0"/>
                  </a:lnTo>
                  <a:lnTo>
                    <a:pt x="312026" y="34302"/>
                  </a:lnTo>
                  <a:lnTo>
                    <a:pt x="312026" y="412864"/>
                  </a:lnTo>
                  <a:lnTo>
                    <a:pt x="33426" y="412864"/>
                  </a:lnTo>
                  <a:lnTo>
                    <a:pt x="33426" y="34302"/>
                  </a:lnTo>
                  <a:lnTo>
                    <a:pt x="312026" y="34302"/>
                  </a:lnTo>
                  <a:lnTo>
                    <a:pt x="312026" y="0"/>
                  </a:lnTo>
                  <a:lnTo>
                    <a:pt x="0" y="0"/>
                  </a:lnTo>
                  <a:lnTo>
                    <a:pt x="0" y="34302"/>
                  </a:lnTo>
                  <a:lnTo>
                    <a:pt x="0" y="412864"/>
                  </a:lnTo>
                  <a:lnTo>
                    <a:pt x="0" y="445884"/>
                  </a:lnTo>
                  <a:lnTo>
                    <a:pt x="345465" y="445884"/>
                  </a:lnTo>
                  <a:lnTo>
                    <a:pt x="345465" y="412978"/>
                  </a:lnTo>
                  <a:lnTo>
                    <a:pt x="345465" y="34302"/>
                  </a:lnTo>
                  <a:lnTo>
                    <a:pt x="345465" y="33883"/>
                  </a:lnTo>
                  <a:lnTo>
                    <a:pt x="345465" y="0"/>
                  </a:lnTo>
                  <a:close/>
                </a:path>
              </a:pathLst>
            </a:custGeom>
            <a:solidFill>
              <a:srgbClr val="EEB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826" y="3966122"/>
              <a:ext cx="82465" cy="680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826" y="4055323"/>
              <a:ext cx="82465" cy="680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0826" y="4144524"/>
              <a:ext cx="82465" cy="680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0826" y="4232610"/>
              <a:ext cx="82465" cy="6801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466588" y="4872228"/>
            <a:ext cx="5907405" cy="986155"/>
            <a:chOff x="5466588" y="4872228"/>
            <a:chExt cx="5907405" cy="986155"/>
          </a:xfrm>
        </p:grpSpPr>
        <p:sp>
          <p:nvSpPr>
            <p:cNvPr id="22" name="object 22"/>
            <p:cNvSpPr/>
            <p:nvPr/>
          </p:nvSpPr>
          <p:spPr>
            <a:xfrm>
              <a:off x="5466588" y="4872228"/>
              <a:ext cx="5907405" cy="986155"/>
            </a:xfrm>
            <a:custGeom>
              <a:avLst/>
              <a:gdLst/>
              <a:ahLst/>
              <a:cxnLst/>
              <a:rect l="l" t="t" r="r" b="b"/>
              <a:pathLst>
                <a:path w="5907405" h="986154">
                  <a:moveTo>
                    <a:pt x="5808471" y="0"/>
                  </a:moveTo>
                  <a:lnTo>
                    <a:pt x="98551" y="0"/>
                  </a:lnTo>
                  <a:lnTo>
                    <a:pt x="60221" y="7754"/>
                  </a:lnTo>
                  <a:lnTo>
                    <a:pt x="28892" y="28892"/>
                  </a:lnTo>
                  <a:lnTo>
                    <a:pt x="7754" y="60221"/>
                  </a:lnTo>
                  <a:lnTo>
                    <a:pt x="0" y="98552"/>
                  </a:lnTo>
                  <a:lnTo>
                    <a:pt x="0" y="887425"/>
                  </a:lnTo>
                  <a:lnTo>
                    <a:pt x="7754" y="925806"/>
                  </a:lnTo>
                  <a:lnTo>
                    <a:pt x="28892" y="957148"/>
                  </a:lnTo>
                  <a:lnTo>
                    <a:pt x="60221" y="978279"/>
                  </a:lnTo>
                  <a:lnTo>
                    <a:pt x="98551" y="986028"/>
                  </a:lnTo>
                  <a:lnTo>
                    <a:pt x="5808471" y="986028"/>
                  </a:lnTo>
                  <a:lnTo>
                    <a:pt x="5846802" y="978279"/>
                  </a:lnTo>
                  <a:lnTo>
                    <a:pt x="5878131" y="957148"/>
                  </a:lnTo>
                  <a:lnTo>
                    <a:pt x="5899269" y="925806"/>
                  </a:lnTo>
                  <a:lnTo>
                    <a:pt x="5907023" y="887425"/>
                  </a:lnTo>
                  <a:lnTo>
                    <a:pt x="5907023" y="98552"/>
                  </a:lnTo>
                  <a:lnTo>
                    <a:pt x="5899269" y="60221"/>
                  </a:lnTo>
                  <a:lnTo>
                    <a:pt x="5878131" y="28892"/>
                  </a:lnTo>
                  <a:lnTo>
                    <a:pt x="5846802" y="7754"/>
                  </a:lnTo>
                  <a:lnTo>
                    <a:pt x="580847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91822" y="5130736"/>
              <a:ext cx="290195" cy="469900"/>
            </a:xfrm>
            <a:custGeom>
              <a:avLst/>
              <a:gdLst/>
              <a:ahLst/>
              <a:cxnLst/>
              <a:rect l="l" t="t" r="r" b="b"/>
              <a:pathLst>
                <a:path w="290195" h="469900">
                  <a:moveTo>
                    <a:pt x="181089" y="436067"/>
                  </a:moveTo>
                  <a:lnTo>
                    <a:pt x="108648" y="436067"/>
                  </a:lnTo>
                  <a:lnTo>
                    <a:pt x="112344" y="449326"/>
                  </a:lnTo>
                  <a:lnTo>
                    <a:pt x="120281" y="459968"/>
                  </a:lnTo>
                  <a:lnTo>
                    <a:pt x="131445" y="467042"/>
                  </a:lnTo>
                  <a:lnTo>
                    <a:pt x="144868" y="469607"/>
                  </a:lnTo>
                  <a:lnTo>
                    <a:pt x="158280" y="467042"/>
                  </a:lnTo>
                  <a:lnTo>
                    <a:pt x="169456" y="459968"/>
                  </a:lnTo>
                  <a:lnTo>
                    <a:pt x="177380" y="449326"/>
                  </a:lnTo>
                  <a:lnTo>
                    <a:pt x="181089" y="436067"/>
                  </a:lnTo>
                  <a:close/>
                </a:path>
                <a:path w="290195" h="469900">
                  <a:moveTo>
                    <a:pt x="217297" y="387426"/>
                  </a:moveTo>
                  <a:lnTo>
                    <a:pt x="210058" y="380161"/>
                  </a:lnTo>
                  <a:lnTo>
                    <a:pt x="89141" y="380161"/>
                  </a:lnTo>
                  <a:lnTo>
                    <a:pt x="79679" y="380161"/>
                  </a:lnTo>
                  <a:lnTo>
                    <a:pt x="72428" y="387426"/>
                  </a:lnTo>
                  <a:lnTo>
                    <a:pt x="72428" y="406438"/>
                  </a:lnTo>
                  <a:lnTo>
                    <a:pt x="79679" y="413702"/>
                  </a:lnTo>
                  <a:lnTo>
                    <a:pt x="210058" y="413702"/>
                  </a:lnTo>
                  <a:lnTo>
                    <a:pt x="217297" y="406438"/>
                  </a:lnTo>
                  <a:lnTo>
                    <a:pt x="217297" y="387426"/>
                  </a:lnTo>
                  <a:close/>
                </a:path>
                <a:path w="290195" h="469900">
                  <a:moveTo>
                    <a:pt x="217297" y="331520"/>
                  </a:moveTo>
                  <a:lnTo>
                    <a:pt x="210058" y="324256"/>
                  </a:lnTo>
                  <a:lnTo>
                    <a:pt x="89141" y="324256"/>
                  </a:lnTo>
                  <a:lnTo>
                    <a:pt x="79679" y="324256"/>
                  </a:lnTo>
                  <a:lnTo>
                    <a:pt x="72428" y="331520"/>
                  </a:lnTo>
                  <a:lnTo>
                    <a:pt x="72428" y="350532"/>
                  </a:lnTo>
                  <a:lnTo>
                    <a:pt x="79679" y="357797"/>
                  </a:lnTo>
                  <a:lnTo>
                    <a:pt x="210058" y="357797"/>
                  </a:lnTo>
                  <a:lnTo>
                    <a:pt x="217297" y="350532"/>
                  </a:lnTo>
                  <a:lnTo>
                    <a:pt x="217297" y="331520"/>
                  </a:lnTo>
                  <a:close/>
                </a:path>
                <a:path w="290195" h="469900">
                  <a:moveTo>
                    <a:pt x="289737" y="143675"/>
                  </a:moveTo>
                  <a:lnTo>
                    <a:pt x="281622" y="98298"/>
                  </a:lnTo>
                  <a:lnTo>
                    <a:pt x="260807" y="58966"/>
                  </a:lnTo>
                  <a:lnTo>
                    <a:pt x="256857" y="55054"/>
                  </a:lnTo>
                  <a:lnTo>
                    <a:pt x="256857" y="143675"/>
                  </a:lnTo>
                  <a:lnTo>
                    <a:pt x="256857" y="148145"/>
                  </a:lnTo>
                  <a:lnTo>
                    <a:pt x="256311" y="148145"/>
                  </a:lnTo>
                  <a:lnTo>
                    <a:pt x="255473" y="158191"/>
                  </a:lnTo>
                  <a:lnTo>
                    <a:pt x="253873" y="168135"/>
                  </a:lnTo>
                  <a:lnTo>
                    <a:pt x="235419" y="211023"/>
                  </a:lnTo>
                  <a:lnTo>
                    <a:pt x="229565" y="218033"/>
                  </a:lnTo>
                  <a:lnTo>
                    <a:pt x="220281" y="229984"/>
                  </a:lnTo>
                  <a:lnTo>
                    <a:pt x="211734" y="242354"/>
                  </a:lnTo>
                  <a:lnTo>
                    <a:pt x="204012" y="255143"/>
                  </a:lnTo>
                  <a:lnTo>
                    <a:pt x="197243" y="268351"/>
                  </a:lnTo>
                  <a:lnTo>
                    <a:pt x="93040" y="268351"/>
                  </a:lnTo>
                  <a:lnTo>
                    <a:pt x="69697" y="229984"/>
                  </a:lnTo>
                  <a:lnTo>
                    <a:pt x="55105" y="211023"/>
                  </a:lnTo>
                  <a:lnTo>
                    <a:pt x="49999" y="203492"/>
                  </a:lnTo>
                  <a:lnTo>
                    <a:pt x="34734" y="158191"/>
                  </a:lnTo>
                  <a:lnTo>
                    <a:pt x="33985" y="143675"/>
                  </a:lnTo>
                  <a:lnTo>
                    <a:pt x="43319" y="100749"/>
                  </a:lnTo>
                  <a:lnTo>
                    <a:pt x="67348" y="65684"/>
                  </a:lnTo>
                  <a:lnTo>
                    <a:pt x="102539" y="41948"/>
                  </a:lnTo>
                  <a:lnTo>
                    <a:pt x="145427" y="32981"/>
                  </a:lnTo>
                  <a:lnTo>
                    <a:pt x="188683" y="41948"/>
                  </a:lnTo>
                  <a:lnTo>
                    <a:pt x="188417" y="41948"/>
                  </a:lnTo>
                  <a:lnTo>
                    <a:pt x="223494" y="65481"/>
                  </a:lnTo>
                  <a:lnTo>
                    <a:pt x="247523" y="100507"/>
                  </a:lnTo>
                  <a:lnTo>
                    <a:pt x="256857" y="143675"/>
                  </a:lnTo>
                  <a:lnTo>
                    <a:pt x="256857" y="55054"/>
                  </a:lnTo>
                  <a:lnTo>
                    <a:pt x="234632" y="32981"/>
                  </a:lnTo>
                  <a:lnTo>
                    <a:pt x="229565" y="27952"/>
                  </a:lnTo>
                  <a:lnTo>
                    <a:pt x="190157" y="7531"/>
                  </a:lnTo>
                  <a:lnTo>
                    <a:pt x="144868" y="0"/>
                  </a:lnTo>
                  <a:lnTo>
                    <a:pt x="99580" y="7531"/>
                  </a:lnTo>
                  <a:lnTo>
                    <a:pt x="60172" y="27952"/>
                  </a:lnTo>
                  <a:lnTo>
                    <a:pt x="28917" y="58966"/>
                  </a:lnTo>
                  <a:lnTo>
                    <a:pt x="8102" y="98298"/>
                  </a:lnTo>
                  <a:lnTo>
                    <a:pt x="0" y="143675"/>
                  </a:lnTo>
                  <a:lnTo>
                    <a:pt x="0" y="148704"/>
                  </a:lnTo>
                  <a:lnTo>
                    <a:pt x="5943" y="186753"/>
                  </a:lnTo>
                  <a:lnTo>
                    <a:pt x="27571" y="230860"/>
                  </a:lnTo>
                  <a:lnTo>
                    <a:pt x="35102" y="240398"/>
                  </a:lnTo>
                  <a:lnTo>
                    <a:pt x="45186" y="253441"/>
                  </a:lnTo>
                  <a:lnTo>
                    <a:pt x="54813" y="268909"/>
                  </a:lnTo>
                  <a:lnTo>
                    <a:pt x="63068" y="283946"/>
                  </a:lnTo>
                  <a:lnTo>
                    <a:pt x="69088" y="295744"/>
                  </a:lnTo>
                  <a:lnTo>
                    <a:pt x="70764" y="299656"/>
                  </a:lnTo>
                  <a:lnTo>
                    <a:pt x="74663" y="301891"/>
                  </a:lnTo>
                  <a:lnTo>
                    <a:pt x="215074" y="301891"/>
                  </a:lnTo>
                  <a:lnTo>
                    <a:pt x="218973" y="299656"/>
                  </a:lnTo>
                  <a:lnTo>
                    <a:pt x="220649" y="295744"/>
                  </a:lnTo>
                  <a:lnTo>
                    <a:pt x="226656" y="283946"/>
                  </a:lnTo>
                  <a:lnTo>
                    <a:pt x="254635" y="240398"/>
                  </a:lnTo>
                  <a:lnTo>
                    <a:pt x="262229" y="230860"/>
                  </a:lnTo>
                  <a:lnTo>
                    <a:pt x="269049" y="220764"/>
                  </a:lnTo>
                  <a:lnTo>
                    <a:pt x="286816" y="174282"/>
                  </a:lnTo>
                  <a:lnTo>
                    <a:pt x="289737" y="148704"/>
                  </a:lnTo>
                  <a:lnTo>
                    <a:pt x="289737" y="143675"/>
                  </a:lnTo>
                  <a:close/>
                </a:path>
              </a:pathLst>
            </a:custGeom>
            <a:solidFill>
              <a:srgbClr val="EE7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97726" y="2547619"/>
            <a:ext cx="3939540" cy="31330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59"/>
              </a:spcBef>
            </a:pPr>
            <a:r>
              <a:rPr sz="2200" spc="-80" dirty="0">
                <a:latin typeface="Verdana"/>
                <a:cs typeface="Verdana"/>
              </a:rPr>
              <a:t>Questions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from </a:t>
            </a:r>
            <a:r>
              <a:rPr sz="2200" spc="-50" dirty="0">
                <a:latin typeface="Verdana"/>
                <a:cs typeface="Verdana"/>
              </a:rPr>
              <a:t>reviewing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the </a:t>
            </a:r>
            <a:r>
              <a:rPr sz="2200" spc="65" dirty="0"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 marL="12700" marR="617855">
              <a:lnSpc>
                <a:spcPts val="8490"/>
              </a:lnSpc>
              <a:spcBef>
                <a:spcPts val="1220"/>
              </a:spcBef>
            </a:pPr>
            <a:r>
              <a:rPr sz="2200" dirty="0">
                <a:latin typeface="Verdana"/>
                <a:cs typeface="Verdana"/>
              </a:rPr>
              <a:t>Data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Cleaning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Notes Additional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Improvement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1165"/>
              </a:lnSpc>
            </a:pPr>
            <a:r>
              <a:rPr sz="2200" spc="-10" dirty="0">
                <a:latin typeface="Verdana"/>
                <a:cs typeface="Verdana"/>
              </a:rPr>
              <a:t>Recommendations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364" rIns="0" bIns="0" rtlCol="0">
            <a:spAutoFit/>
          </a:bodyPr>
          <a:lstStyle/>
          <a:p>
            <a:pPr marL="279273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Assumptions</a:t>
            </a:r>
            <a:r>
              <a:rPr spc="4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37794" y="1576577"/>
            <a:ext cx="10918190" cy="4639310"/>
          </a:xfrm>
          <a:custGeom>
            <a:avLst/>
            <a:gdLst/>
            <a:ahLst/>
            <a:cxnLst/>
            <a:rect l="l" t="t" r="r" b="b"/>
            <a:pathLst>
              <a:path w="10918190" h="4639310">
                <a:moveTo>
                  <a:pt x="5441060" y="0"/>
                </a:moveTo>
                <a:lnTo>
                  <a:pt x="5453760" y="0"/>
                </a:lnTo>
                <a:lnTo>
                  <a:pt x="5464429" y="0"/>
                </a:lnTo>
                <a:lnTo>
                  <a:pt x="5477129" y="4825"/>
                </a:lnTo>
                <a:lnTo>
                  <a:pt x="5489829" y="9525"/>
                </a:lnTo>
                <a:lnTo>
                  <a:pt x="5498210" y="12700"/>
                </a:lnTo>
                <a:lnTo>
                  <a:pt x="5865876" y="288417"/>
                </a:lnTo>
                <a:lnTo>
                  <a:pt x="10765155" y="288417"/>
                </a:lnTo>
                <a:lnTo>
                  <a:pt x="10813426" y="296211"/>
                </a:lnTo>
                <a:lnTo>
                  <a:pt x="10855363" y="317917"/>
                </a:lnTo>
                <a:lnTo>
                  <a:pt x="10888443" y="351016"/>
                </a:lnTo>
                <a:lnTo>
                  <a:pt x="10910142" y="392991"/>
                </a:lnTo>
                <a:lnTo>
                  <a:pt x="10917936" y="441325"/>
                </a:lnTo>
                <a:lnTo>
                  <a:pt x="10917936" y="4486224"/>
                </a:lnTo>
                <a:lnTo>
                  <a:pt x="10910142" y="4534529"/>
                </a:lnTo>
                <a:lnTo>
                  <a:pt x="10888443" y="4576483"/>
                </a:lnTo>
                <a:lnTo>
                  <a:pt x="10855363" y="4609567"/>
                </a:lnTo>
                <a:lnTo>
                  <a:pt x="10813426" y="4631264"/>
                </a:lnTo>
                <a:lnTo>
                  <a:pt x="10765155" y="4639056"/>
                </a:lnTo>
                <a:lnTo>
                  <a:pt x="152806" y="4639056"/>
                </a:lnTo>
                <a:lnTo>
                  <a:pt x="104508" y="4631264"/>
                </a:lnTo>
                <a:lnTo>
                  <a:pt x="62561" y="4609567"/>
                </a:lnTo>
                <a:lnTo>
                  <a:pt x="29483" y="4576483"/>
                </a:lnTo>
                <a:lnTo>
                  <a:pt x="7790" y="4534529"/>
                </a:lnTo>
                <a:lnTo>
                  <a:pt x="0" y="4486224"/>
                </a:lnTo>
                <a:lnTo>
                  <a:pt x="0" y="441325"/>
                </a:lnTo>
                <a:lnTo>
                  <a:pt x="7790" y="392991"/>
                </a:lnTo>
                <a:lnTo>
                  <a:pt x="29483" y="351016"/>
                </a:lnTo>
                <a:lnTo>
                  <a:pt x="62561" y="317917"/>
                </a:lnTo>
                <a:lnTo>
                  <a:pt x="104508" y="296211"/>
                </a:lnTo>
                <a:lnTo>
                  <a:pt x="152806" y="288417"/>
                </a:lnTo>
                <a:lnTo>
                  <a:pt x="5041646" y="288417"/>
                </a:lnTo>
                <a:lnTo>
                  <a:pt x="5409310" y="12700"/>
                </a:lnTo>
                <a:lnTo>
                  <a:pt x="5417820" y="9525"/>
                </a:lnTo>
                <a:lnTo>
                  <a:pt x="5430520" y="4825"/>
                </a:lnTo>
                <a:lnTo>
                  <a:pt x="5441060" y="0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5102" y="2119957"/>
            <a:ext cx="8154670" cy="34131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2881630" algn="r">
              <a:lnSpc>
                <a:spcPct val="100000"/>
              </a:lnSpc>
              <a:spcBef>
                <a:spcPts val="815"/>
              </a:spcBef>
              <a:tabLst>
                <a:tab pos="342265" algn="l"/>
              </a:tabLst>
            </a:pPr>
            <a:r>
              <a:rPr sz="1400" spc="21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4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400" spc="-160" dirty="0">
                <a:latin typeface="Verdana"/>
                <a:cs typeface="Verdana"/>
              </a:rPr>
              <a:t>If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trip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duration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under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45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seconds,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</a:t>
            </a:r>
            <a:r>
              <a:rPr sz="1400" spc="-85" dirty="0">
                <a:latin typeface="Verdana"/>
                <a:cs typeface="Verdana"/>
              </a:rPr>
              <a:t> error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occurred.</a:t>
            </a:r>
            <a:endParaRPr sz="1400">
              <a:latin typeface="Verdana"/>
              <a:cs typeface="Verdana"/>
            </a:endParaRPr>
          </a:p>
          <a:p>
            <a:pPr marR="2853055" algn="r">
              <a:lnSpc>
                <a:spcPct val="100000"/>
              </a:lnSpc>
              <a:spcBef>
                <a:spcPts val="605"/>
              </a:spcBef>
              <a:tabLst>
                <a:tab pos="2863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95" dirty="0">
                <a:latin typeface="Verdana"/>
                <a:cs typeface="Verdana"/>
              </a:rPr>
              <a:t>User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error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-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booked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accident,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cancelled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immediately,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etc.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75" dirty="0">
                <a:latin typeface="Verdana"/>
                <a:cs typeface="Verdana"/>
              </a:rPr>
              <a:t>Bike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error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–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malfunctioning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user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needed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return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bike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200" spc="17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95" dirty="0">
                <a:latin typeface="Verdana"/>
                <a:cs typeface="Verdana"/>
              </a:rPr>
              <a:t>System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error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60" dirty="0">
                <a:latin typeface="Verdana"/>
                <a:cs typeface="Verdana"/>
              </a:rPr>
              <a:t>-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not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logging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time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in/out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correctly,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bug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while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booking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Verdana"/>
              <a:cs typeface="Verdana"/>
            </a:endParaRPr>
          </a:p>
          <a:p>
            <a:pPr marL="355600" marR="5080" indent="-342900">
              <a:lnSpc>
                <a:spcPts val="1340"/>
              </a:lnSpc>
              <a:tabLst>
                <a:tab pos="354965" algn="l"/>
              </a:tabLst>
            </a:pPr>
            <a:r>
              <a:rPr sz="1400" spc="21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4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400" spc="-160" dirty="0">
                <a:latin typeface="Verdana"/>
                <a:cs typeface="Verdana"/>
              </a:rPr>
              <a:t>If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bike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was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returned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same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place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it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was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taken</a:t>
            </a:r>
            <a:r>
              <a:rPr sz="1400" spc="-80" dirty="0">
                <a:latin typeface="Verdana"/>
                <a:cs typeface="Verdana"/>
              </a:rPr>
              <a:t> from,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that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could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caused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two </a:t>
            </a:r>
            <a:r>
              <a:rPr sz="1400" spc="-10" dirty="0">
                <a:latin typeface="Verdana"/>
                <a:cs typeface="Verdana"/>
              </a:rPr>
              <a:t>things:</a:t>
            </a:r>
            <a:endParaRPr sz="1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  <a:tabLst>
                <a:tab pos="7562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114" dirty="0">
                <a:latin typeface="Verdana"/>
                <a:cs typeface="Verdana"/>
              </a:rPr>
              <a:t>Trip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didn’t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occur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95" dirty="0">
                <a:latin typeface="Verdana"/>
                <a:cs typeface="Verdana"/>
              </a:rPr>
              <a:t>User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made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round-</a:t>
            </a:r>
            <a:r>
              <a:rPr sz="1200" spc="-80" dirty="0">
                <a:latin typeface="Verdana"/>
                <a:cs typeface="Verdana"/>
              </a:rPr>
              <a:t>trip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with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 </a:t>
            </a:r>
            <a:r>
              <a:rPr sz="1200" spc="-20" dirty="0">
                <a:latin typeface="Verdana"/>
                <a:cs typeface="Verdana"/>
              </a:rPr>
              <a:t>bike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00" spc="21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4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400" spc="-75" dirty="0">
                <a:latin typeface="Verdana"/>
                <a:cs typeface="Verdana"/>
              </a:rPr>
              <a:t>Multi-</a:t>
            </a:r>
            <a:r>
              <a:rPr sz="1400" dirty="0">
                <a:latin typeface="Verdana"/>
                <a:cs typeface="Verdana"/>
              </a:rPr>
              <a:t>day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rentals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caused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two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things:</a:t>
            </a:r>
            <a:endParaRPr sz="1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7562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110" dirty="0">
                <a:latin typeface="Verdana"/>
                <a:cs typeface="Verdana"/>
              </a:rPr>
              <a:t>Users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actually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rented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the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bike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long-</a:t>
            </a:r>
            <a:r>
              <a:rPr sz="1200" spc="-65" dirty="0">
                <a:latin typeface="Verdana"/>
                <a:cs typeface="Verdana"/>
              </a:rPr>
              <a:t>term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(need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billing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data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to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confirm)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spc="-75" dirty="0">
                <a:latin typeface="Verdana"/>
                <a:cs typeface="Verdana"/>
              </a:rPr>
              <a:t>Bike </a:t>
            </a:r>
            <a:r>
              <a:rPr sz="1200" spc="-25" dirty="0">
                <a:latin typeface="Verdana"/>
                <a:cs typeface="Verdana"/>
              </a:rPr>
              <a:t>tracking </a:t>
            </a:r>
            <a:r>
              <a:rPr sz="1200" spc="-20" dirty="0">
                <a:latin typeface="Verdana"/>
                <a:cs typeface="Verdana"/>
              </a:rPr>
              <a:t>malfunctioning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–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didn’t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log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return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the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bike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by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user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4199" y="2442056"/>
            <a:ext cx="753745" cy="3164840"/>
            <a:chOff x="1634199" y="2442056"/>
            <a:chExt cx="753745" cy="3164840"/>
          </a:xfrm>
        </p:grpSpPr>
        <p:sp>
          <p:nvSpPr>
            <p:cNvPr id="6" name="object 6"/>
            <p:cNvSpPr/>
            <p:nvPr/>
          </p:nvSpPr>
          <p:spPr>
            <a:xfrm>
              <a:off x="1795716" y="2629839"/>
              <a:ext cx="435609" cy="434975"/>
            </a:xfrm>
            <a:custGeom>
              <a:avLst/>
              <a:gdLst/>
              <a:ahLst/>
              <a:cxnLst/>
              <a:rect l="l" t="t" r="r" b="b"/>
              <a:pathLst>
                <a:path w="435610" h="434975">
                  <a:moveTo>
                    <a:pt x="39547" y="207467"/>
                  </a:moveTo>
                  <a:lnTo>
                    <a:pt x="37998" y="199783"/>
                  </a:lnTo>
                  <a:lnTo>
                    <a:pt x="33756" y="193497"/>
                  </a:lnTo>
                  <a:lnTo>
                    <a:pt x="27470" y="189268"/>
                  </a:lnTo>
                  <a:lnTo>
                    <a:pt x="19773" y="187718"/>
                  </a:lnTo>
                  <a:lnTo>
                    <a:pt x="12077" y="189268"/>
                  </a:lnTo>
                  <a:lnTo>
                    <a:pt x="5791" y="193497"/>
                  </a:lnTo>
                  <a:lnTo>
                    <a:pt x="1549" y="199783"/>
                  </a:lnTo>
                  <a:lnTo>
                    <a:pt x="0" y="207467"/>
                  </a:lnTo>
                  <a:lnTo>
                    <a:pt x="1549" y="215163"/>
                  </a:lnTo>
                  <a:lnTo>
                    <a:pt x="5791" y="221437"/>
                  </a:lnTo>
                  <a:lnTo>
                    <a:pt x="12077" y="225679"/>
                  </a:lnTo>
                  <a:lnTo>
                    <a:pt x="19773" y="227228"/>
                  </a:lnTo>
                  <a:lnTo>
                    <a:pt x="27470" y="225679"/>
                  </a:lnTo>
                  <a:lnTo>
                    <a:pt x="33756" y="221437"/>
                  </a:lnTo>
                  <a:lnTo>
                    <a:pt x="37998" y="215163"/>
                  </a:lnTo>
                  <a:lnTo>
                    <a:pt x="39547" y="207467"/>
                  </a:lnTo>
                  <a:close/>
                </a:path>
                <a:path w="435610" h="434975">
                  <a:moveTo>
                    <a:pt x="237312" y="414959"/>
                  </a:moveTo>
                  <a:lnTo>
                    <a:pt x="235762" y="407263"/>
                  </a:lnTo>
                  <a:lnTo>
                    <a:pt x="231521" y="400989"/>
                  </a:lnTo>
                  <a:lnTo>
                    <a:pt x="225234" y="396760"/>
                  </a:lnTo>
                  <a:lnTo>
                    <a:pt x="217538" y="395211"/>
                  </a:lnTo>
                  <a:lnTo>
                    <a:pt x="209842" y="396760"/>
                  </a:lnTo>
                  <a:lnTo>
                    <a:pt x="203555" y="400989"/>
                  </a:lnTo>
                  <a:lnTo>
                    <a:pt x="199313" y="407263"/>
                  </a:lnTo>
                  <a:lnTo>
                    <a:pt x="197764" y="414959"/>
                  </a:lnTo>
                  <a:lnTo>
                    <a:pt x="199313" y="422656"/>
                  </a:lnTo>
                  <a:lnTo>
                    <a:pt x="203555" y="428929"/>
                  </a:lnTo>
                  <a:lnTo>
                    <a:pt x="209842" y="433158"/>
                  </a:lnTo>
                  <a:lnTo>
                    <a:pt x="217538" y="434721"/>
                  </a:lnTo>
                  <a:lnTo>
                    <a:pt x="225234" y="433158"/>
                  </a:lnTo>
                  <a:lnTo>
                    <a:pt x="231521" y="428929"/>
                  </a:lnTo>
                  <a:lnTo>
                    <a:pt x="235762" y="422656"/>
                  </a:lnTo>
                  <a:lnTo>
                    <a:pt x="237312" y="414959"/>
                  </a:lnTo>
                  <a:close/>
                </a:path>
                <a:path w="435610" h="434975">
                  <a:moveTo>
                    <a:pt x="237312" y="19748"/>
                  </a:moveTo>
                  <a:lnTo>
                    <a:pt x="235762" y="12065"/>
                  </a:lnTo>
                  <a:lnTo>
                    <a:pt x="231521" y="5791"/>
                  </a:lnTo>
                  <a:lnTo>
                    <a:pt x="225234" y="1549"/>
                  </a:lnTo>
                  <a:lnTo>
                    <a:pt x="217538" y="0"/>
                  </a:lnTo>
                  <a:lnTo>
                    <a:pt x="209842" y="1549"/>
                  </a:lnTo>
                  <a:lnTo>
                    <a:pt x="203555" y="5791"/>
                  </a:lnTo>
                  <a:lnTo>
                    <a:pt x="199313" y="12065"/>
                  </a:lnTo>
                  <a:lnTo>
                    <a:pt x="197764" y="19748"/>
                  </a:lnTo>
                  <a:lnTo>
                    <a:pt x="199313" y="27444"/>
                  </a:lnTo>
                  <a:lnTo>
                    <a:pt x="203555" y="33718"/>
                  </a:lnTo>
                  <a:lnTo>
                    <a:pt x="209842" y="37960"/>
                  </a:lnTo>
                  <a:lnTo>
                    <a:pt x="217538" y="39509"/>
                  </a:lnTo>
                  <a:lnTo>
                    <a:pt x="225234" y="37960"/>
                  </a:lnTo>
                  <a:lnTo>
                    <a:pt x="231521" y="33718"/>
                  </a:lnTo>
                  <a:lnTo>
                    <a:pt x="235762" y="27444"/>
                  </a:lnTo>
                  <a:lnTo>
                    <a:pt x="237312" y="19748"/>
                  </a:lnTo>
                  <a:close/>
                </a:path>
                <a:path w="435610" h="434975">
                  <a:moveTo>
                    <a:pt x="435076" y="207467"/>
                  </a:moveTo>
                  <a:lnTo>
                    <a:pt x="433527" y="199783"/>
                  </a:lnTo>
                  <a:lnTo>
                    <a:pt x="429285" y="193497"/>
                  </a:lnTo>
                  <a:lnTo>
                    <a:pt x="422998" y="189268"/>
                  </a:lnTo>
                  <a:lnTo>
                    <a:pt x="415302" y="187718"/>
                  </a:lnTo>
                  <a:lnTo>
                    <a:pt x="407606" y="189268"/>
                  </a:lnTo>
                  <a:lnTo>
                    <a:pt x="401320" y="193497"/>
                  </a:lnTo>
                  <a:lnTo>
                    <a:pt x="397078" y="199783"/>
                  </a:lnTo>
                  <a:lnTo>
                    <a:pt x="395528" y="207467"/>
                  </a:lnTo>
                  <a:lnTo>
                    <a:pt x="397078" y="215163"/>
                  </a:lnTo>
                  <a:lnTo>
                    <a:pt x="401320" y="221437"/>
                  </a:lnTo>
                  <a:lnTo>
                    <a:pt x="407606" y="225679"/>
                  </a:lnTo>
                  <a:lnTo>
                    <a:pt x="415302" y="227228"/>
                  </a:lnTo>
                  <a:lnTo>
                    <a:pt x="422998" y="225679"/>
                  </a:lnTo>
                  <a:lnTo>
                    <a:pt x="429285" y="221437"/>
                  </a:lnTo>
                  <a:lnTo>
                    <a:pt x="433527" y="215163"/>
                  </a:lnTo>
                  <a:lnTo>
                    <a:pt x="435076" y="207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3372" y="2698877"/>
              <a:ext cx="115758" cy="2440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34197" y="2442057"/>
              <a:ext cx="753745" cy="3164840"/>
            </a:xfrm>
            <a:custGeom>
              <a:avLst/>
              <a:gdLst/>
              <a:ahLst/>
              <a:cxnLst/>
              <a:rect l="l" t="t" r="r" b="b"/>
              <a:pathLst>
                <a:path w="753744" h="3164840">
                  <a:moveTo>
                    <a:pt x="366115" y="1854657"/>
                  </a:moveTo>
                  <a:lnTo>
                    <a:pt x="365061" y="1845894"/>
                  </a:lnTo>
                  <a:lnTo>
                    <a:pt x="360883" y="1838477"/>
                  </a:lnTo>
                  <a:lnTo>
                    <a:pt x="354228" y="1833168"/>
                  </a:lnTo>
                  <a:lnTo>
                    <a:pt x="345757" y="1830743"/>
                  </a:lnTo>
                  <a:lnTo>
                    <a:pt x="346202" y="1831403"/>
                  </a:lnTo>
                  <a:lnTo>
                    <a:pt x="301396" y="1820278"/>
                  </a:lnTo>
                  <a:lnTo>
                    <a:pt x="259867" y="1802574"/>
                  </a:lnTo>
                  <a:lnTo>
                    <a:pt x="222161" y="1778927"/>
                  </a:lnTo>
                  <a:lnTo>
                    <a:pt x="188810" y="1749958"/>
                  </a:lnTo>
                  <a:lnTo>
                    <a:pt x="160350" y="1716303"/>
                  </a:lnTo>
                  <a:lnTo>
                    <a:pt x="137299" y="1678609"/>
                  </a:lnTo>
                  <a:lnTo>
                    <a:pt x="120218" y="1637487"/>
                  </a:lnTo>
                  <a:lnTo>
                    <a:pt x="109639" y="1593583"/>
                  </a:lnTo>
                  <a:lnTo>
                    <a:pt x="106083" y="1547533"/>
                  </a:lnTo>
                  <a:lnTo>
                    <a:pt x="107569" y="1521460"/>
                  </a:lnTo>
                  <a:lnTo>
                    <a:pt x="111391" y="1495615"/>
                  </a:lnTo>
                  <a:lnTo>
                    <a:pt x="112268" y="1495615"/>
                  </a:lnTo>
                  <a:lnTo>
                    <a:pt x="132524" y="1530705"/>
                  </a:lnTo>
                  <a:lnTo>
                    <a:pt x="138341" y="1537309"/>
                  </a:lnTo>
                  <a:lnTo>
                    <a:pt x="145973" y="1541043"/>
                  </a:lnTo>
                  <a:lnTo>
                    <a:pt x="154444" y="1541640"/>
                  </a:lnTo>
                  <a:lnTo>
                    <a:pt x="162788" y="1538846"/>
                  </a:lnTo>
                  <a:lnTo>
                    <a:pt x="169392" y="1533029"/>
                  </a:lnTo>
                  <a:lnTo>
                    <a:pt x="173126" y="1525384"/>
                  </a:lnTo>
                  <a:lnTo>
                    <a:pt x="173723" y="1516913"/>
                  </a:lnTo>
                  <a:lnTo>
                    <a:pt x="170916" y="1508569"/>
                  </a:lnTo>
                  <a:lnTo>
                    <a:pt x="120954" y="1422120"/>
                  </a:lnTo>
                  <a:lnTo>
                    <a:pt x="116141" y="1418424"/>
                  </a:lnTo>
                  <a:lnTo>
                    <a:pt x="104825" y="1415364"/>
                  </a:lnTo>
                  <a:lnTo>
                    <a:pt x="98767" y="1416164"/>
                  </a:lnTo>
                  <a:lnTo>
                    <a:pt x="11798" y="1466380"/>
                  </a:lnTo>
                  <a:lnTo>
                    <a:pt x="4978" y="1471917"/>
                  </a:lnTo>
                  <a:lnTo>
                    <a:pt x="939" y="1479384"/>
                  </a:lnTo>
                  <a:lnTo>
                    <a:pt x="0" y="1487817"/>
                  </a:lnTo>
                  <a:lnTo>
                    <a:pt x="2451" y="1496263"/>
                  </a:lnTo>
                  <a:lnTo>
                    <a:pt x="67792" y="1485087"/>
                  </a:lnTo>
                  <a:lnTo>
                    <a:pt x="63334" y="1516176"/>
                  </a:lnTo>
                  <a:lnTo>
                    <a:pt x="65125" y="1595412"/>
                  </a:lnTo>
                  <a:lnTo>
                    <a:pt x="75031" y="1641360"/>
                  </a:lnTo>
                  <a:lnTo>
                    <a:pt x="91109" y="1684820"/>
                  </a:lnTo>
                  <a:lnTo>
                    <a:pt x="112903" y="1725269"/>
                  </a:lnTo>
                  <a:lnTo>
                    <a:pt x="139954" y="1762175"/>
                  </a:lnTo>
                  <a:lnTo>
                    <a:pt x="171818" y="1795018"/>
                  </a:lnTo>
                  <a:lnTo>
                    <a:pt x="208051" y="1823250"/>
                  </a:lnTo>
                  <a:lnTo>
                    <a:pt x="248196" y="1846351"/>
                  </a:lnTo>
                  <a:lnTo>
                    <a:pt x="291820" y="1863788"/>
                  </a:lnTo>
                  <a:lnTo>
                    <a:pt x="338455" y="1875028"/>
                  </a:lnTo>
                  <a:lnTo>
                    <a:pt x="350964" y="1873986"/>
                  </a:lnTo>
                  <a:lnTo>
                    <a:pt x="358381" y="1869795"/>
                  </a:lnTo>
                  <a:lnTo>
                    <a:pt x="363689" y="1863140"/>
                  </a:lnTo>
                  <a:lnTo>
                    <a:pt x="366115" y="1854657"/>
                  </a:lnTo>
                  <a:close/>
                </a:path>
                <a:path w="753744" h="3164840">
                  <a:moveTo>
                    <a:pt x="653592" y="1254023"/>
                  </a:moveTo>
                  <a:lnTo>
                    <a:pt x="651852" y="1245412"/>
                  </a:lnTo>
                  <a:lnTo>
                    <a:pt x="647115" y="1238377"/>
                  </a:lnTo>
                  <a:lnTo>
                    <a:pt x="640080" y="1233627"/>
                  </a:lnTo>
                  <a:lnTo>
                    <a:pt x="631469" y="1231887"/>
                  </a:lnTo>
                  <a:lnTo>
                    <a:pt x="622846" y="1233627"/>
                  </a:lnTo>
                  <a:lnTo>
                    <a:pt x="615810" y="1238377"/>
                  </a:lnTo>
                  <a:lnTo>
                    <a:pt x="611162" y="1245273"/>
                  </a:lnTo>
                  <a:lnTo>
                    <a:pt x="611073" y="1245412"/>
                  </a:lnTo>
                  <a:lnTo>
                    <a:pt x="609333" y="1254023"/>
                  </a:lnTo>
                  <a:lnTo>
                    <a:pt x="609333" y="1294434"/>
                  </a:lnTo>
                  <a:lnTo>
                    <a:pt x="569658" y="1265351"/>
                  </a:lnTo>
                  <a:lnTo>
                    <a:pt x="527240" y="1242923"/>
                  </a:lnTo>
                  <a:lnTo>
                    <a:pt x="482803" y="1227124"/>
                  </a:lnTo>
                  <a:lnTo>
                    <a:pt x="437070" y="1217866"/>
                  </a:lnTo>
                  <a:lnTo>
                    <a:pt x="390753" y="1215110"/>
                  </a:lnTo>
                  <a:lnTo>
                    <a:pt x="344589" y="1218806"/>
                  </a:lnTo>
                  <a:lnTo>
                    <a:pt x="299300" y="1228877"/>
                  </a:lnTo>
                  <a:lnTo>
                    <a:pt x="255612" y="1245273"/>
                  </a:lnTo>
                  <a:lnTo>
                    <a:pt x="214236" y="1267929"/>
                  </a:lnTo>
                  <a:lnTo>
                    <a:pt x="175907" y="1296797"/>
                  </a:lnTo>
                  <a:lnTo>
                    <a:pt x="141363" y="1331823"/>
                  </a:lnTo>
                  <a:lnTo>
                    <a:pt x="134696" y="1349794"/>
                  </a:lnTo>
                  <a:lnTo>
                    <a:pt x="137020" y="1357960"/>
                  </a:lnTo>
                  <a:lnTo>
                    <a:pt x="142481" y="1364856"/>
                  </a:lnTo>
                  <a:lnTo>
                    <a:pt x="150190" y="1369085"/>
                  </a:lnTo>
                  <a:lnTo>
                    <a:pt x="158635" y="1369999"/>
                  </a:lnTo>
                  <a:lnTo>
                    <a:pt x="166801" y="1367663"/>
                  </a:lnTo>
                  <a:lnTo>
                    <a:pt x="173685" y="1362202"/>
                  </a:lnTo>
                  <a:lnTo>
                    <a:pt x="206400" y="1329016"/>
                  </a:lnTo>
                  <a:lnTo>
                    <a:pt x="243001" y="1302194"/>
                  </a:lnTo>
                  <a:lnTo>
                    <a:pt x="282676" y="1281798"/>
                  </a:lnTo>
                  <a:lnTo>
                    <a:pt x="324561" y="1267929"/>
                  </a:lnTo>
                  <a:lnTo>
                    <a:pt x="367957" y="1260614"/>
                  </a:lnTo>
                  <a:lnTo>
                    <a:pt x="411911" y="1259967"/>
                  </a:lnTo>
                  <a:lnTo>
                    <a:pt x="455650" y="1266050"/>
                  </a:lnTo>
                  <a:lnTo>
                    <a:pt x="498360" y="1278940"/>
                  </a:lnTo>
                  <a:lnTo>
                    <a:pt x="539203" y="1298714"/>
                  </a:lnTo>
                  <a:lnTo>
                    <a:pt x="577354" y="1325435"/>
                  </a:lnTo>
                  <a:lnTo>
                    <a:pt x="537629" y="1325778"/>
                  </a:lnTo>
                  <a:lnTo>
                    <a:pt x="529018" y="1327518"/>
                  </a:lnTo>
                  <a:lnTo>
                    <a:pt x="521982" y="1332255"/>
                  </a:lnTo>
                  <a:lnTo>
                    <a:pt x="517232" y="1339303"/>
                  </a:lnTo>
                  <a:lnTo>
                    <a:pt x="515493" y="1347914"/>
                  </a:lnTo>
                  <a:lnTo>
                    <a:pt x="517232" y="1356537"/>
                  </a:lnTo>
                  <a:lnTo>
                    <a:pt x="521982" y="1363573"/>
                  </a:lnTo>
                  <a:lnTo>
                    <a:pt x="529018" y="1368323"/>
                  </a:lnTo>
                  <a:lnTo>
                    <a:pt x="537629" y="1370063"/>
                  </a:lnTo>
                  <a:lnTo>
                    <a:pt x="635393" y="1370063"/>
                  </a:lnTo>
                  <a:lnTo>
                    <a:pt x="639546" y="1368780"/>
                  </a:lnTo>
                  <a:lnTo>
                    <a:pt x="643077" y="1366405"/>
                  </a:lnTo>
                  <a:lnTo>
                    <a:pt x="644626" y="1365402"/>
                  </a:lnTo>
                  <a:lnTo>
                    <a:pt x="645299" y="1364856"/>
                  </a:lnTo>
                  <a:lnTo>
                    <a:pt x="646734" y="1363751"/>
                  </a:lnTo>
                  <a:lnTo>
                    <a:pt x="651065" y="1359611"/>
                  </a:lnTo>
                  <a:lnTo>
                    <a:pt x="653542" y="1353908"/>
                  </a:lnTo>
                  <a:lnTo>
                    <a:pt x="653567" y="1294434"/>
                  </a:lnTo>
                  <a:lnTo>
                    <a:pt x="653592" y="1254023"/>
                  </a:lnTo>
                  <a:close/>
                </a:path>
                <a:path w="753744" h="3164840">
                  <a:moveTo>
                    <a:pt x="664667" y="2722562"/>
                  </a:moveTo>
                  <a:lnTo>
                    <a:pt x="642531" y="2722562"/>
                  </a:lnTo>
                  <a:lnTo>
                    <a:pt x="642531" y="2744673"/>
                  </a:lnTo>
                  <a:lnTo>
                    <a:pt x="642531" y="2833116"/>
                  </a:lnTo>
                  <a:lnTo>
                    <a:pt x="642531" y="2855226"/>
                  </a:lnTo>
                  <a:lnTo>
                    <a:pt x="642531" y="2943669"/>
                  </a:lnTo>
                  <a:lnTo>
                    <a:pt x="642531" y="2965780"/>
                  </a:lnTo>
                  <a:lnTo>
                    <a:pt x="642531" y="3054223"/>
                  </a:lnTo>
                  <a:lnTo>
                    <a:pt x="476554" y="3054223"/>
                  </a:lnTo>
                  <a:lnTo>
                    <a:pt x="476554" y="2965780"/>
                  </a:lnTo>
                  <a:lnTo>
                    <a:pt x="642531" y="2965780"/>
                  </a:lnTo>
                  <a:lnTo>
                    <a:pt x="642531" y="2943669"/>
                  </a:lnTo>
                  <a:lnTo>
                    <a:pt x="476554" y="2943669"/>
                  </a:lnTo>
                  <a:lnTo>
                    <a:pt x="476542" y="2855226"/>
                  </a:lnTo>
                  <a:lnTo>
                    <a:pt x="642531" y="2855226"/>
                  </a:lnTo>
                  <a:lnTo>
                    <a:pt x="642531" y="2833116"/>
                  </a:lnTo>
                  <a:lnTo>
                    <a:pt x="476542" y="2833116"/>
                  </a:lnTo>
                  <a:lnTo>
                    <a:pt x="476542" y="2744673"/>
                  </a:lnTo>
                  <a:lnTo>
                    <a:pt x="642531" y="2744673"/>
                  </a:lnTo>
                  <a:lnTo>
                    <a:pt x="642531" y="2722562"/>
                  </a:lnTo>
                  <a:lnTo>
                    <a:pt x="454418" y="2722562"/>
                  </a:lnTo>
                  <a:lnTo>
                    <a:pt x="454418" y="2744673"/>
                  </a:lnTo>
                  <a:lnTo>
                    <a:pt x="454418" y="2833116"/>
                  </a:lnTo>
                  <a:lnTo>
                    <a:pt x="454418" y="2855226"/>
                  </a:lnTo>
                  <a:lnTo>
                    <a:pt x="454418" y="2943669"/>
                  </a:lnTo>
                  <a:lnTo>
                    <a:pt x="454418" y="2965780"/>
                  </a:lnTo>
                  <a:lnTo>
                    <a:pt x="454418" y="3054223"/>
                  </a:lnTo>
                  <a:lnTo>
                    <a:pt x="299504" y="3054223"/>
                  </a:lnTo>
                  <a:lnTo>
                    <a:pt x="299504" y="2965780"/>
                  </a:lnTo>
                  <a:lnTo>
                    <a:pt x="454418" y="2965780"/>
                  </a:lnTo>
                  <a:lnTo>
                    <a:pt x="454418" y="2943669"/>
                  </a:lnTo>
                  <a:lnTo>
                    <a:pt x="299504" y="2943669"/>
                  </a:lnTo>
                  <a:lnTo>
                    <a:pt x="299504" y="2855226"/>
                  </a:lnTo>
                  <a:lnTo>
                    <a:pt x="454418" y="2855226"/>
                  </a:lnTo>
                  <a:lnTo>
                    <a:pt x="454418" y="2833116"/>
                  </a:lnTo>
                  <a:lnTo>
                    <a:pt x="299504" y="2833116"/>
                  </a:lnTo>
                  <a:lnTo>
                    <a:pt x="299504" y="2744673"/>
                  </a:lnTo>
                  <a:lnTo>
                    <a:pt x="454418" y="2744673"/>
                  </a:lnTo>
                  <a:lnTo>
                    <a:pt x="454418" y="2722562"/>
                  </a:lnTo>
                  <a:lnTo>
                    <a:pt x="277368" y="2722562"/>
                  </a:lnTo>
                  <a:lnTo>
                    <a:pt x="277368" y="2744673"/>
                  </a:lnTo>
                  <a:lnTo>
                    <a:pt x="277368" y="2833116"/>
                  </a:lnTo>
                  <a:lnTo>
                    <a:pt x="277368" y="2855226"/>
                  </a:lnTo>
                  <a:lnTo>
                    <a:pt x="277368" y="2943669"/>
                  </a:lnTo>
                  <a:lnTo>
                    <a:pt x="277368" y="2965780"/>
                  </a:lnTo>
                  <a:lnTo>
                    <a:pt x="277368" y="3054223"/>
                  </a:lnTo>
                  <a:lnTo>
                    <a:pt x="111391" y="3054223"/>
                  </a:lnTo>
                  <a:lnTo>
                    <a:pt x="111391" y="2965780"/>
                  </a:lnTo>
                  <a:lnTo>
                    <a:pt x="277368" y="2965780"/>
                  </a:lnTo>
                  <a:lnTo>
                    <a:pt x="277368" y="2943669"/>
                  </a:lnTo>
                  <a:lnTo>
                    <a:pt x="111391" y="2943669"/>
                  </a:lnTo>
                  <a:lnTo>
                    <a:pt x="111391" y="2855226"/>
                  </a:lnTo>
                  <a:lnTo>
                    <a:pt x="277368" y="2855226"/>
                  </a:lnTo>
                  <a:lnTo>
                    <a:pt x="277368" y="2833116"/>
                  </a:lnTo>
                  <a:lnTo>
                    <a:pt x="111391" y="2833116"/>
                  </a:lnTo>
                  <a:lnTo>
                    <a:pt x="111391" y="2744673"/>
                  </a:lnTo>
                  <a:lnTo>
                    <a:pt x="277368" y="2744673"/>
                  </a:lnTo>
                  <a:lnTo>
                    <a:pt x="277368" y="2722562"/>
                  </a:lnTo>
                  <a:lnTo>
                    <a:pt x="89255" y="2722562"/>
                  </a:lnTo>
                  <a:lnTo>
                    <a:pt x="89255" y="3076333"/>
                  </a:lnTo>
                  <a:lnTo>
                    <a:pt x="664667" y="3076333"/>
                  </a:lnTo>
                  <a:lnTo>
                    <a:pt x="664667" y="3054223"/>
                  </a:lnTo>
                  <a:lnTo>
                    <a:pt x="664667" y="2965780"/>
                  </a:lnTo>
                  <a:lnTo>
                    <a:pt x="664667" y="2943669"/>
                  </a:lnTo>
                  <a:lnTo>
                    <a:pt x="664667" y="2855226"/>
                  </a:lnTo>
                  <a:lnTo>
                    <a:pt x="664667" y="2833116"/>
                  </a:lnTo>
                  <a:lnTo>
                    <a:pt x="664667" y="2744673"/>
                  </a:lnTo>
                  <a:lnTo>
                    <a:pt x="664667" y="2722562"/>
                  </a:lnTo>
                  <a:close/>
                </a:path>
                <a:path w="753744" h="3164840">
                  <a:moveTo>
                    <a:pt x="705231" y="395947"/>
                  </a:moveTo>
                  <a:lnTo>
                    <a:pt x="700709" y="350532"/>
                  </a:lnTo>
                  <a:lnTo>
                    <a:pt x="690016" y="306603"/>
                  </a:lnTo>
                  <a:lnTo>
                    <a:pt x="685596" y="295452"/>
                  </a:lnTo>
                  <a:lnTo>
                    <a:pt x="685596" y="404990"/>
                  </a:lnTo>
                  <a:lnTo>
                    <a:pt x="681520" y="454660"/>
                  </a:lnTo>
                  <a:lnTo>
                    <a:pt x="669861" y="501777"/>
                  </a:lnTo>
                  <a:lnTo>
                    <a:pt x="651230" y="545706"/>
                  </a:lnTo>
                  <a:lnTo>
                    <a:pt x="626262" y="585838"/>
                  </a:lnTo>
                  <a:lnTo>
                    <a:pt x="595579" y="621512"/>
                  </a:lnTo>
                  <a:lnTo>
                    <a:pt x="559828" y="652119"/>
                  </a:lnTo>
                  <a:lnTo>
                    <a:pt x="519607" y="677024"/>
                  </a:lnTo>
                  <a:lnTo>
                    <a:pt x="475703" y="695591"/>
                  </a:lnTo>
                  <a:lnTo>
                    <a:pt x="475551" y="695591"/>
                  </a:lnTo>
                  <a:lnTo>
                    <a:pt x="428548" y="707186"/>
                  </a:lnTo>
                  <a:lnTo>
                    <a:pt x="428142" y="707186"/>
                  </a:lnTo>
                  <a:lnTo>
                    <a:pt x="379056" y="711200"/>
                  </a:lnTo>
                  <a:lnTo>
                    <a:pt x="329336" y="707186"/>
                  </a:lnTo>
                  <a:lnTo>
                    <a:pt x="282168" y="695591"/>
                  </a:lnTo>
                  <a:lnTo>
                    <a:pt x="238188" y="677024"/>
                  </a:lnTo>
                  <a:lnTo>
                    <a:pt x="198018" y="652119"/>
                  </a:lnTo>
                  <a:lnTo>
                    <a:pt x="162306" y="621512"/>
                  </a:lnTo>
                  <a:lnTo>
                    <a:pt x="131660" y="585838"/>
                  </a:lnTo>
                  <a:lnTo>
                    <a:pt x="106730" y="545706"/>
                  </a:lnTo>
                  <a:lnTo>
                    <a:pt x="88150" y="501777"/>
                  </a:lnTo>
                  <a:lnTo>
                    <a:pt x="76530" y="454660"/>
                  </a:lnTo>
                  <a:lnTo>
                    <a:pt x="72517" y="404990"/>
                  </a:lnTo>
                  <a:lnTo>
                    <a:pt x="76530" y="355320"/>
                  </a:lnTo>
                  <a:lnTo>
                    <a:pt x="88150" y="308203"/>
                  </a:lnTo>
                  <a:lnTo>
                    <a:pt x="106730" y="264274"/>
                  </a:lnTo>
                  <a:lnTo>
                    <a:pt x="131660" y="224142"/>
                  </a:lnTo>
                  <a:lnTo>
                    <a:pt x="162306" y="188468"/>
                  </a:lnTo>
                  <a:lnTo>
                    <a:pt x="198018" y="157861"/>
                  </a:lnTo>
                  <a:lnTo>
                    <a:pt x="238188" y="132956"/>
                  </a:lnTo>
                  <a:lnTo>
                    <a:pt x="282168" y="114388"/>
                  </a:lnTo>
                  <a:lnTo>
                    <a:pt x="329336" y="102793"/>
                  </a:lnTo>
                  <a:lnTo>
                    <a:pt x="379056" y="98780"/>
                  </a:lnTo>
                  <a:lnTo>
                    <a:pt x="428777" y="102793"/>
                  </a:lnTo>
                  <a:lnTo>
                    <a:pt x="475945" y="114388"/>
                  </a:lnTo>
                  <a:lnTo>
                    <a:pt x="519925" y="132956"/>
                  </a:lnTo>
                  <a:lnTo>
                    <a:pt x="560095" y="157861"/>
                  </a:lnTo>
                  <a:lnTo>
                    <a:pt x="595807" y="188468"/>
                  </a:lnTo>
                  <a:lnTo>
                    <a:pt x="626452" y="224142"/>
                  </a:lnTo>
                  <a:lnTo>
                    <a:pt x="651383" y="264274"/>
                  </a:lnTo>
                  <a:lnTo>
                    <a:pt x="669963" y="308203"/>
                  </a:lnTo>
                  <a:lnTo>
                    <a:pt x="681583" y="355320"/>
                  </a:lnTo>
                  <a:lnTo>
                    <a:pt x="685596" y="404990"/>
                  </a:lnTo>
                  <a:lnTo>
                    <a:pt x="685596" y="295452"/>
                  </a:lnTo>
                  <a:lnTo>
                    <a:pt x="673442" y="264756"/>
                  </a:lnTo>
                  <a:lnTo>
                    <a:pt x="651256" y="225590"/>
                  </a:lnTo>
                  <a:lnTo>
                    <a:pt x="623760" y="189687"/>
                  </a:lnTo>
                  <a:lnTo>
                    <a:pt x="591223" y="157632"/>
                  </a:lnTo>
                  <a:lnTo>
                    <a:pt x="603719" y="145148"/>
                  </a:lnTo>
                  <a:lnTo>
                    <a:pt x="633247" y="115646"/>
                  </a:lnTo>
                  <a:lnTo>
                    <a:pt x="637044" y="111721"/>
                  </a:lnTo>
                  <a:lnTo>
                    <a:pt x="636943" y="105460"/>
                  </a:lnTo>
                  <a:lnTo>
                    <a:pt x="629183" y="97980"/>
                  </a:lnTo>
                  <a:lnTo>
                    <a:pt x="623112" y="97980"/>
                  </a:lnTo>
                  <a:lnTo>
                    <a:pt x="619277" y="101676"/>
                  </a:lnTo>
                  <a:lnTo>
                    <a:pt x="575767" y="145148"/>
                  </a:lnTo>
                  <a:lnTo>
                    <a:pt x="533349" y="117881"/>
                  </a:lnTo>
                  <a:lnTo>
                    <a:pt x="490143" y="98780"/>
                  </a:lnTo>
                  <a:lnTo>
                    <a:pt x="487502" y="97624"/>
                  </a:lnTo>
                  <a:lnTo>
                    <a:pt x="439089" y="84645"/>
                  </a:lnTo>
                  <a:lnTo>
                    <a:pt x="388950" y="79273"/>
                  </a:lnTo>
                  <a:lnTo>
                    <a:pt x="388950" y="19761"/>
                  </a:lnTo>
                  <a:lnTo>
                    <a:pt x="487832" y="19761"/>
                  </a:lnTo>
                  <a:lnTo>
                    <a:pt x="487832" y="0"/>
                  </a:lnTo>
                  <a:lnTo>
                    <a:pt x="270281" y="0"/>
                  </a:lnTo>
                  <a:lnTo>
                    <a:pt x="270281" y="19761"/>
                  </a:lnTo>
                  <a:lnTo>
                    <a:pt x="369163" y="19761"/>
                  </a:lnTo>
                  <a:lnTo>
                    <a:pt x="369163" y="79273"/>
                  </a:lnTo>
                  <a:lnTo>
                    <a:pt x="321017" y="84213"/>
                  </a:lnTo>
                  <a:lnTo>
                    <a:pt x="275259" y="95834"/>
                  </a:lnTo>
                  <a:lnTo>
                    <a:pt x="232397" y="113601"/>
                  </a:lnTo>
                  <a:lnTo>
                    <a:pt x="192900" y="137007"/>
                  </a:lnTo>
                  <a:lnTo>
                    <a:pt x="157264" y="165519"/>
                  </a:lnTo>
                  <a:lnTo>
                    <a:pt x="125996" y="198640"/>
                  </a:lnTo>
                  <a:lnTo>
                    <a:pt x="99568" y="235826"/>
                  </a:lnTo>
                  <a:lnTo>
                    <a:pt x="78486" y="276580"/>
                  </a:lnTo>
                  <a:lnTo>
                    <a:pt x="63220" y="320370"/>
                  </a:lnTo>
                  <a:lnTo>
                    <a:pt x="54279" y="366674"/>
                  </a:lnTo>
                  <a:lnTo>
                    <a:pt x="52146" y="414972"/>
                  </a:lnTo>
                  <a:lnTo>
                    <a:pt x="57099" y="463080"/>
                  </a:lnTo>
                  <a:lnTo>
                    <a:pt x="68732" y="508787"/>
                  </a:lnTo>
                  <a:lnTo>
                    <a:pt x="86512" y="551611"/>
                  </a:lnTo>
                  <a:lnTo>
                    <a:pt x="109943" y="591058"/>
                  </a:lnTo>
                  <a:lnTo>
                    <a:pt x="138493" y="626643"/>
                  </a:lnTo>
                  <a:lnTo>
                    <a:pt x="171653" y="657885"/>
                  </a:lnTo>
                  <a:lnTo>
                    <a:pt x="208876" y="684288"/>
                  </a:lnTo>
                  <a:lnTo>
                    <a:pt x="249669" y="705345"/>
                  </a:lnTo>
                  <a:lnTo>
                    <a:pt x="293509" y="720585"/>
                  </a:lnTo>
                  <a:lnTo>
                    <a:pt x="339864" y="729526"/>
                  </a:lnTo>
                  <a:lnTo>
                    <a:pt x="388226" y="731659"/>
                  </a:lnTo>
                  <a:lnTo>
                    <a:pt x="436372" y="726706"/>
                  </a:lnTo>
                  <a:lnTo>
                    <a:pt x="482130" y="715098"/>
                  </a:lnTo>
                  <a:lnTo>
                    <a:pt x="491528" y="711200"/>
                  </a:lnTo>
                  <a:lnTo>
                    <a:pt x="524992" y="697331"/>
                  </a:lnTo>
                  <a:lnTo>
                    <a:pt x="564489" y="673925"/>
                  </a:lnTo>
                  <a:lnTo>
                    <a:pt x="600113" y="645401"/>
                  </a:lnTo>
                  <a:lnTo>
                    <a:pt x="631393" y="612292"/>
                  </a:lnTo>
                  <a:lnTo>
                    <a:pt x="657809" y="575094"/>
                  </a:lnTo>
                  <a:lnTo>
                    <a:pt x="678903" y="534352"/>
                  </a:lnTo>
                  <a:lnTo>
                    <a:pt x="694156" y="490562"/>
                  </a:lnTo>
                  <a:lnTo>
                    <a:pt x="703097" y="444258"/>
                  </a:lnTo>
                  <a:lnTo>
                    <a:pt x="705231" y="395947"/>
                  </a:lnTo>
                  <a:close/>
                </a:path>
                <a:path w="753744" h="3164840">
                  <a:moveTo>
                    <a:pt x="725741" y="1547533"/>
                  </a:moveTo>
                  <a:lnTo>
                    <a:pt x="720559" y="1488655"/>
                  </a:lnTo>
                  <a:lnTo>
                    <a:pt x="705053" y="1431620"/>
                  </a:lnTo>
                  <a:lnTo>
                    <a:pt x="685241" y="1417218"/>
                  </a:lnTo>
                  <a:lnTo>
                    <a:pt x="676554" y="1418602"/>
                  </a:lnTo>
                  <a:lnTo>
                    <a:pt x="669086" y="1423250"/>
                  </a:lnTo>
                  <a:lnTo>
                    <a:pt x="664146" y="1430172"/>
                  </a:lnTo>
                  <a:lnTo>
                    <a:pt x="662165" y="1438427"/>
                  </a:lnTo>
                  <a:lnTo>
                    <a:pt x="663549" y="1447114"/>
                  </a:lnTo>
                  <a:lnTo>
                    <a:pt x="676300" y="1492186"/>
                  </a:lnTo>
                  <a:lnTo>
                    <a:pt x="681520" y="1537512"/>
                  </a:lnTo>
                  <a:lnTo>
                    <a:pt x="679564" y="1582305"/>
                  </a:lnTo>
                  <a:lnTo>
                    <a:pt x="670775" y="1625815"/>
                  </a:lnTo>
                  <a:lnTo>
                    <a:pt x="655523" y="1667294"/>
                  </a:lnTo>
                  <a:lnTo>
                    <a:pt x="634123" y="1705952"/>
                  </a:lnTo>
                  <a:lnTo>
                    <a:pt x="606958" y="1741043"/>
                  </a:lnTo>
                  <a:lnTo>
                    <a:pt x="574344" y="1771802"/>
                  </a:lnTo>
                  <a:lnTo>
                    <a:pt x="536663" y="1797469"/>
                  </a:lnTo>
                  <a:lnTo>
                    <a:pt x="494233" y="1817281"/>
                  </a:lnTo>
                  <a:lnTo>
                    <a:pt x="491045" y="1818449"/>
                  </a:lnTo>
                  <a:lnTo>
                    <a:pt x="511187" y="1783245"/>
                  </a:lnTo>
                  <a:lnTo>
                    <a:pt x="513981" y="1774875"/>
                  </a:lnTo>
                  <a:lnTo>
                    <a:pt x="513372" y="1766379"/>
                  </a:lnTo>
                  <a:lnTo>
                    <a:pt x="509625" y="1758734"/>
                  </a:lnTo>
                  <a:lnTo>
                    <a:pt x="502996" y="1752917"/>
                  </a:lnTo>
                  <a:lnTo>
                    <a:pt x="494626" y="1750110"/>
                  </a:lnTo>
                  <a:lnTo>
                    <a:pt x="486143" y="1750720"/>
                  </a:lnTo>
                  <a:lnTo>
                    <a:pt x="478497" y="1754479"/>
                  </a:lnTo>
                  <a:lnTo>
                    <a:pt x="472681" y="1761109"/>
                  </a:lnTo>
                  <a:lnTo>
                    <a:pt x="426199" y="1842706"/>
                  </a:lnTo>
                  <a:lnTo>
                    <a:pt x="423430" y="1851050"/>
                  </a:lnTo>
                  <a:lnTo>
                    <a:pt x="424040" y="1859508"/>
                  </a:lnTo>
                  <a:lnTo>
                    <a:pt x="427786" y="1867128"/>
                  </a:lnTo>
                  <a:lnTo>
                    <a:pt x="434390" y="1872932"/>
                  </a:lnTo>
                  <a:lnTo>
                    <a:pt x="515937" y="1919541"/>
                  </a:lnTo>
                  <a:lnTo>
                    <a:pt x="524306" y="1922335"/>
                  </a:lnTo>
                  <a:lnTo>
                    <a:pt x="532790" y="1921725"/>
                  </a:lnTo>
                  <a:lnTo>
                    <a:pt x="540435" y="1917979"/>
                  </a:lnTo>
                  <a:lnTo>
                    <a:pt x="546265" y="1911350"/>
                  </a:lnTo>
                  <a:lnTo>
                    <a:pt x="549059" y="1902980"/>
                  </a:lnTo>
                  <a:lnTo>
                    <a:pt x="548449" y="1894484"/>
                  </a:lnTo>
                  <a:lnTo>
                    <a:pt x="544703" y="1886839"/>
                  </a:lnTo>
                  <a:lnTo>
                    <a:pt x="538073" y="1881009"/>
                  </a:lnTo>
                  <a:lnTo>
                    <a:pt x="503542" y="1861413"/>
                  </a:lnTo>
                  <a:lnTo>
                    <a:pt x="546354" y="1843100"/>
                  </a:lnTo>
                  <a:lnTo>
                    <a:pt x="585508" y="1819402"/>
                  </a:lnTo>
                  <a:lnTo>
                    <a:pt x="586676" y="1818449"/>
                  </a:lnTo>
                  <a:lnTo>
                    <a:pt x="620636" y="1790865"/>
                  </a:lnTo>
                  <a:lnTo>
                    <a:pt x="651357" y="1757997"/>
                  </a:lnTo>
                  <a:lnTo>
                    <a:pt x="677291" y="1721358"/>
                  </a:lnTo>
                  <a:lnTo>
                    <a:pt x="698080" y="1681454"/>
                  </a:lnTo>
                  <a:lnTo>
                    <a:pt x="713333" y="1638833"/>
                  </a:lnTo>
                  <a:lnTo>
                    <a:pt x="722680" y="1594015"/>
                  </a:lnTo>
                  <a:lnTo>
                    <a:pt x="725741" y="1547533"/>
                  </a:lnTo>
                  <a:close/>
                </a:path>
                <a:path w="753744" h="3164840">
                  <a:moveTo>
                    <a:pt x="753186" y="2479332"/>
                  </a:moveTo>
                  <a:lnTo>
                    <a:pt x="731050" y="2479332"/>
                  </a:lnTo>
                  <a:lnTo>
                    <a:pt x="731050" y="2501442"/>
                  </a:lnTo>
                  <a:lnTo>
                    <a:pt x="731050" y="2634107"/>
                  </a:lnTo>
                  <a:lnTo>
                    <a:pt x="731050" y="2656230"/>
                  </a:lnTo>
                  <a:lnTo>
                    <a:pt x="731050" y="3142665"/>
                  </a:lnTo>
                  <a:lnTo>
                    <a:pt x="22860" y="3142665"/>
                  </a:lnTo>
                  <a:lnTo>
                    <a:pt x="22860" y="2656230"/>
                  </a:lnTo>
                  <a:lnTo>
                    <a:pt x="731050" y="2656230"/>
                  </a:lnTo>
                  <a:lnTo>
                    <a:pt x="731050" y="2634107"/>
                  </a:lnTo>
                  <a:lnTo>
                    <a:pt x="22860" y="2634107"/>
                  </a:lnTo>
                  <a:lnTo>
                    <a:pt x="22860" y="2501442"/>
                  </a:lnTo>
                  <a:lnTo>
                    <a:pt x="155651" y="2501442"/>
                  </a:lnTo>
                  <a:lnTo>
                    <a:pt x="155651" y="2551773"/>
                  </a:lnTo>
                  <a:lnTo>
                    <a:pt x="160604" y="2556726"/>
                  </a:lnTo>
                  <a:lnTo>
                    <a:pt x="172834" y="2556726"/>
                  </a:lnTo>
                  <a:lnTo>
                    <a:pt x="177787" y="2551773"/>
                  </a:lnTo>
                  <a:lnTo>
                    <a:pt x="177787" y="2501442"/>
                  </a:lnTo>
                  <a:lnTo>
                    <a:pt x="576135" y="2501442"/>
                  </a:lnTo>
                  <a:lnTo>
                    <a:pt x="576135" y="2551773"/>
                  </a:lnTo>
                  <a:lnTo>
                    <a:pt x="581088" y="2556726"/>
                  </a:lnTo>
                  <a:lnTo>
                    <a:pt x="593318" y="2556726"/>
                  </a:lnTo>
                  <a:lnTo>
                    <a:pt x="598271" y="2551773"/>
                  </a:lnTo>
                  <a:lnTo>
                    <a:pt x="598271" y="2501442"/>
                  </a:lnTo>
                  <a:lnTo>
                    <a:pt x="731050" y="2501442"/>
                  </a:lnTo>
                  <a:lnTo>
                    <a:pt x="731050" y="2479332"/>
                  </a:lnTo>
                  <a:lnTo>
                    <a:pt x="598271" y="2479332"/>
                  </a:lnTo>
                  <a:lnTo>
                    <a:pt x="598271" y="2417953"/>
                  </a:lnTo>
                  <a:lnTo>
                    <a:pt x="593318" y="2413000"/>
                  </a:lnTo>
                  <a:lnTo>
                    <a:pt x="581088" y="2413000"/>
                  </a:lnTo>
                  <a:lnTo>
                    <a:pt x="576135" y="2417953"/>
                  </a:lnTo>
                  <a:lnTo>
                    <a:pt x="576135" y="2479332"/>
                  </a:lnTo>
                  <a:lnTo>
                    <a:pt x="177787" y="2479332"/>
                  </a:lnTo>
                  <a:lnTo>
                    <a:pt x="177787" y="2417953"/>
                  </a:lnTo>
                  <a:lnTo>
                    <a:pt x="172834" y="2413000"/>
                  </a:lnTo>
                  <a:lnTo>
                    <a:pt x="160604" y="2413000"/>
                  </a:lnTo>
                  <a:lnTo>
                    <a:pt x="155651" y="2417953"/>
                  </a:lnTo>
                  <a:lnTo>
                    <a:pt x="155651" y="2479332"/>
                  </a:lnTo>
                  <a:lnTo>
                    <a:pt x="736" y="2479332"/>
                  </a:lnTo>
                  <a:lnTo>
                    <a:pt x="736" y="3164776"/>
                  </a:lnTo>
                  <a:lnTo>
                    <a:pt x="753186" y="3164776"/>
                  </a:lnTo>
                  <a:lnTo>
                    <a:pt x="753186" y="3142665"/>
                  </a:lnTo>
                  <a:lnTo>
                    <a:pt x="753186" y="2656230"/>
                  </a:lnTo>
                  <a:lnTo>
                    <a:pt x="753186" y="2634107"/>
                  </a:lnTo>
                  <a:lnTo>
                    <a:pt x="753186" y="2501442"/>
                  </a:lnTo>
                  <a:lnTo>
                    <a:pt x="753186" y="2479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364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Questions</a:t>
            </a:r>
            <a:r>
              <a:rPr spc="-95" dirty="0"/>
              <a:t> </a:t>
            </a:r>
            <a:r>
              <a:rPr spc="-150" dirty="0"/>
              <a:t>from</a:t>
            </a:r>
            <a:r>
              <a:rPr spc="-55" dirty="0"/>
              <a:t> </a:t>
            </a:r>
            <a:r>
              <a:rPr spc="-95" dirty="0"/>
              <a:t>reviewing</a:t>
            </a:r>
            <a:r>
              <a:rPr spc="-85" dirty="0"/>
              <a:t> the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37794" y="1576577"/>
            <a:ext cx="10918190" cy="4639310"/>
          </a:xfrm>
          <a:custGeom>
            <a:avLst/>
            <a:gdLst/>
            <a:ahLst/>
            <a:cxnLst/>
            <a:rect l="l" t="t" r="r" b="b"/>
            <a:pathLst>
              <a:path w="10918190" h="4639310">
                <a:moveTo>
                  <a:pt x="5441060" y="0"/>
                </a:moveTo>
                <a:lnTo>
                  <a:pt x="5453760" y="0"/>
                </a:lnTo>
                <a:lnTo>
                  <a:pt x="5464429" y="0"/>
                </a:lnTo>
                <a:lnTo>
                  <a:pt x="5477129" y="4825"/>
                </a:lnTo>
                <a:lnTo>
                  <a:pt x="5489829" y="9525"/>
                </a:lnTo>
                <a:lnTo>
                  <a:pt x="5498210" y="12700"/>
                </a:lnTo>
                <a:lnTo>
                  <a:pt x="5865876" y="288417"/>
                </a:lnTo>
                <a:lnTo>
                  <a:pt x="10765155" y="288417"/>
                </a:lnTo>
                <a:lnTo>
                  <a:pt x="10813426" y="296211"/>
                </a:lnTo>
                <a:lnTo>
                  <a:pt x="10855363" y="317917"/>
                </a:lnTo>
                <a:lnTo>
                  <a:pt x="10888443" y="351016"/>
                </a:lnTo>
                <a:lnTo>
                  <a:pt x="10910142" y="392991"/>
                </a:lnTo>
                <a:lnTo>
                  <a:pt x="10917936" y="441325"/>
                </a:lnTo>
                <a:lnTo>
                  <a:pt x="10917936" y="4486224"/>
                </a:lnTo>
                <a:lnTo>
                  <a:pt x="10910142" y="4534529"/>
                </a:lnTo>
                <a:lnTo>
                  <a:pt x="10888443" y="4576483"/>
                </a:lnTo>
                <a:lnTo>
                  <a:pt x="10855363" y="4609567"/>
                </a:lnTo>
                <a:lnTo>
                  <a:pt x="10813426" y="4631264"/>
                </a:lnTo>
                <a:lnTo>
                  <a:pt x="10765155" y="4639056"/>
                </a:lnTo>
                <a:lnTo>
                  <a:pt x="152806" y="4639056"/>
                </a:lnTo>
                <a:lnTo>
                  <a:pt x="104508" y="4631264"/>
                </a:lnTo>
                <a:lnTo>
                  <a:pt x="62561" y="4609567"/>
                </a:lnTo>
                <a:lnTo>
                  <a:pt x="29483" y="4576483"/>
                </a:lnTo>
                <a:lnTo>
                  <a:pt x="7790" y="4534529"/>
                </a:lnTo>
                <a:lnTo>
                  <a:pt x="0" y="4486224"/>
                </a:lnTo>
                <a:lnTo>
                  <a:pt x="0" y="441325"/>
                </a:lnTo>
                <a:lnTo>
                  <a:pt x="7790" y="392991"/>
                </a:lnTo>
                <a:lnTo>
                  <a:pt x="29483" y="351016"/>
                </a:lnTo>
                <a:lnTo>
                  <a:pt x="62561" y="317917"/>
                </a:lnTo>
                <a:lnTo>
                  <a:pt x="104508" y="296211"/>
                </a:lnTo>
                <a:lnTo>
                  <a:pt x="152806" y="288417"/>
                </a:lnTo>
                <a:lnTo>
                  <a:pt x="5041646" y="288417"/>
                </a:lnTo>
                <a:lnTo>
                  <a:pt x="5409310" y="12700"/>
                </a:lnTo>
                <a:lnTo>
                  <a:pt x="5417820" y="9525"/>
                </a:lnTo>
                <a:lnTo>
                  <a:pt x="5430520" y="4825"/>
                </a:lnTo>
                <a:lnTo>
                  <a:pt x="5441060" y="0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859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10" dirty="0"/>
              <a:t>Are</a:t>
            </a:r>
            <a:r>
              <a:rPr spc="-135" dirty="0"/>
              <a:t> </a:t>
            </a:r>
            <a:r>
              <a:rPr dirty="0"/>
              <a:t>electric</a:t>
            </a:r>
            <a:r>
              <a:rPr spc="-125" dirty="0"/>
              <a:t> </a:t>
            </a:r>
            <a:r>
              <a:rPr spc="-80" dirty="0"/>
              <a:t>bikes</a:t>
            </a:r>
            <a:r>
              <a:rPr spc="-120" dirty="0"/>
              <a:t> </a:t>
            </a:r>
            <a:r>
              <a:rPr spc="-75" dirty="0"/>
              <a:t>faster</a:t>
            </a:r>
            <a:r>
              <a:rPr spc="-100" dirty="0"/>
              <a:t> </a:t>
            </a:r>
            <a:r>
              <a:rPr spc="-20" dirty="0"/>
              <a:t>than</a:t>
            </a:r>
            <a:r>
              <a:rPr spc="-95" dirty="0"/>
              <a:t> </a:t>
            </a:r>
            <a:r>
              <a:rPr spc="-30" dirty="0"/>
              <a:t>classic</a:t>
            </a:r>
            <a:r>
              <a:rPr spc="-140" dirty="0"/>
              <a:t> </a:t>
            </a:r>
            <a:r>
              <a:rPr spc="-55" dirty="0"/>
              <a:t>bikes?</a:t>
            </a:r>
            <a:r>
              <a:rPr spc="-114" dirty="0"/>
              <a:t> </a:t>
            </a:r>
            <a:r>
              <a:rPr dirty="0"/>
              <a:t>Do</a:t>
            </a:r>
            <a:r>
              <a:rPr spc="-130" dirty="0"/>
              <a:t> </a:t>
            </a:r>
            <a:r>
              <a:rPr spc="-60" dirty="0"/>
              <a:t>they</a:t>
            </a:r>
            <a:r>
              <a:rPr spc="-95" dirty="0"/>
              <a:t> </a:t>
            </a:r>
            <a:r>
              <a:rPr spc="-60" dirty="0"/>
              <a:t>self- </a:t>
            </a:r>
            <a:r>
              <a:rPr spc="-10" dirty="0"/>
              <a:t>propel?</a:t>
            </a: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20" dirty="0"/>
              <a:t>What</a:t>
            </a:r>
            <a:r>
              <a:rPr spc="-100" dirty="0"/>
              <a:t> </a:t>
            </a:r>
            <a:r>
              <a:rPr dirty="0"/>
              <a:t>are</a:t>
            </a:r>
            <a:r>
              <a:rPr spc="-125" dirty="0"/>
              <a:t> </a:t>
            </a:r>
            <a:r>
              <a:rPr spc="65" dirty="0"/>
              <a:t>docked</a:t>
            </a:r>
            <a:r>
              <a:rPr spc="-130" dirty="0"/>
              <a:t> </a:t>
            </a:r>
            <a:r>
              <a:rPr spc="-10" dirty="0"/>
              <a:t>bikes?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95" dirty="0"/>
              <a:t>Why</a:t>
            </a:r>
            <a:r>
              <a:rPr spc="-75" dirty="0"/>
              <a:t> </a:t>
            </a:r>
            <a:r>
              <a:rPr dirty="0"/>
              <a:t>are</a:t>
            </a:r>
            <a:r>
              <a:rPr spc="-110" dirty="0"/>
              <a:t> </a:t>
            </a:r>
            <a:r>
              <a:rPr spc="-50" dirty="0"/>
              <a:t>members</a:t>
            </a:r>
            <a:r>
              <a:rPr spc="-110" dirty="0"/>
              <a:t> </a:t>
            </a:r>
            <a:r>
              <a:rPr spc="-25" dirty="0"/>
              <a:t>not</a:t>
            </a:r>
            <a:r>
              <a:rPr spc="-120" dirty="0"/>
              <a:t> </a:t>
            </a:r>
            <a:r>
              <a:rPr dirty="0"/>
              <a:t>allowed</a:t>
            </a:r>
            <a:r>
              <a:rPr spc="-90" dirty="0"/>
              <a:t> </a:t>
            </a:r>
            <a:r>
              <a:rPr spc="-10" dirty="0"/>
              <a:t>to</a:t>
            </a:r>
            <a:r>
              <a:rPr spc="-105" dirty="0"/>
              <a:t> </a:t>
            </a:r>
            <a:r>
              <a:rPr spc="-30" dirty="0"/>
              <a:t>used</a:t>
            </a:r>
            <a:r>
              <a:rPr spc="-100" dirty="0"/>
              <a:t> </a:t>
            </a:r>
            <a:r>
              <a:rPr spc="65" dirty="0"/>
              <a:t>docked</a:t>
            </a:r>
            <a:r>
              <a:rPr spc="-105" dirty="0"/>
              <a:t> </a:t>
            </a:r>
            <a:r>
              <a:rPr spc="-10" dirty="0"/>
              <a:t>bikes?</a:t>
            </a:r>
          </a:p>
          <a:p>
            <a:pPr marL="354965" marR="54292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95" dirty="0"/>
              <a:t>Why</a:t>
            </a:r>
            <a:r>
              <a:rPr spc="-65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spc="-45" dirty="0"/>
              <a:t>there</a:t>
            </a:r>
            <a:r>
              <a:rPr spc="-80" dirty="0"/>
              <a:t> </a:t>
            </a:r>
            <a:r>
              <a:rPr dirty="0"/>
              <a:t>duplicate</a:t>
            </a:r>
            <a:r>
              <a:rPr spc="-114" dirty="0"/>
              <a:t> </a:t>
            </a:r>
            <a:r>
              <a:rPr spc="-60" dirty="0"/>
              <a:t>station</a:t>
            </a:r>
            <a:r>
              <a:rPr spc="-105" dirty="0"/>
              <a:t> </a:t>
            </a:r>
            <a:r>
              <a:rPr spc="-30" dirty="0"/>
              <a:t>names</a:t>
            </a:r>
            <a:r>
              <a:rPr spc="-95" dirty="0"/>
              <a:t> </a:t>
            </a:r>
            <a:r>
              <a:rPr spc="-80" dirty="0"/>
              <a:t>for</a:t>
            </a:r>
            <a:r>
              <a:rPr spc="-125" dirty="0"/>
              <a:t> </a:t>
            </a:r>
            <a:r>
              <a:rPr spc="-25" dirty="0"/>
              <a:t>the</a:t>
            </a:r>
            <a:r>
              <a:rPr spc="-90" dirty="0"/>
              <a:t> </a:t>
            </a:r>
            <a:r>
              <a:rPr spc="-20" dirty="0"/>
              <a:t>same </a:t>
            </a:r>
            <a:r>
              <a:rPr dirty="0"/>
              <a:t>geographical</a:t>
            </a:r>
            <a:r>
              <a:rPr spc="204" dirty="0"/>
              <a:t> </a:t>
            </a:r>
            <a:r>
              <a:rPr spc="-10" dirty="0"/>
              <a:t>location?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95" dirty="0"/>
              <a:t>Why</a:t>
            </a:r>
            <a:r>
              <a:rPr spc="-85" dirty="0"/>
              <a:t> </a:t>
            </a:r>
            <a:r>
              <a:rPr dirty="0"/>
              <a:t>are</a:t>
            </a:r>
            <a:r>
              <a:rPr spc="-120" dirty="0"/>
              <a:t> </a:t>
            </a:r>
            <a:r>
              <a:rPr spc="-110" dirty="0"/>
              <a:t>start </a:t>
            </a:r>
            <a:r>
              <a:rPr spc="-85" dirty="0"/>
              <a:t>stations</a:t>
            </a:r>
            <a:r>
              <a:rPr spc="-120" dirty="0"/>
              <a:t> </a:t>
            </a:r>
            <a:r>
              <a:rPr spc="-70" dirty="0"/>
              <a:t>sometimes</a:t>
            </a:r>
            <a:r>
              <a:rPr spc="-114" dirty="0"/>
              <a:t> </a:t>
            </a:r>
            <a:r>
              <a:rPr spc="-25" dirty="0"/>
              <a:t>not</a:t>
            </a:r>
            <a:r>
              <a:rPr spc="-130" dirty="0"/>
              <a:t> </a:t>
            </a:r>
            <a:r>
              <a:rPr spc="50" dirty="0"/>
              <a:t>logged</a:t>
            </a:r>
            <a:r>
              <a:rPr spc="-120" dirty="0"/>
              <a:t> </a:t>
            </a:r>
            <a:r>
              <a:rPr spc="-90" dirty="0"/>
              <a:t>in</a:t>
            </a:r>
            <a:r>
              <a:rPr spc="-155" dirty="0"/>
              <a:t> </a:t>
            </a:r>
            <a:r>
              <a:rPr spc="-20" dirty="0"/>
              <a:t>the</a:t>
            </a:r>
            <a:r>
              <a:rPr spc="-95" dirty="0"/>
              <a:t> </a:t>
            </a:r>
            <a:r>
              <a:rPr spc="55" dirty="0"/>
              <a:t>data?</a:t>
            </a:r>
          </a:p>
          <a:p>
            <a:pPr marL="354965" marR="169545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pc="27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pc="-10" dirty="0"/>
              <a:t>How</a:t>
            </a:r>
            <a:r>
              <a:rPr spc="-110" dirty="0"/>
              <a:t> </a:t>
            </a:r>
            <a:r>
              <a:rPr spc="-190" dirty="0"/>
              <a:t>is</a:t>
            </a:r>
            <a:r>
              <a:rPr spc="-135" dirty="0"/>
              <a:t> </a:t>
            </a:r>
            <a:r>
              <a:rPr spc="-30" dirty="0"/>
              <a:t>latitude/longitude</a:t>
            </a:r>
            <a:r>
              <a:rPr spc="-105" dirty="0"/>
              <a:t> </a:t>
            </a:r>
            <a:r>
              <a:rPr spc="70" dirty="0"/>
              <a:t>data</a:t>
            </a:r>
            <a:r>
              <a:rPr spc="-100" dirty="0"/>
              <a:t> </a:t>
            </a:r>
            <a:r>
              <a:rPr spc="-20" dirty="0"/>
              <a:t>used</a:t>
            </a:r>
            <a:r>
              <a:rPr spc="-80" dirty="0"/>
              <a:t> </a:t>
            </a:r>
            <a:r>
              <a:rPr spc="-65" dirty="0"/>
              <a:t>differently</a:t>
            </a:r>
            <a:r>
              <a:rPr spc="-114" dirty="0"/>
              <a:t> </a:t>
            </a:r>
            <a:r>
              <a:rPr spc="-10" dirty="0"/>
              <a:t>than</a:t>
            </a:r>
            <a:r>
              <a:rPr spc="-75" dirty="0"/>
              <a:t> </a:t>
            </a:r>
            <a:r>
              <a:rPr spc="-25" dirty="0"/>
              <a:t>the </a:t>
            </a:r>
            <a:r>
              <a:rPr spc="-65" dirty="0"/>
              <a:t>station</a:t>
            </a:r>
            <a:r>
              <a:rPr spc="-100" dirty="0"/>
              <a:t> </a:t>
            </a:r>
            <a:r>
              <a:rPr spc="-55" dirty="0"/>
              <a:t>start/end</a:t>
            </a:r>
            <a:r>
              <a:rPr spc="-65" dirty="0"/>
              <a:t> </a:t>
            </a:r>
            <a:r>
              <a:rPr spc="60" dirty="0"/>
              <a:t>data?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16637" y="3082933"/>
            <a:ext cx="1611630" cy="1652270"/>
            <a:chOff x="916637" y="3082933"/>
            <a:chExt cx="1611630" cy="1652270"/>
          </a:xfrm>
        </p:grpSpPr>
        <p:sp>
          <p:nvSpPr>
            <p:cNvPr id="6" name="object 6"/>
            <p:cNvSpPr/>
            <p:nvPr/>
          </p:nvSpPr>
          <p:spPr>
            <a:xfrm>
              <a:off x="1972864" y="4074323"/>
              <a:ext cx="555625" cy="661035"/>
            </a:xfrm>
            <a:custGeom>
              <a:avLst/>
              <a:gdLst/>
              <a:ahLst/>
              <a:cxnLst/>
              <a:rect l="l" t="t" r="r" b="b"/>
              <a:pathLst>
                <a:path w="555625" h="661035">
                  <a:moveTo>
                    <a:pt x="310513" y="0"/>
                  </a:moveTo>
                  <a:lnTo>
                    <a:pt x="249188" y="7404"/>
                  </a:lnTo>
                  <a:lnTo>
                    <a:pt x="203795" y="23790"/>
                  </a:lnTo>
                  <a:lnTo>
                    <a:pt x="163159" y="48297"/>
                  </a:lnTo>
                  <a:lnTo>
                    <a:pt x="128222" y="79894"/>
                  </a:lnTo>
                  <a:lnTo>
                    <a:pt x="99924" y="117550"/>
                  </a:lnTo>
                  <a:lnTo>
                    <a:pt x="79208" y="160234"/>
                  </a:lnTo>
                  <a:lnTo>
                    <a:pt x="67009" y="206987"/>
                  </a:lnTo>
                  <a:lnTo>
                    <a:pt x="64375" y="254857"/>
                  </a:lnTo>
                  <a:lnTo>
                    <a:pt x="64281" y="260618"/>
                  </a:lnTo>
                  <a:lnTo>
                    <a:pt x="8059" y="358555"/>
                  </a:lnTo>
                  <a:lnTo>
                    <a:pt x="0" y="379883"/>
                  </a:lnTo>
                  <a:lnTo>
                    <a:pt x="2954" y="397535"/>
                  </a:lnTo>
                  <a:lnTo>
                    <a:pt x="13561" y="409982"/>
                  </a:lnTo>
                  <a:lnTo>
                    <a:pt x="28455" y="415696"/>
                  </a:lnTo>
                  <a:lnTo>
                    <a:pt x="64375" y="415696"/>
                  </a:lnTo>
                  <a:lnTo>
                    <a:pt x="64359" y="466296"/>
                  </a:lnTo>
                  <a:lnTo>
                    <a:pt x="71919" y="503777"/>
                  </a:lnTo>
                  <a:lnTo>
                    <a:pt x="123173" y="555032"/>
                  </a:lnTo>
                  <a:lnTo>
                    <a:pt x="160670" y="562609"/>
                  </a:lnTo>
                  <a:lnTo>
                    <a:pt x="200666" y="562609"/>
                  </a:lnTo>
                  <a:lnTo>
                    <a:pt x="200666" y="660523"/>
                  </a:lnTo>
                  <a:lnTo>
                    <a:pt x="458537" y="660523"/>
                  </a:lnTo>
                  <a:lnTo>
                    <a:pt x="458537" y="623059"/>
                  </a:lnTo>
                  <a:lnTo>
                    <a:pt x="238147" y="623059"/>
                  </a:lnTo>
                  <a:lnTo>
                    <a:pt x="238147" y="525140"/>
                  </a:lnTo>
                  <a:lnTo>
                    <a:pt x="162857" y="525140"/>
                  </a:lnTo>
                  <a:lnTo>
                    <a:pt x="116739" y="505493"/>
                  </a:lnTo>
                  <a:lnTo>
                    <a:pt x="101840" y="466296"/>
                  </a:lnTo>
                  <a:lnTo>
                    <a:pt x="101840" y="378226"/>
                  </a:lnTo>
                  <a:lnTo>
                    <a:pt x="40090" y="378226"/>
                  </a:lnTo>
                  <a:lnTo>
                    <a:pt x="40106" y="377945"/>
                  </a:lnTo>
                  <a:lnTo>
                    <a:pt x="101747" y="270610"/>
                  </a:lnTo>
                  <a:lnTo>
                    <a:pt x="101716" y="254857"/>
                  </a:lnTo>
                  <a:lnTo>
                    <a:pt x="105075" y="206987"/>
                  </a:lnTo>
                  <a:lnTo>
                    <a:pt x="118741" y="162562"/>
                  </a:lnTo>
                  <a:lnTo>
                    <a:pt x="141525" y="122882"/>
                  </a:lnTo>
                  <a:lnTo>
                    <a:pt x="172241" y="89247"/>
                  </a:lnTo>
                  <a:lnTo>
                    <a:pt x="209700" y="62956"/>
                  </a:lnTo>
                  <a:lnTo>
                    <a:pt x="252716" y="45311"/>
                  </a:lnTo>
                  <a:lnTo>
                    <a:pt x="300101" y="37610"/>
                  </a:lnTo>
                  <a:lnTo>
                    <a:pt x="303318" y="37454"/>
                  </a:lnTo>
                  <a:lnTo>
                    <a:pt x="439287" y="37454"/>
                  </a:lnTo>
                  <a:lnTo>
                    <a:pt x="402507" y="18159"/>
                  </a:lnTo>
                  <a:lnTo>
                    <a:pt x="357665" y="4648"/>
                  </a:lnTo>
                  <a:lnTo>
                    <a:pt x="310513" y="0"/>
                  </a:lnTo>
                  <a:close/>
                </a:path>
                <a:path w="555625" h="661035">
                  <a:moveTo>
                    <a:pt x="439287" y="37454"/>
                  </a:moveTo>
                  <a:lnTo>
                    <a:pt x="310284" y="37454"/>
                  </a:lnTo>
                  <a:lnTo>
                    <a:pt x="356028" y="42526"/>
                  </a:lnTo>
                  <a:lnTo>
                    <a:pt x="398738" y="57275"/>
                  </a:lnTo>
                  <a:lnTo>
                    <a:pt x="436683" y="80517"/>
                  </a:lnTo>
                  <a:lnTo>
                    <a:pt x="468692" y="111130"/>
                  </a:lnTo>
                  <a:lnTo>
                    <a:pt x="493597" y="147993"/>
                  </a:lnTo>
                  <a:lnTo>
                    <a:pt x="510227" y="189984"/>
                  </a:lnTo>
                  <a:lnTo>
                    <a:pt x="517414" y="235982"/>
                  </a:lnTo>
                  <a:lnTo>
                    <a:pt x="517557" y="241711"/>
                  </a:lnTo>
                  <a:lnTo>
                    <a:pt x="517557" y="249143"/>
                  </a:lnTo>
                  <a:lnTo>
                    <a:pt x="517414" y="254857"/>
                  </a:lnTo>
                  <a:lnTo>
                    <a:pt x="517258" y="255794"/>
                  </a:lnTo>
                  <a:lnTo>
                    <a:pt x="517258" y="256731"/>
                  </a:lnTo>
                  <a:lnTo>
                    <a:pt x="509986" y="304238"/>
                  </a:lnTo>
                  <a:lnTo>
                    <a:pt x="493520" y="348897"/>
                  </a:lnTo>
                  <a:lnTo>
                    <a:pt x="468503" y="389407"/>
                  </a:lnTo>
                  <a:lnTo>
                    <a:pt x="435580" y="424471"/>
                  </a:lnTo>
                  <a:lnTo>
                    <a:pt x="421056" y="435712"/>
                  </a:lnTo>
                  <a:lnTo>
                    <a:pt x="421056" y="623059"/>
                  </a:lnTo>
                  <a:lnTo>
                    <a:pt x="458537" y="623059"/>
                  </a:lnTo>
                  <a:lnTo>
                    <a:pt x="458537" y="454072"/>
                  </a:lnTo>
                  <a:lnTo>
                    <a:pt x="492021" y="422765"/>
                  </a:lnTo>
                  <a:lnTo>
                    <a:pt x="518870" y="386332"/>
                  </a:lnTo>
                  <a:lnTo>
                    <a:pt x="538597" y="345802"/>
                  </a:lnTo>
                  <a:lnTo>
                    <a:pt x="550716" y="302202"/>
                  </a:lnTo>
                  <a:lnTo>
                    <a:pt x="554724" y="256731"/>
                  </a:lnTo>
                  <a:lnTo>
                    <a:pt x="555208" y="249143"/>
                  </a:lnTo>
                  <a:lnTo>
                    <a:pt x="555208" y="241711"/>
                  </a:lnTo>
                  <a:lnTo>
                    <a:pt x="554846" y="235982"/>
                  </a:lnTo>
                  <a:lnTo>
                    <a:pt x="554739" y="234280"/>
                  </a:lnTo>
                  <a:lnTo>
                    <a:pt x="547887" y="186593"/>
                  </a:lnTo>
                  <a:lnTo>
                    <a:pt x="532397" y="142396"/>
                  </a:lnTo>
                  <a:lnTo>
                    <a:pt x="509191" y="102572"/>
                  </a:lnTo>
                  <a:lnTo>
                    <a:pt x="479193" y="68003"/>
                  </a:lnTo>
                  <a:lnTo>
                    <a:pt x="443324" y="39572"/>
                  </a:lnTo>
                  <a:lnTo>
                    <a:pt x="439287" y="37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804" y="4120114"/>
              <a:ext cx="103135" cy="103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247" y="3980695"/>
              <a:ext cx="179597" cy="1795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6637" y="3082933"/>
              <a:ext cx="1287780" cy="899794"/>
            </a:xfrm>
            <a:custGeom>
              <a:avLst/>
              <a:gdLst/>
              <a:ahLst/>
              <a:cxnLst/>
              <a:rect l="l" t="t" r="r" b="b"/>
              <a:pathLst>
                <a:path w="1287780" h="899795">
                  <a:moveTo>
                    <a:pt x="562426" y="789833"/>
                  </a:moveTo>
                  <a:lnTo>
                    <a:pt x="517528" y="789833"/>
                  </a:lnTo>
                  <a:lnTo>
                    <a:pt x="541395" y="827568"/>
                  </a:lnTo>
                  <a:lnTo>
                    <a:pt x="572190" y="857925"/>
                  </a:lnTo>
                  <a:lnTo>
                    <a:pt x="608364" y="880363"/>
                  </a:lnTo>
                  <a:lnTo>
                    <a:pt x="648366" y="894340"/>
                  </a:lnTo>
                  <a:lnTo>
                    <a:pt x="690645" y="899314"/>
                  </a:lnTo>
                  <a:lnTo>
                    <a:pt x="733653" y="894744"/>
                  </a:lnTo>
                  <a:lnTo>
                    <a:pt x="775837" y="880088"/>
                  </a:lnTo>
                  <a:lnTo>
                    <a:pt x="804902" y="861806"/>
                  </a:lnTo>
                  <a:lnTo>
                    <a:pt x="691723" y="861806"/>
                  </a:lnTo>
                  <a:lnTo>
                    <a:pt x="645491" y="854751"/>
                  </a:lnTo>
                  <a:lnTo>
                    <a:pt x="604659" y="835083"/>
                  </a:lnTo>
                  <a:lnTo>
                    <a:pt x="571449" y="804826"/>
                  </a:lnTo>
                  <a:lnTo>
                    <a:pt x="562426" y="789833"/>
                  </a:lnTo>
                  <a:close/>
                </a:path>
                <a:path w="1287780" h="899795">
                  <a:moveTo>
                    <a:pt x="846395" y="689180"/>
                  </a:moveTo>
                  <a:lnTo>
                    <a:pt x="846302" y="689492"/>
                  </a:lnTo>
                  <a:lnTo>
                    <a:pt x="847161" y="695019"/>
                  </a:lnTo>
                  <a:lnTo>
                    <a:pt x="847660" y="700592"/>
                  </a:lnTo>
                  <a:lnTo>
                    <a:pt x="847704" y="706780"/>
                  </a:lnTo>
                  <a:lnTo>
                    <a:pt x="839858" y="755062"/>
                  </a:lnTo>
                  <a:lnTo>
                    <a:pt x="839806" y="755380"/>
                  </a:lnTo>
                  <a:lnTo>
                    <a:pt x="817660" y="798099"/>
                  </a:lnTo>
                  <a:lnTo>
                    <a:pt x="783926" y="831781"/>
                  </a:lnTo>
                  <a:lnTo>
                    <a:pt x="741166" y="853869"/>
                  </a:lnTo>
                  <a:lnTo>
                    <a:pt x="691941" y="861806"/>
                  </a:lnTo>
                  <a:lnTo>
                    <a:pt x="804902" y="861806"/>
                  </a:lnTo>
                  <a:lnTo>
                    <a:pt x="812624" y="856949"/>
                  </a:lnTo>
                  <a:lnTo>
                    <a:pt x="842987" y="826594"/>
                  </a:lnTo>
                  <a:lnTo>
                    <a:pt x="865906" y="790295"/>
                  </a:lnTo>
                  <a:lnTo>
                    <a:pt x="880363" y="749319"/>
                  </a:lnTo>
                  <a:lnTo>
                    <a:pt x="999908" y="749319"/>
                  </a:lnTo>
                  <a:lnTo>
                    <a:pt x="1038008" y="733410"/>
                  </a:lnTo>
                  <a:lnTo>
                    <a:pt x="1053168" y="721747"/>
                  </a:lnTo>
                  <a:lnTo>
                    <a:pt x="936585" y="721747"/>
                  </a:lnTo>
                  <a:lnTo>
                    <a:pt x="931681" y="721513"/>
                  </a:lnTo>
                  <a:lnTo>
                    <a:pt x="884410" y="710893"/>
                  </a:lnTo>
                  <a:lnTo>
                    <a:pt x="846583" y="689336"/>
                  </a:lnTo>
                  <a:lnTo>
                    <a:pt x="846395" y="689180"/>
                  </a:lnTo>
                  <a:close/>
                </a:path>
                <a:path w="1287780" h="899795">
                  <a:moveTo>
                    <a:pt x="262500" y="663356"/>
                  </a:moveTo>
                  <a:lnTo>
                    <a:pt x="222566" y="663356"/>
                  </a:lnTo>
                  <a:lnTo>
                    <a:pt x="236207" y="706780"/>
                  </a:lnTo>
                  <a:lnTo>
                    <a:pt x="258886" y="744882"/>
                  </a:lnTo>
                  <a:lnTo>
                    <a:pt x="289240" y="776531"/>
                  </a:lnTo>
                  <a:lnTo>
                    <a:pt x="325906" y="800592"/>
                  </a:lnTo>
                  <a:lnTo>
                    <a:pt x="367521" y="815932"/>
                  </a:lnTo>
                  <a:lnTo>
                    <a:pt x="412721" y="821417"/>
                  </a:lnTo>
                  <a:lnTo>
                    <a:pt x="440454" y="819360"/>
                  </a:lnTo>
                  <a:lnTo>
                    <a:pt x="467450" y="813324"/>
                  </a:lnTo>
                  <a:lnTo>
                    <a:pt x="493283" y="803438"/>
                  </a:lnTo>
                  <a:lnTo>
                    <a:pt x="517528" y="789833"/>
                  </a:lnTo>
                  <a:lnTo>
                    <a:pt x="562426" y="789833"/>
                  </a:lnTo>
                  <a:lnTo>
                    <a:pt x="558883" y="783947"/>
                  </a:lnTo>
                  <a:lnTo>
                    <a:pt x="412331" y="783947"/>
                  </a:lnTo>
                  <a:lnTo>
                    <a:pt x="363225" y="775906"/>
                  </a:lnTo>
                  <a:lnTo>
                    <a:pt x="320578" y="753794"/>
                  </a:lnTo>
                  <a:lnTo>
                    <a:pt x="286929" y="720151"/>
                  </a:lnTo>
                  <a:lnTo>
                    <a:pt x="264818" y="677517"/>
                  </a:lnTo>
                  <a:lnTo>
                    <a:pt x="262822" y="665324"/>
                  </a:lnTo>
                  <a:lnTo>
                    <a:pt x="262780" y="665064"/>
                  </a:lnTo>
                  <a:lnTo>
                    <a:pt x="262658" y="664322"/>
                  </a:lnTo>
                  <a:lnTo>
                    <a:pt x="262572" y="663794"/>
                  </a:lnTo>
                  <a:lnTo>
                    <a:pt x="262500" y="663356"/>
                  </a:lnTo>
                  <a:close/>
                </a:path>
                <a:path w="1287780" h="899795">
                  <a:moveTo>
                    <a:pt x="536753" y="720389"/>
                  </a:moveTo>
                  <a:lnTo>
                    <a:pt x="536579" y="720389"/>
                  </a:lnTo>
                  <a:lnTo>
                    <a:pt x="536385" y="720639"/>
                  </a:lnTo>
                  <a:lnTo>
                    <a:pt x="511936" y="747254"/>
                  </a:lnTo>
                  <a:lnTo>
                    <a:pt x="482238" y="767177"/>
                  </a:lnTo>
                  <a:lnTo>
                    <a:pt x="448715" y="779639"/>
                  </a:lnTo>
                  <a:lnTo>
                    <a:pt x="412721" y="783947"/>
                  </a:lnTo>
                  <a:lnTo>
                    <a:pt x="558883" y="783947"/>
                  </a:lnTo>
                  <a:lnTo>
                    <a:pt x="548084" y="766003"/>
                  </a:lnTo>
                  <a:lnTo>
                    <a:pt x="537061" y="721747"/>
                  </a:lnTo>
                  <a:lnTo>
                    <a:pt x="537002" y="721513"/>
                  </a:lnTo>
                  <a:lnTo>
                    <a:pt x="536886" y="721044"/>
                  </a:lnTo>
                  <a:lnTo>
                    <a:pt x="536784" y="720639"/>
                  </a:lnTo>
                  <a:lnTo>
                    <a:pt x="536753" y="720389"/>
                  </a:lnTo>
                  <a:close/>
                </a:path>
                <a:path w="1287780" h="899795">
                  <a:moveTo>
                    <a:pt x="999908" y="749319"/>
                  </a:moveTo>
                  <a:lnTo>
                    <a:pt x="880363" y="749319"/>
                  </a:lnTo>
                  <a:lnTo>
                    <a:pt x="891276" y="752592"/>
                  </a:lnTo>
                  <a:lnTo>
                    <a:pt x="901532" y="755062"/>
                  </a:lnTo>
                  <a:lnTo>
                    <a:pt x="941442" y="759217"/>
                  </a:lnTo>
                  <a:lnTo>
                    <a:pt x="992069" y="752592"/>
                  </a:lnTo>
                  <a:lnTo>
                    <a:pt x="999908" y="749319"/>
                  </a:lnTo>
                  <a:close/>
                </a:path>
                <a:path w="1287780" h="899795">
                  <a:moveTo>
                    <a:pt x="1207284" y="270735"/>
                  </a:moveTo>
                  <a:lnTo>
                    <a:pt x="1096645" y="270735"/>
                  </a:lnTo>
                  <a:lnTo>
                    <a:pt x="1145728" y="279190"/>
                  </a:lnTo>
                  <a:lnTo>
                    <a:pt x="1188194" y="301723"/>
                  </a:lnTo>
                  <a:lnTo>
                    <a:pt x="1221507" y="335748"/>
                  </a:lnTo>
                  <a:lnTo>
                    <a:pt x="1243134" y="378677"/>
                  </a:lnTo>
                  <a:lnTo>
                    <a:pt x="1250537" y="427921"/>
                  </a:lnTo>
                  <a:lnTo>
                    <a:pt x="1242618" y="475378"/>
                  </a:lnTo>
                  <a:lnTo>
                    <a:pt x="1221449" y="516830"/>
                  </a:lnTo>
                  <a:lnTo>
                    <a:pt x="1189315" y="549926"/>
                  </a:lnTo>
                  <a:lnTo>
                    <a:pt x="1148499" y="572313"/>
                  </a:lnTo>
                  <a:lnTo>
                    <a:pt x="1100335" y="581828"/>
                  </a:lnTo>
                  <a:lnTo>
                    <a:pt x="1095068" y="581828"/>
                  </a:lnTo>
                  <a:lnTo>
                    <a:pt x="1083829" y="626867"/>
                  </a:lnTo>
                  <a:lnTo>
                    <a:pt x="1060647" y="665324"/>
                  </a:lnTo>
                  <a:lnTo>
                    <a:pt x="1027722" y="695292"/>
                  </a:lnTo>
                  <a:lnTo>
                    <a:pt x="987254" y="714767"/>
                  </a:lnTo>
                  <a:lnTo>
                    <a:pt x="941442" y="721747"/>
                  </a:lnTo>
                  <a:lnTo>
                    <a:pt x="1053168" y="721747"/>
                  </a:lnTo>
                  <a:lnTo>
                    <a:pt x="1077176" y="703276"/>
                  </a:lnTo>
                  <a:lnTo>
                    <a:pt x="1107489" y="663794"/>
                  </a:lnTo>
                  <a:lnTo>
                    <a:pt x="1126865" y="616566"/>
                  </a:lnTo>
                  <a:lnTo>
                    <a:pt x="1169678" y="604234"/>
                  </a:lnTo>
                  <a:lnTo>
                    <a:pt x="1207353" y="583209"/>
                  </a:lnTo>
                  <a:lnTo>
                    <a:pt x="1238941" y="554826"/>
                  </a:lnTo>
                  <a:lnTo>
                    <a:pt x="1263488" y="520417"/>
                  </a:lnTo>
                  <a:lnTo>
                    <a:pt x="1280044" y="481318"/>
                  </a:lnTo>
                  <a:lnTo>
                    <a:pt x="1287659" y="438863"/>
                  </a:lnTo>
                  <a:lnTo>
                    <a:pt x="1285379" y="394385"/>
                  </a:lnTo>
                  <a:lnTo>
                    <a:pt x="1272961" y="351454"/>
                  </a:lnTo>
                  <a:lnTo>
                    <a:pt x="1251644" y="313464"/>
                  </a:lnTo>
                  <a:lnTo>
                    <a:pt x="1222703" y="281541"/>
                  </a:lnTo>
                  <a:lnTo>
                    <a:pt x="1207284" y="270735"/>
                  </a:lnTo>
                  <a:close/>
                </a:path>
                <a:path w="1287780" h="899795">
                  <a:moveTo>
                    <a:pt x="381190" y="93362"/>
                  </a:moveTo>
                  <a:lnTo>
                    <a:pt x="331086" y="100137"/>
                  </a:lnTo>
                  <a:lnTo>
                    <a:pt x="285859" y="118876"/>
                  </a:lnTo>
                  <a:lnTo>
                    <a:pt x="247240" y="147904"/>
                  </a:lnTo>
                  <a:lnTo>
                    <a:pt x="216959" y="185545"/>
                  </a:lnTo>
                  <a:lnTo>
                    <a:pt x="196746" y="230123"/>
                  </a:lnTo>
                  <a:lnTo>
                    <a:pt x="188334" y="279962"/>
                  </a:lnTo>
                  <a:lnTo>
                    <a:pt x="144205" y="286127"/>
                  </a:lnTo>
                  <a:lnTo>
                    <a:pt x="103787" y="301723"/>
                  </a:lnTo>
                  <a:lnTo>
                    <a:pt x="68650" y="325268"/>
                  </a:lnTo>
                  <a:lnTo>
                    <a:pt x="39484" y="355870"/>
                  </a:lnTo>
                  <a:lnTo>
                    <a:pt x="17567" y="392245"/>
                  </a:lnTo>
                  <a:lnTo>
                    <a:pt x="4029" y="433207"/>
                  </a:lnTo>
                  <a:lnTo>
                    <a:pt x="0" y="477568"/>
                  </a:lnTo>
                  <a:lnTo>
                    <a:pt x="7892" y="527875"/>
                  </a:lnTo>
                  <a:lnTo>
                    <a:pt x="27857" y="572927"/>
                  </a:lnTo>
                  <a:lnTo>
                    <a:pt x="58119" y="610990"/>
                  </a:lnTo>
                  <a:lnTo>
                    <a:pt x="96902" y="640330"/>
                  </a:lnTo>
                  <a:lnTo>
                    <a:pt x="142429" y="659212"/>
                  </a:lnTo>
                  <a:lnTo>
                    <a:pt x="192925" y="665901"/>
                  </a:lnTo>
                  <a:lnTo>
                    <a:pt x="194881" y="665901"/>
                  </a:lnTo>
                  <a:lnTo>
                    <a:pt x="202384" y="665581"/>
                  </a:lnTo>
                  <a:lnTo>
                    <a:pt x="209136" y="665064"/>
                  </a:lnTo>
                  <a:lnTo>
                    <a:pt x="215864" y="664322"/>
                  </a:lnTo>
                  <a:lnTo>
                    <a:pt x="222566" y="663356"/>
                  </a:lnTo>
                  <a:lnTo>
                    <a:pt x="262500" y="663356"/>
                  </a:lnTo>
                  <a:lnTo>
                    <a:pt x="256784" y="628431"/>
                  </a:lnTo>
                  <a:lnTo>
                    <a:pt x="192925" y="628431"/>
                  </a:lnTo>
                  <a:lnTo>
                    <a:pt x="143762" y="620467"/>
                  </a:lnTo>
                  <a:lnTo>
                    <a:pt x="101073" y="598358"/>
                  </a:lnTo>
                  <a:lnTo>
                    <a:pt x="67419" y="564667"/>
                  </a:lnTo>
                  <a:lnTo>
                    <a:pt x="45363" y="521957"/>
                  </a:lnTo>
                  <a:lnTo>
                    <a:pt x="37465" y="472791"/>
                  </a:lnTo>
                  <a:lnTo>
                    <a:pt x="45310" y="424009"/>
                  </a:lnTo>
                  <a:lnTo>
                    <a:pt x="67112" y="381559"/>
                  </a:lnTo>
                  <a:lnTo>
                    <a:pt x="100378" y="347960"/>
                  </a:lnTo>
                  <a:lnTo>
                    <a:pt x="142616" y="325729"/>
                  </a:lnTo>
                  <a:lnTo>
                    <a:pt x="191332" y="317385"/>
                  </a:lnTo>
                  <a:lnTo>
                    <a:pt x="229266" y="317385"/>
                  </a:lnTo>
                  <a:lnTo>
                    <a:pt x="228344" y="313464"/>
                  </a:lnTo>
                  <a:lnTo>
                    <a:pt x="228242" y="313030"/>
                  </a:lnTo>
                  <a:lnTo>
                    <a:pt x="226789" y="304181"/>
                  </a:lnTo>
                  <a:lnTo>
                    <a:pt x="225942" y="295255"/>
                  </a:lnTo>
                  <a:lnTo>
                    <a:pt x="225705" y="286285"/>
                  </a:lnTo>
                  <a:lnTo>
                    <a:pt x="233743" y="237189"/>
                  </a:lnTo>
                  <a:lnTo>
                    <a:pt x="255862" y="194549"/>
                  </a:lnTo>
                  <a:lnTo>
                    <a:pt x="289520" y="160911"/>
                  </a:lnTo>
                  <a:lnTo>
                    <a:pt x="332174" y="138823"/>
                  </a:lnTo>
                  <a:lnTo>
                    <a:pt x="381284" y="130832"/>
                  </a:lnTo>
                  <a:lnTo>
                    <a:pt x="488654" y="130832"/>
                  </a:lnTo>
                  <a:lnTo>
                    <a:pt x="491606" y="122081"/>
                  </a:lnTo>
                  <a:lnTo>
                    <a:pt x="500987" y="108506"/>
                  </a:lnTo>
                  <a:lnTo>
                    <a:pt x="456543" y="108506"/>
                  </a:lnTo>
                  <a:lnTo>
                    <a:pt x="438326" y="101924"/>
                  </a:lnTo>
                  <a:lnTo>
                    <a:pt x="419605" y="97187"/>
                  </a:lnTo>
                  <a:lnTo>
                    <a:pt x="400515" y="94323"/>
                  </a:lnTo>
                  <a:lnTo>
                    <a:pt x="381190" y="93362"/>
                  </a:lnTo>
                  <a:close/>
                </a:path>
                <a:path w="1287780" h="899795">
                  <a:moveTo>
                    <a:pt x="256737" y="614521"/>
                  </a:moveTo>
                  <a:lnTo>
                    <a:pt x="256565" y="614521"/>
                  </a:lnTo>
                  <a:lnTo>
                    <a:pt x="241609" y="620246"/>
                  </a:lnTo>
                  <a:lnTo>
                    <a:pt x="226238" y="624480"/>
                  </a:lnTo>
                  <a:lnTo>
                    <a:pt x="210531" y="627211"/>
                  </a:lnTo>
                  <a:lnTo>
                    <a:pt x="194390" y="628431"/>
                  </a:lnTo>
                  <a:lnTo>
                    <a:pt x="256784" y="628431"/>
                  </a:lnTo>
                  <a:lnTo>
                    <a:pt x="256737" y="614521"/>
                  </a:lnTo>
                  <a:close/>
                </a:path>
                <a:path w="1287780" h="899795">
                  <a:moveTo>
                    <a:pt x="229266" y="317385"/>
                  </a:moveTo>
                  <a:lnTo>
                    <a:pt x="194596" y="317385"/>
                  </a:lnTo>
                  <a:lnTo>
                    <a:pt x="203573" y="317689"/>
                  </a:lnTo>
                  <a:lnTo>
                    <a:pt x="212491" y="318558"/>
                  </a:lnTo>
                  <a:lnTo>
                    <a:pt x="221337" y="319991"/>
                  </a:lnTo>
                  <a:lnTo>
                    <a:pt x="230215" y="322022"/>
                  </a:lnTo>
                  <a:lnTo>
                    <a:pt x="230297" y="321772"/>
                  </a:lnTo>
                  <a:lnTo>
                    <a:pt x="229337" y="317689"/>
                  </a:lnTo>
                  <a:lnTo>
                    <a:pt x="229266" y="317385"/>
                  </a:lnTo>
                  <a:close/>
                </a:path>
                <a:path w="1287780" h="899795">
                  <a:moveTo>
                    <a:pt x="1021196" y="84151"/>
                  </a:moveTo>
                  <a:lnTo>
                    <a:pt x="910004" y="84151"/>
                  </a:lnTo>
                  <a:lnTo>
                    <a:pt x="959103" y="92139"/>
                  </a:lnTo>
                  <a:lnTo>
                    <a:pt x="1001745" y="114223"/>
                  </a:lnTo>
                  <a:lnTo>
                    <a:pt x="1035414" y="147904"/>
                  </a:lnTo>
                  <a:lnTo>
                    <a:pt x="1057502" y="190512"/>
                  </a:lnTo>
                  <a:lnTo>
                    <a:pt x="1065536" y="239635"/>
                  </a:lnTo>
                  <a:lnTo>
                    <a:pt x="1065238" y="248600"/>
                  </a:lnTo>
                  <a:lnTo>
                    <a:pt x="1064439" y="256811"/>
                  </a:lnTo>
                  <a:lnTo>
                    <a:pt x="1064370" y="257519"/>
                  </a:lnTo>
                  <a:lnTo>
                    <a:pt x="1062938" y="266367"/>
                  </a:lnTo>
                  <a:lnTo>
                    <a:pt x="1060944" y="275122"/>
                  </a:lnTo>
                  <a:lnTo>
                    <a:pt x="1060884" y="275325"/>
                  </a:lnTo>
                  <a:lnTo>
                    <a:pt x="1061147" y="275325"/>
                  </a:lnTo>
                  <a:lnTo>
                    <a:pt x="1069898" y="273332"/>
                  </a:lnTo>
                  <a:lnTo>
                    <a:pt x="1078750" y="271900"/>
                  </a:lnTo>
                  <a:lnTo>
                    <a:pt x="1087675" y="271033"/>
                  </a:lnTo>
                  <a:lnTo>
                    <a:pt x="1096645" y="270735"/>
                  </a:lnTo>
                  <a:lnTo>
                    <a:pt x="1207284" y="270735"/>
                  </a:lnTo>
                  <a:lnTo>
                    <a:pt x="1187414" y="256811"/>
                  </a:lnTo>
                  <a:lnTo>
                    <a:pt x="1147052" y="240401"/>
                  </a:lnTo>
                  <a:lnTo>
                    <a:pt x="1102892" y="233437"/>
                  </a:lnTo>
                  <a:lnTo>
                    <a:pt x="1094494" y="183575"/>
                  </a:lnTo>
                  <a:lnTo>
                    <a:pt x="1074371" y="139165"/>
                  </a:lnTo>
                  <a:lnTo>
                    <a:pt x="1074281" y="138965"/>
                  </a:lnTo>
                  <a:lnTo>
                    <a:pt x="1043986" y="101289"/>
                  </a:lnTo>
                  <a:lnTo>
                    <a:pt x="1021196" y="84151"/>
                  </a:lnTo>
                  <a:close/>
                </a:path>
                <a:path w="1287780" h="899795">
                  <a:moveTo>
                    <a:pt x="488654" y="130832"/>
                  </a:moveTo>
                  <a:lnTo>
                    <a:pt x="381284" y="130832"/>
                  </a:lnTo>
                  <a:lnTo>
                    <a:pt x="407079" y="132942"/>
                  </a:lnTo>
                  <a:lnTo>
                    <a:pt x="432024" y="139165"/>
                  </a:lnTo>
                  <a:lnTo>
                    <a:pt x="455646" y="149340"/>
                  </a:lnTo>
                  <a:lnTo>
                    <a:pt x="477470" y="163306"/>
                  </a:lnTo>
                  <a:lnTo>
                    <a:pt x="477626" y="163306"/>
                  </a:lnTo>
                  <a:lnTo>
                    <a:pt x="477751" y="163149"/>
                  </a:lnTo>
                  <a:lnTo>
                    <a:pt x="488654" y="130832"/>
                  </a:lnTo>
                  <a:close/>
                </a:path>
                <a:path w="1287780" h="899795">
                  <a:moveTo>
                    <a:pt x="740689" y="37469"/>
                  </a:moveTo>
                  <a:lnTo>
                    <a:pt x="632986" y="37469"/>
                  </a:lnTo>
                  <a:lnTo>
                    <a:pt x="682804" y="47147"/>
                  </a:lnTo>
                  <a:lnTo>
                    <a:pt x="726055" y="71329"/>
                  </a:lnTo>
                  <a:lnTo>
                    <a:pt x="759734" y="107659"/>
                  </a:lnTo>
                  <a:lnTo>
                    <a:pt x="780834" y="153782"/>
                  </a:lnTo>
                  <a:lnTo>
                    <a:pt x="780881" y="153938"/>
                  </a:lnTo>
                  <a:lnTo>
                    <a:pt x="781022" y="153938"/>
                  </a:lnTo>
                  <a:lnTo>
                    <a:pt x="806000" y="124592"/>
                  </a:lnTo>
                  <a:lnTo>
                    <a:pt x="836785" y="102690"/>
                  </a:lnTo>
                  <a:lnTo>
                    <a:pt x="871965" y="88927"/>
                  </a:lnTo>
                  <a:lnTo>
                    <a:pt x="881407" y="87741"/>
                  </a:lnTo>
                  <a:lnTo>
                    <a:pt x="791423" y="87741"/>
                  </a:lnTo>
                  <a:lnTo>
                    <a:pt x="760215" y="51374"/>
                  </a:lnTo>
                  <a:lnTo>
                    <a:pt x="740689" y="37469"/>
                  </a:lnTo>
                  <a:close/>
                </a:path>
                <a:path w="1287780" h="899795">
                  <a:moveTo>
                    <a:pt x="630300" y="0"/>
                  </a:moveTo>
                  <a:lnTo>
                    <a:pt x="575591" y="7623"/>
                  </a:lnTo>
                  <a:lnTo>
                    <a:pt x="527197" y="29370"/>
                  </a:lnTo>
                  <a:lnTo>
                    <a:pt x="486619" y="63559"/>
                  </a:lnTo>
                  <a:lnTo>
                    <a:pt x="456543" y="108506"/>
                  </a:lnTo>
                  <a:lnTo>
                    <a:pt x="500987" y="108506"/>
                  </a:lnTo>
                  <a:lnTo>
                    <a:pt x="515563" y="87413"/>
                  </a:lnTo>
                  <a:lnTo>
                    <a:pt x="547730" y="60711"/>
                  </a:lnTo>
                  <a:lnTo>
                    <a:pt x="586211" y="43541"/>
                  </a:lnTo>
                  <a:lnTo>
                    <a:pt x="629113" y="37469"/>
                  </a:lnTo>
                  <a:lnTo>
                    <a:pt x="740689" y="37469"/>
                  </a:lnTo>
                  <a:lnTo>
                    <a:pt x="721725" y="23965"/>
                  </a:lnTo>
                  <a:lnTo>
                    <a:pt x="677804" y="6508"/>
                  </a:lnTo>
                  <a:lnTo>
                    <a:pt x="630300" y="0"/>
                  </a:lnTo>
                  <a:close/>
                </a:path>
                <a:path w="1287780" h="899795">
                  <a:moveTo>
                    <a:pt x="909942" y="46681"/>
                  </a:moveTo>
                  <a:lnTo>
                    <a:pt x="878033" y="49364"/>
                  </a:lnTo>
                  <a:lnTo>
                    <a:pt x="847221" y="57258"/>
                  </a:lnTo>
                  <a:lnTo>
                    <a:pt x="818140" y="70129"/>
                  </a:lnTo>
                  <a:lnTo>
                    <a:pt x="791423" y="87741"/>
                  </a:lnTo>
                  <a:lnTo>
                    <a:pt x="881407" y="87741"/>
                  </a:lnTo>
                  <a:lnTo>
                    <a:pt x="910004" y="84151"/>
                  </a:lnTo>
                  <a:lnTo>
                    <a:pt x="1021196" y="84151"/>
                  </a:lnTo>
                  <a:lnTo>
                    <a:pt x="1005343" y="72228"/>
                  </a:lnTo>
                  <a:lnTo>
                    <a:pt x="960083" y="53465"/>
                  </a:lnTo>
                  <a:lnTo>
                    <a:pt x="909942" y="466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47" y="700531"/>
            <a:ext cx="3601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75" dirty="0"/>
              <a:t> </a:t>
            </a:r>
            <a:r>
              <a:rPr dirty="0"/>
              <a:t>Cleaning</a:t>
            </a:r>
            <a:r>
              <a:rPr spc="-70" dirty="0"/>
              <a:t> </a:t>
            </a:r>
            <a:r>
              <a:rPr spc="-60" dirty="0"/>
              <a:t>Notes</a:t>
            </a:r>
          </a:p>
        </p:txBody>
      </p:sp>
      <p:sp>
        <p:nvSpPr>
          <p:cNvPr id="3" name="object 3"/>
          <p:cNvSpPr/>
          <p:nvPr/>
        </p:nvSpPr>
        <p:spPr>
          <a:xfrm>
            <a:off x="637794" y="1576577"/>
            <a:ext cx="10918190" cy="4639310"/>
          </a:xfrm>
          <a:custGeom>
            <a:avLst/>
            <a:gdLst/>
            <a:ahLst/>
            <a:cxnLst/>
            <a:rect l="l" t="t" r="r" b="b"/>
            <a:pathLst>
              <a:path w="10918190" h="4639310">
                <a:moveTo>
                  <a:pt x="5441060" y="0"/>
                </a:moveTo>
                <a:lnTo>
                  <a:pt x="5453760" y="0"/>
                </a:lnTo>
                <a:lnTo>
                  <a:pt x="5464429" y="0"/>
                </a:lnTo>
                <a:lnTo>
                  <a:pt x="5477129" y="4825"/>
                </a:lnTo>
                <a:lnTo>
                  <a:pt x="5489829" y="9525"/>
                </a:lnTo>
                <a:lnTo>
                  <a:pt x="5498210" y="12700"/>
                </a:lnTo>
                <a:lnTo>
                  <a:pt x="5865876" y="288417"/>
                </a:lnTo>
                <a:lnTo>
                  <a:pt x="10765155" y="288417"/>
                </a:lnTo>
                <a:lnTo>
                  <a:pt x="10813426" y="296211"/>
                </a:lnTo>
                <a:lnTo>
                  <a:pt x="10855363" y="317917"/>
                </a:lnTo>
                <a:lnTo>
                  <a:pt x="10888443" y="351016"/>
                </a:lnTo>
                <a:lnTo>
                  <a:pt x="10910142" y="392991"/>
                </a:lnTo>
                <a:lnTo>
                  <a:pt x="10917936" y="441325"/>
                </a:lnTo>
                <a:lnTo>
                  <a:pt x="10917936" y="4486224"/>
                </a:lnTo>
                <a:lnTo>
                  <a:pt x="10910142" y="4534529"/>
                </a:lnTo>
                <a:lnTo>
                  <a:pt x="10888443" y="4576483"/>
                </a:lnTo>
                <a:lnTo>
                  <a:pt x="10855363" y="4609567"/>
                </a:lnTo>
                <a:lnTo>
                  <a:pt x="10813426" y="4631264"/>
                </a:lnTo>
                <a:lnTo>
                  <a:pt x="10765155" y="4639056"/>
                </a:lnTo>
                <a:lnTo>
                  <a:pt x="152806" y="4639056"/>
                </a:lnTo>
                <a:lnTo>
                  <a:pt x="104508" y="4631264"/>
                </a:lnTo>
                <a:lnTo>
                  <a:pt x="62561" y="4609567"/>
                </a:lnTo>
                <a:lnTo>
                  <a:pt x="29483" y="4576483"/>
                </a:lnTo>
                <a:lnTo>
                  <a:pt x="7790" y="4534529"/>
                </a:lnTo>
                <a:lnTo>
                  <a:pt x="0" y="4486224"/>
                </a:lnTo>
                <a:lnTo>
                  <a:pt x="0" y="441325"/>
                </a:lnTo>
                <a:lnTo>
                  <a:pt x="7790" y="392991"/>
                </a:lnTo>
                <a:lnTo>
                  <a:pt x="29483" y="351016"/>
                </a:lnTo>
                <a:lnTo>
                  <a:pt x="62561" y="317917"/>
                </a:lnTo>
                <a:lnTo>
                  <a:pt x="104508" y="296211"/>
                </a:lnTo>
                <a:lnTo>
                  <a:pt x="152806" y="288417"/>
                </a:lnTo>
                <a:lnTo>
                  <a:pt x="5041646" y="288417"/>
                </a:lnTo>
                <a:lnTo>
                  <a:pt x="5409310" y="12700"/>
                </a:lnTo>
                <a:lnTo>
                  <a:pt x="5417820" y="9525"/>
                </a:lnTo>
                <a:lnTo>
                  <a:pt x="5430520" y="4825"/>
                </a:lnTo>
                <a:lnTo>
                  <a:pt x="5441060" y="0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254376"/>
            <a:ext cx="110489" cy="56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1.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2.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3.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612" y="3078556"/>
            <a:ext cx="110489" cy="35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4.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5.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461" y="2254376"/>
            <a:ext cx="9403080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Verdana"/>
                <a:cs typeface="Verdana"/>
              </a:rPr>
              <a:t>Added</a:t>
            </a:r>
            <a:r>
              <a:rPr sz="800" spc="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Trip</a:t>
            </a:r>
            <a:r>
              <a:rPr sz="800" spc="-30" dirty="0">
                <a:latin typeface="Verdana"/>
                <a:cs typeface="Verdana"/>
              </a:rPr>
              <a:t> Duration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 Weekday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Columns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as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instructed</a:t>
            </a:r>
            <a:endParaRPr sz="800">
              <a:latin typeface="Verdana"/>
              <a:cs typeface="Verdana"/>
            </a:endParaRPr>
          </a:p>
          <a:p>
            <a:pPr marL="12700" marR="6786245">
              <a:lnSpc>
                <a:spcPct val="172500"/>
              </a:lnSpc>
            </a:pPr>
            <a:r>
              <a:rPr sz="800" spc="-20" dirty="0">
                <a:latin typeface="Verdana"/>
                <a:cs typeface="Verdana"/>
              </a:rPr>
              <a:t>Formatted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Lat/Long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 </a:t>
            </a:r>
            <a:r>
              <a:rPr sz="800" spc="-30" dirty="0">
                <a:latin typeface="Verdana"/>
                <a:cs typeface="Verdana"/>
              </a:rPr>
              <a:t>consistent </a:t>
            </a:r>
            <a:r>
              <a:rPr sz="800" spc="-75" dirty="0">
                <a:latin typeface="Verdana"/>
                <a:cs typeface="Verdana"/>
              </a:rPr>
              <a:t>(8)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decimal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places </a:t>
            </a:r>
            <a:r>
              <a:rPr sz="800" spc="-35" dirty="0">
                <a:latin typeface="Verdana"/>
                <a:cs typeface="Verdana"/>
              </a:rPr>
              <a:t>Sorted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70" dirty="0">
                <a:latin typeface="Verdana"/>
                <a:cs typeface="Verdana"/>
              </a:rPr>
              <a:t>Trip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Duration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Smallest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Largest</a:t>
            </a:r>
            <a:endParaRPr sz="8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685"/>
              </a:spcBef>
              <a:tabLst>
                <a:tab pos="469265" algn="l"/>
              </a:tabLst>
            </a:pPr>
            <a:r>
              <a:rPr sz="700" spc="-25" dirty="0">
                <a:solidFill>
                  <a:srgbClr val="00C5BA"/>
                </a:solidFill>
                <a:latin typeface="Verdana"/>
                <a:cs typeface="Verdana"/>
              </a:rPr>
              <a:t>1.</a:t>
            </a:r>
            <a:r>
              <a:rPr sz="700" dirty="0">
                <a:solidFill>
                  <a:srgbClr val="00C5BA"/>
                </a:solidFill>
                <a:latin typeface="Verdana"/>
                <a:cs typeface="Verdana"/>
              </a:rPr>
              <a:t>	</a:t>
            </a:r>
            <a:r>
              <a:rPr sz="700" spc="-30" dirty="0">
                <a:latin typeface="Verdana"/>
                <a:cs typeface="Verdana"/>
              </a:rPr>
              <a:t>All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Negative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80" dirty="0">
                <a:latin typeface="Verdana"/>
                <a:cs typeface="Verdana"/>
              </a:rPr>
              <a:t>Trip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Duration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70" dirty="0">
                <a:latin typeface="Verdana"/>
                <a:cs typeface="Verdana"/>
              </a:rPr>
              <a:t>Hours: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30" dirty="0">
                <a:latin typeface="Verdana"/>
                <a:cs typeface="Verdana"/>
              </a:rPr>
              <a:t>Assumption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10" dirty="0">
                <a:latin typeface="Verdana"/>
                <a:cs typeface="Verdana"/>
              </a:rPr>
              <a:t>–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technical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-65" dirty="0">
                <a:latin typeface="Verdana"/>
                <a:cs typeface="Verdana"/>
              </a:rPr>
              <a:t>errors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caused</a:t>
            </a:r>
            <a:r>
              <a:rPr sz="700" spc="-40" dirty="0">
                <a:latin typeface="Verdana"/>
                <a:cs typeface="Verdana"/>
              </a:rPr>
              <a:t> </a:t>
            </a:r>
            <a:r>
              <a:rPr sz="700" spc="-50" dirty="0">
                <a:latin typeface="Verdana"/>
                <a:cs typeface="Verdana"/>
              </a:rPr>
              <a:t>start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80" dirty="0">
                <a:latin typeface="Verdana"/>
                <a:cs typeface="Verdana"/>
              </a:rPr>
              <a:t>TIME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end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-80" dirty="0">
                <a:latin typeface="Verdana"/>
                <a:cs typeface="Verdana"/>
              </a:rPr>
              <a:t>TIME</a:t>
            </a:r>
            <a:r>
              <a:rPr sz="700" spc="-4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to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be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30" dirty="0">
                <a:latin typeface="Verdana"/>
                <a:cs typeface="Verdana"/>
              </a:rPr>
              <a:t>reversed.</a:t>
            </a:r>
            <a:r>
              <a:rPr sz="700" spc="-10" dirty="0">
                <a:latin typeface="Verdana"/>
                <a:cs typeface="Verdana"/>
              </a:rPr>
              <a:t> When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negative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45" dirty="0">
                <a:latin typeface="Verdana"/>
                <a:cs typeface="Verdana"/>
              </a:rPr>
              <a:t>trip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duration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occurred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10" dirty="0">
                <a:latin typeface="Verdana"/>
                <a:cs typeface="Verdana"/>
              </a:rPr>
              <a:t>–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swapped</a:t>
            </a:r>
            <a:r>
              <a:rPr sz="700" spc="-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the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30" dirty="0">
                <a:latin typeface="Verdana"/>
                <a:cs typeface="Verdana"/>
              </a:rPr>
              <a:t>started_at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ended_at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date/timestamps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00" dirty="0">
                <a:latin typeface="Verdana"/>
                <a:cs typeface="Verdana"/>
              </a:rPr>
              <a:t>Added</a:t>
            </a:r>
            <a:r>
              <a:rPr sz="800" spc="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Column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“start_end_same_location”.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Compared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start</a:t>
            </a:r>
            <a:r>
              <a:rPr sz="800" spc="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end</a:t>
            </a:r>
            <a:r>
              <a:rPr sz="800" spc="2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latitudes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longitudes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for</a:t>
            </a:r>
            <a:r>
              <a:rPr sz="800" spc="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distance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traveled.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ts val="860"/>
              </a:lnSpc>
              <a:spcBef>
                <a:spcPts val="815"/>
              </a:spcBef>
            </a:pPr>
            <a:r>
              <a:rPr sz="800" dirty="0">
                <a:latin typeface="Verdana"/>
                <a:cs typeface="Verdana"/>
              </a:rPr>
              <a:t>Added </a:t>
            </a:r>
            <a:r>
              <a:rPr sz="800" spc="-10" dirty="0">
                <a:latin typeface="Verdana"/>
                <a:cs typeface="Verdana"/>
              </a:rPr>
              <a:t>Column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“trip_or_error”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 </a:t>
            </a:r>
            <a:r>
              <a:rPr sz="800" spc="-10" dirty="0">
                <a:latin typeface="Verdana"/>
                <a:cs typeface="Verdana"/>
              </a:rPr>
              <a:t>determine</a:t>
            </a:r>
            <a:r>
              <a:rPr sz="800" spc="-50" dirty="0">
                <a:latin typeface="Verdana"/>
                <a:cs typeface="Verdana"/>
              </a:rPr>
              <a:t> if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actual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trip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was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made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or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if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it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was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a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booking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error.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Assumption: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95" dirty="0">
                <a:latin typeface="Verdana"/>
                <a:cs typeface="Verdana"/>
              </a:rPr>
              <a:t>If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user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used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bike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for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less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than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45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seconds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dropped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it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off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at</a:t>
            </a:r>
            <a:r>
              <a:rPr sz="800" spc="-10" dirty="0">
                <a:latin typeface="Verdana"/>
                <a:cs typeface="Verdana"/>
              </a:rPr>
              <a:t> the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same </a:t>
            </a:r>
            <a:r>
              <a:rPr sz="800" dirty="0">
                <a:latin typeface="Verdana"/>
                <a:cs typeface="Verdana"/>
              </a:rPr>
              <a:t>place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they</a:t>
            </a:r>
            <a:r>
              <a:rPr sz="800" dirty="0">
                <a:latin typeface="Verdana"/>
                <a:cs typeface="Verdana"/>
              </a:rPr>
              <a:t> picked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55" dirty="0">
                <a:latin typeface="Verdana"/>
                <a:cs typeface="Verdana"/>
              </a:rPr>
              <a:t>it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up,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bike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was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probably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not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used,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not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included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in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overall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calculations.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Another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analysis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should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be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made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about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why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so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many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errors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occur.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1761" y="3609594"/>
            <a:ext cx="99060" cy="32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45" dirty="0">
                <a:solidFill>
                  <a:srgbClr val="00C5BA"/>
                </a:solidFill>
                <a:latin typeface="Verdana"/>
                <a:cs typeface="Verdana"/>
              </a:rPr>
              <a:t>1.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700" spc="-45" dirty="0">
                <a:solidFill>
                  <a:srgbClr val="00C5BA"/>
                </a:solidFill>
                <a:latin typeface="Verdana"/>
                <a:cs typeface="Verdana"/>
              </a:rPr>
              <a:t>2.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8273" y="3609594"/>
            <a:ext cx="4818380" cy="32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90" dirty="0">
                <a:latin typeface="Verdana"/>
                <a:cs typeface="Verdana"/>
              </a:rPr>
              <a:t>This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does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not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-40" dirty="0">
                <a:latin typeface="Verdana"/>
                <a:cs typeface="Verdana"/>
              </a:rPr>
              <a:t>diminish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the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DEMAND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40" dirty="0">
                <a:latin typeface="Verdana"/>
                <a:cs typeface="Verdana"/>
              </a:rPr>
              <a:t>for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35" dirty="0">
                <a:latin typeface="Verdana"/>
                <a:cs typeface="Verdana"/>
              </a:rPr>
              <a:t>bikes </a:t>
            </a:r>
            <a:r>
              <a:rPr sz="700" dirty="0">
                <a:latin typeface="Verdana"/>
                <a:cs typeface="Verdana"/>
              </a:rPr>
              <a:t>at</a:t>
            </a:r>
            <a:r>
              <a:rPr sz="700" spc="-3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a</a:t>
            </a:r>
            <a:r>
              <a:rPr sz="700" spc="-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given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date/time.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700" dirty="0">
                <a:latin typeface="Verdana"/>
                <a:cs typeface="Verdana"/>
              </a:rPr>
              <a:t>How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many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of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these </a:t>
            </a:r>
            <a:r>
              <a:rPr sz="700" spc="-60" dirty="0">
                <a:latin typeface="Verdana"/>
                <a:cs typeface="Verdana"/>
              </a:rPr>
              <a:t>errors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occurred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40" dirty="0">
                <a:latin typeface="Verdana"/>
                <a:cs typeface="Verdana"/>
              </a:rPr>
              <a:t>for</a:t>
            </a:r>
            <a:r>
              <a:rPr sz="700" dirty="0">
                <a:latin typeface="Verdana"/>
                <a:cs typeface="Verdana"/>
              </a:rPr>
              <a:t> casual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40" dirty="0">
                <a:latin typeface="Verdana"/>
                <a:cs typeface="Verdana"/>
              </a:rPr>
              <a:t>riders?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dirty="0">
                <a:latin typeface="Verdana"/>
                <a:cs typeface="Verdana"/>
              </a:rPr>
              <a:t>Maybe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that</a:t>
            </a:r>
            <a:r>
              <a:rPr sz="700" spc="-4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influences </a:t>
            </a:r>
            <a:r>
              <a:rPr sz="700" spc="-10" dirty="0">
                <a:latin typeface="Verdana"/>
                <a:cs typeface="Verdana"/>
              </a:rPr>
              <a:t>conversion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30" dirty="0">
                <a:latin typeface="Verdana"/>
                <a:cs typeface="Verdana"/>
              </a:rPr>
              <a:t>rates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10" dirty="0">
                <a:latin typeface="Verdana"/>
                <a:cs typeface="Verdana"/>
              </a:rPr>
              <a:t>–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45" dirty="0">
                <a:latin typeface="Verdana"/>
                <a:cs typeface="Verdana"/>
              </a:rPr>
              <a:t>user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experience.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612" y="3996690"/>
            <a:ext cx="110489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6.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7.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8.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800" spc="-40" dirty="0">
                <a:solidFill>
                  <a:srgbClr val="00C5BA"/>
                </a:solidFill>
                <a:latin typeface="Verdana"/>
                <a:cs typeface="Verdana"/>
              </a:rPr>
              <a:t>9.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612" y="3996690"/>
            <a:ext cx="6370320" cy="181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Verdana"/>
                <a:cs typeface="Verdana"/>
              </a:rPr>
              <a:t>Made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copies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120" dirty="0">
                <a:latin typeface="Verdana"/>
                <a:cs typeface="Verdana"/>
              </a:rPr>
              <a:t>–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1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set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files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with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80" dirty="0">
                <a:latin typeface="Verdana"/>
                <a:cs typeface="Verdana"/>
              </a:rPr>
              <a:t>just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errors,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1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set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files</a:t>
            </a:r>
            <a:r>
              <a:rPr sz="800" spc="-8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with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just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60" dirty="0">
                <a:latin typeface="Verdana"/>
                <a:cs typeface="Verdana"/>
              </a:rPr>
              <a:t>trips,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kept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75" dirty="0">
                <a:latin typeface="Verdana"/>
                <a:cs typeface="Verdana"/>
              </a:rPr>
              <a:t>1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set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of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original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with</a:t>
            </a:r>
            <a:r>
              <a:rPr sz="800" spc="-6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both</a:t>
            </a:r>
            <a:endParaRPr sz="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700"/>
              </a:spcBef>
            </a:pPr>
            <a:r>
              <a:rPr sz="800" dirty="0">
                <a:latin typeface="Verdana"/>
                <a:cs typeface="Verdana"/>
              </a:rPr>
              <a:t>Unable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 combine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original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set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files </a:t>
            </a:r>
            <a:r>
              <a:rPr sz="800" spc="-30" dirty="0">
                <a:latin typeface="Verdana"/>
                <a:cs typeface="Verdana"/>
              </a:rPr>
              <a:t>into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a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single</a:t>
            </a:r>
            <a:r>
              <a:rPr sz="800" spc="-6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file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20" dirty="0">
                <a:latin typeface="Verdana"/>
                <a:cs typeface="Verdana"/>
              </a:rPr>
              <a:t>–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attempted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crashed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Excel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multiple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times.</a:t>
            </a:r>
            <a:endParaRPr sz="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695"/>
              </a:spcBef>
            </a:pPr>
            <a:r>
              <a:rPr sz="800" dirty="0">
                <a:latin typeface="Verdana"/>
                <a:cs typeface="Verdana"/>
              </a:rPr>
              <a:t>Attempted</a:t>
            </a:r>
            <a:r>
              <a:rPr sz="800" spc="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combine</a:t>
            </a:r>
            <a:r>
              <a:rPr sz="800" spc="-30" dirty="0">
                <a:latin typeface="Verdana"/>
                <a:cs typeface="Verdana"/>
              </a:rPr>
              <a:t> original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files.</a:t>
            </a:r>
            <a:r>
              <a:rPr sz="800" spc="-5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Combined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file </a:t>
            </a:r>
            <a:r>
              <a:rPr sz="800" dirty="0">
                <a:latin typeface="Verdana"/>
                <a:cs typeface="Verdana"/>
              </a:rPr>
              <a:t>wouldn’t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save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changes.</a:t>
            </a:r>
            <a:r>
              <a:rPr sz="800" spc="-25" dirty="0">
                <a:latin typeface="Verdana"/>
                <a:cs typeface="Verdana"/>
              </a:rPr>
              <a:t> See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Problems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Workarounds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(Slide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3)</a:t>
            </a:r>
            <a:endParaRPr sz="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695"/>
              </a:spcBef>
            </a:pPr>
            <a:r>
              <a:rPr sz="800" spc="-10" dirty="0">
                <a:latin typeface="Verdana"/>
                <a:cs typeface="Verdana"/>
              </a:rPr>
              <a:t>Divided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 </a:t>
            </a:r>
            <a:r>
              <a:rPr sz="800" spc="-30" dirty="0">
                <a:latin typeface="Verdana"/>
                <a:cs typeface="Verdana"/>
              </a:rPr>
              <a:t>into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two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datasets</a:t>
            </a:r>
            <a:r>
              <a:rPr sz="800" spc="20" dirty="0">
                <a:latin typeface="Verdana"/>
                <a:cs typeface="Verdana"/>
              </a:rPr>
              <a:t> </a:t>
            </a:r>
            <a:r>
              <a:rPr sz="800" spc="-114" dirty="0">
                <a:latin typeface="Verdana"/>
                <a:cs typeface="Verdana"/>
              </a:rPr>
              <a:t>–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casual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riders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and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members</a:t>
            </a:r>
            <a:endParaRPr sz="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700" spc="-25" dirty="0">
                <a:solidFill>
                  <a:srgbClr val="00C5BA"/>
                </a:solidFill>
                <a:latin typeface="Verdana"/>
                <a:cs typeface="Verdana"/>
              </a:rPr>
              <a:t>1.</a:t>
            </a:r>
            <a:r>
              <a:rPr sz="700" dirty="0">
                <a:solidFill>
                  <a:srgbClr val="00C5BA"/>
                </a:solidFill>
                <a:latin typeface="Verdana"/>
                <a:cs typeface="Verdana"/>
              </a:rPr>
              <a:t>	</a:t>
            </a:r>
            <a:r>
              <a:rPr sz="700" spc="-20" dirty="0">
                <a:latin typeface="Verdana"/>
                <a:cs typeface="Verdana"/>
              </a:rPr>
              <a:t>Kept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-45" dirty="0">
                <a:latin typeface="Verdana"/>
                <a:cs typeface="Verdana"/>
              </a:rPr>
              <a:t>files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individual,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separated</a:t>
            </a:r>
            <a:endParaRPr sz="7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00C5BA"/>
              </a:buClr>
              <a:buAutoNum type="arabicPeriod" startAt="10"/>
              <a:tabLst>
                <a:tab pos="354965" algn="l"/>
              </a:tabLst>
            </a:pPr>
            <a:r>
              <a:rPr sz="800" spc="-20" dirty="0">
                <a:latin typeface="Verdana"/>
                <a:cs typeface="Verdana"/>
              </a:rPr>
              <a:t>Used Excel’s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Analyze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create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pivot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tables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within</a:t>
            </a:r>
            <a:r>
              <a:rPr sz="800" spc="-5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each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file,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for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individual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points</a:t>
            </a:r>
            <a:r>
              <a:rPr sz="800" spc="-10" dirty="0">
                <a:latin typeface="Verdana"/>
                <a:cs typeface="Verdana"/>
              </a:rPr>
              <a:t> (Columns)</a:t>
            </a:r>
            <a:endParaRPr sz="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00C5BA"/>
              </a:buClr>
              <a:buAutoNum type="arabicPeriod" startAt="10"/>
              <a:tabLst>
                <a:tab pos="354965" algn="l"/>
              </a:tabLst>
            </a:pPr>
            <a:r>
              <a:rPr sz="800" dirty="0">
                <a:latin typeface="Verdana"/>
                <a:cs typeface="Verdana"/>
              </a:rPr>
              <a:t>Copied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the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pivot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table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summaries</a:t>
            </a:r>
            <a:r>
              <a:rPr sz="800" spc="-40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into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smaller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Summary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file</a:t>
            </a:r>
            <a:endParaRPr sz="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00C5BA"/>
              </a:buClr>
              <a:buAutoNum type="arabicPeriod" startAt="10"/>
              <a:tabLst>
                <a:tab pos="354965" algn="l"/>
              </a:tabLst>
            </a:pPr>
            <a:r>
              <a:rPr sz="800" dirty="0">
                <a:latin typeface="Verdana"/>
                <a:cs typeface="Verdana"/>
              </a:rPr>
              <a:t>Created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pivot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tables </a:t>
            </a:r>
            <a:r>
              <a:rPr sz="800" dirty="0">
                <a:latin typeface="Verdana"/>
                <a:cs typeface="Verdana"/>
              </a:rPr>
              <a:t>and </a:t>
            </a:r>
            <a:r>
              <a:rPr sz="800" spc="-25" dirty="0">
                <a:latin typeface="Verdana"/>
                <a:cs typeface="Verdana"/>
              </a:rPr>
              <a:t>charts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45" dirty="0">
                <a:latin typeface="Verdana"/>
                <a:cs typeface="Verdana"/>
              </a:rPr>
              <a:t>in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50" dirty="0">
                <a:latin typeface="Verdana"/>
                <a:cs typeface="Verdana"/>
              </a:rPr>
              <a:t>Summary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0" dirty="0">
                <a:latin typeface="Verdana"/>
                <a:cs typeface="Verdana"/>
              </a:rPr>
              <a:t>file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based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on combined</a:t>
            </a:r>
            <a:r>
              <a:rPr sz="800" spc="-3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data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from</a:t>
            </a:r>
            <a:r>
              <a:rPr sz="80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all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months</a:t>
            </a:r>
            <a:endParaRPr sz="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lr>
                <a:srgbClr val="00C5BA"/>
              </a:buClr>
              <a:buAutoNum type="arabicPeriod" startAt="10"/>
              <a:tabLst>
                <a:tab pos="354965" algn="l"/>
              </a:tabLst>
            </a:pPr>
            <a:r>
              <a:rPr sz="800" spc="-50" dirty="0">
                <a:latin typeface="Verdana"/>
                <a:cs typeface="Verdana"/>
              </a:rPr>
              <a:t>For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Station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Locations,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created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spc="70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 Google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60" dirty="0">
                <a:latin typeface="Verdana"/>
                <a:cs typeface="Verdana"/>
              </a:rPr>
              <a:t>Map</a:t>
            </a:r>
            <a:r>
              <a:rPr sz="800" spc="-2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with</a:t>
            </a:r>
            <a:r>
              <a:rPr sz="800" spc="-3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pins</a:t>
            </a:r>
            <a:r>
              <a:rPr sz="800" spc="-45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for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top</a:t>
            </a:r>
            <a:r>
              <a:rPr sz="800" spc="10" dirty="0">
                <a:latin typeface="Verdana"/>
                <a:cs typeface="Verdana"/>
              </a:rPr>
              <a:t> </a:t>
            </a:r>
            <a:r>
              <a:rPr sz="800" spc="-80" dirty="0">
                <a:latin typeface="Verdana"/>
                <a:cs typeface="Verdana"/>
              </a:rPr>
              <a:t>10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stations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35" dirty="0">
                <a:latin typeface="Verdana"/>
                <a:cs typeface="Verdana"/>
              </a:rPr>
              <a:t>from</a:t>
            </a:r>
            <a:r>
              <a:rPr sz="800" spc="-1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each</a:t>
            </a:r>
            <a:r>
              <a:rPr sz="800" spc="-30" dirty="0">
                <a:latin typeface="Verdana"/>
                <a:cs typeface="Verdana"/>
              </a:rPr>
              <a:t> month,</a:t>
            </a:r>
            <a:r>
              <a:rPr sz="800" spc="-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for</a:t>
            </a:r>
            <a:r>
              <a:rPr sz="800" spc="-20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visual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364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Additional</a:t>
            </a:r>
            <a:r>
              <a:rPr spc="-120" dirty="0"/>
              <a:t> </a:t>
            </a:r>
            <a:r>
              <a:rPr spc="-95" dirty="0"/>
              <a:t>Improvement </a:t>
            </a:r>
            <a:r>
              <a:rPr spc="-25" dirty="0"/>
              <a:t>Recommendations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37794" y="1576577"/>
            <a:ext cx="10918190" cy="4639310"/>
          </a:xfrm>
          <a:custGeom>
            <a:avLst/>
            <a:gdLst/>
            <a:ahLst/>
            <a:cxnLst/>
            <a:rect l="l" t="t" r="r" b="b"/>
            <a:pathLst>
              <a:path w="10918190" h="4639310">
                <a:moveTo>
                  <a:pt x="5441060" y="0"/>
                </a:moveTo>
                <a:lnTo>
                  <a:pt x="5453760" y="0"/>
                </a:lnTo>
                <a:lnTo>
                  <a:pt x="5464429" y="0"/>
                </a:lnTo>
                <a:lnTo>
                  <a:pt x="5477129" y="4825"/>
                </a:lnTo>
                <a:lnTo>
                  <a:pt x="5489829" y="9525"/>
                </a:lnTo>
                <a:lnTo>
                  <a:pt x="5498210" y="12700"/>
                </a:lnTo>
                <a:lnTo>
                  <a:pt x="5865876" y="288417"/>
                </a:lnTo>
                <a:lnTo>
                  <a:pt x="10765155" y="288417"/>
                </a:lnTo>
                <a:lnTo>
                  <a:pt x="10813426" y="296211"/>
                </a:lnTo>
                <a:lnTo>
                  <a:pt x="10855363" y="317917"/>
                </a:lnTo>
                <a:lnTo>
                  <a:pt x="10888443" y="351016"/>
                </a:lnTo>
                <a:lnTo>
                  <a:pt x="10910142" y="392991"/>
                </a:lnTo>
                <a:lnTo>
                  <a:pt x="10917936" y="441325"/>
                </a:lnTo>
                <a:lnTo>
                  <a:pt x="10917936" y="4486224"/>
                </a:lnTo>
                <a:lnTo>
                  <a:pt x="10910142" y="4534529"/>
                </a:lnTo>
                <a:lnTo>
                  <a:pt x="10888443" y="4576483"/>
                </a:lnTo>
                <a:lnTo>
                  <a:pt x="10855363" y="4609567"/>
                </a:lnTo>
                <a:lnTo>
                  <a:pt x="10813426" y="4631264"/>
                </a:lnTo>
                <a:lnTo>
                  <a:pt x="10765155" y="4639056"/>
                </a:lnTo>
                <a:lnTo>
                  <a:pt x="152806" y="4639056"/>
                </a:lnTo>
                <a:lnTo>
                  <a:pt x="104508" y="4631264"/>
                </a:lnTo>
                <a:lnTo>
                  <a:pt x="62561" y="4609567"/>
                </a:lnTo>
                <a:lnTo>
                  <a:pt x="29483" y="4576483"/>
                </a:lnTo>
                <a:lnTo>
                  <a:pt x="7790" y="4534529"/>
                </a:lnTo>
                <a:lnTo>
                  <a:pt x="0" y="4486224"/>
                </a:lnTo>
                <a:lnTo>
                  <a:pt x="0" y="441325"/>
                </a:lnTo>
                <a:lnTo>
                  <a:pt x="7790" y="392991"/>
                </a:lnTo>
                <a:lnTo>
                  <a:pt x="29483" y="351016"/>
                </a:lnTo>
                <a:lnTo>
                  <a:pt x="62561" y="317917"/>
                </a:lnTo>
                <a:lnTo>
                  <a:pt x="104508" y="296211"/>
                </a:lnTo>
                <a:lnTo>
                  <a:pt x="152806" y="288417"/>
                </a:lnTo>
                <a:lnTo>
                  <a:pt x="5041646" y="288417"/>
                </a:lnTo>
                <a:lnTo>
                  <a:pt x="5409310" y="12700"/>
                </a:lnTo>
                <a:lnTo>
                  <a:pt x="5417820" y="9525"/>
                </a:lnTo>
                <a:lnTo>
                  <a:pt x="5430520" y="4825"/>
                </a:lnTo>
                <a:lnTo>
                  <a:pt x="5441060" y="0"/>
                </a:lnTo>
                <a:close/>
              </a:path>
            </a:pathLst>
          </a:custGeom>
          <a:ln w="38100">
            <a:solidFill>
              <a:srgbClr val="00C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612" y="2239136"/>
            <a:ext cx="9597390" cy="3816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965" marR="5080" indent="-342900">
              <a:lnSpc>
                <a:spcPts val="1250"/>
              </a:lnSpc>
              <a:spcBef>
                <a:spcPts val="395"/>
              </a:spcBef>
              <a:tabLst>
                <a:tab pos="354965" algn="l"/>
              </a:tabLst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3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300" dirty="0">
                <a:latin typeface="Verdana"/>
                <a:cs typeface="Verdana"/>
              </a:rPr>
              <a:t>Do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not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allow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casual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riders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to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rent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bikes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more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than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maximum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time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allotted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for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members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90" dirty="0">
                <a:latin typeface="Verdana"/>
                <a:cs typeface="Verdana"/>
              </a:rPr>
              <a:t>–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screws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up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data </a:t>
            </a:r>
            <a:r>
              <a:rPr sz="1300" spc="-10" dirty="0">
                <a:latin typeface="Verdana"/>
                <a:cs typeface="Verdana"/>
              </a:rPr>
              <a:t>metrics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3578" y="2671952"/>
            <a:ext cx="24606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Verdana"/>
                <a:cs typeface="Verdana"/>
              </a:rPr>
              <a:t>maxed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out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25" dirty="0">
                <a:latin typeface="Verdana"/>
                <a:cs typeface="Verdana"/>
              </a:rPr>
              <a:t>just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under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24</a:t>
            </a:r>
            <a:r>
              <a:rPr sz="1300" spc="-65" dirty="0">
                <a:latin typeface="Verdana"/>
                <a:cs typeface="Verdana"/>
              </a:rPr>
              <a:t> hours.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612" y="2595589"/>
            <a:ext cx="6677659" cy="22199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95"/>
              </a:spcBef>
            </a:pPr>
            <a:r>
              <a:rPr sz="1300" spc="-60" dirty="0">
                <a:latin typeface="Verdana"/>
                <a:cs typeface="Verdana"/>
              </a:rPr>
              <a:t>Example: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Casual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riders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sometimes </a:t>
            </a:r>
            <a:r>
              <a:rPr sz="1300" spc="-20" dirty="0">
                <a:latin typeface="Verdana"/>
                <a:cs typeface="Verdana"/>
              </a:rPr>
              <a:t>rented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for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multiple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days,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whereas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members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3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300" spc="-35" dirty="0">
                <a:latin typeface="Verdana"/>
                <a:cs typeface="Verdana"/>
              </a:rPr>
              <a:t>Always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track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80" dirty="0">
                <a:latin typeface="Verdana"/>
                <a:cs typeface="Verdana"/>
              </a:rPr>
              <a:t>start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end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locations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3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300" dirty="0">
                <a:latin typeface="Verdana"/>
                <a:cs typeface="Verdana"/>
              </a:rPr>
              <a:t>Log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short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trips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(under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114" dirty="0">
                <a:latin typeface="Verdana"/>
                <a:cs typeface="Verdana"/>
              </a:rPr>
              <a:t>45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seconds)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with </a:t>
            </a:r>
            <a:r>
              <a:rPr sz="1300" spc="-20" dirty="0">
                <a:latin typeface="Verdana"/>
                <a:cs typeface="Verdana"/>
              </a:rPr>
              <a:t>same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departure/return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location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as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errors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612" y="3418484"/>
            <a:ext cx="931037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70405">
              <a:lnSpc>
                <a:spcPct val="138500"/>
              </a:lnSpc>
              <a:spcBef>
                <a:spcPts val="100"/>
              </a:spcBef>
            </a:pPr>
            <a:r>
              <a:rPr sz="1300" dirty="0">
                <a:latin typeface="Verdana"/>
                <a:cs typeface="Verdana"/>
              </a:rPr>
              <a:t>Create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member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logins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for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all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user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50" dirty="0">
                <a:latin typeface="Verdana"/>
                <a:cs typeface="Verdana"/>
              </a:rPr>
              <a:t>types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track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how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many</a:t>
            </a:r>
            <a:r>
              <a:rPr sz="1300" spc="-70" dirty="0">
                <a:latin typeface="Verdana"/>
                <a:cs typeface="Verdana"/>
              </a:rPr>
              <a:t> times </a:t>
            </a:r>
            <a:r>
              <a:rPr sz="1300" dirty="0">
                <a:latin typeface="Verdana"/>
                <a:cs typeface="Verdana"/>
              </a:rPr>
              <a:t>casual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riders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rent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bikes </a:t>
            </a:r>
            <a:r>
              <a:rPr sz="1300" spc="-35" dirty="0">
                <a:latin typeface="Verdana"/>
                <a:cs typeface="Verdana"/>
              </a:rPr>
              <a:t>Determine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if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there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are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popular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routes</a:t>
            </a:r>
            <a:endParaRPr sz="13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</a:pPr>
            <a:r>
              <a:rPr sz="1300" spc="-35" dirty="0">
                <a:latin typeface="Verdana"/>
                <a:cs typeface="Verdana"/>
              </a:rPr>
              <a:t>Determine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if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35" dirty="0">
                <a:latin typeface="Verdana"/>
                <a:cs typeface="Verdana"/>
              </a:rPr>
              <a:t>there’s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ever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been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rental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demand</a:t>
            </a:r>
            <a:r>
              <a:rPr sz="1300" spc="-30" dirty="0">
                <a:latin typeface="Verdana"/>
                <a:cs typeface="Verdana"/>
              </a:rPr>
              <a:t> that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45" dirty="0">
                <a:latin typeface="Verdana"/>
                <a:cs typeface="Verdana"/>
              </a:rPr>
              <a:t>exceeded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bike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supply</a:t>
            </a:r>
            <a:endParaRPr sz="13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</a:pPr>
            <a:r>
              <a:rPr sz="1300" spc="75" dirty="0">
                <a:latin typeface="Verdana"/>
                <a:cs typeface="Verdana"/>
              </a:rPr>
              <a:t>Add</a:t>
            </a:r>
            <a:r>
              <a:rPr sz="1300" spc="-12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monetary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stats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data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90" dirty="0">
                <a:latin typeface="Verdana"/>
                <a:cs typeface="Verdana"/>
              </a:rPr>
              <a:t>–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40" dirty="0">
                <a:latin typeface="Verdana"/>
                <a:cs typeface="Verdana"/>
              </a:rPr>
              <a:t>is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usage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influenced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by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rates?</a:t>
            </a:r>
            <a:endParaRPr sz="13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</a:pPr>
            <a:r>
              <a:rPr sz="1300" spc="-70" dirty="0">
                <a:latin typeface="Verdana"/>
                <a:cs typeface="Verdana"/>
              </a:rPr>
              <a:t>Track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distance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trip,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not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20" dirty="0">
                <a:latin typeface="Verdana"/>
                <a:cs typeface="Verdana"/>
              </a:rPr>
              <a:t>just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lat/long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start.</a:t>
            </a:r>
            <a:endParaRPr sz="1300">
              <a:latin typeface="Verdana"/>
              <a:cs typeface="Verdana"/>
            </a:endParaRPr>
          </a:p>
          <a:p>
            <a:pPr marL="469265" marR="5080">
              <a:lnSpc>
                <a:spcPct val="80000"/>
              </a:lnSpc>
              <a:spcBef>
                <a:spcPts val="915"/>
              </a:spcBef>
            </a:pPr>
            <a:r>
              <a:rPr sz="1300" spc="-60" dirty="0">
                <a:latin typeface="Verdana"/>
                <a:cs typeface="Verdana"/>
              </a:rPr>
              <a:t>Example: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Two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people</a:t>
            </a:r>
            <a:r>
              <a:rPr sz="1300" spc="-4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starting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ending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at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the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same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55" dirty="0">
                <a:latin typeface="Verdana"/>
                <a:cs typeface="Verdana"/>
              </a:rPr>
              <a:t>place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with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wildly </a:t>
            </a:r>
            <a:r>
              <a:rPr sz="1300" spc="-40" dirty="0">
                <a:latin typeface="Verdana"/>
                <a:cs typeface="Verdana"/>
              </a:rPr>
              <a:t>different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ride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times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65" dirty="0">
                <a:latin typeface="Verdana"/>
                <a:cs typeface="Verdana"/>
              </a:rPr>
              <a:t>suggests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additional </a:t>
            </a:r>
            <a:r>
              <a:rPr sz="1300" spc="-55" dirty="0">
                <a:latin typeface="Verdana"/>
                <a:cs typeface="Verdana"/>
              </a:rPr>
              <a:t>stops/reasons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for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rental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3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300" spc="75" dirty="0">
                <a:latin typeface="Verdana"/>
                <a:cs typeface="Verdana"/>
              </a:rPr>
              <a:t>Add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weather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to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data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information: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does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weather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influence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both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member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casual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ridership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rentals?</a:t>
            </a: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sz="1300" spc="180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3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300" spc="75" dirty="0">
                <a:latin typeface="Verdana"/>
                <a:cs typeface="Verdana"/>
              </a:rPr>
              <a:t>Add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105" dirty="0">
                <a:latin typeface="Verdana"/>
                <a:cs typeface="Verdana"/>
              </a:rPr>
              <a:t>a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poll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when</a:t>
            </a:r>
            <a:r>
              <a:rPr sz="1300" spc="-50" dirty="0">
                <a:latin typeface="Verdana"/>
                <a:cs typeface="Verdana"/>
              </a:rPr>
              <a:t> renting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90" dirty="0">
                <a:latin typeface="Verdana"/>
                <a:cs typeface="Verdana"/>
              </a:rPr>
              <a:t>bikes: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Do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you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55" dirty="0">
                <a:latin typeface="Verdana"/>
                <a:cs typeface="Verdana"/>
              </a:rPr>
              <a:t>live</a:t>
            </a:r>
            <a:r>
              <a:rPr sz="1300" spc="-65" dirty="0">
                <a:latin typeface="Verdana"/>
                <a:cs typeface="Verdana"/>
              </a:rPr>
              <a:t> within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the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Chicago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Metropolitan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area?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75" dirty="0">
                <a:latin typeface="Verdana"/>
                <a:cs typeface="Verdana"/>
              </a:rPr>
              <a:t>Track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that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data.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304" y="1715769"/>
            <a:ext cx="3038475" cy="33420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00"/>
              </a:spcBef>
            </a:pPr>
            <a:r>
              <a:rPr sz="3400" b="1" spc="-114" dirty="0">
                <a:solidFill>
                  <a:srgbClr val="FDFDFD"/>
                </a:solidFill>
                <a:latin typeface="Tahoma"/>
                <a:cs typeface="Tahoma"/>
              </a:rPr>
              <a:t>Question:</a:t>
            </a:r>
            <a:r>
              <a:rPr sz="3400" b="1" spc="-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400" b="1" spc="-155" dirty="0">
                <a:solidFill>
                  <a:srgbClr val="FDFDFD"/>
                </a:solidFill>
                <a:latin typeface="Tahoma"/>
                <a:cs typeface="Tahoma"/>
              </a:rPr>
              <a:t>How </a:t>
            </a:r>
            <a:r>
              <a:rPr sz="3400" b="1" spc="80" dirty="0">
                <a:solidFill>
                  <a:srgbClr val="FDFDFD"/>
                </a:solidFill>
                <a:latin typeface="Tahoma"/>
                <a:cs typeface="Tahoma"/>
              </a:rPr>
              <a:t>do</a:t>
            </a:r>
            <a:r>
              <a:rPr sz="3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DFDFD"/>
                </a:solidFill>
                <a:latin typeface="Tahoma"/>
                <a:cs typeface="Tahoma"/>
              </a:rPr>
              <a:t>annual </a:t>
            </a:r>
            <a:r>
              <a:rPr sz="3400" b="1" spc="-45" dirty="0">
                <a:solidFill>
                  <a:srgbClr val="FDFDFD"/>
                </a:solidFill>
                <a:latin typeface="Tahoma"/>
                <a:cs typeface="Tahoma"/>
              </a:rPr>
              <a:t>members</a:t>
            </a:r>
            <a:r>
              <a:rPr sz="3400" b="1" spc="-19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400" b="1" spc="-25" dirty="0">
                <a:solidFill>
                  <a:srgbClr val="FDFDFD"/>
                </a:solidFill>
                <a:latin typeface="Tahoma"/>
                <a:cs typeface="Tahoma"/>
              </a:rPr>
              <a:t>and </a:t>
            </a:r>
            <a:r>
              <a:rPr sz="3400" b="1" dirty="0">
                <a:solidFill>
                  <a:srgbClr val="FDFDFD"/>
                </a:solidFill>
                <a:latin typeface="Tahoma"/>
                <a:cs typeface="Tahoma"/>
              </a:rPr>
              <a:t>casual</a:t>
            </a:r>
            <a:r>
              <a:rPr sz="3400" b="1" spc="1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DFDFD"/>
                </a:solidFill>
                <a:latin typeface="Tahoma"/>
                <a:cs typeface="Tahoma"/>
              </a:rPr>
              <a:t>riders </a:t>
            </a:r>
            <a:r>
              <a:rPr sz="3400" b="1" spc="-45" dirty="0">
                <a:solidFill>
                  <a:srgbClr val="FDFDFD"/>
                </a:solidFill>
                <a:latin typeface="Tahoma"/>
                <a:cs typeface="Tahoma"/>
              </a:rPr>
              <a:t>use</a:t>
            </a:r>
            <a:r>
              <a:rPr sz="3400" b="1" spc="-20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FDFDFD"/>
                </a:solidFill>
                <a:latin typeface="Tahoma"/>
                <a:cs typeface="Tahoma"/>
              </a:rPr>
              <a:t>Cyclist bikes </a:t>
            </a:r>
            <a:r>
              <a:rPr sz="3400" b="1" spc="-70" dirty="0">
                <a:solidFill>
                  <a:srgbClr val="FDFDFD"/>
                </a:solidFill>
                <a:latin typeface="Tahoma"/>
                <a:cs typeface="Tahoma"/>
              </a:rPr>
              <a:t>differently?</a:t>
            </a:r>
            <a:endParaRPr sz="3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6588" y="1933955"/>
            <a:ext cx="5907405" cy="1407160"/>
            <a:chOff x="5466588" y="1933955"/>
            <a:chExt cx="5907405" cy="1407160"/>
          </a:xfrm>
        </p:grpSpPr>
        <p:sp>
          <p:nvSpPr>
            <p:cNvPr id="4" name="object 4"/>
            <p:cNvSpPr/>
            <p:nvPr/>
          </p:nvSpPr>
          <p:spPr>
            <a:xfrm>
              <a:off x="5466588" y="1933955"/>
              <a:ext cx="5907405" cy="1407160"/>
            </a:xfrm>
            <a:custGeom>
              <a:avLst/>
              <a:gdLst/>
              <a:ahLst/>
              <a:cxnLst/>
              <a:rect l="l" t="t" r="r" b="b"/>
              <a:pathLst>
                <a:path w="5907405" h="1407160">
                  <a:moveTo>
                    <a:pt x="5766308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1265936"/>
                  </a:lnTo>
                  <a:lnTo>
                    <a:pt x="7172" y="1310416"/>
                  </a:lnTo>
                  <a:lnTo>
                    <a:pt x="27147" y="1349044"/>
                  </a:lnTo>
                  <a:lnTo>
                    <a:pt x="57607" y="1379504"/>
                  </a:lnTo>
                  <a:lnTo>
                    <a:pt x="96235" y="1399479"/>
                  </a:lnTo>
                  <a:lnTo>
                    <a:pt x="140715" y="1406652"/>
                  </a:lnTo>
                  <a:lnTo>
                    <a:pt x="5766308" y="1406652"/>
                  </a:lnTo>
                  <a:lnTo>
                    <a:pt x="5810788" y="1399479"/>
                  </a:lnTo>
                  <a:lnTo>
                    <a:pt x="5849416" y="1379504"/>
                  </a:lnTo>
                  <a:lnTo>
                    <a:pt x="5879876" y="1349044"/>
                  </a:lnTo>
                  <a:lnTo>
                    <a:pt x="5899851" y="1310416"/>
                  </a:lnTo>
                  <a:lnTo>
                    <a:pt x="5907023" y="1265936"/>
                  </a:lnTo>
                  <a:lnTo>
                    <a:pt x="5907023" y="140716"/>
                  </a:lnTo>
                  <a:lnTo>
                    <a:pt x="5899851" y="96235"/>
                  </a:lnTo>
                  <a:lnTo>
                    <a:pt x="5879876" y="57607"/>
                  </a:lnTo>
                  <a:lnTo>
                    <a:pt x="5849416" y="27147"/>
                  </a:lnTo>
                  <a:lnTo>
                    <a:pt x="5810788" y="7172"/>
                  </a:lnTo>
                  <a:lnTo>
                    <a:pt x="5766308" y="0"/>
                  </a:lnTo>
                  <a:close/>
                </a:path>
              </a:pathLst>
            </a:custGeom>
            <a:solidFill>
              <a:srgbClr val="6EE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5124" y="2415298"/>
              <a:ext cx="668020" cy="546735"/>
            </a:xfrm>
            <a:custGeom>
              <a:avLst/>
              <a:gdLst/>
              <a:ahLst/>
              <a:cxnLst/>
              <a:rect l="l" t="t" r="r" b="b"/>
              <a:pathLst>
                <a:path w="668020" h="546735">
                  <a:moveTo>
                    <a:pt x="270624" y="410819"/>
                  </a:moveTo>
                  <a:lnTo>
                    <a:pt x="266547" y="377812"/>
                  </a:lnTo>
                  <a:lnTo>
                    <a:pt x="254774" y="347218"/>
                  </a:lnTo>
                  <a:lnTo>
                    <a:pt x="254698" y="410819"/>
                  </a:lnTo>
                  <a:lnTo>
                    <a:pt x="245376" y="457060"/>
                  </a:lnTo>
                  <a:lnTo>
                    <a:pt x="245338" y="457263"/>
                  </a:lnTo>
                  <a:lnTo>
                    <a:pt x="219849" y="495084"/>
                  </a:lnTo>
                  <a:lnTo>
                    <a:pt x="219748" y="495236"/>
                  </a:lnTo>
                  <a:lnTo>
                    <a:pt x="181787" y="520839"/>
                  </a:lnTo>
                  <a:lnTo>
                    <a:pt x="135318" y="530225"/>
                  </a:lnTo>
                  <a:lnTo>
                    <a:pt x="89255" y="520839"/>
                  </a:lnTo>
                  <a:lnTo>
                    <a:pt x="88976" y="520839"/>
                  </a:lnTo>
                  <a:lnTo>
                    <a:pt x="50939" y="495084"/>
                  </a:lnTo>
                  <a:lnTo>
                    <a:pt x="25412" y="457060"/>
                  </a:lnTo>
                  <a:lnTo>
                    <a:pt x="16167" y="410819"/>
                  </a:lnTo>
                  <a:lnTo>
                    <a:pt x="16205" y="410070"/>
                  </a:lnTo>
                  <a:lnTo>
                    <a:pt x="24282" y="367411"/>
                  </a:lnTo>
                  <a:lnTo>
                    <a:pt x="24333" y="367118"/>
                  </a:lnTo>
                  <a:lnTo>
                    <a:pt x="46875" y="330682"/>
                  </a:lnTo>
                  <a:lnTo>
                    <a:pt x="80797" y="304520"/>
                  </a:lnTo>
                  <a:lnTo>
                    <a:pt x="123139" y="291909"/>
                  </a:lnTo>
                  <a:lnTo>
                    <a:pt x="125526" y="291668"/>
                  </a:lnTo>
                  <a:lnTo>
                    <a:pt x="126707" y="291668"/>
                  </a:lnTo>
                  <a:lnTo>
                    <a:pt x="137185" y="291668"/>
                  </a:lnTo>
                  <a:lnTo>
                    <a:pt x="181787" y="300685"/>
                  </a:lnTo>
                  <a:lnTo>
                    <a:pt x="219748" y="326288"/>
                  </a:lnTo>
                  <a:lnTo>
                    <a:pt x="245338" y="364261"/>
                  </a:lnTo>
                  <a:lnTo>
                    <a:pt x="254584" y="410070"/>
                  </a:lnTo>
                  <a:lnTo>
                    <a:pt x="254698" y="410819"/>
                  </a:lnTo>
                  <a:lnTo>
                    <a:pt x="254698" y="347116"/>
                  </a:lnTo>
                  <a:lnTo>
                    <a:pt x="235991" y="320357"/>
                  </a:lnTo>
                  <a:lnTo>
                    <a:pt x="210908" y="298538"/>
                  </a:lnTo>
                  <a:lnTo>
                    <a:pt x="198945" y="291668"/>
                  </a:lnTo>
                  <a:lnTo>
                    <a:pt x="198285" y="291287"/>
                  </a:lnTo>
                  <a:lnTo>
                    <a:pt x="193446" y="288518"/>
                  </a:lnTo>
                  <a:lnTo>
                    <a:pt x="174840" y="281266"/>
                  </a:lnTo>
                  <a:lnTo>
                    <a:pt x="155346" y="276847"/>
                  </a:lnTo>
                  <a:lnTo>
                    <a:pt x="135318" y="275374"/>
                  </a:lnTo>
                  <a:lnTo>
                    <a:pt x="92633" y="282143"/>
                  </a:lnTo>
                  <a:lnTo>
                    <a:pt x="55537" y="301218"/>
                  </a:lnTo>
                  <a:lnTo>
                    <a:pt x="26250" y="330377"/>
                  </a:lnTo>
                  <a:lnTo>
                    <a:pt x="6997" y="367411"/>
                  </a:lnTo>
                  <a:lnTo>
                    <a:pt x="0" y="410070"/>
                  </a:lnTo>
                  <a:lnTo>
                    <a:pt x="330" y="419684"/>
                  </a:lnTo>
                  <a:lnTo>
                    <a:pt x="1320" y="429234"/>
                  </a:lnTo>
                  <a:lnTo>
                    <a:pt x="2997" y="438696"/>
                  </a:lnTo>
                  <a:lnTo>
                    <a:pt x="5346" y="448017"/>
                  </a:lnTo>
                  <a:lnTo>
                    <a:pt x="5613" y="448983"/>
                  </a:lnTo>
                  <a:lnTo>
                    <a:pt x="5803" y="449999"/>
                  </a:lnTo>
                  <a:lnTo>
                    <a:pt x="6223" y="451396"/>
                  </a:lnTo>
                  <a:lnTo>
                    <a:pt x="6413" y="451764"/>
                  </a:lnTo>
                  <a:lnTo>
                    <a:pt x="6553" y="452208"/>
                  </a:lnTo>
                  <a:lnTo>
                    <a:pt x="26022" y="490474"/>
                  </a:lnTo>
                  <a:lnTo>
                    <a:pt x="55664" y="520128"/>
                  </a:lnTo>
                  <a:lnTo>
                    <a:pt x="92951" y="539305"/>
                  </a:lnTo>
                  <a:lnTo>
                    <a:pt x="135318" y="546150"/>
                  </a:lnTo>
                  <a:lnTo>
                    <a:pt x="177761" y="539305"/>
                  </a:lnTo>
                  <a:lnTo>
                    <a:pt x="177977" y="539305"/>
                  </a:lnTo>
                  <a:lnTo>
                    <a:pt x="195541" y="530225"/>
                  </a:lnTo>
                  <a:lnTo>
                    <a:pt x="215061" y="520128"/>
                  </a:lnTo>
                  <a:lnTo>
                    <a:pt x="244513" y="490753"/>
                  </a:lnTo>
                  <a:lnTo>
                    <a:pt x="263715" y="453593"/>
                  </a:lnTo>
                  <a:lnTo>
                    <a:pt x="270624" y="410819"/>
                  </a:lnTo>
                  <a:close/>
                </a:path>
                <a:path w="668020" h="546735">
                  <a:moveTo>
                    <a:pt x="541159" y="135991"/>
                  </a:moveTo>
                  <a:lnTo>
                    <a:pt x="539242" y="125171"/>
                  </a:lnTo>
                  <a:lnTo>
                    <a:pt x="533958" y="115862"/>
                  </a:lnTo>
                  <a:lnTo>
                    <a:pt x="525907" y="108826"/>
                  </a:lnTo>
                  <a:lnTo>
                    <a:pt x="525246" y="108572"/>
                  </a:lnTo>
                  <a:lnTo>
                    <a:pt x="525246" y="127203"/>
                  </a:lnTo>
                  <a:lnTo>
                    <a:pt x="525246" y="144792"/>
                  </a:lnTo>
                  <a:lnTo>
                    <a:pt x="518121" y="151917"/>
                  </a:lnTo>
                  <a:lnTo>
                    <a:pt x="413778" y="151917"/>
                  </a:lnTo>
                  <a:lnTo>
                    <a:pt x="409651" y="150088"/>
                  </a:lnTo>
                  <a:lnTo>
                    <a:pt x="406806" y="147040"/>
                  </a:lnTo>
                  <a:lnTo>
                    <a:pt x="352818" y="93027"/>
                  </a:lnTo>
                  <a:lnTo>
                    <a:pt x="329514" y="69697"/>
                  </a:lnTo>
                  <a:lnTo>
                    <a:pt x="231419" y="181876"/>
                  </a:lnTo>
                  <a:lnTo>
                    <a:pt x="339940" y="227901"/>
                  </a:lnTo>
                  <a:lnTo>
                    <a:pt x="345655" y="230632"/>
                  </a:lnTo>
                  <a:lnTo>
                    <a:pt x="349313" y="236372"/>
                  </a:lnTo>
                  <a:lnTo>
                    <a:pt x="349313" y="418731"/>
                  </a:lnTo>
                  <a:lnTo>
                    <a:pt x="342163" y="425881"/>
                  </a:lnTo>
                  <a:lnTo>
                    <a:pt x="325894" y="425881"/>
                  </a:lnTo>
                  <a:lnTo>
                    <a:pt x="319379" y="420560"/>
                  </a:lnTo>
                  <a:lnTo>
                    <a:pt x="317652" y="412102"/>
                  </a:lnTo>
                  <a:lnTo>
                    <a:pt x="317550" y="253428"/>
                  </a:lnTo>
                  <a:lnTo>
                    <a:pt x="187401" y="201345"/>
                  </a:lnTo>
                  <a:lnTo>
                    <a:pt x="186601" y="201117"/>
                  </a:lnTo>
                  <a:lnTo>
                    <a:pt x="184073" y="200266"/>
                  </a:lnTo>
                  <a:lnTo>
                    <a:pt x="181724" y="198970"/>
                  </a:lnTo>
                  <a:lnTo>
                    <a:pt x="179666" y="197281"/>
                  </a:lnTo>
                  <a:lnTo>
                    <a:pt x="178333" y="196291"/>
                  </a:lnTo>
                  <a:lnTo>
                    <a:pt x="167398" y="174371"/>
                  </a:lnTo>
                  <a:lnTo>
                    <a:pt x="167284" y="173774"/>
                  </a:lnTo>
                  <a:lnTo>
                    <a:pt x="166966" y="167843"/>
                  </a:lnTo>
                  <a:lnTo>
                    <a:pt x="166852" y="165646"/>
                  </a:lnTo>
                  <a:lnTo>
                    <a:pt x="166814" y="164922"/>
                  </a:lnTo>
                  <a:lnTo>
                    <a:pt x="283324" y="27038"/>
                  </a:lnTo>
                  <a:lnTo>
                    <a:pt x="295706" y="18376"/>
                  </a:lnTo>
                  <a:lnTo>
                    <a:pt x="301002" y="16052"/>
                  </a:lnTo>
                  <a:lnTo>
                    <a:pt x="306844" y="15341"/>
                  </a:lnTo>
                  <a:lnTo>
                    <a:pt x="312534" y="16319"/>
                  </a:lnTo>
                  <a:lnTo>
                    <a:pt x="317347" y="17068"/>
                  </a:lnTo>
                  <a:lnTo>
                    <a:pt x="321919" y="18935"/>
                  </a:lnTo>
                  <a:lnTo>
                    <a:pt x="325882" y="21780"/>
                  </a:lnTo>
                  <a:lnTo>
                    <a:pt x="326796" y="22377"/>
                  </a:lnTo>
                  <a:lnTo>
                    <a:pt x="424713" y="120065"/>
                  </a:lnTo>
                  <a:lnTo>
                    <a:pt x="518121" y="120065"/>
                  </a:lnTo>
                  <a:lnTo>
                    <a:pt x="525246" y="127203"/>
                  </a:lnTo>
                  <a:lnTo>
                    <a:pt x="525246" y="108572"/>
                  </a:lnTo>
                  <a:lnTo>
                    <a:pt x="515696" y="104787"/>
                  </a:lnTo>
                  <a:lnTo>
                    <a:pt x="513600" y="104355"/>
                  </a:lnTo>
                  <a:lnTo>
                    <a:pt x="511467" y="104127"/>
                  </a:lnTo>
                  <a:lnTo>
                    <a:pt x="431342" y="104127"/>
                  </a:lnTo>
                  <a:lnTo>
                    <a:pt x="354126" y="26543"/>
                  </a:lnTo>
                  <a:lnTo>
                    <a:pt x="342684" y="15341"/>
                  </a:lnTo>
                  <a:lnTo>
                    <a:pt x="339039" y="11772"/>
                  </a:lnTo>
                  <a:lnTo>
                    <a:pt x="333819" y="7937"/>
                  </a:lnTo>
                  <a:lnTo>
                    <a:pt x="310553" y="0"/>
                  </a:lnTo>
                  <a:lnTo>
                    <a:pt x="307784" y="0"/>
                  </a:lnTo>
                  <a:lnTo>
                    <a:pt x="271399" y="16522"/>
                  </a:lnTo>
                  <a:lnTo>
                    <a:pt x="163169" y="139966"/>
                  </a:lnTo>
                  <a:lnTo>
                    <a:pt x="151739" y="177761"/>
                  </a:lnTo>
                  <a:lnTo>
                    <a:pt x="154470" y="188798"/>
                  </a:lnTo>
                  <a:lnTo>
                    <a:pt x="182270" y="216433"/>
                  </a:lnTo>
                  <a:lnTo>
                    <a:pt x="301637" y="264198"/>
                  </a:lnTo>
                  <a:lnTo>
                    <a:pt x="301625" y="414210"/>
                  </a:lnTo>
                  <a:lnTo>
                    <a:pt x="333235" y="441833"/>
                  </a:lnTo>
                  <a:lnTo>
                    <a:pt x="345249" y="439445"/>
                  </a:lnTo>
                  <a:lnTo>
                    <a:pt x="345414" y="439445"/>
                  </a:lnTo>
                  <a:lnTo>
                    <a:pt x="350964" y="437134"/>
                  </a:lnTo>
                  <a:lnTo>
                    <a:pt x="355625" y="433438"/>
                  </a:lnTo>
                  <a:lnTo>
                    <a:pt x="359054" y="428701"/>
                  </a:lnTo>
                  <a:lnTo>
                    <a:pt x="361149" y="425881"/>
                  </a:lnTo>
                  <a:lnTo>
                    <a:pt x="363093" y="423291"/>
                  </a:lnTo>
                  <a:lnTo>
                    <a:pt x="365277" y="416712"/>
                  </a:lnTo>
                  <a:lnTo>
                    <a:pt x="365290" y="242709"/>
                  </a:lnTo>
                  <a:lnTo>
                    <a:pt x="363905" y="233489"/>
                  </a:lnTo>
                  <a:lnTo>
                    <a:pt x="360045" y="225183"/>
                  </a:lnTo>
                  <a:lnTo>
                    <a:pt x="354050" y="218287"/>
                  </a:lnTo>
                  <a:lnTo>
                    <a:pt x="346202" y="213245"/>
                  </a:lnTo>
                  <a:lnTo>
                    <a:pt x="257860" y="175831"/>
                  </a:lnTo>
                  <a:lnTo>
                    <a:pt x="330276" y="93027"/>
                  </a:lnTo>
                  <a:lnTo>
                    <a:pt x="395528" y="158292"/>
                  </a:lnTo>
                  <a:lnTo>
                    <a:pt x="396836" y="159550"/>
                  </a:lnTo>
                  <a:lnTo>
                    <a:pt x="398233" y="160718"/>
                  </a:lnTo>
                  <a:lnTo>
                    <a:pt x="399719" y="161747"/>
                  </a:lnTo>
                  <a:lnTo>
                    <a:pt x="404952" y="165646"/>
                  </a:lnTo>
                  <a:lnTo>
                    <a:pt x="411467" y="167843"/>
                  </a:lnTo>
                  <a:lnTo>
                    <a:pt x="509333" y="167843"/>
                  </a:lnTo>
                  <a:lnTo>
                    <a:pt x="517601" y="166700"/>
                  </a:lnTo>
                  <a:lnTo>
                    <a:pt x="525170" y="163512"/>
                  </a:lnTo>
                  <a:lnTo>
                    <a:pt x="531672" y="158483"/>
                  </a:lnTo>
                  <a:lnTo>
                    <a:pt x="536676" y="151917"/>
                  </a:lnTo>
                  <a:lnTo>
                    <a:pt x="539597" y="147040"/>
                  </a:lnTo>
                  <a:lnTo>
                    <a:pt x="541121" y="141566"/>
                  </a:lnTo>
                  <a:lnTo>
                    <a:pt x="541159" y="135991"/>
                  </a:lnTo>
                  <a:close/>
                </a:path>
                <a:path w="668020" h="546735">
                  <a:moveTo>
                    <a:pt x="667867" y="423951"/>
                  </a:moveTo>
                  <a:lnTo>
                    <a:pt x="667816" y="397103"/>
                  </a:lnTo>
                  <a:lnTo>
                    <a:pt x="662381" y="370547"/>
                  </a:lnTo>
                  <a:lnTo>
                    <a:pt x="651979" y="349631"/>
                  </a:lnTo>
                  <a:lnTo>
                    <a:pt x="651979" y="399084"/>
                  </a:lnTo>
                  <a:lnTo>
                    <a:pt x="647065" y="446278"/>
                  </a:lnTo>
                  <a:lnTo>
                    <a:pt x="628205" y="482968"/>
                  </a:lnTo>
                  <a:lnTo>
                    <a:pt x="598906" y="510413"/>
                  </a:lnTo>
                  <a:lnTo>
                    <a:pt x="562165" y="526605"/>
                  </a:lnTo>
                  <a:lnTo>
                    <a:pt x="520903" y="529577"/>
                  </a:lnTo>
                  <a:lnTo>
                    <a:pt x="475742" y="515772"/>
                  </a:lnTo>
                  <a:lnTo>
                    <a:pt x="440512" y="486651"/>
                  </a:lnTo>
                  <a:lnTo>
                    <a:pt x="418757" y="446443"/>
                  </a:lnTo>
                  <a:lnTo>
                    <a:pt x="413931" y="399326"/>
                  </a:lnTo>
                  <a:lnTo>
                    <a:pt x="422109" y="366064"/>
                  </a:lnTo>
                  <a:lnTo>
                    <a:pt x="463296" y="313842"/>
                  </a:lnTo>
                  <a:lnTo>
                    <a:pt x="503339" y="295173"/>
                  </a:lnTo>
                  <a:lnTo>
                    <a:pt x="533196" y="291299"/>
                  </a:lnTo>
                  <a:lnTo>
                    <a:pt x="541401" y="291299"/>
                  </a:lnTo>
                  <a:lnTo>
                    <a:pt x="610235" y="319443"/>
                  </a:lnTo>
                  <a:lnTo>
                    <a:pt x="638860" y="355206"/>
                  </a:lnTo>
                  <a:lnTo>
                    <a:pt x="651979" y="399084"/>
                  </a:lnTo>
                  <a:lnTo>
                    <a:pt x="651979" y="349631"/>
                  </a:lnTo>
                  <a:lnTo>
                    <a:pt x="613714" y="301967"/>
                  </a:lnTo>
                  <a:lnTo>
                    <a:pt x="577062" y="282702"/>
                  </a:lnTo>
                  <a:lnTo>
                    <a:pt x="535901" y="275386"/>
                  </a:lnTo>
                  <a:lnTo>
                    <a:pt x="493026" y="281508"/>
                  </a:lnTo>
                  <a:lnTo>
                    <a:pt x="454253" y="300799"/>
                  </a:lnTo>
                  <a:lnTo>
                    <a:pt x="424497" y="330187"/>
                  </a:lnTo>
                  <a:lnTo>
                    <a:pt x="405231" y="366877"/>
                  </a:lnTo>
                  <a:lnTo>
                    <a:pt x="397929" y="408063"/>
                  </a:lnTo>
                  <a:lnTo>
                    <a:pt x="403948" y="450278"/>
                  </a:lnTo>
                  <a:lnTo>
                    <a:pt x="404037" y="450964"/>
                  </a:lnTo>
                  <a:lnTo>
                    <a:pt x="424675" y="491553"/>
                  </a:lnTo>
                  <a:lnTo>
                    <a:pt x="457606" y="522986"/>
                  </a:lnTo>
                  <a:lnTo>
                    <a:pt x="460946" y="525005"/>
                  </a:lnTo>
                  <a:lnTo>
                    <a:pt x="464642" y="527291"/>
                  </a:lnTo>
                  <a:lnTo>
                    <a:pt x="466648" y="528624"/>
                  </a:lnTo>
                  <a:lnTo>
                    <a:pt x="468757" y="529780"/>
                  </a:lnTo>
                  <a:lnTo>
                    <a:pt x="509638" y="544106"/>
                  </a:lnTo>
                  <a:lnTo>
                    <a:pt x="551446" y="544918"/>
                  </a:lnTo>
                  <a:lnTo>
                    <a:pt x="591146" y="533120"/>
                  </a:lnTo>
                  <a:lnTo>
                    <a:pt x="596315" y="529602"/>
                  </a:lnTo>
                  <a:lnTo>
                    <a:pt x="625729" y="509612"/>
                  </a:lnTo>
                  <a:lnTo>
                    <a:pt x="652170" y="475284"/>
                  </a:lnTo>
                  <a:lnTo>
                    <a:pt x="662622" y="450278"/>
                  </a:lnTo>
                  <a:lnTo>
                    <a:pt x="667867" y="423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3264" y="2316383"/>
              <a:ext cx="127320" cy="1273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27569" y="2075180"/>
            <a:ext cx="1156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14" dirty="0">
                <a:latin typeface="Verdana"/>
                <a:cs typeface="Verdana"/>
              </a:rPr>
              <a:t>Business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Task: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254" y="2282444"/>
            <a:ext cx="1129665" cy="10795"/>
          </a:xfrm>
          <a:custGeom>
            <a:avLst/>
            <a:gdLst/>
            <a:ahLst/>
            <a:cxnLst/>
            <a:rect l="l" t="t" r="r" b="b"/>
            <a:pathLst>
              <a:path w="1129665" h="10794">
                <a:moveTo>
                  <a:pt x="1129284" y="0"/>
                </a:moveTo>
                <a:lnTo>
                  <a:pt x="0" y="0"/>
                </a:lnTo>
                <a:lnTo>
                  <a:pt x="0" y="10667"/>
                </a:lnTo>
                <a:lnTo>
                  <a:pt x="1129284" y="10667"/>
                </a:lnTo>
                <a:lnTo>
                  <a:pt x="11292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27569" y="2347976"/>
            <a:ext cx="3950335" cy="828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91900"/>
              </a:lnSpc>
              <a:spcBef>
                <a:spcPts val="240"/>
              </a:spcBef>
            </a:pPr>
            <a:r>
              <a:rPr sz="1400" spc="-120" dirty="0">
                <a:latin typeface="Verdana"/>
                <a:cs typeface="Verdana"/>
              </a:rPr>
              <a:t>By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identifying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how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annual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members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and </a:t>
            </a:r>
            <a:r>
              <a:rPr sz="1400" dirty="0">
                <a:latin typeface="Verdana"/>
                <a:cs typeface="Verdana"/>
              </a:rPr>
              <a:t>casual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riders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use </a:t>
            </a:r>
            <a:r>
              <a:rPr sz="1400" spc="-35" dirty="0">
                <a:latin typeface="Verdana"/>
                <a:cs typeface="Verdana"/>
              </a:rPr>
              <a:t>Cyclist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bikes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differently,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we </a:t>
            </a:r>
            <a:r>
              <a:rPr sz="1400" spc="85" dirty="0">
                <a:latin typeface="Verdana"/>
                <a:cs typeface="Verdana"/>
              </a:rPr>
              <a:t>can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determine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best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marketing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strategy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to </a:t>
            </a:r>
            <a:r>
              <a:rPr sz="1400" spc="-10" dirty="0">
                <a:latin typeface="Verdana"/>
                <a:cs typeface="Verdana"/>
              </a:rPr>
              <a:t>convert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casual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riders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into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annual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members.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66588" y="3691128"/>
            <a:ext cx="5907405" cy="1407160"/>
            <a:chOff x="5466588" y="3691128"/>
            <a:chExt cx="5907405" cy="1407160"/>
          </a:xfrm>
        </p:grpSpPr>
        <p:sp>
          <p:nvSpPr>
            <p:cNvPr id="11" name="object 11"/>
            <p:cNvSpPr/>
            <p:nvPr/>
          </p:nvSpPr>
          <p:spPr>
            <a:xfrm>
              <a:off x="5466588" y="3691128"/>
              <a:ext cx="5907405" cy="1407160"/>
            </a:xfrm>
            <a:custGeom>
              <a:avLst/>
              <a:gdLst/>
              <a:ahLst/>
              <a:cxnLst/>
              <a:rect l="l" t="t" r="r" b="b"/>
              <a:pathLst>
                <a:path w="5907405" h="1407160">
                  <a:moveTo>
                    <a:pt x="5766308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6"/>
                  </a:lnTo>
                  <a:lnTo>
                    <a:pt x="0" y="1265936"/>
                  </a:lnTo>
                  <a:lnTo>
                    <a:pt x="7172" y="1310416"/>
                  </a:lnTo>
                  <a:lnTo>
                    <a:pt x="27147" y="1349044"/>
                  </a:lnTo>
                  <a:lnTo>
                    <a:pt x="57607" y="1379504"/>
                  </a:lnTo>
                  <a:lnTo>
                    <a:pt x="96235" y="1399479"/>
                  </a:lnTo>
                  <a:lnTo>
                    <a:pt x="140715" y="1406652"/>
                  </a:lnTo>
                  <a:lnTo>
                    <a:pt x="5766308" y="1406652"/>
                  </a:lnTo>
                  <a:lnTo>
                    <a:pt x="5810788" y="1399479"/>
                  </a:lnTo>
                  <a:lnTo>
                    <a:pt x="5849416" y="1379504"/>
                  </a:lnTo>
                  <a:lnTo>
                    <a:pt x="5879876" y="1349044"/>
                  </a:lnTo>
                  <a:lnTo>
                    <a:pt x="5899851" y="1310416"/>
                  </a:lnTo>
                  <a:lnTo>
                    <a:pt x="5907023" y="1265936"/>
                  </a:lnTo>
                  <a:lnTo>
                    <a:pt x="5907023" y="140716"/>
                  </a:lnTo>
                  <a:lnTo>
                    <a:pt x="5899851" y="96235"/>
                  </a:lnTo>
                  <a:lnTo>
                    <a:pt x="5879876" y="57607"/>
                  </a:lnTo>
                  <a:lnTo>
                    <a:pt x="5849416" y="27147"/>
                  </a:lnTo>
                  <a:lnTo>
                    <a:pt x="5810788" y="7172"/>
                  </a:lnTo>
                  <a:lnTo>
                    <a:pt x="5766308" y="0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8814" y="4125252"/>
              <a:ext cx="541020" cy="541655"/>
            </a:xfrm>
            <a:custGeom>
              <a:avLst/>
              <a:gdLst/>
              <a:ahLst/>
              <a:cxnLst/>
              <a:rect l="l" t="t" r="r" b="b"/>
              <a:pathLst>
                <a:path w="541020" h="541654">
                  <a:moveTo>
                    <a:pt x="159156" y="167246"/>
                  </a:moveTo>
                  <a:lnTo>
                    <a:pt x="143243" y="167246"/>
                  </a:lnTo>
                  <a:lnTo>
                    <a:pt x="143243" y="183172"/>
                  </a:lnTo>
                  <a:lnTo>
                    <a:pt x="143243" y="461924"/>
                  </a:lnTo>
                  <a:lnTo>
                    <a:pt x="79590" y="461924"/>
                  </a:lnTo>
                  <a:lnTo>
                    <a:pt x="79578" y="183172"/>
                  </a:lnTo>
                  <a:lnTo>
                    <a:pt x="143243" y="183172"/>
                  </a:lnTo>
                  <a:lnTo>
                    <a:pt x="143243" y="167246"/>
                  </a:lnTo>
                  <a:lnTo>
                    <a:pt x="63665" y="167246"/>
                  </a:lnTo>
                  <a:lnTo>
                    <a:pt x="63665" y="477850"/>
                  </a:lnTo>
                  <a:lnTo>
                    <a:pt x="159156" y="477850"/>
                  </a:lnTo>
                  <a:lnTo>
                    <a:pt x="159156" y="461924"/>
                  </a:lnTo>
                  <a:lnTo>
                    <a:pt x="159156" y="183172"/>
                  </a:lnTo>
                  <a:lnTo>
                    <a:pt x="159156" y="167246"/>
                  </a:lnTo>
                  <a:close/>
                </a:path>
                <a:path w="541020" h="541654">
                  <a:moveTo>
                    <a:pt x="286486" y="0"/>
                  </a:moveTo>
                  <a:lnTo>
                    <a:pt x="270573" y="0"/>
                  </a:lnTo>
                  <a:lnTo>
                    <a:pt x="270573" y="15925"/>
                  </a:lnTo>
                  <a:lnTo>
                    <a:pt x="270573" y="461924"/>
                  </a:lnTo>
                  <a:lnTo>
                    <a:pt x="206908" y="461924"/>
                  </a:lnTo>
                  <a:lnTo>
                    <a:pt x="206908" y="15925"/>
                  </a:lnTo>
                  <a:lnTo>
                    <a:pt x="270573" y="15925"/>
                  </a:lnTo>
                  <a:lnTo>
                    <a:pt x="270573" y="0"/>
                  </a:lnTo>
                  <a:lnTo>
                    <a:pt x="190995" y="0"/>
                  </a:lnTo>
                  <a:lnTo>
                    <a:pt x="190995" y="477850"/>
                  </a:lnTo>
                  <a:lnTo>
                    <a:pt x="286486" y="477850"/>
                  </a:lnTo>
                  <a:lnTo>
                    <a:pt x="286486" y="461924"/>
                  </a:lnTo>
                  <a:lnTo>
                    <a:pt x="286486" y="15925"/>
                  </a:lnTo>
                  <a:lnTo>
                    <a:pt x="286486" y="0"/>
                  </a:lnTo>
                  <a:close/>
                </a:path>
                <a:path w="541020" h="541654">
                  <a:moveTo>
                    <a:pt x="413804" y="167246"/>
                  </a:moveTo>
                  <a:lnTo>
                    <a:pt x="397891" y="167246"/>
                  </a:lnTo>
                  <a:lnTo>
                    <a:pt x="397891" y="183172"/>
                  </a:lnTo>
                  <a:lnTo>
                    <a:pt x="397891" y="461924"/>
                  </a:lnTo>
                  <a:lnTo>
                    <a:pt x="334225" y="461924"/>
                  </a:lnTo>
                  <a:lnTo>
                    <a:pt x="334225" y="183172"/>
                  </a:lnTo>
                  <a:lnTo>
                    <a:pt x="397891" y="183172"/>
                  </a:lnTo>
                  <a:lnTo>
                    <a:pt x="397891" y="167246"/>
                  </a:lnTo>
                  <a:lnTo>
                    <a:pt x="318312" y="167246"/>
                  </a:lnTo>
                  <a:lnTo>
                    <a:pt x="318312" y="477850"/>
                  </a:lnTo>
                  <a:lnTo>
                    <a:pt x="413804" y="477850"/>
                  </a:lnTo>
                  <a:lnTo>
                    <a:pt x="413804" y="461924"/>
                  </a:lnTo>
                  <a:lnTo>
                    <a:pt x="413804" y="183172"/>
                  </a:lnTo>
                  <a:lnTo>
                    <a:pt x="413804" y="167246"/>
                  </a:lnTo>
                  <a:close/>
                </a:path>
                <a:path w="541020" h="541654">
                  <a:moveTo>
                    <a:pt x="540867" y="525970"/>
                  </a:moveTo>
                  <a:lnTo>
                    <a:pt x="15913" y="525970"/>
                  </a:lnTo>
                  <a:lnTo>
                    <a:pt x="15913" y="38"/>
                  </a:lnTo>
                  <a:lnTo>
                    <a:pt x="0" y="38"/>
                  </a:lnTo>
                  <a:lnTo>
                    <a:pt x="0" y="525970"/>
                  </a:lnTo>
                  <a:lnTo>
                    <a:pt x="0" y="541210"/>
                  </a:lnTo>
                  <a:lnTo>
                    <a:pt x="540867" y="541210"/>
                  </a:lnTo>
                  <a:lnTo>
                    <a:pt x="540867" y="525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4459" y="4427888"/>
              <a:ext cx="95492" cy="17520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27569" y="3935095"/>
            <a:ext cx="1695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Data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Sources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Used: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9254" y="4141978"/>
            <a:ext cx="1667510" cy="10795"/>
          </a:xfrm>
          <a:custGeom>
            <a:avLst/>
            <a:gdLst/>
            <a:ahLst/>
            <a:cxnLst/>
            <a:rect l="l" t="t" r="r" b="b"/>
            <a:pathLst>
              <a:path w="1667509" h="10795">
                <a:moveTo>
                  <a:pt x="1667255" y="0"/>
                </a:moveTo>
                <a:lnTo>
                  <a:pt x="0" y="0"/>
                </a:lnTo>
                <a:lnTo>
                  <a:pt x="0" y="10668"/>
                </a:lnTo>
                <a:lnTo>
                  <a:pt x="1667255" y="10668"/>
                </a:lnTo>
                <a:lnTo>
                  <a:pt x="1667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27569" y="4127264"/>
            <a:ext cx="3862704" cy="7061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u="sng" spc="-1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07/2021</a:t>
            </a:r>
            <a:r>
              <a:rPr sz="1400" u="sng" spc="-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sng" spc="-19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–</a:t>
            </a:r>
            <a:r>
              <a:rPr sz="1400" u="sng" spc="-7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sng" spc="-1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06/2022</a:t>
            </a:r>
            <a:r>
              <a:rPr sz="1400" u="sng" spc="-10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sng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Cyclist</a:t>
            </a:r>
            <a:r>
              <a:rPr sz="1400" u="sng" spc="-114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sng" spc="-1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Trip</a:t>
            </a:r>
            <a:r>
              <a:rPr sz="1400" u="sng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14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Verdana"/>
                <a:cs typeface="Verdana"/>
                <a:hlinkClick r:id="rId4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1210"/>
              </a:lnSpc>
              <a:spcBef>
                <a:spcPts val="640"/>
              </a:spcBef>
            </a:pPr>
            <a:r>
              <a:rPr sz="1100" spc="-35" dirty="0">
                <a:latin typeface="Verdana"/>
                <a:cs typeface="Verdana"/>
              </a:rPr>
              <a:t>Note: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Divvy_Stations_Trips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85" dirty="0">
                <a:latin typeface="Verdana"/>
                <a:cs typeface="Verdana"/>
              </a:rPr>
              <a:t>Divvy_Trips_YYYY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files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were not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used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since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were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before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July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2021.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364" rIns="0" bIns="0" rtlCol="0">
            <a:spAutoFit/>
          </a:bodyPr>
          <a:lstStyle/>
          <a:p>
            <a:pPr marL="207962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</a:t>
            </a:r>
            <a:r>
              <a:rPr spc="-190" dirty="0"/>
              <a:t> </a:t>
            </a:r>
            <a:r>
              <a:rPr spc="-55" dirty="0"/>
              <a:t>Analysis</a:t>
            </a:r>
            <a:r>
              <a:rPr spc="-95" dirty="0"/>
              <a:t> </a:t>
            </a:r>
            <a:r>
              <a:rPr spc="-90" dirty="0"/>
              <a:t>Problems</a:t>
            </a:r>
            <a:r>
              <a:rPr spc="-100" dirty="0"/>
              <a:t> </a:t>
            </a:r>
            <a:r>
              <a:rPr spc="-310" dirty="0"/>
              <a:t>&amp;</a:t>
            </a:r>
            <a:r>
              <a:rPr spc="-40" dirty="0"/>
              <a:t> </a:t>
            </a:r>
            <a:r>
              <a:rPr spc="-90" dirty="0"/>
              <a:t>Workarounds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744" y="1557527"/>
            <a:ext cx="10956036" cy="46771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788" y="2387574"/>
            <a:ext cx="8594725" cy="319468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00" b="1" spc="-10" dirty="0">
                <a:latin typeface="Tahoma"/>
                <a:cs typeface="Tahoma"/>
              </a:rPr>
              <a:t>PROBLEMS: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105" dirty="0">
                <a:latin typeface="Verdana"/>
                <a:cs typeface="Verdana"/>
              </a:rPr>
              <a:t>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Studio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Cloud: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Unable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upload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all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datasets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into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5" dirty="0">
                <a:latin typeface="Verdana"/>
                <a:cs typeface="Verdana"/>
              </a:rPr>
              <a:t>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Studio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Cloud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file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R</a:t>
            </a:r>
            <a:r>
              <a:rPr sz="1100" i="1" spc="-50" dirty="0">
                <a:latin typeface="Verdana"/>
                <a:cs typeface="Verdana"/>
              </a:rPr>
              <a:t> Studio</a:t>
            </a:r>
            <a:r>
              <a:rPr sz="1100" i="1" spc="-70" dirty="0"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900E17"/>
                </a:solidFill>
                <a:latin typeface="Verdana"/>
                <a:cs typeface="Verdana"/>
              </a:rPr>
              <a:t>crashed</a:t>
            </a: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1100" spc="-30" dirty="0">
                <a:latin typeface="Verdana"/>
                <a:cs typeface="Verdana"/>
              </a:rPr>
              <a:t>Why?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Memory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space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availability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free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trial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30" dirty="0">
                <a:latin typeface="Verdana"/>
                <a:cs typeface="Verdana"/>
              </a:rPr>
              <a:t>Excel/CSV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Format: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Unable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to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files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into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85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singular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Excel</a:t>
            </a:r>
            <a:r>
              <a:rPr sz="1100" spc="-55" dirty="0">
                <a:latin typeface="Verdana"/>
                <a:cs typeface="Verdana"/>
              </a:rPr>
              <a:t> or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CSV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Excel</a:t>
            </a:r>
            <a:r>
              <a:rPr sz="1100" i="1" spc="-65" dirty="0"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900E17"/>
                </a:solidFill>
                <a:latin typeface="Verdana"/>
                <a:cs typeface="Verdana"/>
              </a:rPr>
              <a:t>crashed</a:t>
            </a:r>
            <a:endParaRPr sz="11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100" spc="-30" dirty="0">
                <a:latin typeface="Verdana"/>
                <a:cs typeface="Verdana"/>
              </a:rPr>
              <a:t>Why?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Exceeded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max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14" dirty="0">
                <a:latin typeface="Verdana"/>
                <a:cs typeface="Verdana"/>
              </a:rPr>
              <a:t>#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rows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Excel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can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handle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80" dirty="0">
                <a:latin typeface="Verdana"/>
                <a:cs typeface="Verdana"/>
              </a:rPr>
              <a:t>PowerBI: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Tried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uploading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files </a:t>
            </a:r>
            <a:r>
              <a:rPr sz="1100" spc="-30" dirty="0">
                <a:latin typeface="Verdana"/>
                <a:cs typeface="Verdana"/>
              </a:rPr>
              <a:t>directly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into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PowerBI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instead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PowerBI</a:t>
            </a:r>
            <a:r>
              <a:rPr sz="1100" i="1" spc="-1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also</a:t>
            </a:r>
            <a:r>
              <a:rPr sz="1100" i="1" spc="-55" dirty="0"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900E17"/>
                </a:solidFill>
                <a:latin typeface="Verdana"/>
                <a:cs typeface="Verdana"/>
              </a:rPr>
              <a:t>crashed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40" dirty="0">
                <a:latin typeface="Verdana"/>
                <a:cs typeface="Verdana"/>
              </a:rPr>
              <a:t>Tableau: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Because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this,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did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not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attempt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Tableau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ahoma"/>
                <a:cs typeface="Tahoma"/>
              </a:rPr>
              <a:t>WORKAROUNDS: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10" dirty="0">
                <a:latin typeface="Verdana"/>
                <a:cs typeface="Verdana"/>
              </a:rPr>
              <a:t>Divided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files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in </a:t>
            </a:r>
            <a:r>
              <a:rPr sz="1100" spc="-35" dirty="0">
                <a:latin typeface="Verdana"/>
                <a:cs typeface="Verdana"/>
              </a:rPr>
              <a:t>Excel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format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50" dirty="0">
                <a:latin typeface="Verdana"/>
                <a:cs typeface="Verdana"/>
              </a:rPr>
              <a:t>–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members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vs.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casual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users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10" dirty="0">
                <a:latin typeface="Verdana"/>
                <a:cs typeface="Verdana"/>
              </a:rPr>
              <a:t>Analyzed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file, </a:t>
            </a:r>
            <a:r>
              <a:rPr sz="1100" dirty="0">
                <a:latin typeface="Verdana"/>
                <a:cs typeface="Verdana"/>
              </a:rPr>
              <a:t>creating</a:t>
            </a:r>
            <a:r>
              <a:rPr sz="1100" spc="-8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pivot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tables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either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bar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pie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charts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(‘Analyze </a:t>
            </a:r>
            <a:r>
              <a:rPr sz="1100" dirty="0">
                <a:latin typeface="Verdana"/>
                <a:cs typeface="Verdana"/>
              </a:rPr>
              <a:t>Data’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button</a:t>
            </a:r>
            <a:r>
              <a:rPr sz="1100" spc="-55" dirty="0">
                <a:latin typeface="Verdana"/>
                <a:cs typeface="Verdana"/>
              </a:rPr>
              <a:t> 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Excel)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spc="-55" dirty="0">
                <a:latin typeface="Verdana"/>
                <a:cs typeface="Verdana"/>
              </a:rPr>
              <a:t>Visually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compared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same-</a:t>
            </a:r>
            <a:r>
              <a:rPr sz="1100" spc="-30" dirty="0">
                <a:latin typeface="Verdana"/>
                <a:cs typeface="Verdana"/>
              </a:rPr>
              <a:t>month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casual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95" dirty="0">
                <a:latin typeface="Verdana"/>
                <a:cs typeface="Verdana"/>
              </a:rPr>
              <a:t>vs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member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(October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 </a:t>
            </a:r>
            <a:r>
              <a:rPr sz="1100" spc="-10" dirty="0">
                <a:latin typeface="Verdana"/>
                <a:cs typeface="Verdana"/>
              </a:rPr>
              <a:t>October)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5600" algn="l"/>
              </a:tabLst>
            </a:pPr>
            <a:r>
              <a:rPr sz="1100" spc="15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1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100" dirty="0">
                <a:latin typeface="Verdana"/>
                <a:cs typeface="Verdana"/>
              </a:rPr>
              <a:t>Created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summary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document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with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all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pivot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chart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70" dirty="0">
                <a:latin typeface="Verdana"/>
                <a:cs typeface="Verdana"/>
              </a:rPr>
              <a:t>summaries,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ran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analysis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summary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compared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for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trends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6373" y="3062173"/>
            <a:ext cx="31661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75" dirty="0">
                <a:solidFill>
                  <a:srgbClr val="FFFFFF"/>
                </a:solidFill>
              </a:rPr>
              <a:t>FINDINGS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-4762"/>
            <a:ext cx="12201525" cy="2195195"/>
            <a:chOff x="-4762" y="-4762"/>
            <a:chExt cx="12201525" cy="2195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85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" y="268224"/>
              <a:ext cx="8610600" cy="13944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155" rIns="0" bIns="0" rtlCol="0">
            <a:spAutoFit/>
          </a:bodyPr>
          <a:lstStyle/>
          <a:p>
            <a:pPr marL="240665">
              <a:lnSpc>
                <a:spcPts val="3650"/>
              </a:lnSpc>
              <a:spcBef>
                <a:spcPts val="105"/>
              </a:spcBef>
            </a:pPr>
            <a:r>
              <a:rPr sz="3200" u="sng" spc="-409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RIDES</a:t>
            </a:r>
            <a:r>
              <a:rPr sz="3200" u="sng" spc="-4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200" u="sng" spc="-26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BY</a:t>
            </a:r>
            <a:r>
              <a:rPr sz="3200" u="sng" spc="-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200" u="sng" spc="-1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MONTH</a:t>
            </a:r>
            <a:endParaRPr sz="3200"/>
          </a:p>
          <a:p>
            <a:pPr marL="240665">
              <a:lnSpc>
                <a:spcPts val="3650"/>
              </a:lnSpc>
            </a:pPr>
            <a:r>
              <a:rPr sz="3200" dirty="0">
                <a:solidFill>
                  <a:srgbClr val="FDFDFD"/>
                </a:solidFill>
              </a:rPr>
              <a:t>Casual</a:t>
            </a:r>
            <a:r>
              <a:rPr sz="3200" spc="-65" dirty="0">
                <a:solidFill>
                  <a:srgbClr val="FDFDFD"/>
                </a:solidFill>
              </a:rPr>
              <a:t> </a:t>
            </a:r>
            <a:r>
              <a:rPr sz="3200" spc="-145" dirty="0">
                <a:solidFill>
                  <a:srgbClr val="FDFDFD"/>
                </a:solidFill>
              </a:rPr>
              <a:t>ridership</a:t>
            </a:r>
            <a:r>
              <a:rPr sz="3200" spc="-55" dirty="0">
                <a:solidFill>
                  <a:srgbClr val="FDFDFD"/>
                </a:solidFill>
              </a:rPr>
              <a:t> </a:t>
            </a:r>
            <a:r>
              <a:rPr sz="3200" spc="-155" dirty="0">
                <a:solidFill>
                  <a:srgbClr val="FDFDFD"/>
                </a:solidFill>
              </a:rPr>
              <a:t>most</a:t>
            </a:r>
            <a:r>
              <a:rPr sz="3200" spc="-65" dirty="0">
                <a:solidFill>
                  <a:srgbClr val="FDFDFD"/>
                </a:solidFill>
              </a:rPr>
              <a:t> </a:t>
            </a:r>
            <a:r>
              <a:rPr sz="3200" spc="-10" dirty="0">
                <a:solidFill>
                  <a:srgbClr val="FDFDFD"/>
                </a:solidFill>
              </a:rPr>
              <a:t>popular</a:t>
            </a:r>
            <a:r>
              <a:rPr sz="3200" spc="-60" dirty="0">
                <a:solidFill>
                  <a:srgbClr val="FDFDFD"/>
                </a:solidFill>
              </a:rPr>
              <a:t> </a:t>
            </a:r>
            <a:r>
              <a:rPr sz="3200" spc="-150" dirty="0">
                <a:solidFill>
                  <a:srgbClr val="FDFDFD"/>
                </a:solidFill>
              </a:rPr>
              <a:t>in</a:t>
            </a:r>
            <a:r>
              <a:rPr sz="3200" spc="-60" dirty="0">
                <a:solidFill>
                  <a:srgbClr val="FDFDFD"/>
                </a:solidFill>
              </a:rPr>
              <a:t> </a:t>
            </a:r>
            <a:r>
              <a:rPr sz="3200" spc="-45" dirty="0">
                <a:solidFill>
                  <a:srgbClr val="F4969D"/>
                </a:solidFill>
              </a:rPr>
              <a:t>summer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608" y="2404872"/>
            <a:ext cx="3342132" cy="37033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2292" y="2504058"/>
            <a:ext cx="2976245" cy="344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305" indent="-343535">
              <a:lnSpc>
                <a:spcPct val="997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23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Analysis: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4969D"/>
                </a:solidFill>
                <a:latin typeface="Verdana"/>
                <a:cs typeface="Verdana"/>
              </a:rPr>
              <a:t>Weather</a:t>
            </a:r>
            <a:r>
              <a:rPr sz="1600" spc="-105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plays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important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rider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usage</a:t>
            </a:r>
            <a:endParaRPr sz="1600">
              <a:latin typeface="Verdana"/>
              <a:cs typeface="Verdana"/>
            </a:endParaRPr>
          </a:p>
          <a:p>
            <a:pPr marL="355600" marR="5080" indent="-343535">
              <a:lnSpc>
                <a:spcPct val="998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23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Assumption: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4969D"/>
                </a:solidFill>
                <a:latin typeface="Verdana"/>
                <a:cs typeface="Verdana"/>
              </a:rPr>
              <a:t>Tourism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makes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significant amount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ridership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usage</a:t>
            </a:r>
            <a:endParaRPr sz="1600">
              <a:latin typeface="Verdana"/>
              <a:cs typeface="Verdana"/>
            </a:endParaRPr>
          </a:p>
          <a:p>
            <a:pPr marL="355600" marR="365760" indent="-343535">
              <a:lnSpc>
                <a:spcPct val="999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23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Conversion Recommendation: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advertising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low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seasons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4969D"/>
                </a:solidFill>
                <a:latin typeface="Verdana"/>
                <a:cs typeface="Verdana"/>
              </a:rPr>
              <a:t>entice</a:t>
            </a:r>
            <a:r>
              <a:rPr sz="1600" spc="-70" dirty="0">
                <a:solidFill>
                  <a:srgbClr val="F4969D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4969D"/>
                </a:solidFill>
                <a:latin typeface="Verdana"/>
                <a:cs typeface="Verdana"/>
              </a:rPr>
              <a:t>local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(non-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tourist)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4969D"/>
                </a:solidFill>
                <a:latin typeface="Verdana"/>
                <a:cs typeface="Verdana"/>
              </a:rPr>
              <a:t>riders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686" y="2137854"/>
            <a:ext cx="11440160" cy="4084320"/>
            <a:chOff x="583686" y="2137854"/>
            <a:chExt cx="11440160" cy="40843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103" y="2147316"/>
              <a:ext cx="6990588" cy="40645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18404" y="2142617"/>
              <a:ext cx="7000875" cy="4074795"/>
            </a:xfrm>
            <a:custGeom>
              <a:avLst/>
              <a:gdLst/>
              <a:ahLst/>
              <a:cxnLst/>
              <a:rect l="l" t="t" r="r" b="b"/>
              <a:pathLst>
                <a:path w="7000875" h="4074795">
                  <a:moveTo>
                    <a:pt x="162052" y="0"/>
                  </a:moveTo>
                  <a:lnTo>
                    <a:pt x="6838315" y="0"/>
                  </a:lnTo>
                  <a:lnTo>
                    <a:pt x="6870827" y="3175"/>
                  </a:lnTo>
                  <a:lnTo>
                    <a:pt x="6928866" y="27686"/>
                  </a:lnTo>
                  <a:lnTo>
                    <a:pt x="6972681" y="71500"/>
                  </a:lnTo>
                  <a:lnTo>
                    <a:pt x="6997192" y="129540"/>
                  </a:lnTo>
                  <a:lnTo>
                    <a:pt x="7000367" y="162052"/>
                  </a:lnTo>
                  <a:lnTo>
                    <a:pt x="7000367" y="3912171"/>
                  </a:lnTo>
                  <a:lnTo>
                    <a:pt x="6987794" y="3974909"/>
                  </a:lnTo>
                  <a:lnTo>
                    <a:pt x="6952996" y="4026839"/>
                  </a:lnTo>
                  <a:lnTo>
                    <a:pt x="6901053" y="4061599"/>
                  </a:lnTo>
                  <a:lnTo>
                    <a:pt x="6838315" y="4074248"/>
                  </a:lnTo>
                  <a:lnTo>
                    <a:pt x="162052" y="4074248"/>
                  </a:lnTo>
                  <a:lnTo>
                    <a:pt x="99314" y="4061599"/>
                  </a:lnTo>
                  <a:lnTo>
                    <a:pt x="47371" y="4026839"/>
                  </a:lnTo>
                  <a:lnTo>
                    <a:pt x="12573" y="3974909"/>
                  </a:lnTo>
                  <a:lnTo>
                    <a:pt x="0" y="3911904"/>
                  </a:lnTo>
                  <a:lnTo>
                    <a:pt x="0" y="162052"/>
                  </a:lnTo>
                  <a:lnTo>
                    <a:pt x="12573" y="99313"/>
                  </a:lnTo>
                  <a:lnTo>
                    <a:pt x="47371" y="47371"/>
                  </a:lnTo>
                  <a:lnTo>
                    <a:pt x="99314" y="12573"/>
                  </a:lnTo>
                  <a:lnTo>
                    <a:pt x="162052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3679" y="2624950"/>
              <a:ext cx="775970" cy="711835"/>
            </a:xfrm>
            <a:custGeom>
              <a:avLst/>
              <a:gdLst/>
              <a:ahLst/>
              <a:cxnLst/>
              <a:rect l="l" t="t" r="r" b="b"/>
              <a:pathLst>
                <a:path w="775969" h="711835">
                  <a:moveTo>
                    <a:pt x="313893" y="273253"/>
                  </a:moveTo>
                  <a:lnTo>
                    <a:pt x="210299" y="273253"/>
                  </a:lnTo>
                  <a:lnTo>
                    <a:pt x="210299" y="292100"/>
                  </a:lnTo>
                  <a:lnTo>
                    <a:pt x="313893" y="292100"/>
                  </a:lnTo>
                  <a:lnTo>
                    <a:pt x="313893" y="273253"/>
                  </a:lnTo>
                  <a:close/>
                </a:path>
                <a:path w="775969" h="711835">
                  <a:moveTo>
                    <a:pt x="372960" y="149428"/>
                  </a:moveTo>
                  <a:lnTo>
                    <a:pt x="299707" y="76123"/>
                  </a:lnTo>
                  <a:lnTo>
                    <a:pt x="286385" y="89458"/>
                  </a:lnTo>
                  <a:lnTo>
                    <a:pt x="359638" y="162750"/>
                  </a:lnTo>
                  <a:lnTo>
                    <a:pt x="372960" y="149428"/>
                  </a:lnTo>
                  <a:close/>
                </a:path>
                <a:path w="775969" h="711835">
                  <a:moveTo>
                    <a:pt x="502246" y="0"/>
                  </a:moveTo>
                  <a:lnTo>
                    <a:pt x="483412" y="0"/>
                  </a:lnTo>
                  <a:lnTo>
                    <a:pt x="483412" y="103644"/>
                  </a:lnTo>
                  <a:lnTo>
                    <a:pt x="502246" y="103644"/>
                  </a:lnTo>
                  <a:lnTo>
                    <a:pt x="502246" y="0"/>
                  </a:lnTo>
                  <a:close/>
                </a:path>
                <a:path w="775969" h="711835">
                  <a:moveTo>
                    <a:pt x="634111" y="280682"/>
                  </a:moveTo>
                  <a:lnTo>
                    <a:pt x="626224" y="236143"/>
                  </a:lnTo>
                  <a:lnTo>
                    <a:pt x="604812" y="196469"/>
                  </a:lnTo>
                  <a:lnTo>
                    <a:pt x="572871" y="166179"/>
                  </a:lnTo>
                  <a:lnTo>
                    <a:pt x="533171" y="147193"/>
                  </a:lnTo>
                  <a:lnTo>
                    <a:pt x="488480" y="141401"/>
                  </a:lnTo>
                  <a:lnTo>
                    <a:pt x="437388" y="152971"/>
                  </a:lnTo>
                  <a:lnTo>
                    <a:pt x="395109" y="181165"/>
                  </a:lnTo>
                  <a:lnTo>
                    <a:pt x="365366" y="222389"/>
                  </a:lnTo>
                  <a:lnTo>
                    <a:pt x="351891" y="273037"/>
                  </a:lnTo>
                  <a:lnTo>
                    <a:pt x="351612" y="286499"/>
                  </a:lnTo>
                  <a:lnTo>
                    <a:pt x="352615" y="299885"/>
                  </a:lnTo>
                  <a:lnTo>
                    <a:pt x="354888" y="313131"/>
                  </a:lnTo>
                  <a:lnTo>
                    <a:pt x="358432" y="326123"/>
                  </a:lnTo>
                  <a:lnTo>
                    <a:pt x="373545" y="335026"/>
                  </a:lnTo>
                  <a:lnTo>
                    <a:pt x="387794" y="345300"/>
                  </a:lnTo>
                  <a:lnTo>
                    <a:pt x="378688" y="326745"/>
                  </a:lnTo>
                  <a:lnTo>
                    <a:pt x="372872" y="307060"/>
                  </a:lnTo>
                  <a:lnTo>
                    <a:pt x="370459" y="286677"/>
                  </a:lnTo>
                  <a:lnTo>
                    <a:pt x="371525" y="266026"/>
                  </a:lnTo>
                  <a:lnTo>
                    <a:pt x="387477" y="220078"/>
                  </a:lnTo>
                  <a:lnTo>
                    <a:pt x="418719" y="185039"/>
                  </a:lnTo>
                  <a:lnTo>
                    <a:pt x="460819" y="164274"/>
                  </a:lnTo>
                  <a:lnTo>
                    <a:pt x="509333" y="161163"/>
                  </a:lnTo>
                  <a:lnTo>
                    <a:pt x="555256" y="177126"/>
                  </a:lnTo>
                  <a:lnTo>
                    <a:pt x="590283" y="208394"/>
                  </a:lnTo>
                  <a:lnTo>
                    <a:pt x="611035" y="250507"/>
                  </a:lnTo>
                  <a:lnTo>
                    <a:pt x="614133" y="299046"/>
                  </a:lnTo>
                  <a:lnTo>
                    <a:pt x="603732" y="334416"/>
                  </a:lnTo>
                  <a:lnTo>
                    <a:pt x="583806" y="364502"/>
                  </a:lnTo>
                  <a:lnTo>
                    <a:pt x="555980" y="387489"/>
                  </a:lnTo>
                  <a:lnTo>
                    <a:pt x="521906" y="401535"/>
                  </a:lnTo>
                  <a:lnTo>
                    <a:pt x="528078" y="405892"/>
                  </a:lnTo>
                  <a:lnTo>
                    <a:pt x="533908" y="410730"/>
                  </a:lnTo>
                  <a:lnTo>
                    <a:pt x="539318" y="416013"/>
                  </a:lnTo>
                  <a:lnTo>
                    <a:pt x="579094" y="394525"/>
                  </a:lnTo>
                  <a:lnTo>
                    <a:pt x="609104" y="362839"/>
                  </a:lnTo>
                  <a:lnTo>
                    <a:pt x="627926" y="323900"/>
                  </a:lnTo>
                  <a:lnTo>
                    <a:pt x="634111" y="280682"/>
                  </a:lnTo>
                  <a:close/>
                </a:path>
                <a:path w="775969" h="711835">
                  <a:moveTo>
                    <a:pt x="662305" y="610895"/>
                  </a:moveTo>
                  <a:lnTo>
                    <a:pt x="662279" y="609650"/>
                  </a:lnTo>
                  <a:lnTo>
                    <a:pt x="653415" y="571931"/>
                  </a:lnTo>
                  <a:lnTo>
                    <a:pt x="643445" y="557872"/>
                  </a:lnTo>
                  <a:lnTo>
                    <a:pt x="643445" y="610362"/>
                  </a:lnTo>
                  <a:lnTo>
                    <a:pt x="642480" y="626198"/>
                  </a:lnTo>
                  <a:lnTo>
                    <a:pt x="621715" y="667969"/>
                  </a:lnTo>
                  <a:lnTo>
                    <a:pt x="581837" y="690880"/>
                  </a:lnTo>
                  <a:lnTo>
                    <a:pt x="566318" y="692772"/>
                  </a:lnTo>
                  <a:lnTo>
                    <a:pt x="114808" y="691832"/>
                  </a:lnTo>
                  <a:lnTo>
                    <a:pt x="62141" y="673442"/>
                  </a:lnTo>
                  <a:lnTo>
                    <a:pt x="26644" y="630402"/>
                  </a:lnTo>
                  <a:lnTo>
                    <a:pt x="18669" y="579742"/>
                  </a:lnTo>
                  <a:lnTo>
                    <a:pt x="18618" y="575678"/>
                  </a:lnTo>
                  <a:lnTo>
                    <a:pt x="39458" y="524433"/>
                  </a:lnTo>
                  <a:lnTo>
                    <a:pt x="75450" y="495795"/>
                  </a:lnTo>
                  <a:lnTo>
                    <a:pt x="120243" y="485394"/>
                  </a:lnTo>
                  <a:lnTo>
                    <a:pt x="123507" y="485394"/>
                  </a:lnTo>
                  <a:lnTo>
                    <a:pt x="126771" y="485559"/>
                  </a:lnTo>
                  <a:lnTo>
                    <a:pt x="148653" y="487718"/>
                  </a:lnTo>
                  <a:lnTo>
                    <a:pt x="148869" y="485559"/>
                  </a:lnTo>
                  <a:lnTo>
                    <a:pt x="148882" y="485394"/>
                  </a:lnTo>
                  <a:lnTo>
                    <a:pt x="150444" y="469773"/>
                  </a:lnTo>
                  <a:lnTo>
                    <a:pt x="150520" y="468998"/>
                  </a:lnTo>
                  <a:lnTo>
                    <a:pt x="151003" y="467118"/>
                  </a:lnTo>
                  <a:lnTo>
                    <a:pt x="160286" y="430669"/>
                  </a:lnTo>
                  <a:lnTo>
                    <a:pt x="160362" y="430390"/>
                  </a:lnTo>
                  <a:lnTo>
                    <a:pt x="181038" y="397408"/>
                  </a:lnTo>
                  <a:lnTo>
                    <a:pt x="210705" y="372198"/>
                  </a:lnTo>
                  <a:lnTo>
                    <a:pt x="247472" y="356920"/>
                  </a:lnTo>
                  <a:lnTo>
                    <a:pt x="287782" y="353580"/>
                  </a:lnTo>
                  <a:lnTo>
                    <a:pt x="326174" y="362813"/>
                  </a:lnTo>
                  <a:lnTo>
                    <a:pt x="359854" y="383438"/>
                  </a:lnTo>
                  <a:lnTo>
                    <a:pt x="386016" y="414286"/>
                  </a:lnTo>
                  <a:lnTo>
                    <a:pt x="393268" y="426313"/>
                  </a:lnTo>
                  <a:lnTo>
                    <a:pt x="406857" y="422795"/>
                  </a:lnTo>
                  <a:lnTo>
                    <a:pt x="413385" y="421322"/>
                  </a:lnTo>
                  <a:lnTo>
                    <a:pt x="419976" y="420268"/>
                  </a:lnTo>
                  <a:lnTo>
                    <a:pt x="426631" y="419620"/>
                  </a:lnTo>
                  <a:lnTo>
                    <a:pt x="433324" y="419404"/>
                  </a:lnTo>
                  <a:lnTo>
                    <a:pt x="449478" y="420649"/>
                  </a:lnTo>
                  <a:lnTo>
                    <a:pt x="493725" y="439254"/>
                  </a:lnTo>
                  <a:lnTo>
                    <a:pt x="524103" y="472554"/>
                  </a:lnTo>
                  <a:lnTo>
                    <a:pt x="536714" y="515150"/>
                  </a:lnTo>
                  <a:lnTo>
                    <a:pt x="538048" y="532968"/>
                  </a:lnTo>
                  <a:lnTo>
                    <a:pt x="562343" y="532523"/>
                  </a:lnTo>
                  <a:lnTo>
                    <a:pt x="593217" y="538416"/>
                  </a:lnTo>
                  <a:lnTo>
                    <a:pt x="618693" y="554951"/>
                  </a:lnTo>
                  <a:lnTo>
                    <a:pt x="636270" y="579742"/>
                  </a:lnTo>
                  <a:lnTo>
                    <a:pt x="643445" y="610362"/>
                  </a:lnTo>
                  <a:lnTo>
                    <a:pt x="643445" y="557872"/>
                  </a:lnTo>
                  <a:lnTo>
                    <a:pt x="631761" y="541388"/>
                  </a:lnTo>
                  <a:lnTo>
                    <a:pt x="618121" y="532523"/>
                  </a:lnTo>
                  <a:lnTo>
                    <a:pt x="600367" y="520992"/>
                  </a:lnTo>
                  <a:lnTo>
                    <a:pt x="562622" y="513740"/>
                  </a:lnTo>
                  <a:lnTo>
                    <a:pt x="555498" y="513740"/>
                  </a:lnTo>
                  <a:lnTo>
                    <a:pt x="543115" y="469277"/>
                  </a:lnTo>
                  <a:lnTo>
                    <a:pt x="516331" y="433476"/>
                  </a:lnTo>
                  <a:lnTo>
                    <a:pt x="478586" y="409511"/>
                  </a:lnTo>
                  <a:lnTo>
                    <a:pt x="433324" y="400570"/>
                  </a:lnTo>
                  <a:lnTo>
                    <a:pt x="425450" y="400812"/>
                  </a:lnTo>
                  <a:lnTo>
                    <a:pt x="417601" y="401561"/>
                  </a:lnTo>
                  <a:lnTo>
                    <a:pt x="409829" y="402818"/>
                  </a:lnTo>
                  <a:lnTo>
                    <a:pt x="402145" y="404558"/>
                  </a:lnTo>
                  <a:lnTo>
                    <a:pt x="371690" y="368985"/>
                  </a:lnTo>
                  <a:lnTo>
                    <a:pt x="346316" y="353580"/>
                  </a:lnTo>
                  <a:lnTo>
                    <a:pt x="333044" y="345541"/>
                  </a:lnTo>
                  <a:lnTo>
                    <a:pt x="289534" y="335026"/>
                  </a:lnTo>
                  <a:lnTo>
                    <a:pt x="244462" y="338226"/>
                  </a:lnTo>
                  <a:lnTo>
                    <a:pt x="201129" y="355968"/>
                  </a:lnTo>
                  <a:lnTo>
                    <a:pt x="153327" y="403339"/>
                  </a:lnTo>
                  <a:lnTo>
                    <a:pt x="131914" y="466559"/>
                  </a:lnTo>
                  <a:lnTo>
                    <a:pt x="131787" y="467118"/>
                  </a:lnTo>
                  <a:lnTo>
                    <a:pt x="127952" y="466737"/>
                  </a:lnTo>
                  <a:lnTo>
                    <a:pt x="124104" y="466559"/>
                  </a:lnTo>
                  <a:lnTo>
                    <a:pt x="120243" y="466559"/>
                  </a:lnTo>
                  <a:lnTo>
                    <a:pt x="67297" y="478815"/>
                  </a:lnTo>
                  <a:lnTo>
                    <a:pt x="24752" y="512660"/>
                  </a:lnTo>
                  <a:lnTo>
                    <a:pt x="0" y="573316"/>
                  </a:lnTo>
                  <a:lnTo>
                    <a:pt x="317" y="603338"/>
                  </a:lnTo>
                  <a:lnTo>
                    <a:pt x="27203" y="666788"/>
                  </a:lnTo>
                  <a:lnTo>
                    <a:pt x="81089" y="704138"/>
                  </a:lnTo>
                  <a:lnTo>
                    <a:pt x="566293" y="711631"/>
                  </a:lnTo>
                  <a:lnTo>
                    <a:pt x="604469" y="702970"/>
                  </a:lnTo>
                  <a:lnTo>
                    <a:pt x="618820" y="692772"/>
                  </a:lnTo>
                  <a:lnTo>
                    <a:pt x="635203" y="681139"/>
                  </a:lnTo>
                  <a:lnTo>
                    <a:pt x="655510" y="649363"/>
                  </a:lnTo>
                  <a:lnTo>
                    <a:pt x="662305" y="610895"/>
                  </a:lnTo>
                  <a:close/>
                </a:path>
                <a:path w="775969" h="711835">
                  <a:moveTo>
                    <a:pt x="699249" y="475894"/>
                  </a:moveTo>
                  <a:lnTo>
                    <a:pt x="625995" y="402602"/>
                  </a:lnTo>
                  <a:lnTo>
                    <a:pt x="612686" y="415925"/>
                  </a:lnTo>
                  <a:lnTo>
                    <a:pt x="685939" y="489216"/>
                  </a:lnTo>
                  <a:lnTo>
                    <a:pt x="699249" y="475894"/>
                  </a:lnTo>
                  <a:close/>
                </a:path>
                <a:path w="775969" h="711835">
                  <a:moveTo>
                    <a:pt x="699249" y="89458"/>
                  </a:moveTo>
                  <a:lnTo>
                    <a:pt x="685939" y="76123"/>
                  </a:lnTo>
                  <a:lnTo>
                    <a:pt x="612686" y="149428"/>
                  </a:lnTo>
                  <a:lnTo>
                    <a:pt x="625995" y="162750"/>
                  </a:lnTo>
                  <a:lnTo>
                    <a:pt x="699249" y="89458"/>
                  </a:lnTo>
                  <a:close/>
                </a:path>
                <a:path w="775969" h="711835">
                  <a:moveTo>
                    <a:pt x="775347" y="273253"/>
                  </a:moveTo>
                  <a:lnTo>
                    <a:pt x="671753" y="273253"/>
                  </a:lnTo>
                  <a:lnTo>
                    <a:pt x="671753" y="292100"/>
                  </a:lnTo>
                  <a:lnTo>
                    <a:pt x="775347" y="292100"/>
                  </a:lnTo>
                  <a:lnTo>
                    <a:pt x="775347" y="273253"/>
                  </a:lnTo>
                  <a:close/>
                </a:path>
              </a:pathLst>
            </a:custGeom>
            <a:solidFill>
              <a:srgbClr val="B6D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303" y="3681620"/>
              <a:ext cx="414655" cy="758825"/>
            </a:xfrm>
            <a:custGeom>
              <a:avLst/>
              <a:gdLst/>
              <a:ahLst/>
              <a:cxnLst/>
              <a:rect l="l" t="t" r="r" b="b"/>
              <a:pathLst>
                <a:path w="414655" h="758825">
                  <a:moveTo>
                    <a:pt x="376696" y="202585"/>
                  </a:moveTo>
                  <a:lnTo>
                    <a:pt x="331492" y="202585"/>
                  </a:lnTo>
                  <a:lnTo>
                    <a:pt x="331492" y="240197"/>
                  </a:lnTo>
                  <a:lnTo>
                    <a:pt x="364163" y="240197"/>
                  </a:lnTo>
                  <a:lnTo>
                    <a:pt x="364163" y="362769"/>
                  </a:lnTo>
                  <a:lnTo>
                    <a:pt x="282522" y="362769"/>
                  </a:lnTo>
                  <a:lnTo>
                    <a:pt x="282522" y="240197"/>
                  </a:lnTo>
                  <a:lnTo>
                    <a:pt x="315192" y="240197"/>
                  </a:lnTo>
                  <a:lnTo>
                    <a:pt x="315192" y="202585"/>
                  </a:lnTo>
                  <a:lnTo>
                    <a:pt x="296648" y="202585"/>
                  </a:lnTo>
                  <a:lnTo>
                    <a:pt x="296648" y="61246"/>
                  </a:lnTo>
                  <a:lnTo>
                    <a:pt x="291819" y="37410"/>
                  </a:lnTo>
                  <a:lnTo>
                    <a:pt x="278699" y="17961"/>
                  </a:lnTo>
                  <a:lnTo>
                    <a:pt x="259250" y="4843"/>
                  </a:lnTo>
                  <a:lnTo>
                    <a:pt x="235435" y="0"/>
                  </a:lnTo>
                  <a:lnTo>
                    <a:pt x="178930" y="0"/>
                  </a:lnTo>
                  <a:lnTo>
                    <a:pt x="155115" y="4843"/>
                  </a:lnTo>
                  <a:lnTo>
                    <a:pt x="135666" y="17961"/>
                  </a:lnTo>
                  <a:lnTo>
                    <a:pt x="122546" y="37410"/>
                  </a:lnTo>
                  <a:lnTo>
                    <a:pt x="117717" y="61246"/>
                  </a:lnTo>
                  <a:lnTo>
                    <a:pt x="117717" y="202585"/>
                  </a:lnTo>
                  <a:lnTo>
                    <a:pt x="37669" y="202585"/>
                  </a:lnTo>
                  <a:lnTo>
                    <a:pt x="23006" y="205547"/>
                  </a:lnTo>
                  <a:lnTo>
                    <a:pt x="11033" y="213624"/>
                  </a:lnTo>
                  <a:lnTo>
                    <a:pt x="2960" y="225605"/>
                  </a:lnTo>
                  <a:lnTo>
                    <a:pt x="0" y="240275"/>
                  </a:lnTo>
                  <a:lnTo>
                    <a:pt x="0" y="673714"/>
                  </a:lnTo>
                  <a:lnTo>
                    <a:pt x="2960" y="688385"/>
                  </a:lnTo>
                  <a:lnTo>
                    <a:pt x="11033" y="700366"/>
                  </a:lnTo>
                  <a:lnTo>
                    <a:pt x="23006" y="708443"/>
                  </a:lnTo>
                  <a:lnTo>
                    <a:pt x="37669" y="711405"/>
                  </a:lnTo>
                  <a:lnTo>
                    <a:pt x="75339" y="711405"/>
                  </a:lnTo>
                  <a:lnTo>
                    <a:pt x="75339" y="730250"/>
                  </a:lnTo>
                  <a:lnTo>
                    <a:pt x="77559" y="741252"/>
                  </a:lnTo>
                  <a:lnTo>
                    <a:pt x="83614" y="750238"/>
                  </a:lnTo>
                  <a:lnTo>
                    <a:pt x="92595" y="756296"/>
                  </a:lnTo>
                  <a:lnTo>
                    <a:pt x="103591" y="758518"/>
                  </a:lnTo>
                  <a:lnTo>
                    <a:pt x="114587" y="756296"/>
                  </a:lnTo>
                  <a:lnTo>
                    <a:pt x="123568" y="750238"/>
                  </a:lnTo>
                  <a:lnTo>
                    <a:pt x="129623" y="741252"/>
                  </a:lnTo>
                  <a:lnTo>
                    <a:pt x="131843" y="730250"/>
                  </a:lnTo>
                  <a:lnTo>
                    <a:pt x="131843" y="711405"/>
                  </a:lnTo>
                  <a:lnTo>
                    <a:pt x="282522" y="711405"/>
                  </a:lnTo>
                  <a:lnTo>
                    <a:pt x="282522" y="730250"/>
                  </a:lnTo>
                  <a:lnTo>
                    <a:pt x="284742" y="741252"/>
                  </a:lnTo>
                  <a:lnTo>
                    <a:pt x="290797" y="750238"/>
                  </a:lnTo>
                  <a:lnTo>
                    <a:pt x="299778" y="756296"/>
                  </a:lnTo>
                  <a:lnTo>
                    <a:pt x="310774" y="758518"/>
                  </a:lnTo>
                  <a:lnTo>
                    <a:pt x="321770" y="756296"/>
                  </a:lnTo>
                  <a:lnTo>
                    <a:pt x="330751" y="750238"/>
                  </a:lnTo>
                  <a:lnTo>
                    <a:pt x="336806" y="741252"/>
                  </a:lnTo>
                  <a:lnTo>
                    <a:pt x="339026" y="730250"/>
                  </a:lnTo>
                  <a:lnTo>
                    <a:pt x="339026" y="711405"/>
                  </a:lnTo>
                  <a:lnTo>
                    <a:pt x="376696" y="711405"/>
                  </a:lnTo>
                  <a:lnTo>
                    <a:pt x="391359" y="708443"/>
                  </a:lnTo>
                  <a:lnTo>
                    <a:pt x="403332" y="700366"/>
                  </a:lnTo>
                  <a:lnTo>
                    <a:pt x="411405" y="688385"/>
                  </a:lnTo>
                  <a:lnTo>
                    <a:pt x="414365" y="673714"/>
                  </a:lnTo>
                  <a:lnTo>
                    <a:pt x="414365" y="240275"/>
                  </a:lnTo>
                  <a:lnTo>
                    <a:pt x="411405" y="225605"/>
                  </a:lnTo>
                  <a:lnTo>
                    <a:pt x="403332" y="213624"/>
                  </a:lnTo>
                  <a:lnTo>
                    <a:pt x="391359" y="205547"/>
                  </a:lnTo>
                  <a:lnTo>
                    <a:pt x="376696" y="202585"/>
                  </a:lnTo>
                  <a:close/>
                </a:path>
              </a:pathLst>
            </a:custGeom>
            <a:ln w="10988">
              <a:solidFill>
                <a:srgbClr val="B6DF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13" y="3723239"/>
              <a:ext cx="95745" cy="1664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512" y="4130325"/>
              <a:ext cx="76794" cy="768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309" y="3972819"/>
              <a:ext cx="104653" cy="1086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355" y="4161349"/>
              <a:ext cx="111646" cy="106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4468" y="0"/>
            <a:ext cx="4638040" cy="6858000"/>
            <a:chOff x="7554468" y="0"/>
            <a:chExt cx="4638040" cy="6858000"/>
          </a:xfrm>
        </p:grpSpPr>
        <p:sp>
          <p:nvSpPr>
            <p:cNvPr id="3" name="object 3"/>
            <p:cNvSpPr/>
            <p:nvPr/>
          </p:nvSpPr>
          <p:spPr>
            <a:xfrm>
              <a:off x="7554468" y="0"/>
              <a:ext cx="4638040" cy="6858000"/>
            </a:xfrm>
            <a:custGeom>
              <a:avLst/>
              <a:gdLst/>
              <a:ahLst/>
              <a:cxnLst/>
              <a:rect l="l" t="t" r="r" b="b"/>
              <a:pathLst>
                <a:path w="4638040" h="6858000">
                  <a:moveTo>
                    <a:pt x="4637532" y="0"/>
                  </a:moveTo>
                  <a:lnTo>
                    <a:pt x="0" y="0"/>
                  </a:lnTo>
                  <a:lnTo>
                    <a:pt x="0" y="1900301"/>
                  </a:lnTo>
                  <a:lnTo>
                    <a:pt x="370458" y="2178050"/>
                  </a:lnTo>
                  <a:lnTo>
                    <a:pt x="381000" y="2193925"/>
                  </a:lnTo>
                  <a:lnTo>
                    <a:pt x="387350" y="2201926"/>
                  </a:lnTo>
                  <a:lnTo>
                    <a:pt x="387350" y="2220976"/>
                  </a:lnTo>
                  <a:lnTo>
                    <a:pt x="381000" y="2228850"/>
                  </a:lnTo>
                  <a:lnTo>
                    <a:pt x="370458" y="2244725"/>
                  </a:lnTo>
                  <a:lnTo>
                    <a:pt x="0" y="2522601"/>
                  </a:lnTo>
                  <a:lnTo>
                    <a:pt x="0" y="6857999"/>
                  </a:lnTo>
                  <a:lnTo>
                    <a:pt x="4637532" y="6857999"/>
                  </a:lnTo>
                  <a:lnTo>
                    <a:pt x="463753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4276" y="333756"/>
              <a:ext cx="3364991" cy="16108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7951" y="475868"/>
            <a:ext cx="2913380" cy="127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50"/>
              </a:lnSpc>
              <a:spcBef>
                <a:spcPts val="95"/>
              </a:spcBef>
            </a:pPr>
            <a:r>
              <a:rPr u="sng" spc="-3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BIKE</a:t>
            </a:r>
            <a:r>
              <a:rPr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TYPES</a:t>
            </a:r>
          </a:p>
          <a:p>
            <a:pPr marL="12700" marR="5080" indent="-1905" algn="ctr">
              <a:lnSpc>
                <a:spcPts val="2160"/>
              </a:lnSpc>
              <a:spcBef>
                <a:spcPts val="160"/>
              </a:spcBef>
            </a:pPr>
            <a:r>
              <a:rPr sz="2000" dirty="0">
                <a:solidFill>
                  <a:srgbClr val="FFFFFF"/>
                </a:solidFill>
              </a:rPr>
              <a:t>Classic</a:t>
            </a:r>
            <a:r>
              <a:rPr sz="2000" spc="-70" dirty="0">
                <a:solidFill>
                  <a:srgbClr val="FFFFFF"/>
                </a:solidFill>
              </a:rPr>
              <a:t> </a:t>
            </a:r>
            <a:r>
              <a:rPr sz="2000" spc="-20" dirty="0">
                <a:solidFill>
                  <a:srgbClr val="FFFFFF"/>
                </a:solidFill>
              </a:rPr>
              <a:t>bikes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25" dirty="0">
                <a:solidFill>
                  <a:srgbClr val="FFFFFF"/>
                </a:solidFill>
              </a:rPr>
              <a:t>are </a:t>
            </a:r>
            <a:r>
              <a:rPr sz="2000" spc="-80" dirty="0">
                <a:solidFill>
                  <a:srgbClr val="FFFFFF"/>
                </a:solidFill>
              </a:rPr>
              <a:t>statistically</a:t>
            </a:r>
            <a:r>
              <a:rPr sz="2000" spc="-50" dirty="0">
                <a:solidFill>
                  <a:srgbClr val="FFFFFF"/>
                </a:solidFill>
              </a:rPr>
              <a:t> </a:t>
            </a:r>
            <a:r>
              <a:rPr sz="2000" spc="-85" dirty="0">
                <a:solidFill>
                  <a:srgbClr val="FFFFFF"/>
                </a:solidFill>
              </a:rPr>
              <a:t>less</a:t>
            </a:r>
            <a:r>
              <a:rPr sz="2000" spc="-4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popular </a:t>
            </a:r>
            <a:r>
              <a:rPr sz="2000" spc="-170" dirty="0">
                <a:solidFill>
                  <a:srgbClr val="FFFFFF"/>
                </a:solidFill>
              </a:rPr>
              <a:t>with</a:t>
            </a:r>
            <a:r>
              <a:rPr sz="2000" spc="2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casual</a:t>
            </a:r>
            <a:r>
              <a:rPr sz="2000" spc="25" dirty="0">
                <a:solidFill>
                  <a:srgbClr val="FFFFFF"/>
                </a:solidFill>
              </a:rPr>
              <a:t> </a:t>
            </a:r>
            <a:r>
              <a:rPr sz="2000" spc="-20" dirty="0">
                <a:solidFill>
                  <a:srgbClr val="FFFFFF"/>
                </a:solidFill>
              </a:rPr>
              <a:t>users</a:t>
            </a:r>
            <a:endParaRPr sz="2000"/>
          </a:p>
        </p:txBody>
      </p:sp>
      <p:grpSp>
        <p:nvGrpSpPr>
          <p:cNvPr id="6" name="object 6"/>
          <p:cNvGrpSpPr/>
          <p:nvPr/>
        </p:nvGrpSpPr>
        <p:grpSpPr>
          <a:xfrm>
            <a:off x="453770" y="815022"/>
            <a:ext cx="6633845" cy="4868545"/>
            <a:chOff x="453770" y="815022"/>
            <a:chExt cx="6633845" cy="48685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824484"/>
              <a:ext cx="6614159" cy="4849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8533" y="819785"/>
              <a:ext cx="6624320" cy="4859020"/>
            </a:xfrm>
            <a:custGeom>
              <a:avLst/>
              <a:gdLst/>
              <a:ahLst/>
              <a:cxnLst/>
              <a:rect l="l" t="t" r="r" b="b"/>
              <a:pathLst>
                <a:path w="6624320" h="4859020">
                  <a:moveTo>
                    <a:pt x="192633" y="0"/>
                  </a:moveTo>
                  <a:lnTo>
                    <a:pt x="6431216" y="0"/>
                  </a:lnTo>
                  <a:lnTo>
                    <a:pt x="6469951" y="3937"/>
                  </a:lnTo>
                  <a:lnTo>
                    <a:pt x="6538785" y="32892"/>
                  </a:lnTo>
                  <a:lnTo>
                    <a:pt x="6590855" y="84962"/>
                  </a:lnTo>
                  <a:lnTo>
                    <a:pt x="6619811" y="154177"/>
                  </a:lnTo>
                  <a:lnTo>
                    <a:pt x="6623875" y="192531"/>
                  </a:lnTo>
                  <a:lnTo>
                    <a:pt x="6623875" y="4666615"/>
                  </a:lnTo>
                  <a:lnTo>
                    <a:pt x="6619811" y="4705096"/>
                  </a:lnTo>
                  <a:lnTo>
                    <a:pt x="6590855" y="4773853"/>
                  </a:lnTo>
                  <a:lnTo>
                    <a:pt x="6538785" y="4825923"/>
                  </a:lnTo>
                  <a:lnTo>
                    <a:pt x="6469951" y="4854829"/>
                  </a:lnTo>
                  <a:lnTo>
                    <a:pt x="6431216" y="4858880"/>
                  </a:lnTo>
                  <a:lnTo>
                    <a:pt x="192633" y="4858880"/>
                  </a:lnTo>
                  <a:lnTo>
                    <a:pt x="154228" y="4854829"/>
                  </a:lnTo>
                  <a:lnTo>
                    <a:pt x="85026" y="4825936"/>
                  </a:lnTo>
                  <a:lnTo>
                    <a:pt x="32956" y="4773853"/>
                  </a:lnTo>
                  <a:lnTo>
                    <a:pt x="4038" y="4705096"/>
                  </a:lnTo>
                  <a:lnTo>
                    <a:pt x="0" y="4666361"/>
                  </a:lnTo>
                  <a:lnTo>
                    <a:pt x="0" y="192404"/>
                  </a:lnTo>
                  <a:lnTo>
                    <a:pt x="4038" y="154177"/>
                  </a:lnTo>
                  <a:lnTo>
                    <a:pt x="32943" y="84962"/>
                  </a:lnTo>
                  <a:lnTo>
                    <a:pt x="85026" y="32892"/>
                  </a:lnTo>
                  <a:lnTo>
                    <a:pt x="154228" y="3937"/>
                  </a:lnTo>
                  <a:lnTo>
                    <a:pt x="192633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1961388"/>
            <a:ext cx="3733800" cy="38282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44585" y="2060829"/>
            <a:ext cx="3372485" cy="356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2255" indent="-342900">
              <a:lnSpc>
                <a:spcPct val="99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23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Analysis: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docked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option</a:t>
            </a:r>
            <a:endParaRPr sz="1600">
              <a:latin typeface="Verdana"/>
              <a:cs typeface="Verdana"/>
            </a:endParaRPr>
          </a:p>
          <a:p>
            <a:pPr marL="355600" marR="5080" indent="-342900" algn="just">
              <a:lnSpc>
                <a:spcPts val="1910"/>
              </a:lnSpc>
              <a:spcBef>
                <a:spcPts val="1065"/>
              </a:spcBef>
            </a:pPr>
            <a:r>
              <a:rPr sz="1600" spc="28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spc="150" dirty="0">
                <a:solidFill>
                  <a:srgbClr val="00C5BA"/>
                </a:solidFill>
                <a:latin typeface="Arial MT"/>
                <a:cs typeface="Arial MT"/>
              </a:rPr>
              <a:t>  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Assumption:</a:t>
            </a:r>
            <a:r>
              <a:rPr sz="16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interested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docked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endParaRPr sz="1600">
              <a:latin typeface="Verdana"/>
              <a:cs typeface="Verdana"/>
            </a:endParaRPr>
          </a:p>
          <a:p>
            <a:pPr marL="355600" marR="15240" indent="-342900" algn="just">
              <a:lnSpc>
                <a:spcPct val="100000"/>
              </a:lnSpc>
              <a:spcBef>
                <a:spcPts val="935"/>
              </a:spcBef>
            </a:pPr>
            <a:r>
              <a:rPr sz="1600" spc="28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spc="170" dirty="0">
                <a:solidFill>
                  <a:srgbClr val="00C5BA"/>
                </a:solidFill>
                <a:latin typeface="Arial MT"/>
                <a:cs typeface="Arial MT"/>
              </a:rPr>
              <a:t>  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Conversion</a:t>
            </a:r>
            <a:r>
              <a:rPr sz="1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Recommendation: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Allow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4969D"/>
                </a:solidFill>
                <a:latin typeface="Verdana"/>
                <a:cs typeface="Verdana"/>
              </a:rPr>
              <a:t>docked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endParaRPr sz="1600">
              <a:latin typeface="Verdana"/>
              <a:cs typeface="Verdana"/>
            </a:endParaRPr>
          </a:p>
          <a:p>
            <a:pPr marL="355600" marR="78105" indent="-342900">
              <a:lnSpc>
                <a:spcPct val="9980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600" spc="23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6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Suggestion: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Determine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classic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bikes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significantly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popular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937" y="-4762"/>
            <a:ext cx="12207875" cy="6870700"/>
            <a:chOff x="-7937" y="-4762"/>
            <a:chExt cx="12207875" cy="687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2185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2185670"/>
            </a:xfrm>
            <a:custGeom>
              <a:avLst/>
              <a:gdLst/>
              <a:ahLst/>
              <a:cxnLst/>
              <a:rect l="l" t="t" r="r" b="b"/>
              <a:pathLst>
                <a:path w="12192000" h="2185670">
                  <a:moveTo>
                    <a:pt x="12192000" y="0"/>
                  </a:moveTo>
                  <a:lnTo>
                    <a:pt x="0" y="0"/>
                  </a:lnTo>
                  <a:lnTo>
                    <a:pt x="0" y="1887092"/>
                  </a:lnTo>
                  <a:lnTo>
                    <a:pt x="1996058" y="1887092"/>
                  </a:lnTo>
                  <a:lnTo>
                    <a:pt x="2377059" y="2172716"/>
                  </a:lnTo>
                  <a:lnTo>
                    <a:pt x="2385441" y="2175891"/>
                  </a:lnTo>
                  <a:lnTo>
                    <a:pt x="2398141" y="2180716"/>
                  </a:lnTo>
                  <a:lnTo>
                    <a:pt x="2410841" y="2185416"/>
                  </a:lnTo>
                  <a:lnTo>
                    <a:pt x="2421509" y="2185416"/>
                  </a:lnTo>
                  <a:lnTo>
                    <a:pt x="2434209" y="2185416"/>
                  </a:lnTo>
                  <a:lnTo>
                    <a:pt x="2444750" y="2180716"/>
                  </a:lnTo>
                  <a:lnTo>
                    <a:pt x="2457450" y="2175891"/>
                  </a:lnTo>
                  <a:lnTo>
                    <a:pt x="2465959" y="2172716"/>
                  </a:lnTo>
                  <a:lnTo>
                    <a:pt x="2846959" y="1887092"/>
                  </a:lnTo>
                  <a:lnTo>
                    <a:pt x="12192000" y="1887092"/>
                  </a:lnTo>
                  <a:lnTo>
                    <a:pt x="12192000" y="0"/>
                  </a:lnTo>
                  <a:close/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52014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1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52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508" y="643127"/>
              <a:ext cx="5366385" cy="3599815"/>
            </a:xfrm>
            <a:custGeom>
              <a:avLst/>
              <a:gdLst/>
              <a:ahLst/>
              <a:cxnLst/>
              <a:rect l="l" t="t" r="r" b="b"/>
              <a:pathLst>
                <a:path w="5366385" h="3599815">
                  <a:moveTo>
                    <a:pt x="5214112" y="0"/>
                  </a:moveTo>
                  <a:lnTo>
                    <a:pt x="151866" y="0"/>
                  </a:lnTo>
                  <a:lnTo>
                    <a:pt x="103866" y="7737"/>
                  </a:lnTo>
                  <a:lnTo>
                    <a:pt x="62177" y="29289"/>
                  </a:lnTo>
                  <a:lnTo>
                    <a:pt x="29302" y="62160"/>
                  </a:lnTo>
                  <a:lnTo>
                    <a:pt x="7742" y="103859"/>
                  </a:lnTo>
                  <a:lnTo>
                    <a:pt x="0" y="151892"/>
                  </a:lnTo>
                  <a:lnTo>
                    <a:pt x="0" y="3447796"/>
                  </a:lnTo>
                  <a:lnTo>
                    <a:pt x="7742" y="3495828"/>
                  </a:lnTo>
                  <a:lnTo>
                    <a:pt x="29302" y="3537527"/>
                  </a:lnTo>
                  <a:lnTo>
                    <a:pt x="62177" y="3570398"/>
                  </a:lnTo>
                  <a:lnTo>
                    <a:pt x="103866" y="3591950"/>
                  </a:lnTo>
                  <a:lnTo>
                    <a:pt x="151866" y="3599688"/>
                  </a:lnTo>
                  <a:lnTo>
                    <a:pt x="5214112" y="3599688"/>
                  </a:lnTo>
                  <a:lnTo>
                    <a:pt x="5262144" y="3591950"/>
                  </a:lnTo>
                  <a:lnTo>
                    <a:pt x="5303843" y="3570398"/>
                  </a:lnTo>
                  <a:lnTo>
                    <a:pt x="5336714" y="3537527"/>
                  </a:lnTo>
                  <a:lnTo>
                    <a:pt x="5358266" y="3495828"/>
                  </a:lnTo>
                  <a:lnTo>
                    <a:pt x="5366004" y="3447796"/>
                  </a:lnTo>
                  <a:lnTo>
                    <a:pt x="5366004" y="151892"/>
                  </a:lnTo>
                  <a:lnTo>
                    <a:pt x="5358266" y="103859"/>
                  </a:lnTo>
                  <a:lnTo>
                    <a:pt x="5336714" y="62160"/>
                  </a:lnTo>
                  <a:lnTo>
                    <a:pt x="5303843" y="29289"/>
                  </a:lnTo>
                  <a:lnTo>
                    <a:pt x="5262144" y="7737"/>
                  </a:lnTo>
                  <a:lnTo>
                    <a:pt x="5214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508" y="643127"/>
              <a:ext cx="5366385" cy="3599815"/>
            </a:xfrm>
            <a:custGeom>
              <a:avLst/>
              <a:gdLst/>
              <a:ahLst/>
              <a:cxnLst/>
              <a:rect l="l" t="t" r="r" b="b"/>
              <a:pathLst>
                <a:path w="5366385" h="3599815">
                  <a:moveTo>
                    <a:pt x="0" y="151892"/>
                  </a:moveTo>
                  <a:lnTo>
                    <a:pt x="7742" y="103859"/>
                  </a:lnTo>
                  <a:lnTo>
                    <a:pt x="29302" y="62160"/>
                  </a:lnTo>
                  <a:lnTo>
                    <a:pt x="62177" y="29289"/>
                  </a:lnTo>
                  <a:lnTo>
                    <a:pt x="103866" y="7737"/>
                  </a:lnTo>
                  <a:lnTo>
                    <a:pt x="151866" y="0"/>
                  </a:lnTo>
                  <a:lnTo>
                    <a:pt x="5214112" y="0"/>
                  </a:lnTo>
                  <a:lnTo>
                    <a:pt x="5262144" y="7737"/>
                  </a:lnTo>
                  <a:lnTo>
                    <a:pt x="5303843" y="29289"/>
                  </a:lnTo>
                  <a:lnTo>
                    <a:pt x="5336714" y="62160"/>
                  </a:lnTo>
                  <a:lnTo>
                    <a:pt x="5358266" y="103859"/>
                  </a:lnTo>
                  <a:lnTo>
                    <a:pt x="5366004" y="151892"/>
                  </a:lnTo>
                  <a:lnTo>
                    <a:pt x="5366004" y="3447796"/>
                  </a:lnTo>
                  <a:lnTo>
                    <a:pt x="5358266" y="3495828"/>
                  </a:lnTo>
                  <a:lnTo>
                    <a:pt x="5336714" y="3537527"/>
                  </a:lnTo>
                  <a:lnTo>
                    <a:pt x="5303843" y="3570398"/>
                  </a:lnTo>
                  <a:lnTo>
                    <a:pt x="5262144" y="3591950"/>
                  </a:lnTo>
                  <a:lnTo>
                    <a:pt x="5214112" y="3599688"/>
                  </a:lnTo>
                  <a:lnTo>
                    <a:pt x="151866" y="3599688"/>
                  </a:lnTo>
                  <a:lnTo>
                    <a:pt x="103866" y="3591950"/>
                  </a:lnTo>
                  <a:lnTo>
                    <a:pt x="62177" y="3570398"/>
                  </a:lnTo>
                  <a:lnTo>
                    <a:pt x="29302" y="3537527"/>
                  </a:lnTo>
                  <a:lnTo>
                    <a:pt x="7742" y="3495828"/>
                  </a:lnTo>
                  <a:lnTo>
                    <a:pt x="0" y="3447796"/>
                  </a:lnTo>
                  <a:lnTo>
                    <a:pt x="0" y="151892"/>
                  </a:lnTo>
                  <a:close/>
                </a:path>
              </a:pathLst>
            </a:custGeom>
            <a:ln w="15875">
              <a:solidFill>
                <a:srgbClr val="0094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1344" y="643127"/>
              <a:ext cx="5364480" cy="3599815"/>
            </a:xfrm>
            <a:custGeom>
              <a:avLst/>
              <a:gdLst/>
              <a:ahLst/>
              <a:cxnLst/>
              <a:rect l="l" t="t" r="r" b="b"/>
              <a:pathLst>
                <a:path w="5364480" h="3599815">
                  <a:moveTo>
                    <a:pt x="5212587" y="0"/>
                  </a:moveTo>
                  <a:lnTo>
                    <a:pt x="151891" y="0"/>
                  </a:lnTo>
                  <a:lnTo>
                    <a:pt x="103859" y="7737"/>
                  </a:lnTo>
                  <a:lnTo>
                    <a:pt x="62160" y="29289"/>
                  </a:lnTo>
                  <a:lnTo>
                    <a:pt x="29289" y="62160"/>
                  </a:lnTo>
                  <a:lnTo>
                    <a:pt x="7737" y="103859"/>
                  </a:lnTo>
                  <a:lnTo>
                    <a:pt x="0" y="151892"/>
                  </a:lnTo>
                  <a:lnTo>
                    <a:pt x="0" y="3447796"/>
                  </a:lnTo>
                  <a:lnTo>
                    <a:pt x="7737" y="3495828"/>
                  </a:lnTo>
                  <a:lnTo>
                    <a:pt x="29289" y="3537527"/>
                  </a:lnTo>
                  <a:lnTo>
                    <a:pt x="62160" y="3570398"/>
                  </a:lnTo>
                  <a:lnTo>
                    <a:pt x="103859" y="3591950"/>
                  </a:lnTo>
                  <a:lnTo>
                    <a:pt x="151891" y="3599688"/>
                  </a:lnTo>
                  <a:lnTo>
                    <a:pt x="5212587" y="3599688"/>
                  </a:lnTo>
                  <a:lnTo>
                    <a:pt x="5260620" y="3591950"/>
                  </a:lnTo>
                  <a:lnTo>
                    <a:pt x="5302319" y="3570398"/>
                  </a:lnTo>
                  <a:lnTo>
                    <a:pt x="5335190" y="3537527"/>
                  </a:lnTo>
                  <a:lnTo>
                    <a:pt x="5356742" y="3495828"/>
                  </a:lnTo>
                  <a:lnTo>
                    <a:pt x="5364480" y="3447796"/>
                  </a:lnTo>
                  <a:lnTo>
                    <a:pt x="5364480" y="151892"/>
                  </a:lnTo>
                  <a:lnTo>
                    <a:pt x="5356742" y="103859"/>
                  </a:lnTo>
                  <a:lnTo>
                    <a:pt x="5335190" y="62160"/>
                  </a:lnTo>
                  <a:lnTo>
                    <a:pt x="5302319" y="29289"/>
                  </a:lnTo>
                  <a:lnTo>
                    <a:pt x="5260620" y="7737"/>
                  </a:lnTo>
                  <a:lnTo>
                    <a:pt x="521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81344" y="643127"/>
              <a:ext cx="5364480" cy="3599815"/>
            </a:xfrm>
            <a:custGeom>
              <a:avLst/>
              <a:gdLst/>
              <a:ahLst/>
              <a:cxnLst/>
              <a:rect l="l" t="t" r="r" b="b"/>
              <a:pathLst>
                <a:path w="5364480" h="3599815">
                  <a:moveTo>
                    <a:pt x="0" y="151892"/>
                  </a:moveTo>
                  <a:lnTo>
                    <a:pt x="7737" y="103859"/>
                  </a:lnTo>
                  <a:lnTo>
                    <a:pt x="29289" y="62160"/>
                  </a:lnTo>
                  <a:lnTo>
                    <a:pt x="62160" y="29289"/>
                  </a:lnTo>
                  <a:lnTo>
                    <a:pt x="103859" y="7737"/>
                  </a:lnTo>
                  <a:lnTo>
                    <a:pt x="151891" y="0"/>
                  </a:lnTo>
                  <a:lnTo>
                    <a:pt x="5212587" y="0"/>
                  </a:lnTo>
                  <a:lnTo>
                    <a:pt x="5260620" y="7737"/>
                  </a:lnTo>
                  <a:lnTo>
                    <a:pt x="5302319" y="29289"/>
                  </a:lnTo>
                  <a:lnTo>
                    <a:pt x="5335190" y="62160"/>
                  </a:lnTo>
                  <a:lnTo>
                    <a:pt x="5356742" y="103859"/>
                  </a:lnTo>
                  <a:lnTo>
                    <a:pt x="5364480" y="151892"/>
                  </a:lnTo>
                  <a:lnTo>
                    <a:pt x="5364480" y="3447796"/>
                  </a:lnTo>
                  <a:lnTo>
                    <a:pt x="5356742" y="3495828"/>
                  </a:lnTo>
                  <a:lnTo>
                    <a:pt x="5335190" y="3537527"/>
                  </a:lnTo>
                  <a:lnTo>
                    <a:pt x="5302319" y="3570398"/>
                  </a:lnTo>
                  <a:lnTo>
                    <a:pt x="5260620" y="3591950"/>
                  </a:lnTo>
                  <a:lnTo>
                    <a:pt x="5212587" y="3599688"/>
                  </a:lnTo>
                  <a:lnTo>
                    <a:pt x="151891" y="3599688"/>
                  </a:lnTo>
                  <a:lnTo>
                    <a:pt x="103859" y="3591950"/>
                  </a:lnTo>
                  <a:lnTo>
                    <a:pt x="62160" y="3570398"/>
                  </a:lnTo>
                  <a:lnTo>
                    <a:pt x="29289" y="3537527"/>
                  </a:lnTo>
                  <a:lnTo>
                    <a:pt x="7737" y="3495828"/>
                  </a:lnTo>
                  <a:lnTo>
                    <a:pt x="0" y="3447796"/>
                  </a:lnTo>
                  <a:lnTo>
                    <a:pt x="0" y="151892"/>
                  </a:lnTo>
                  <a:close/>
                </a:path>
              </a:pathLst>
            </a:custGeom>
            <a:ln w="15875">
              <a:solidFill>
                <a:srgbClr val="0094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524755"/>
              <a:ext cx="12192000" cy="2333625"/>
            </a:xfrm>
            <a:custGeom>
              <a:avLst/>
              <a:gdLst/>
              <a:ahLst/>
              <a:cxnLst/>
              <a:rect l="l" t="t" r="r" b="b"/>
              <a:pathLst>
                <a:path w="12192000" h="2333625">
                  <a:moveTo>
                    <a:pt x="12192000" y="0"/>
                  </a:moveTo>
                  <a:lnTo>
                    <a:pt x="2846959" y="0"/>
                  </a:lnTo>
                  <a:lnTo>
                    <a:pt x="2465959" y="263779"/>
                  </a:lnTo>
                  <a:lnTo>
                    <a:pt x="2444750" y="271145"/>
                  </a:lnTo>
                  <a:lnTo>
                    <a:pt x="2434209" y="275590"/>
                  </a:lnTo>
                  <a:lnTo>
                    <a:pt x="2410841" y="275590"/>
                  </a:lnTo>
                  <a:lnTo>
                    <a:pt x="2377059" y="263779"/>
                  </a:lnTo>
                  <a:lnTo>
                    <a:pt x="1996058" y="0"/>
                  </a:lnTo>
                  <a:lnTo>
                    <a:pt x="0" y="0"/>
                  </a:lnTo>
                  <a:lnTo>
                    <a:pt x="0" y="2333243"/>
                  </a:lnTo>
                  <a:lnTo>
                    <a:pt x="12192000" y="233324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524755"/>
              <a:ext cx="12192000" cy="2333625"/>
            </a:xfrm>
            <a:custGeom>
              <a:avLst/>
              <a:gdLst/>
              <a:ahLst/>
              <a:cxnLst/>
              <a:rect l="l" t="t" r="r" b="b"/>
              <a:pathLst>
                <a:path w="12192000" h="2333625">
                  <a:moveTo>
                    <a:pt x="0" y="0"/>
                  </a:moveTo>
                  <a:lnTo>
                    <a:pt x="1996058" y="0"/>
                  </a:lnTo>
                  <a:lnTo>
                    <a:pt x="2377059" y="263779"/>
                  </a:lnTo>
                  <a:lnTo>
                    <a:pt x="2385441" y="266700"/>
                  </a:lnTo>
                  <a:lnTo>
                    <a:pt x="2398141" y="271145"/>
                  </a:lnTo>
                  <a:lnTo>
                    <a:pt x="2410841" y="275590"/>
                  </a:lnTo>
                  <a:lnTo>
                    <a:pt x="2421509" y="275590"/>
                  </a:lnTo>
                  <a:lnTo>
                    <a:pt x="2434209" y="275590"/>
                  </a:lnTo>
                  <a:lnTo>
                    <a:pt x="2444750" y="271145"/>
                  </a:lnTo>
                  <a:lnTo>
                    <a:pt x="2457450" y="266700"/>
                  </a:lnTo>
                  <a:lnTo>
                    <a:pt x="2465959" y="263779"/>
                  </a:lnTo>
                  <a:lnTo>
                    <a:pt x="2846959" y="0"/>
                  </a:lnTo>
                  <a:lnTo>
                    <a:pt x="12192000" y="0"/>
                  </a:lnTo>
                  <a:lnTo>
                    <a:pt x="12192000" y="2333243"/>
                  </a:lnTo>
                  <a:lnTo>
                    <a:pt x="0" y="233324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" y="4536947"/>
              <a:ext cx="12187555" cy="2321560"/>
            </a:xfrm>
            <a:custGeom>
              <a:avLst/>
              <a:gdLst/>
              <a:ahLst/>
              <a:cxnLst/>
              <a:rect l="l" t="t" r="r" b="b"/>
              <a:pathLst>
                <a:path w="12187555" h="2321559">
                  <a:moveTo>
                    <a:pt x="12187441" y="3378"/>
                  </a:moveTo>
                  <a:lnTo>
                    <a:pt x="5291264" y="2179764"/>
                  </a:lnTo>
                  <a:lnTo>
                    <a:pt x="0" y="0"/>
                  </a:lnTo>
                  <a:lnTo>
                    <a:pt x="0" y="2321052"/>
                  </a:lnTo>
                  <a:lnTo>
                    <a:pt x="4843551" y="2321052"/>
                  </a:lnTo>
                  <a:lnTo>
                    <a:pt x="5634253" y="2321052"/>
                  </a:lnTo>
                  <a:lnTo>
                    <a:pt x="12187441" y="2321052"/>
                  </a:lnTo>
                  <a:lnTo>
                    <a:pt x="12187441" y="337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80" y="4680203"/>
              <a:ext cx="10262616" cy="11125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140" y="1022603"/>
              <a:ext cx="5146548" cy="2828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80" y="1075944"/>
              <a:ext cx="5044440" cy="27264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1364" y="1078991"/>
              <a:ext cx="5044440" cy="2727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1036" y="5585459"/>
              <a:ext cx="10021823" cy="114146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29308" y="4810709"/>
            <a:ext cx="9958070" cy="1787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95"/>
              </a:spcBef>
            </a:pPr>
            <a:r>
              <a:rPr sz="2500" b="1" u="sng" spc="-32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RIDE</a:t>
            </a:r>
            <a:r>
              <a:rPr sz="2500" b="1" u="sng" spc="-3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30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START</a:t>
            </a:r>
            <a:r>
              <a:rPr sz="2500" b="1" u="sng" spc="-3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 </a:t>
            </a:r>
            <a:r>
              <a:rPr sz="2500" b="1" u="sng" spc="-32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TIMES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ts val="2850"/>
              </a:lnSpc>
            </a:pPr>
            <a:r>
              <a:rPr sz="2500" b="1" spc="-65" dirty="0">
                <a:solidFill>
                  <a:srgbClr val="F4969D"/>
                </a:solidFill>
                <a:latin typeface="Tahoma"/>
                <a:cs typeface="Tahoma"/>
              </a:rPr>
              <a:t>Morning</a:t>
            </a:r>
            <a:r>
              <a:rPr sz="2500" b="1" spc="-85" dirty="0">
                <a:solidFill>
                  <a:srgbClr val="F4969D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F4969D"/>
                </a:solidFill>
                <a:latin typeface="Tahoma"/>
                <a:cs typeface="Tahoma"/>
              </a:rPr>
              <a:t>usage</a:t>
            </a:r>
            <a:r>
              <a:rPr sz="2500" b="1" spc="-40" dirty="0">
                <a:solidFill>
                  <a:srgbClr val="F4969D"/>
                </a:solidFill>
                <a:latin typeface="Tahoma"/>
                <a:cs typeface="Tahoma"/>
              </a:rPr>
              <a:t> </a:t>
            </a:r>
            <a:r>
              <a:rPr sz="2500" b="1" spc="-180" dirty="0">
                <a:solidFill>
                  <a:srgbClr val="FDFDFD"/>
                </a:solidFill>
                <a:latin typeface="Tahoma"/>
                <a:cs typeface="Tahoma"/>
              </a:rPr>
              <a:t>is</a:t>
            </a:r>
            <a:r>
              <a:rPr sz="2500" b="1" spc="-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popular</a:t>
            </a:r>
            <a:r>
              <a:rPr sz="2500" b="1" spc="-4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among</a:t>
            </a:r>
            <a:r>
              <a:rPr sz="2500" b="1" spc="-5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F4969D"/>
                </a:solidFill>
                <a:latin typeface="Tahoma"/>
                <a:cs typeface="Tahoma"/>
              </a:rPr>
              <a:t>members</a:t>
            </a:r>
            <a:r>
              <a:rPr sz="2500" b="1" spc="-45" dirty="0">
                <a:solidFill>
                  <a:srgbClr val="F4969D"/>
                </a:solidFill>
                <a:latin typeface="Tahoma"/>
                <a:cs typeface="Tahoma"/>
              </a:rPr>
              <a:t> </a:t>
            </a:r>
            <a:r>
              <a:rPr sz="2500" b="1" spc="-100" dirty="0">
                <a:solidFill>
                  <a:srgbClr val="FDFDFD"/>
                </a:solidFill>
                <a:latin typeface="Tahoma"/>
                <a:cs typeface="Tahoma"/>
              </a:rPr>
              <a:t>but</a:t>
            </a:r>
            <a:r>
              <a:rPr sz="2500" b="1" spc="-6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u="sng" spc="-9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  <a:latin typeface="Tahoma"/>
                <a:cs typeface="Tahoma"/>
              </a:rPr>
              <a:t>not</a:t>
            </a:r>
            <a:r>
              <a:rPr sz="2500" b="1" spc="-5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casual</a:t>
            </a:r>
            <a:r>
              <a:rPr sz="2500" b="1" spc="-6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users</a:t>
            </a:r>
            <a:endParaRPr sz="250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1070"/>
              </a:spcBef>
              <a:tabLst>
                <a:tab pos="577850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Analysis:</a:t>
            </a:r>
            <a:r>
              <a:rPr sz="12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commuting</a:t>
            </a:r>
            <a:endParaRPr sz="1200">
              <a:latin typeface="Verdana"/>
              <a:cs typeface="Verdana"/>
            </a:endParaRPr>
          </a:p>
          <a:p>
            <a:pPr marL="234950">
              <a:lnSpc>
                <a:spcPct val="100000"/>
              </a:lnSpc>
              <a:spcBef>
                <a:spcPts val="745"/>
              </a:spcBef>
              <a:tabLst>
                <a:tab pos="577850" algn="l"/>
              </a:tabLst>
            </a:pPr>
            <a:r>
              <a:rPr sz="1200" spc="16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Assumption: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aren’t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interested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morning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rides</a:t>
            </a:r>
            <a:endParaRPr sz="1200">
              <a:latin typeface="Verdana"/>
              <a:cs typeface="Verdana"/>
            </a:endParaRPr>
          </a:p>
          <a:p>
            <a:pPr marL="234950">
              <a:lnSpc>
                <a:spcPts val="1370"/>
              </a:lnSpc>
              <a:spcBef>
                <a:spcPts val="740"/>
              </a:spcBef>
              <a:tabLst>
                <a:tab pos="577850" algn="l"/>
              </a:tabLst>
            </a:pPr>
            <a:r>
              <a:rPr sz="1200" spc="175" dirty="0">
                <a:solidFill>
                  <a:srgbClr val="00C5BA"/>
                </a:solidFill>
                <a:latin typeface="Arial MT"/>
                <a:cs typeface="Arial MT"/>
              </a:rPr>
              <a:t>🞅</a:t>
            </a:r>
            <a:r>
              <a:rPr sz="1200" dirty="0">
                <a:solidFill>
                  <a:srgbClr val="00C5BA"/>
                </a:solidFill>
                <a:latin typeface="Arial MT"/>
                <a:cs typeface="Arial MT"/>
              </a:rPr>
              <a:t>	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Conversion</a:t>
            </a: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Recommendation:</a:t>
            </a:r>
            <a:r>
              <a:rPr sz="1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discounted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members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(opposite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early-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bird</a:t>
            </a:r>
            <a:endParaRPr sz="1200">
              <a:latin typeface="Verdana"/>
              <a:cs typeface="Verdana"/>
            </a:endParaRPr>
          </a:p>
          <a:p>
            <a:pPr marL="577850">
              <a:lnSpc>
                <a:spcPts val="1370"/>
              </a:lnSpc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discount)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1867" y="63995"/>
            <a:ext cx="2558796" cy="76963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223261" y="193929"/>
            <a:ext cx="21005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Casual</a:t>
            </a:r>
            <a:r>
              <a:rPr sz="2500" spc="50" dirty="0"/>
              <a:t> </a:t>
            </a:r>
            <a:r>
              <a:rPr sz="2500" spc="-125" dirty="0"/>
              <a:t>Riders</a:t>
            </a:r>
            <a:endParaRPr sz="2500"/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440" y="79235"/>
            <a:ext cx="1923288" cy="76963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324215" y="209804"/>
            <a:ext cx="1464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30" dirty="0">
                <a:latin typeface="Tahoma"/>
                <a:cs typeface="Tahoma"/>
              </a:rPr>
              <a:t>Members</a:t>
            </a:r>
            <a:endParaRPr sz="25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49919" y="1413954"/>
            <a:ext cx="8295640" cy="5010150"/>
            <a:chOff x="449919" y="1413954"/>
            <a:chExt cx="8295640" cy="5010150"/>
          </a:xfrm>
        </p:grpSpPr>
        <p:sp>
          <p:nvSpPr>
            <p:cNvPr id="26" name="object 26"/>
            <p:cNvSpPr/>
            <p:nvPr/>
          </p:nvSpPr>
          <p:spPr>
            <a:xfrm>
              <a:off x="8031480" y="1421891"/>
              <a:ext cx="706120" cy="779145"/>
            </a:xfrm>
            <a:custGeom>
              <a:avLst/>
              <a:gdLst/>
              <a:ahLst/>
              <a:cxnLst/>
              <a:rect l="l" t="t" r="r" b="b"/>
              <a:pathLst>
                <a:path w="706120" h="779144">
                  <a:moveTo>
                    <a:pt x="529209" y="0"/>
                  </a:moveTo>
                  <a:lnTo>
                    <a:pt x="176402" y="0"/>
                  </a:lnTo>
                  <a:lnTo>
                    <a:pt x="176402" y="425958"/>
                  </a:lnTo>
                  <a:lnTo>
                    <a:pt x="0" y="425958"/>
                  </a:lnTo>
                  <a:lnTo>
                    <a:pt x="352805" y="778763"/>
                  </a:lnTo>
                  <a:lnTo>
                    <a:pt x="705612" y="425958"/>
                  </a:lnTo>
                  <a:lnTo>
                    <a:pt x="529209" y="425958"/>
                  </a:lnTo>
                  <a:lnTo>
                    <a:pt x="529209" y="0"/>
                  </a:lnTo>
                  <a:close/>
                </a:path>
              </a:pathLst>
            </a:custGeom>
            <a:solidFill>
              <a:srgbClr val="EC51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31480" y="1421891"/>
              <a:ext cx="706120" cy="779145"/>
            </a:xfrm>
            <a:custGeom>
              <a:avLst/>
              <a:gdLst/>
              <a:ahLst/>
              <a:cxnLst/>
              <a:rect l="l" t="t" r="r" b="b"/>
              <a:pathLst>
                <a:path w="706120" h="779144">
                  <a:moveTo>
                    <a:pt x="0" y="425958"/>
                  </a:moveTo>
                  <a:lnTo>
                    <a:pt x="176402" y="425958"/>
                  </a:lnTo>
                  <a:lnTo>
                    <a:pt x="176402" y="0"/>
                  </a:lnTo>
                  <a:lnTo>
                    <a:pt x="529209" y="0"/>
                  </a:lnTo>
                  <a:lnTo>
                    <a:pt x="529209" y="425958"/>
                  </a:lnTo>
                  <a:lnTo>
                    <a:pt x="705612" y="425958"/>
                  </a:lnTo>
                  <a:lnTo>
                    <a:pt x="352805" y="778763"/>
                  </a:lnTo>
                  <a:lnTo>
                    <a:pt x="0" y="425958"/>
                  </a:lnTo>
                  <a:close/>
                </a:path>
              </a:pathLst>
            </a:custGeom>
            <a:ln w="15875">
              <a:solidFill>
                <a:srgbClr val="EC51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919" y="5686399"/>
              <a:ext cx="661426" cy="7376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486525" cy="6858000"/>
            <a:chOff x="0" y="0"/>
            <a:chExt cx="648652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486525" cy="6858000"/>
            </a:xfrm>
            <a:custGeom>
              <a:avLst/>
              <a:gdLst/>
              <a:ahLst/>
              <a:cxnLst/>
              <a:rect l="l" t="t" r="r" b="b"/>
              <a:pathLst>
                <a:path w="6486525" h="6858000">
                  <a:moveTo>
                    <a:pt x="6486144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86144" y="6857999"/>
                  </a:lnTo>
                  <a:lnTo>
                    <a:pt x="6486144" y="2522601"/>
                  </a:lnTo>
                  <a:lnTo>
                    <a:pt x="6115685" y="2244725"/>
                  </a:lnTo>
                  <a:lnTo>
                    <a:pt x="6105144" y="2228850"/>
                  </a:lnTo>
                  <a:lnTo>
                    <a:pt x="6098794" y="2220976"/>
                  </a:lnTo>
                  <a:lnTo>
                    <a:pt x="6098794" y="2201926"/>
                  </a:lnTo>
                  <a:lnTo>
                    <a:pt x="6105144" y="2193925"/>
                  </a:lnTo>
                  <a:lnTo>
                    <a:pt x="6115685" y="2178050"/>
                  </a:lnTo>
                  <a:lnTo>
                    <a:pt x="6486144" y="1900301"/>
                  </a:lnTo>
                  <a:lnTo>
                    <a:pt x="648614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023" y="454151"/>
              <a:ext cx="5559552" cy="17693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898" y="624078"/>
            <a:ext cx="489458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55"/>
              </a:lnSpc>
              <a:spcBef>
                <a:spcPts val="100"/>
              </a:spcBef>
            </a:pPr>
            <a:r>
              <a:rPr sz="3600" u="sng" spc="-15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DAYS</a:t>
            </a:r>
            <a:r>
              <a:rPr sz="3600" u="sng" spc="-114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sng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OF</a:t>
            </a:r>
            <a:r>
              <a:rPr sz="3600" u="sng" spc="-16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sng" spc="-45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THE</a:t>
            </a:r>
            <a:r>
              <a:rPr sz="3600" u="sng" spc="-5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sng" spc="-40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WEEK</a:t>
            </a:r>
            <a:endParaRPr sz="3600"/>
          </a:p>
          <a:p>
            <a:pPr marL="12700" marR="5080">
              <a:lnSpc>
                <a:spcPts val="3030"/>
              </a:lnSpc>
              <a:spcBef>
                <a:spcPts val="210"/>
              </a:spcBef>
            </a:pPr>
            <a:r>
              <a:rPr dirty="0">
                <a:solidFill>
                  <a:srgbClr val="F4969D"/>
                </a:solidFill>
              </a:rPr>
              <a:t>Casual</a:t>
            </a:r>
            <a:r>
              <a:rPr spc="-105" dirty="0">
                <a:solidFill>
                  <a:srgbClr val="F4969D"/>
                </a:solidFill>
              </a:rPr>
              <a:t> </a:t>
            </a:r>
            <a:r>
              <a:rPr spc="-125" dirty="0">
                <a:solidFill>
                  <a:srgbClr val="F4969D"/>
                </a:solidFill>
              </a:rPr>
              <a:t>riders</a:t>
            </a:r>
            <a:r>
              <a:rPr spc="-80" dirty="0">
                <a:solidFill>
                  <a:srgbClr val="F4969D"/>
                </a:solidFill>
              </a:rPr>
              <a:t> </a:t>
            </a:r>
            <a:r>
              <a:rPr spc="-20" dirty="0">
                <a:solidFill>
                  <a:srgbClr val="FDFDFD"/>
                </a:solidFill>
              </a:rPr>
              <a:t>use</a:t>
            </a:r>
            <a:r>
              <a:rPr spc="-100" dirty="0">
                <a:solidFill>
                  <a:srgbClr val="FDFDFD"/>
                </a:solidFill>
              </a:rPr>
              <a:t> </a:t>
            </a:r>
            <a:r>
              <a:rPr spc="-35" dirty="0">
                <a:solidFill>
                  <a:srgbClr val="FDFDFD"/>
                </a:solidFill>
              </a:rPr>
              <a:t>bikes</a:t>
            </a:r>
            <a:r>
              <a:rPr spc="-100" dirty="0">
                <a:solidFill>
                  <a:srgbClr val="FDFDFD"/>
                </a:solidFill>
              </a:rPr>
              <a:t> most </a:t>
            </a:r>
            <a:r>
              <a:rPr spc="-105" dirty="0">
                <a:solidFill>
                  <a:srgbClr val="FDFDFD"/>
                </a:solidFill>
              </a:rPr>
              <a:t>frequently</a:t>
            </a:r>
            <a:r>
              <a:rPr spc="-70" dirty="0">
                <a:solidFill>
                  <a:srgbClr val="FDFDFD"/>
                </a:solidFill>
              </a:rPr>
              <a:t> </a:t>
            </a:r>
            <a:r>
              <a:rPr dirty="0">
                <a:solidFill>
                  <a:srgbClr val="FDFDFD"/>
                </a:solidFill>
              </a:rPr>
              <a:t>on</a:t>
            </a:r>
            <a:r>
              <a:rPr spc="-65" dirty="0">
                <a:solidFill>
                  <a:srgbClr val="FDFDFD"/>
                </a:solidFill>
              </a:rPr>
              <a:t> </a:t>
            </a:r>
            <a:r>
              <a:rPr spc="-10" dirty="0">
                <a:solidFill>
                  <a:srgbClr val="F4969D"/>
                </a:solidFill>
              </a:rPr>
              <a:t>weekends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24978" y="3175698"/>
            <a:ext cx="4204335" cy="689610"/>
            <a:chOff x="1224978" y="3175698"/>
            <a:chExt cx="4204335" cy="6896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68" y="3459383"/>
              <a:ext cx="124592" cy="124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7768" y="3306634"/>
              <a:ext cx="124592" cy="124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7768" y="3612133"/>
              <a:ext cx="124592" cy="124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37913" y="3271857"/>
              <a:ext cx="464820" cy="500380"/>
            </a:xfrm>
            <a:custGeom>
              <a:avLst/>
              <a:gdLst/>
              <a:ahLst/>
              <a:cxnLst/>
              <a:rect l="l" t="t" r="r" b="b"/>
              <a:pathLst>
                <a:path w="464819" h="500379">
                  <a:moveTo>
                    <a:pt x="329056" y="0"/>
                  </a:moveTo>
                  <a:lnTo>
                    <a:pt x="135246" y="0"/>
                  </a:lnTo>
                  <a:lnTo>
                    <a:pt x="107558" y="27765"/>
                  </a:lnTo>
                  <a:lnTo>
                    <a:pt x="107558" y="41688"/>
                  </a:lnTo>
                  <a:lnTo>
                    <a:pt x="5" y="41688"/>
                  </a:lnTo>
                  <a:lnTo>
                    <a:pt x="13662" y="79881"/>
                  </a:lnTo>
                  <a:lnTo>
                    <a:pt x="40968" y="102544"/>
                  </a:lnTo>
                  <a:lnTo>
                    <a:pt x="44779" y="108911"/>
                  </a:lnTo>
                  <a:lnTo>
                    <a:pt x="46702" y="115967"/>
                  </a:lnTo>
                  <a:lnTo>
                    <a:pt x="47299" y="122005"/>
                  </a:lnTo>
                  <a:lnTo>
                    <a:pt x="47357" y="129450"/>
                  </a:lnTo>
                  <a:lnTo>
                    <a:pt x="51342" y="141931"/>
                  </a:lnTo>
                  <a:lnTo>
                    <a:pt x="86835" y="159656"/>
                  </a:lnTo>
                  <a:lnTo>
                    <a:pt x="107558" y="159656"/>
                  </a:lnTo>
                  <a:lnTo>
                    <a:pt x="107558" y="187421"/>
                  </a:lnTo>
                  <a:lnTo>
                    <a:pt x="0" y="187421"/>
                  </a:lnTo>
                  <a:lnTo>
                    <a:pt x="980" y="194474"/>
                  </a:lnTo>
                  <a:lnTo>
                    <a:pt x="5498" y="210926"/>
                  </a:lnTo>
                  <a:lnTo>
                    <a:pt x="15928" y="229722"/>
                  </a:lnTo>
                  <a:lnTo>
                    <a:pt x="34625" y="243802"/>
                  </a:lnTo>
                  <a:lnTo>
                    <a:pt x="40946" y="248275"/>
                  </a:lnTo>
                  <a:lnTo>
                    <a:pt x="44769" y="254642"/>
                  </a:lnTo>
                  <a:lnTo>
                    <a:pt x="46698" y="261700"/>
                  </a:lnTo>
                  <a:lnTo>
                    <a:pt x="47297" y="267750"/>
                  </a:lnTo>
                  <a:lnTo>
                    <a:pt x="47346" y="275183"/>
                  </a:lnTo>
                  <a:lnTo>
                    <a:pt x="51336" y="287633"/>
                  </a:lnTo>
                  <a:lnTo>
                    <a:pt x="86840" y="305343"/>
                  </a:lnTo>
                  <a:lnTo>
                    <a:pt x="107564" y="305343"/>
                  </a:lnTo>
                  <a:lnTo>
                    <a:pt x="107564" y="333224"/>
                  </a:lnTo>
                  <a:lnTo>
                    <a:pt x="0" y="333224"/>
                  </a:lnTo>
                  <a:lnTo>
                    <a:pt x="978" y="340277"/>
                  </a:lnTo>
                  <a:lnTo>
                    <a:pt x="5494" y="356729"/>
                  </a:lnTo>
                  <a:lnTo>
                    <a:pt x="15914" y="375525"/>
                  </a:lnTo>
                  <a:lnTo>
                    <a:pt x="34608" y="389605"/>
                  </a:lnTo>
                  <a:lnTo>
                    <a:pt x="40940" y="394078"/>
                  </a:lnTo>
                  <a:lnTo>
                    <a:pt x="44766" y="400445"/>
                  </a:lnTo>
                  <a:lnTo>
                    <a:pt x="46698" y="407502"/>
                  </a:lnTo>
                  <a:lnTo>
                    <a:pt x="47296" y="413553"/>
                  </a:lnTo>
                  <a:lnTo>
                    <a:pt x="47345" y="420986"/>
                  </a:lnTo>
                  <a:lnTo>
                    <a:pt x="51327" y="433410"/>
                  </a:lnTo>
                  <a:lnTo>
                    <a:pt x="86799" y="451111"/>
                  </a:lnTo>
                  <a:lnTo>
                    <a:pt x="107564" y="451111"/>
                  </a:lnTo>
                  <a:lnTo>
                    <a:pt x="107564" y="472161"/>
                  </a:lnTo>
                  <a:lnTo>
                    <a:pt x="135251" y="499926"/>
                  </a:lnTo>
                  <a:lnTo>
                    <a:pt x="329056" y="499926"/>
                  </a:lnTo>
                  <a:lnTo>
                    <a:pt x="339833" y="497744"/>
                  </a:lnTo>
                  <a:lnTo>
                    <a:pt x="348634" y="491794"/>
                  </a:lnTo>
                  <a:lnTo>
                    <a:pt x="352500" y="486044"/>
                  </a:lnTo>
                  <a:lnTo>
                    <a:pt x="127597" y="486043"/>
                  </a:lnTo>
                  <a:lnTo>
                    <a:pt x="121402" y="479831"/>
                  </a:lnTo>
                  <a:lnTo>
                    <a:pt x="121402" y="437229"/>
                  </a:lnTo>
                  <a:lnTo>
                    <a:pt x="86793" y="437229"/>
                  </a:lnTo>
                  <a:lnTo>
                    <a:pt x="78262" y="436330"/>
                  </a:lnTo>
                  <a:lnTo>
                    <a:pt x="70390" y="433410"/>
                  </a:lnTo>
                  <a:lnTo>
                    <a:pt x="64319" y="428133"/>
                  </a:lnTo>
                  <a:lnTo>
                    <a:pt x="61182" y="420164"/>
                  </a:lnTo>
                  <a:lnTo>
                    <a:pt x="61182" y="413553"/>
                  </a:lnTo>
                  <a:lnTo>
                    <a:pt x="59410" y="400745"/>
                  </a:lnTo>
                  <a:lnTo>
                    <a:pt x="55157" y="390184"/>
                  </a:lnTo>
                  <a:lnTo>
                    <a:pt x="48557" y="382098"/>
                  </a:lnTo>
                  <a:lnTo>
                    <a:pt x="31138" y="371433"/>
                  </a:lnTo>
                  <a:lnTo>
                    <a:pt x="24628" y="364035"/>
                  </a:lnTo>
                  <a:lnTo>
                    <a:pt x="19978" y="355578"/>
                  </a:lnTo>
                  <a:lnTo>
                    <a:pt x="16883" y="347107"/>
                  </a:lnTo>
                  <a:lnTo>
                    <a:pt x="121402" y="347107"/>
                  </a:lnTo>
                  <a:lnTo>
                    <a:pt x="121402" y="291460"/>
                  </a:lnTo>
                  <a:lnTo>
                    <a:pt x="78254" y="290560"/>
                  </a:lnTo>
                  <a:lnTo>
                    <a:pt x="61182" y="267750"/>
                  </a:lnTo>
                  <a:lnTo>
                    <a:pt x="59410" y="254939"/>
                  </a:lnTo>
                  <a:lnTo>
                    <a:pt x="55156" y="244376"/>
                  </a:lnTo>
                  <a:lnTo>
                    <a:pt x="48557" y="236289"/>
                  </a:lnTo>
                  <a:lnTo>
                    <a:pt x="31143" y="225622"/>
                  </a:lnTo>
                  <a:lnTo>
                    <a:pt x="24631" y="218224"/>
                  </a:lnTo>
                  <a:lnTo>
                    <a:pt x="19978" y="209766"/>
                  </a:lnTo>
                  <a:lnTo>
                    <a:pt x="16883" y="201298"/>
                  </a:lnTo>
                  <a:lnTo>
                    <a:pt x="121402" y="201298"/>
                  </a:lnTo>
                  <a:lnTo>
                    <a:pt x="121402" y="145768"/>
                  </a:lnTo>
                  <a:lnTo>
                    <a:pt x="78256" y="144864"/>
                  </a:lnTo>
                  <a:lnTo>
                    <a:pt x="61182" y="122005"/>
                  </a:lnTo>
                  <a:lnTo>
                    <a:pt x="59410" y="109203"/>
                  </a:lnTo>
                  <a:lnTo>
                    <a:pt x="55156" y="98645"/>
                  </a:lnTo>
                  <a:lnTo>
                    <a:pt x="48552" y="90556"/>
                  </a:lnTo>
                  <a:lnTo>
                    <a:pt x="31130" y="79881"/>
                  </a:lnTo>
                  <a:lnTo>
                    <a:pt x="24633" y="72482"/>
                  </a:lnTo>
                  <a:lnTo>
                    <a:pt x="19982" y="64026"/>
                  </a:lnTo>
                  <a:lnTo>
                    <a:pt x="16883" y="55565"/>
                  </a:lnTo>
                  <a:lnTo>
                    <a:pt x="121402" y="55565"/>
                  </a:lnTo>
                  <a:lnTo>
                    <a:pt x="121402" y="20100"/>
                  </a:lnTo>
                  <a:lnTo>
                    <a:pt x="127597" y="13882"/>
                  </a:lnTo>
                  <a:lnTo>
                    <a:pt x="352500" y="13882"/>
                  </a:lnTo>
                  <a:lnTo>
                    <a:pt x="348634" y="8132"/>
                  </a:lnTo>
                  <a:lnTo>
                    <a:pt x="339833" y="2182"/>
                  </a:lnTo>
                  <a:lnTo>
                    <a:pt x="329056" y="0"/>
                  </a:lnTo>
                  <a:close/>
                </a:path>
                <a:path w="464819" h="500379">
                  <a:moveTo>
                    <a:pt x="352500" y="13882"/>
                  </a:moveTo>
                  <a:lnTo>
                    <a:pt x="336704" y="13882"/>
                  </a:lnTo>
                  <a:lnTo>
                    <a:pt x="342899" y="20101"/>
                  </a:lnTo>
                  <a:lnTo>
                    <a:pt x="342899" y="479831"/>
                  </a:lnTo>
                  <a:lnTo>
                    <a:pt x="336704" y="486044"/>
                  </a:lnTo>
                  <a:lnTo>
                    <a:pt x="352500" y="486044"/>
                  </a:lnTo>
                  <a:lnTo>
                    <a:pt x="354567" y="482969"/>
                  </a:lnTo>
                  <a:lnTo>
                    <a:pt x="356743" y="472161"/>
                  </a:lnTo>
                  <a:lnTo>
                    <a:pt x="356743" y="451111"/>
                  </a:lnTo>
                  <a:lnTo>
                    <a:pt x="377508" y="451111"/>
                  </a:lnTo>
                  <a:lnTo>
                    <a:pt x="392156" y="449085"/>
                  </a:lnTo>
                  <a:lnTo>
                    <a:pt x="404283" y="443198"/>
                  </a:lnTo>
                  <a:lnTo>
                    <a:pt x="409710" y="437229"/>
                  </a:lnTo>
                  <a:lnTo>
                    <a:pt x="356743" y="437229"/>
                  </a:lnTo>
                  <a:lnTo>
                    <a:pt x="356743" y="347107"/>
                  </a:lnTo>
                  <a:lnTo>
                    <a:pt x="461454" y="347107"/>
                  </a:lnTo>
                  <a:lnTo>
                    <a:pt x="463329" y="340277"/>
                  </a:lnTo>
                  <a:lnTo>
                    <a:pt x="464308" y="333224"/>
                  </a:lnTo>
                  <a:lnTo>
                    <a:pt x="356743" y="333224"/>
                  </a:lnTo>
                  <a:lnTo>
                    <a:pt x="356743" y="305343"/>
                  </a:lnTo>
                  <a:lnTo>
                    <a:pt x="377508" y="305343"/>
                  </a:lnTo>
                  <a:lnTo>
                    <a:pt x="392156" y="303310"/>
                  </a:lnTo>
                  <a:lnTo>
                    <a:pt x="404283" y="297408"/>
                  </a:lnTo>
                  <a:lnTo>
                    <a:pt x="409684" y="291461"/>
                  </a:lnTo>
                  <a:lnTo>
                    <a:pt x="356743" y="291461"/>
                  </a:lnTo>
                  <a:lnTo>
                    <a:pt x="356743" y="201298"/>
                  </a:lnTo>
                  <a:lnTo>
                    <a:pt x="461456" y="201298"/>
                  </a:lnTo>
                  <a:lnTo>
                    <a:pt x="463329" y="194474"/>
                  </a:lnTo>
                  <a:lnTo>
                    <a:pt x="464308" y="187422"/>
                  </a:lnTo>
                  <a:lnTo>
                    <a:pt x="356743" y="187421"/>
                  </a:lnTo>
                  <a:lnTo>
                    <a:pt x="356743" y="159656"/>
                  </a:lnTo>
                  <a:lnTo>
                    <a:pt x="377508" y="159656"/>
                  </a:lnTo>
                  <a:lnTo>
                    <a:pt x="392156" y="157622"/>
                  </a:lnTo>
                  <a:lnTo>
                    <a:pt x="404283" y="151716"/>
                  </a:lnTo>
                  <a:lnTo>
                    <a:pt x="409676" y="145768"/>
                  </a:lnTo>
                  <a:lnTo>
                    <a:pt x="356743" y="145768"/>
                  </a:lnTo>
                  <a:lnTo>
                    <a:pt x="356743" y="55565"/>
                  </a:lnTo>
                  <a:lnTo>
                    <a:pt x="461456" y="55565"/>
                  </a:lnTo>
                  <a:lnTo>
                    <a:pt x="463329" y="48741"/>
                  </a:lnTo>
                  <a:lnTo>
                    <a:pt x="464308" y="41688"/>
                  </a:lnTo>
                  <a:lnTo>
                    <a:pt x="356743" y="41688"/>
                  </a:lnTo>
                  <a:lnTo>
                    <a:pt x="356743" y="27765"/>
                  </a:lnTo>
                  <a:lnTo>
                    <a:pt x="354567" y="16957"/>
                  </a:lnTo>
                  <a:lnTo>
                    <a:pt x="352500" y="13882"/>
                  </a:lnTo>
                  <a:close/>
                </a:path>
                <a:path w="464819" h="500379">
                  <a:moveTo>
                    <a:pt x="121402" y="347107"/>
                  </a:moveTo>
                  <a:lnTo>
                    <a:pt x="107558" y="347107"/>
                  </a:lnTo>
                  <a:lnTo>
                    <a:pt x="107558" y="437229"/>
                  </a:lnTo>
                  <a:lnTo>
                    <a:pt x="121402" y="437229"/>
                  </a:lnTo>
                  <a:lnTo>
                    <a:pt x="121402" y="347107"/>
                  </a:lnTo>
                  <a:close/>
                </a:path>
                <a:path w="464819" h="500379">
                  <a:moveTo>
                    <a:pt x="461454" y="347107"/>
                  </a:moveTo>
                  <a:lnTo>
                    <a:pt x="447418" y="347107"/>
                  </a:lnTo>
                  <a:lnTo>
                    <a:pt x="444287" y="355578"/>
                  </a:lnTo>
                  <a:lnTo>
                    <a:pt x="439626" y="364035"/>
                  </a:lnTo>
                  <a:lnTo>
                    <a:pt x="433138" y="371434"/>
                  </a:lnTo>
                  <a:lnTo>
                    <a:pt x="415732" y="382098"/>
                  </a:lnTo>
                  <a:lnTo>
                    <a:pt x="409135" y="390184"/>
                  </a:lnTo>
                  <a:lnTo>
                    <a:pt x="404995" y="400445"/>
                  </a:lnTo>
                  <a:lnTo>
                    <a:pt x="404874" y="400745"/>
                  </a:lnTo>
                  <a:lnTo>
                    <a:pt x="403079" y="413553"/>
                  </a:lnTo>
                  <a:lnTo>
                    <a:pt x="377468" y="437229"/>
                  </a:lnTo>
                  <a:lnTo>
                    <a:pt x="409710" y="437229"/>
                  </a:lnTo>
                  <a:lnTo>
                    <a:pt x="412886" y="433736"/>
                  </a:lnTo>
                  <a:lnTo>
                    <a:pt x="416963" y="420986"/>
                  </a:lnTo>
                  <a:lnTo>
                    <a:pt x="417011" y="413553"/>
                  </a:lnTo>
                  <a:lnTo>
                    <a:pt x="417609" y="407503"/>
                  </a:lnTo>
                  <a:lnTo>
                    <a:pt x="419459" y="400745"/>
                  </a:lnTo>
                  <a:lnTo>
                    <a:pt x="419541" y="400445"/>
                  </a:lnTo>
                  <a:lnTo>
                    <a:pt x="423367" y="394078"/>
                  </a:lnTo>
                  <a:lnTo>
                    <a:pt x="429699" y="389605"/>
                  </a:lnTo>
                  <a:lnTo>
                    <a:pt x="448393" y="375525"/>
                  </a:lnTo>
                  <a:lnTo>
                    <a:pt x="458813" y="356729"/>
                  </a:lnTo>
                  <a:lnTo>
                    <a:pt x="461454" y="347107"/>
                  </a:lnTo>
                  <a:close/>
                </a:path>
                <a:path w="464819" h="500379">
                  <a:moveTo>
                    <a:pt x="121402" y="201298"/>
                  </a:moveTo>
                  <a:lnTo>
                    <a:pt x="107558" y="201298"/>
                  </a:lnTo>
                  <a:lnTo>
                    <a:pt x="107558" y="291460"/>
                  </a:lnTo>
                  <a:lnTo>
                    <a:pt x="121402" y="291460"/>
                  </a:lnTo>
                  <a:lnTo>
                    <a:pt x="121402" y="201298"/>
                  </a:lnTo>
                  <a:close/>
                </a:path>
                <a:path w="464819" h="500379">
                  <a:moveTo>
                    <a:pt x="461456" y="201298"/>
                  </a:moveTo>
                  <a:lnTo>
                    <a:pt x="447465" y="201298"/>
                  </a:lnTo>
                  <a:lnTo>
                    <a:pt x="444337" y="209767"/>
                  </a:lnTo>
                  <a:lnTo>
                    <a:pt x="439675" y="218224"/>
                  </a:lnTo>
                  <a:lnTo>
                    <a:pt x="433185" y="225623"/>
                  </a:lnTo>
                  <a:lnTo>
                    <a:pt x="415779" y="236289"/>
                  </a:lnTo>
                  <a:lnTo>
                    <a:pt x="409181" y="244376"/>
                  </a:lnTo>
                  <a:lnTo>
                    <a:pt x="405038" y="254643"/>
                  </a:lnTo>
                  <a:lnTo>
                    <a:pt x="404919" y="254939"/>
                  </a:lnTo>
                  <a:lnTo>
                    <a:pt x="403125" y="267750"/>
                  </a:lnTo>
                  <a:lnTo>
                    <a:pt x="403122" y="274362"/>
                  </a:lnTo>
                  <a:lnTo>
                    <a:pt x="399991" y="282346"/>
                  </a:lnTo>
                  <a:lnTo>
                    <a:pt x="393921" y="287633"/>
                  </a:lnTo>
                  <a:lnTo>
                    <a:pt x="386049" y="290560"/>
                  </a:lnTo>
                  <a:lnTo>
                    <a:pt x="377514" y="291461"/>
                  </a:lnTo>
                  <a:lnTo>
                    <a:pt x="409684" y="291461"/>
                  </a:lnTo>
                  <a:lnTo>
                    <a:pt x="412886" y="287934"/>
                  </a:lnTo>
                  <a:lnTo>
                    <a:pt x="416963" y="275183"/>
                  </a:lnTo>
                  <a:lnTo>
                    <a:pt x="417011" y="267750"/>
                  </a:lnTo>
                  <a:lnTo>
                    <a:pt x="417609" y="261700"/>
                  </a:lnTo>
                  <a:lnTo>
                    <a:pt x="419460" y="254939"/>
                  </a:lnTo>
                  <a:lnTo>
                    <a:pt x="419541" y="254643"/>
                  </a:lnTo>
                  <a:lnTo>
                    <a:pt x="423367" y="248275"/>
                  </a:lnTo>
                  <a:lnTo>
                    <a:pt x="429699" y="243803"/>
                  </a:lnTo>
                  <a:lnTo>
                    <a:pt x="448393" y="229722"/>
                  </a:lnTo>
                  <a:lnTo>
                    <a:pt x="458813" y="210927"/>
                  </a:lnTo>
                  <a:lnTo>
                    <a:pt x="461456" y="201298"/>
                  </a:lnTo>
                  <a:close/>
                </a:path>
                <a:path w="464819" h="500379">
                  <a:moveTo>
                    <a:pt x="121402" y="55565"/>
                  </a:moveTo>
                  <a:lnTo>
                    <a:pt x="107558" y="55565"/>
                  </a:lnTo>
                  <a:lnTo>
                    <a:pt x="107558" y="145768"/>
                  </a:lnTo>
                  <a:lnTo>
                    <a:pt x="121402" y="145768"/>
                  </a:lnTo>
                  <a:lnTo>
                    <a:pt x="121402" y="55565"/>
                  </a:lnTo>
                  <a:close/>
                </a:path>
                <a:path w="464819" h="500379">
                  <a:moveTo>
                    <a:pt x="461456" y="55565"/>
                  </a:moveTo>
                  <a:lnTo>
                    <a:pt x="447465" y="55565"/>
                  </a:lnTo>
                  <a:lnTo>
                    <a:pt x="444347" y="64026"/>
                  </a:lnTo>
                  <a:lnTo>
                    <a:pt x="439686" y="72482"/>
                  </a:lnTo>
                  <a:lnTo>
                    <a:pt x="433187" y="79881"/>
                  </a:lnTo>
                  <a:lnTo>
                    <a:pt x="415750" y="90556"/>
                  </a:lnTo>
                  <a:lnTo>
                    <a:pt x="409151" y="98645"/>
                  </a:lnTo>
                  <a:lnTo>
                    <a:pt x="405008" y="108911"/>
                  </a:lnTo>
                  <a:lnTo>
                    <a:pt x="404891" y="109203"/>
                  </a:lnTo>
                  <a:lnTo>
                    <a:pt x="403096" y="122005"/>
                  </a:lnTo>
                  <a:lnTo>
                    <a:pt x="403096" y="128628"/>
                  </a:lnTo>
                  <a:lnTo>
                    <a:pt x="399993" y="136631"/>
                  </a:lnTo>
                  <a:lnTo>
                    <a:pt x="393934" y="141931"/>
                  </a:lnTo>
                  <a:lnTo>
                    <a:pt x="386059" y="144865"/>
                  </a:lnTo>
                  <a:lnTo>
                    <a:pt x="377508" y="145768"/>
                  </a:lnTo>
                  <a:lnTo>
                    <a:pt x="409676" y="145768"/>
                  </a:lnTo>
                  <a:lnTo>
                    <a:pt x="412886" y="142227"/>
                  </a:lnTo>
                  <a:lnTo>
                    <a:pt x="416963" y="129450"/>
                  </a:lnTo>
                  <a:lnTo>
                    <a:pt x="417012" y="122005"/>
                  </a:lnTo>
                  <a:lnTo>
                    <a:pt x="417609" y="115967"/>
                  </a:lnTo>
                  <a:lnTo>
                    <a:pt x="419461" y="109204"/>
                  </a:lnTo>
                  <a:lnTo>
                    <a:pt x="419541" y="108911"/>
                  </a:lnTo>
                  <a:lnTo>
                    <a:pt x="423367" y="102544"/>
                  </a:lnTo>
                  <a:lnTo>
                    <a:pt x="429699" y="98069"/>
                  </a:lnTo>
                  <a:lnTo>
                    <a:pt x="448393" y="83989"/>
                  </a:lnTo>
                  <a:lnTo>
                    <a:pt x="458813" y="65193"/>
                  </a:lnTo>
                  <a:lnTo>
                    <a:pt x="461456" y="55565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2916" y="3183635"/>
              <a:ext cx="672465" cy="673735"/>
            </a:xfrm>
            <a:custGeom>
              <a:avLst/>
              <a:gdLst/>
              <a:ahLst/>
              <a:cxnLst/>
              <a:rect l="l" t="t" r="r" b="b"/>
              <a:pathLst>
                <a:path w="672464" h="673735">
                  <a:moveTo>
                    <a:pt x="0" y="673607"/>
                  </a:moveTo>
                  <a:lnTo>
                    <a:pt x="672084" y="673607"/>
                  </a:lnTo>
                  <a:lnTo>
                    <a:pt x="672084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317" y="3209391"/>
              <a:ext cx="513715" cy="629920"/>
            </a:xfrm>
            <a:custGeom>
              <a:avLst/>
              <a:gdLst/>
              <a:ahLst/>
              <a:cxnLst/>
              <a:rect l="l" t="t" r="r" b="b"/>
              <a:pathLst>
                <a:path w="513714" h="629920">
                  <a:moveTo>
                    <a:pt x="485495" y="134988"/>
                  </a:moveTo>
                  <a:lnTo>
                    <a:pt x="482384" y="131889"/>
                  </a:lnTo>
                  <a:lnTo>
                    <a:pt x="478548" y="131889"/>
                  </a:lnTo>
                  <a:lnTo>
                    <a:pt x="474726" y="131889"/>
                  </a:lnTo>
                  <a:lnTo>
                    <a:pt x="471614" y="134988"/>
                  </a:lnTo>
                  <a:lnTo>
                    <a:pt x="471614" y="184315"/>
                  </a:lnTo>
                  <a:lnTo>
                    <a:pt x="474726" y="187413"/>
                  </a:lnTo>
                  <a:lnTo>
                    <a:pt x="482384" y="187413"/>
                  </a:lnTo>
                  <a:lnTo>
                    <a:pt x="485495" y="184315"/>
                  </a:lnTo>
                  <a:lnTo>
                    <a:pt x="485495" y="134988"/>
                  </a:lnTo>
                  <a:close/>
                </a:path>
                <a:path w="513714" h="629920">
                  <a:moveTo>
                    <a:pt x="488962" y="105308"/>
                  </a:moveTo>
                  <a:lnTo>
                    <a:pt x="484301" y="100647"/>
                  </a:lnTo>
                  <a:lnTo>
                    <a:pt x="472808" y="100647"/>
                  </a:lnTo>
                  <a:lnTo>
                    <a:pt x="468147" y="105308"/>
                  </a:lnTo>
                  <a:lnTo>
                    <a:pt x="468147" y="116814"/>
                  </a:lnTo>
                  <a:lnTo>
                    <a:pt x="472808" y="121475"/>
                  </a:lnTo>
                  <a:lnTo>
                    <a:pt x="484301" y="121475"/>
                  </a:lnTo>
                  <a:lnTo>
                    <a:pt x="488962" y="116814"/>
                  </a:lnTo>
                  <a:lnTo>
                    <a:pt x="488962" y="111061"/>
                  </a:lnTo>
                  <a:lnTo>
                    <a:pt x="488962" y="105308"/>
                  </a:lnTo>
                  <a:close/>
                </a:path>
                <a:path w="513714" h="629920">
                  <a:moveTo>
                    <a:pt x="513257" y="48590"/>
                  </a:moveTo>
                  <a:lnTo>
                    <a:pt x="511848" y="41643"/>
                  </a:lnTo>
                  <a:lnTo>
                    <a:pt x="511619" y="40474"/>
                  </a:lnTo>
                  <a:lnTo>
                    <a:pt x="507161" y="33858"/>
                  </a:lnTo>
                  <a:lnTo>
                    <a:pt x="500545" y="29400"/>
                  </a:lnTo>
                  <a:lnTo>
                    <a:pt x="499376" y="29171"/>
                  </a:lnTo>
                  <a:lnTo>
                    <a:pt x="499376" y="44767"/>
                  </a:lnTo>
                  <a:lnTo>
                    <a:pt x="499376" y="253720"/>
                  </a:lnTo>
                  <a:lnTo>
                    <a:pt x="496265" y="256832"/>
                  </a:lnTo>
                  <a:lnTo>
                    <a:pt x="457746" y="256832"/>
                  </a:lnTo>
                  <a:lnTo>
                    <a:pt x="457746" y="41643"/>
                  </a:lnTo>
                  <a:lnTo>
                    <a:pt x="496265" y="41643"/>
                  </a:lnTo>
                  <a:lnTo>
                    <a:pt x="499376" y="44767"/>
                  </a:lnTo>
                  <a:lnTo>
                    <a:pt x="499376" y="29171"/>
                  </a:lnTo>
                  <a:lnTo>
                    <a:pt x="492429" y="27762"/>
                  </a:lnTo>
                  <a:lnTo>
                    <a:pt x="443865" y="27762"/>
                  </a:lnTo>
                  <a:lnTo>
                    <a:pt x="443865" y="41643"/>
                  </a:lnTo>
                  <a:lnTo>
                    <a:pt x="443865" y="256832"/>
                  </a:lnTo>
                  <a:lnTo>
                    <a:pt x="360616" y="256832"/>
                  </a:lnTo>
                  <a:lnTo>
                    <a:pt x="360616" y="270713"/>
                  </a:lnTo>
                  <a:lnTo>
                    <a:pt x="360616" y="284594"/>
                  </a:lnTo>
                  <a:lnTo>
                    <a:pt x="284302" y="284594"/>
                  </a:lnTo>
                  <a:lnTo>
                    <a:pt x="284302" y="298475"/>
                  </a:lnTo>
                  <a:lnTo>
                    <a:pt x="284302" y="358076"/>
                  </a:lnTo>
                  <a:lnTo>
                    <a:pt x="129451" y="513029"/>
                  </a:lnTo>
                  <a:lnTo>
                    <a:pt x="128435" y="511479"/>
                  </a:lnTo>
                  <a:lnTo>
                    <a:pt x="127266" y="510057"/>
                  </a:lnTo>
                  <a:lnTo>
                    <a:pt x="125450" y="508241"/>
                  </a:lnTo>
                  <a:lnTo>
                    <a:pt x="121564" y="504355"/>
                  </a:lnTo>
                  <a:lnTo>
                    <a:pt x="121564" y="523989"/>
                  </a:lnTo>
                  <a:lnTo>
                    <a:pt x="121564" y="532777"/>
                  </a:lnTo>
                  <a:lnTo>
                    <a:pt x="42456" y="611924"/>
                  </a:lnTo>
                  <a:lnTo>
                    <a:pt x="36969" y="617169"/>
                  </a:lnTo>
                  <a:lnTo>
                    <a:pt x="28321" y="617169"/>
                  </a:lnTo>
                  <a:lnTo>
                    <a:pt x="22834" y="611924"/>
                  </a:lnTo>
                  <a:lnTo>
                    <a:pt x="12509" y="601599"/>
                  </a:lnTo>
                  <a:lnTo>
                    <a:pt x="12509" y="592810"/>
                  </a:lnTo>
                  <a:lnTo>
                    <a:pt x="97040" y="508241"/>
                  </a:lnTo>
                  <a:lnTo>
                    <a:pt x="105816" y="508241"/>
                  </a:lnTo>
                  <a:lnTo>
                    <a:pt x="121564" y="523989"/>
                  </a:lnTo>
                  <a:lnTo>
                    <a:pt x="121564" y="504355"/>
                  </a:lnTo>
                  <a:lnTo>
                    <a:pt x="121056" y="503847"/>
                  </a:lnTo>
                  <a:lnTo>
                    <a:pt x="119113" y="501942"/>
                  </a:lnTo>
                  <a:lnTo>
                    <a:pt x="116878" y="500341"/>
                  </a:lnTo>
                  <a:lnTo>
                    <a:pt x="114465" y="499084"/>
                  </a:lnTo>
                  <a:lnTo>
                    <a:pt x="270421" y="343001"/>
                  </a:lnTo>
                  <a:lnTo>
                    <a:pt x="270421" y="298475"/>
                  </a:lnTo>
                  <a:lnTo>
                    <a:pt x="284302" y="298475"/>
                  </a:lnTo>
                  <a:lnTo>
                    <a:pt x="284302" y="284594"/>
                  </a:lnTo>
                  <a:lnTo>
                    <a:pt x="187172" y="284594"/>
                  </a:lnTo>
                  <a:lnTo>
                    <a:pt x="187172" y="270713"/>
                  </a:lnTo>
                  <a:lnTo>
                    <a:pt x="360616" y="270713"/>
                  </a:lnTo>
                  <a:lnTo>
                    <a:pt x="360616" y="256832"/>
                  </a:lnTo>
                  <a:lnTo>
                    <a:pt x="96989" y="256832"/>
                  </a:lnTo>
                  <a:lnTo>
                    <a:pt x="96989" y="41643"/>
                  </a:lnTo>
                  <a:lnTo>
                    <a:pt x="443865" y="41643"/>
                  </a:lnTo>
                  <a:lnTo>
                    <a:pt x="443865" y="27762"/>
                  </a:lnTo>
                  <a:lnTo>
                    <a:pt x="374484" y="27762"/>
                  </a:lnTo>
                  <a:lnTo>
                    <a:pt x="374484" y="13881"/>
                  </a:lnTo>
                  <a:lnTo>
                    <a:pt x="374484" y="6184"/>
                  </a:lnTo>
                  <a:lnTo>
                    <a:pt x="368274" y="0"/>
                  </a:lnTo>
                  <a:lnTo>
                    <a:pt x="360616" y="0"/>
                  </a:lnTo>
                  <a:lnTo>
                    <a:pt x="360616" y="13881"/>
                  </a:lnTo>
                  <a:lnTo>
                    <a:pt x="360616" y="27762"/>
                  </a:lnTo>
                  <a:lnTo>
                    <a:pt x="187172" y="27762"/>
                  </a:lnTo>
                  <a:lnTo>
                    <a:pt x="187172" y="13881"/>
                  </a:lnTo>
                  <a:lnTo>
                    <a:pt x="360616" y="13881"/>
                  </a:lnTo>
                  <a:lnTo>
                    <a:pt x="360616" y="0"/>
                  </a:lnTo>
                  <a:lnTo>
                    <a:pt x="179514" y="0"/>
                  </a:lnTo>
                  <a:lnTo>
                    <a:pt x="173304" y="6184"/>
                  </a:lnTo>
                  <a:lnTo>
                    <a:pt x="173304" y="27762"/>
                  </a:lnTo>
                  <a:lnTo>
                    <a:pt x="83108" y="27762"/>
                  </a:lnTo>
                  <a:lnTo>
                    <a:pt x="83108" y="41643"/>
                  </a:lnTo>
                  <a:lnTo>
                    <a:pt x="83108" y="256832"/>
                  </a:lnTo>
                  <a:lnTo>
                    <a:pt x="65417" y="256832"/>
                  </a:lnTo>
                  <a:lnTo>
                    <a:pt x="62306" y="253720"/>
                  </a:lnTo>
                  <a:lnTo>
                    <a:pt x="62306" y="44767"/>
                  </a:lnTo>
                  <a:lnTo>
                    <a:pt x="65417" y="41643"/>
                  </a:lnTo>
                  <a:lnTo>
                    <a:pt x="83108" y="41643"/>
                  </a:lnTo>
                  <a:lnTo>
                    <a:pt x="83108" y="27762"/>
                  </a:lnTo>
                  <a:lnTo>
                    <a:pt x="69240" y="27762"/>
                  </a:lnTo>
                  <a:lnTo>
                    <a:pt x="61137" y="29400"/>
                  </a:lnTo>
                  <a:lnTo>
                    <a:pt x="54521" y="33858"/>
                  </a:lnTo>
                  <a:lnTo>
                    <a:pt x="50063" y="40474"/>
                  </a:lnTo>
                  <a:lnTo>
                    <a:pt x="48425" y="48590"/>
                  </a:lnTo>
                  <a:lnTo>
                    <a:pt x="48425" y="249885"/>
                  </a:lnTo>
                  <a:lnTo>
                    <a:pt x="50063" y="257987"/>
                  </a:lnTo>
                  <a:lnTo>
                    <a:pt x="54521" y="264617"/>
                  </a:lnTo>
                  <a:lnTo>
                    <a:pt x="61137" y="269074"/>
                  </a:lnTo>
                  <a:lnTo>
                    <a:pt x="69240" y="270713"/>
                  </a:lnTo>
                  <a:lnTo>
                    <a:pt x="173304" y="270713"/>
                  </a:lnTo>
                  <a:lnTo>
                    <a:pt x="173304" y="292265"/>
                  </a:lnTo>
                  <a:lnTo>
                    <a:pt x="179514" y="298475"/>
                  </a:lnTo>
                  <a:lnTo>
                    <a:pt x="256552" y="298475"/>
                  </a:lnTo>
                  <a:lnTo>
                    <a:pt x="256552" y="337248"/>
                  </a:lnTo>
                  <a:lnTo>
                    <a:pt x="99021" y="494868"/>
                  </a:lnTo>
                  <a:lnTo>
                    <a:pt x="98729" y="495223"/>
                  </a:lnTo>
                  <a:lnTo>
                    <a:pt x="98475" y="495617"/>
                  </a:lnTo>
                  <a:lnTo>
                    <a:pt x="98259" y="496011"/>
                  </a:lnTo>
                  <a:lnTo>
                    <a:pt x="92049" y="496671"/>
                  </a:lnTo>
                  <a:lnTo>
                    <a:pt x="86245" y="499440"/>
                  </a:lnTo>
                  <a:lnTo>
                    <a:pt x="8115" y="577570"/>
                  </a:lnTo>
                  <a:lnTo>
                    <a:pt x="2019" y="586752"/>
                  </a:lnTo>
                  <a:lnTo>
                    <a:pt x="0" y="597204"/>
                  </a:lnTo>
                  <a:lnTo>
                    <a:pt x="2019" y="607644"/>
                  </a:lnTo>
                  <a:lnTo>
                    <a:pt x="8115" y="616839"/>
                  </a:lnTo>
                  <a:lnTo>
                    <a:pt x="13030" y="621741"/>
                  </a:lnTo>
                  <a:lnTo>
                    <a:pt x="22199" y="627837"/>
                  </a:lnTo>
                  <a:lnTo>
                    <a:pt x="32651" y="629869"/>
                  </a:lnTo>
                  <a:lnTo>
                    <a:pt x="43091" y="627837"/>
                  </a:lnTo>
                  <a:lnTo>
                    <a:pt x="52260" y="621741"/>
                  </a:lnTo>
                  <a:lnTo>
                    <a:pt x="56832" y="617169"/>
                  </a:lnTo>
                  <a:lnTo>
                    <a:pt x="131457" y="542493"/>
                  </a:lnTo>
                  <a:lnTo>
                    <a:pt x="134353" y="534885"/>
                  </a:lnTo>
                  <a:lnTo>
                    <a:pt x="133946" y="527100"/>
                  </a:lnTo>
                  <a:lnTo>
                    <a:pt x="134937" y="526783"/>
                  </a:lnTo>
                  <a:lnTo>
                    <a:pt x="135839" y="526237"/>
                  </a:lnTo>
                  <a:lnTo>
                    <a:pt x="149047" y="513029"/>
                  </a:lnTo>
                  <a:lnTo>
                    <a:pt x="298183" y="363829"/>
                  </a:lnTo>
                  <a:lnTo>
                    <a:pt x="298183" y="360946"/>
                  </a:lnTo>
                  <a:lnTo>
                    <a:pt x="325932" y="360946"/>
                  </a:lnTo>
                  <a:lnTo>
                    <a:pt x="325932" y="385610"/>
                  </a:lnTo>
                  <a:lnTo>
                    <a:pt x="329031" y="388721"/>
                  </a:lnTo>
                  <a:lnTo>
                    <a:pt x="336702" y="388721"/>
                  </a:lnTo>
                  <a:lnTo>
                    <a:pt x="339801" y="385610"/>
                  </a:lnTo>
                  <a:lnTo>
                    <a:pt x="339801" y="360946"/>
                  </a:lnTo>
                  <a:lnTo>
                    <a:pt x="339801" y="347065"/>
                  </a:lnTo>
                  <a:lnTo>
                    <a:pt x="339801" y="322414"/>
                  </a:lnTo>
                  <a:lnTo>
                    <a:pt x="336702" y="319303"/>
                  </a:lnTo>
                  <a:lnTo>
                    <a:pt x="329031" y="319303"/>
                  </a:lnTo>
                  <a:lnTo>
                    <a:pt x="325932" y="322414"/>
                  </a:lnTo>
                  <a:lnTo>
                    <a:pt x="325932" y="347065"/>
                  </a:lnTo>
                  <a:lnTo>
                    <a:pt x="298183" y="347065"/>
                  </a:lnTo>
                  <a:lnTo>
                    <a:pt x="298183" y="298475"/>
                  </a:lnTo>
                  <a:lnTo>
                    <a:pt x="368274" y="298475"/>
                  </a:lnTo>
                  <a:lnTo>
                    <a:pt x="374484" y="292265"/>
                  </a:lnTo>
                  <a:lnTo>
                    <a:pt x="374484" y="284594"/>
                  </a:lnTo>
                  <a:lnTo>
                    <a:pt x="374484" y="270713"/>
                  </a:lnTo>
                  <a:lnTo>
                    <a:pt x="492429" y="270713"/>
                  </a:lnTo>
                  <a:lnTo>
                    <a:pt x="500545" y="269074"/>
                  </a:lnTo>
                  <a:lnTo>
                    <a:pt x="507161" y="264617"/>
                  </a:lnTo>
                  <a:lnTo>
                    <a:pt x="511619" y="258000"/>
                  </a:lnTo>
                  <a:lnTo>
                    <a:pt x="511848" y="256832"/>
                  </a:lnTo>
                  <a:lnTo>
                    <a:pt x="513257" y="249885"/>
                  </a:lnTo>
                  <a:lnTo>
                    <a:pt x="513257" y="48590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9911" y="3271858"/>
              <a:ext cx="170599" cy="1804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90088" y="3183635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673607"/>
                  </a:moveTo>
                  <a:lnTo>
                    <a:pt x="673608" y="673607"/>
                  </a:lnTo>
                  <a:lnTo>
                    <a:pt x="673608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7021" y="3266825"/>
              <a:ext cx="486409" cy="516890"/>
            </a:xfrm>
            <a:custGeom>
              <a:avLst/>
              <a:gdLst/>
              <a:ahLst/>
              <a:cxnLst/>
              <a:rect l="l" t="t" r="r" b="b"/>
              <a:pathLst>
                <a:path w="486410" h="516889">
                  <a:moveTo>
                    <a:pt x="10365" y="0"/>
                  </a:moveTo>
                  <a:lnTo>
                    <a:pt x="6555" y="462"/>
                  </a:lnTo>
                  <a:lnTo>
                    <a:pt x="2746" y="867"/>
                  </a:lnTo>
                  <a:lnTo>
                    <a:pt x="0" y="4280"/>
                  </a:lnTo>
                  <a:lnTo>
                    <a:pt x="8101" y="55205"/>
                  </a:lnTo>
                  <a:lnTo>
                    <a:pt x="42792" y="82613"/>
                  </a:lnTo>
                  <a:lnTo>
                    <a:pt x="89713" y="92001"/>
                  </a:lnTo>
                  <a:lnTo>
                    <a:pt x="97189" y="94402"/>
                  </a:lnTo>
                  <a:lnTo>
                    <a:pt x="103854" y="98367"/>
                  </a:lnTo>
                  <a:lnTo>
                    <a:pt x="109471" y="103716"/>
                  </a:lnTo>
                  <a:lnTo>
                    <a:pt x="113798" y="110268"/>
                  </a:lnTo>
                  <a:lnTo>
                    <a:pt x="98618" y="118582"/>
                  </a:lnTo>
                  <a:lnTo>
                    <a:pt x="86901" y="130806"/>
                  </a:lnTo>
                  <a:lnTo>
                    <a:pt x="79337" y="145959"/>
                  </a:lnTo>
                  <a:lnTo>
                    <a:pt x="76718" y="162433"/>
                  </a:lnTo>
                  <a:lnTo>
                    <a:pt x="76619" y="163057"/>
                  </a:lnTo>
                  <a:lnTo>
                    <a:pt x="76522" y="295018"/>
                  </a:lnTo>
                  <a:lnTo>
                    <a:pt x="76411" y="299032"/>
                  </a:lnTo>
                  <a:lnTo>
                    <a:pt x="79492" y="306217"/>
                  </a:lnTo>
                  <a:lnTo>
                    <a:pt x="85042" y="311220"/>
                  </a:lnTo>
                  <a:lnTo>
                    <a:pt x="281582" y="507851"/>
                  </a:lnTo>
                  <a:lnTo>
                    <a:pt x="290761" y="514105"/>
                  </a:lnTo>
                  <a:lnTo>
                    <a:pt x="301259" y="516277"/>
                  </a:lnTo>
                  <a:lnTo>
                    <a:pt x="311804" y="514352"/>
                  </a:lnTo>
                  <a:lnTo>
                    <a:pt x="321126" y="508314"/>
                  </a:lnTo>
                  <a:lnTo>
                    <a:pt x="325574" y="503866"/>
                  </a:lnTo>
                  <a:lnTo>
                    <a:pt x="297521" y="503866"/>
                  </a:lnTo>
                  <a:lnTo>
                    <a:pt x="291433" y="498029"/>
                  </a:lnTo>
                  <a:lnTo>
                    <a:pt x="94546" y="301080"/>
                  </a:lnTo>
                  <a:lnTo>
                    <a:pt x="94200" y="300773"/>
                  </a:lnTo>
                  <a:lnTo>
                    <a:pt x="91696" y="298379"/>
                  </a:lnTo>
                  <a:lnTo>
                    <a:pt x="90355" y="295018"/>
                  </a:lnTo>
                  <a:lnTo>
                    <a:pt x="90517" y="291559"/>
                  </a:lnTo>
                  <a:lnTo>
                    <a:pt x="90614" y="162433"/>
                  </a:lnTo>
                  <a:lnTo>
                    <a:pt x="92391" y="151089"/>
                  </a:lnTo>
                  <a:lnTo>
                    <a:pt x="92507" y="150351"/>
                  </a:lnTo>
                  <a:lnTo>
                    <a:pt x="98054" y="139057"/>
                  </a:lnTo>
                  <a:lnTo>
                    <a:pt x="106664" y="129884"/>
                  </a:lnTo>
                  <a:lnTo>
                    <a:pt x="117845" y="123544"/>
                  </a:lnTo>
                  <a:lnTo>
                    <a:pt x="132024" y="123544"/>
                  </a:lnTo>
                  <a:lnTo>
                    <a:pt x="131454" y="120785"/>
                  </a:lnTo>
                  <a:lnTo>
                    <a:pt x="287105" y="120785"/>
                  </a:lnTo>
                  <a:lnTo>
                    <a:pt x="281622" y="115301"/>
                  </a:lnTo>
                  <a:lnTo>
                    <a:pt x="276466" y="109974"/>
                  </a:lnTo>
                  <a:lnTo>
                    <a:pt x="269856" y="107139"/>
                  </a:lnTo>
                  <a:lnTo>
                    <a:pt x="127598" y="107139"/>
                  </a:lnTo>
                  <a:lnTo>
                    <a:pt x="121703" y="96832"/>
                  </a:lnTo>
                  <a:lnTo>
                    <a:pt x="113611" y="88382"/>
                  </a:lnTo>
                  <a:lnTo>
                    <a:pt x="103729" y="82119"/>
                  </a:lnTo>
                  <a:lnTo>
                    <a:pt x="92465" y="78379"/>
                  </a:lnTo>
                  <a:lnTo>
                    <a:pt x="45539" y="68996"/>
                  </a:lnTo>
                  <a:lnTo>
                    <a:pt x="35160" y="65154"/>
                  </a:lnTo>
                  <a:lnTo>
                    <a:pt x="26701" y="58422"/>
                  </a:lnTo>
                  <a:lnTo>
                    <a:pt x="20724" y="49414"/>
                  </a:lnTo>
                  <a:lnTo>
                    <a:pt x="17788" y="38738"/>
                  </a:lnTo>
                  <a:lnTo>
                    <a:pt x="13794" y="2776"/>
                  </a:lnTo>
                  <a:lnTo>
                    <a:pt x="10365" y="0"/>
                  </a:lnTo>
                  <a:close/>
                </a:path>
                <a:path w="486410" h="516889">
                  <a:moveTo>
                    <a:pt x="287105" y="120785"/>
                  </a:moveTo>
                  <a:lnTo>
                    <a:pt x="265701" y="120785"/>
                  </a:lnTo>
                  <a:lnTo>
                    <a:pt x="269250" y="122358"/>
                  </a:lnTo>
                  <a:lnTo>
                    <a:pt x="271806" y="125083"/>
                  </a:lnTo>
                  <a:lnTo>
                    <a:pt x="468346" y="321708"/>
                  </a:lnTo>
                  <a:lnTo>
                    <a:pt x="473445" y="327284"/>
                  </a:lnTo>
                  <a:lnTo>
                    <a:pt x="473445" y="335827"/>
                  </a:lnTo>
                  <a:lnTo>
                    <a:pt x="468381" y="341433"/>
                  </a:lnTo>
                  <a:lnTo>
                    <a:pt x="311824" y="498029"/>
                  </a:lnTo>
                  <a:lnTo>
                    <a:pt x="306447" y="503663"/>
                  </a:lnTo>
                  <a:lnTo>
                    <a:pt x="297521" y="503866"/>
                  </a:lnTo>
                  <a:lnTo>
                    <a:pt x="325574" y="503866"/>
                  </a:lnTo>
                  <a:lnTo>
                    <a:pt x="478191" y="351255"/>
                  </a:lnTo>
                  <a:lnTo>
                    <a:pt x="484110" y="342016"/>
                  </a:lnTo>
                  <a:lnTo>
                    <a:pt x="486083" y="331587"/>
                  </a:lnTo>
                  <a:lnTo>
                    <a:pt x="484214" y="321708"/>
                  </a:lnTo>
                  <a:lnTo>
                    <a:pt x="484110" y="321159"/>
                  </a:lnTo>
                  <a:lnTo>
                    <a:pt x="478191" y="311920"/>
                  </a:lnTo>
                  <a:lnTo>
                    <a:pt x="287105" y="120785"/>
                  </a:lnTo>
                  <a:close/>
                </a:path>
                <a:path w="486410" h="516889">
                  <a:moveTo>
                    <a:pt x="132024" y="123544"/>
                  </a:moveTo>
                  <a:lnTo>
                    <a:pt x="117845" y="123544"/>
                  </a:lnTo>
                  <a:lnTo>
                    <a:pt x="121256" y="140596"/>
                  </a:lnTo>
                  <a:lnTo>
                    <a:pt x="119024" y="141800"/>
                  </a:lnTo>
                  <a:lnTo>
                    <a:pt x="116966" y="143303"/>
                  </a:lnTo>
                  <a:lnTo>
                    <a:pt x="115151" y="145073"/>
                  </a:lnTo>
                  <a:lnTo>
                    <a:pt x="109066" y="154266"/>
                  </a:lnTo>
                  <a:lnTo>
                    <a:pt x="107046" y="164717"/>
                  </a:lnTo>
                  <a:lnTo>
                    <a:pt x="109090" y="175162"/>
                  </a:lnTo>
                  <a:lnTo>
                    <a:pt x="115197" y="184338"/>
                  </a:lnTo>
                  <a:lnTo>
                    <a:pt x="124385" y="190429"/>
                  </a:lnTo>
                  <a:lnTo>
                    <a:pt x="134830" y="192450"/>
                  </a:lnTo>
                  <a:lnTo>
                    <a:pt x="145140" y="190429"/>
                  </a:lnTo>
                  <a:lnTo>
                    <a:pt x="154371" y="184338"/>
                  </a:lnTo>
                  <a:lnTo>
                    <a:pt x="157252" y="180046"/>
                  </a:lnTo>
                  <a:lnTo>
                    <a:pt x="139895" y="180046"/>
                  </a:lnTo>
                  <a:lnTo>
                    <a:pt x="124713" y="177160"/>
                  </a:lnTo>
                  <a:lnTo>
                    <a:pt x="119724" y="169831"/>
                  </a:lnTo>
                  <a:lnTo>
                    <a:pt x="121619" y="159864"/>
                  </a:lnTo>
                  <a:lnTo>
                    <a:pt x="122707" y="157579"/>
                  </a:lnTo>
                  <a:lnTo>
                    <a:pt x="124303" y="155723"/>
                  </a:lnTo>
                  <a:lnTo>
                    <a:pt x="138457" y="155723"/>
                  </a:lnTo>
                  <a:lnTo>
                    <a:pt x="137524" y="151089"/>
                  </a:lnTo>
                  <a:lnTo>
                    <a:pt x="158429" y="151089"/>
                  </a:lnTo>
                  <a:lnTo>
                    <a:pt x="154425" y="145074"/>
                  </a:lnTo>
                  <a:lnTo>
                    <a:pt x="149191" y="139833"/>
                  </a:lnTo>
                  <a:lnTo>
                    <a:pt x="142152" y="136917"/>
                  </a:lnTo>
                  <a:lnTo>
                    <a:pt x="134784" y="136917"/>
                  </a:lnTo>
                  <a:lnTo>
                    <a:pt x="132024" y="123544"/>
                  </a:lnTo>
                  <a:close/>
                </a:path>
                <a:path w="486410" h="516889">
                  <a:moveTo>
                    <a:pt x="158429" y="151089"/>
                  </a:moveTo>
                  <a:lnTo>
                    <a:pt x="137524" y="151089"/>
                  </a:lnTo>
                  <a:lnTo>
                    <a:pt x="145115" y="152535"/>
                  </a:lnTo>
                  <a:lnTo>
                    <a:pt x="150104" y="159864"/>
                  </a:lnTo>
                  <a:lnTo>
                    <a:pt x="147199" y="175162"/>
                  </a:lnTo>
                  <a:lnTo>
                    <a:pt x="147062" y="175162"/>
                  </a:lnTo>
                  <a:lnTo>
                    <a:pt x="139895" y="180046"/>
                  </a:lnTo>
                  <a:lnTo>
                    <a:pt x="157252" y="180046"/>
                  </a:lnTo>
                  <a:lnTo>
                    <a:pt x="160486" y="175162"/>
                  </a:lnTo>
                  <a:lnTo>
                    <a:pt x="161546" y="169831"/>
                  </a:lnTo>
                  <a:lnTo>
                    <a:pt x="162534" y="164717"/>
                  </a:lnTo>
                  <a:lnTo>
                    <a:pt x="162236" y="163057"/>
                  </a:lnTo>
                  <a:lnTo>
                    <a:pt x="160514" y="154266"/>
                  </a:lnTo>
                  <a:lnTo>
                    <a:pt x="158429" y="151089"/>
                  </a:lnTo>
                  <a:close/>
                </a:path>
                <a:path w="486410" h="516889">
                  <a:moveTo>
                    <a:pt x="138457" y="155723"/>
                  </a:moveTo>
                  <a:lnTo>
                    <a:pt x="124303" y="155723"/>
                  </a:lnTo>
                  <a:lnTo>
                    <a:pt x="125654" y="162433"/>
                  </a:lnTo>
                  <a:lnTo>
                    <a:pt x="125780" y="163057"/>
                  </a:lnTo>
                  <a:lnTo>
                    <a:pt x="126184" y="164717"/>
                  </a:lnTo>
                  <a:lnTo>
                    <a:pt x="128939" y="166973"/>
                  </a:lnTo>
                  <a:lnTo>
                    <a:pt x="132957" y="166973"/>
                  </a:lnTo>
                  <a:lnTo>
                    <a:pt x="137374" y="166088"/>
                  </a:lnTo>
                  <a:lnTo>
                    <a:pt x="139808" y="162433"/>
                  </a:lnTo>
                  <a:lnTo>
                    <a:pt x="138457" y="155723"/>
                  </a:lnTo>
                  <a:close/>
                </a:path>
                <a:path w="486410" h="516889">
                  <a:moveTo>
                    <a:pt x="269478" y="106977"/>
                  </a:moveTo>
                  <a:lnTo>
                    <a:pt x="129344" y="106977"/>
                  </a:lnTo>
                  <a:lnTo>
                    <a:pt x="127598" y="107139"/>
                  </a:lnTo>
                  <a:lnTo>
                    <a:pt x="269856" y="107139"/>
                  </a:lnTo>
                  <a:lnTo>
                    <a:pt x="269478" y="106977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7260" y="3183635"/>
              <a:ext cx="673735" cy="673735"/>
            </a:xfrm>
            <a:custGeom>
              <a:avLst/>
              <a:gdLst/>
              <a:ahLst/>
              <a:cxnLst/>
              <a:rect l="l" t="t" r="r" b="b"/>
              <a:pathLst>
                <a:path w="673735" h="673735">
                  <a:moveTo>
                    <a:pt x="0" y="673607"/>
                  </a:moveTo>
                  <a:lnTo>
                    <a:pt x="673608" y="673607"/>
                  </a:lnTo>
                  <a:lnTo>
                    <a:pt x="673608" y="0"/>
                  </a:lnTo>
                  <a:lnTo>
                    <a:pt x="0" y="0"/>
                  </a:lnTo>
                  <a:lnTo>
                    <a:pt x="0" y="67360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1700" y="4160011"/>
            <a:ext cx="1336040" cy="101726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50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Analysis: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commuting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1595" y="4158488"/>
            <a:ext cx="1451610" cy="1549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65"/>
              </a:spcBef>
            </a:pP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Assumption: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Tourists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(the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casual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ridership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majority)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interested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commuting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with the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bikes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2223" y="4160011"/>
            <a:ext cx="1506855" cy="10325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 algn="ctr">
              <a:lnSpc>
                <a:spcPct val="102099"/>
              </a:lnSpc>
              <a:spcBef>
                <a:spcPts val="60"/>
              </a:spcBef>
            </a:pPr>
            <a:r>
              <a:rPr sz="1300" b="1" spc="-10" dirty="0">
                <a:solidFill>
                  <a:srgbClr val="FFFFFF"/>
                </a:solidFill>
                <a:latin typeface="Tahoma"/>
                <a:cs typeface="Tahoma"/>
              </a:rPr>
              <a:t>Conversion </a:t>
            </a:r>
            <a:r>
              <a:rPr sz="1300" b="1" spc="-20" dirty="0">
                <a:solidFill>
                  <a:srgbClr val="FFFFFF"/>
                </a:solidFill>
                <a:latin typeface="Tahoma"/>
                <a:cs typeface="Tahoma"/>
              </a:rPr>
              <a:t>Recommendation: </a:t>
            </a:r>
            <a:r>
              <a:rPr sz="1300" spc="-30" dirty="0">
                <a:solidFill>
                  <a:srgbClr val="FFFFFF"/>
                </a:solidFill>
                <a:latin typeface="Verdana"/>
                <a:cs typeface="Verdana"/>
              </a:rPr>
              <a:t>Offer</a:t>
            </a:r>
            <a:r>
              <a:rPr sz="1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Verdana"/>
                <a:cs typeface="Verdana"/>
              </a:rPr>
              <a:t>weekend </a:t>
            </a:r>
            <a:r>
              <a:rPr sz="1300" spc="-40" dirty="0">
                <a:solidFill>
                  <a:srgbClr val="FFFFFF"/>
                </a:solidFill>
                <a:latin typeface="Verdana"/>
                <a:cs typeface="Verdana"/>
              </a:rPr>
              <a:t>discounts</a:t>
            </a:r>
            <a:r>
              <a:rPr sz="13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3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300" spc="-10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21334" y="950658"/>
            <a:ext cx="4435475" cy="4961255"/>
            <a:chOff x="7121334" y="950658"/>
            <a:chExt cx="4435475" cy="4961255"/>
          </a:xfrm>
        </p:grpSpPr>
        <p:sp>
          <p:nvSpPr>
            <p:cNvPr id="21" name="object 21"/>
            <p:cNvSpPr/>
            <p:nvPr/>
          </p:nvSpPr>
          <p:spPr>
            <a:xfrm>
              <a:off x="7129271" y="958596"/>
              <a:ext cx="4419600" cy="4945380"/>
            </a:xfrm>
            <a:custGeom>
              <a:avLst/>
              <a:gdLst/>
              <a:ahLst/>
              <a:cxnLst/>
              <a:rect l="l" t="t" r="r" b="b"/>
              <a:pathLst>
                <a:path w="4419600" h="4945380">
                  <a:moveTo>
                    <a:pt x="0" y="155320"/>
                  </a:moveTo>
                  <a:lnTo>
                    <a:pt x="7911" y="106200"/>
                  </a:lnTo>
                  <a:lnTo>
                    <a:pt x="29947" y="63559"/>
                  </a:lnTo>
                  <a:lnTo>
                    <a:pt x="63559" y="29947"/>
                  </a:lnTo>
                  <a:lnTo>
                    <a:pt x="106200" y="7911"/>
                  </a:lnTo>
                  <a:lnTo>
                    <a:pt x="155321" y="0"/>
                  </a:lnTo>
                  <a:lnTo>
                    <a:pt x="4264279" y="0"/>
                  </a:lnTo>
                  <a:lnTo>
                    <a:pt x="4313399" y="7911"/>
                  </a:lnTo>
                  <a:lnTo>
                    <a:pt x="4356040" y="29947"/>
                  </a:lnTo>
                  <a:lnTo>
                    <a:pt x="4389652" y="63559"/>
                  </a:lnTo>
                  <a:lnTo>
                    <a:pt x="4411688" y="106200"/>
                  </a:lnTo>
                  <a:lnTo>
                    <a:pt x="4419600" y="155320"/>
                  </a:lnTo>
                  <a:lnTo>
                    <a:pt x="4419600" y="4790122"/>
                  </a:lnTo>
                  <a:lnTo>
                    <a:pt x="4411688" y="4839192"/>
                  </a:lnTo>
                  <a:lnTo>
                    <a:pt x="4389652" y="4881811"/>
                  </a:lnTo>
                  <a:lnTo>
                    <a:pt x="4356040" y="4915421"/>
                  </a:lnTo>
                  <a:lnTo>
                    <a:pt x="4313399" y="4937464"/>
                  </a:lnTo>
                  <a:lnTo>
                    <a:pt x="4264279" y="4945380"/>
                  </a:lnTo>
                  <a:lnTo>
                    <a:pt x="155321" y="4945380"/>
                  </a:lnTo>
                  <a:lnTo>
                    <a:pt x="106200" y="4937464"/>
                  </a:lnTo>
                  <a:lnTo>
                    <a:pt x="63559" y="4915421"/>
                  </a:lnTo>
                  <a:lnTo>
                    <a:pt x="29947" y="4881811"/>
                  </a:lnTo>
                  <a:lnTo>
                    <a:pt x="7911" y="4839192"/>
                  </a:lnTo>
                  <a:lnTo>
                    <a:pt x="0" y="4790122"/>
                  </a:lnTo>
                  <a:lnTo>
                    <a:pt x="0" y="155320"/>
                  </a:lnTo>
                  <a:close/>
                </a:path>
              </a:pathLst>
            </a:custGeom>
            <a:ln w="15875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0311" y="1530096"/>
              <a:ext cx="2985516" cy="18135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2211" y="3884675"/>
              <a:ext cx="3061716" cy="186080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573136" y="957834"/>
            <a:ext cx="33464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dirty="0">
                <a:solidFill>
                  <a:srgbClr val="00C5BA"/>
                </a:solidFill>
                <a:latin typeface="Tahoma"/>
                <a:cs typeface="Tahoma"/>
              </a:rPr>
              <a:t>Casual</a:t>
            </a:r>
            <a:r>
              <a:rPr sz="3100" b="1" spc="-35" dirty="0">
                <a:solidFill>
                  <a:srgbClr val="00C5BA"/>
                </a:solidFill>
                <a:latin typeface="Tahoma"/>
                <a:cs typeface="Tahoma"/>
              </a:rPr>
              <a:t> </a:t>
            </a:r>
            <a:r>
              <a:rPr sz="3100" b="1" spc="-100" dirty="0">
                <a:solidFill>
                  <a:srgbClr val="00C5BA"/>
                </a:solidFill>
                <a:latin typeface="Tahoma"/>
                <a:cs typeface="Tahoma"/>
              </a:rPr>
              <a:t>Ride</a:t>
            </a:r>
            <a:r>
              <a:rPr sz="3100" b="1" spc="-30" dirty="0">
                <a:solidFill>
                  <a:srgbClr val="00C5BA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00C5BA"/>
                </a:solidFill>
                <a:latin typeface="Tahoma"/>
                <a:cs typeface="Tahoma"/>
              </a:rPr>
              <a:t>Days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2097" y="3417570"/>
            <a:ext cx="34042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C5BA"/>
                </a:solidFill>
                <a:latin typeface="Tahoma"/>
                <a:cs typeface="Tahoma"/>
              </a:rPr>
              <a:t>Member</a:t>
            </a:r>
            <a:r>
              <a:rPr sz="2900" b="1" spc="-105" dirty="0">
                <a:solidFill>
                  <a:srgbClr val="00C5BA"/>
                </a:solidFill>
                <a:latin typeface="Tahoma"/>
                <a:cs typeface="Tahoma"/>
              </a:rPr>
              <a:t> </a:t>
            </a:r>
            <a:r>
              <a:rPr sz="2900" b="1" spc="-75" dirty="0">
                <a:solidFill>
                  <a:srgbClr val="00C5BA"/>
                </a:solidFill>
                <a:latin typeface="Tahoma"/>
                <a:cs typeface="Tahoma"/>
              </a:rPr>
              <a:t>Ride</a:t>
            </a:r>
            <a:r>
              <a:rPr sz="2900" b="1" spc="-85" dirty="0">
                <a:solidFill>
                  <a:srgbClr val="00C5BA"/>
                </a:solidFill>
                <a:latin typeface="Tahoma"/>
                <a:cs typeface="Tahoma"/>
              </a:rPr>
              <a:t> </a:t>
            </a:r>
            <a:r>
              <a:rPr sz="2900" b="1" spc="-30" dirty="0">
                <a:solidFill>
                  <a:srgbClr val="00C5BA"/>
                </a:solidFill>
                <a:latin typeface="Tahoma"/>
                <a:cs typeface="Tahoma"/>
              </a:rPr>
              <a:t>Days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556885" cy="6858000"/>
            <a:chOff x="0" y="0"/>
            <a:chExt cx="55568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556504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80516"/>
              <a:ext cx="3889248" cy="47503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72" y="1251280"/>
            <a:ext cx="3254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58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TRIP</a:t>
            </a:r>
            <a:r>
              <a:rPr sz="3600" u="sng" spc="-45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 </a:t>
            </a:r>
            <a:r>
              <a:rPr sz="3600" u="sng" spc="-290" dirty="0">
                <a:solidFill>
                  <a:srgbClr val="FDFDFD"/>
                </a:solidFill>
                <a:uFill>
                  <a:solidFill>
                    <a:srgbClr val="FDFDFD"/>
                  </a:solidFill>
                </a:uFill>
              </a:rPr>
              <a:t>DURATION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20472" y="1765554"/>
            <a:ext cx="3302635" cy="1092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Casual</a:t>
            </a:r>
            <a:r>
              <a:rPr sz="2500" b="1" spc="-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35" dirty="0">
                <a:solidFill>
                  <a:srgbClr val="FDFDFD"/>
                </a:solidFill>
                <a:latin typeface="Tahoma"/>
                <a:cs typeface="Tahoma"/>
              </a:rPr>
              <a:t>users</a:t>
            </a:r>
            <a:r>
              <a:rPr sz="2500" b="1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65" dirty="0">
                <a:solidFill>
                  <a:srgbClr val="900E17"/>
                </a:solidFill>
                <a:latin typeface="Tahoma"/>
                <a:cs typeface="Tahoma"/>
              </a:rPr>
              <a:t>2x</a:t>
            </a:r>
            <a:r>
              <a:rPr sz="2500" b="1" dirty="0">
                <a:solidFill>
                  <a:srgbClr val="900E17"/>
                </a:solidFill>
                <a:latin typeface="Tahoma"/>
                <a:cs typeface="Tahoma"/>
              </a:rPr>
              <a:t> </a:t>
            </a:r>
            <a:r>
              <a:rPr sz="2500" b="1" spc="-30" dirty="0">
                <a:solidFill>
                  <a:srgbClr val="FDFDFD"/>
                </a:solidFill>
                <a:latin typeface="Tahoma"/>
                <a:cs typeface="Tahoma"/>
              </a:rPr>
              <a:t>more </a:t>
            </a:r>
            <a:r>
              <a:rPr sz="2500" b="1" spc="-55" dirty="0">
                <a:solidFill>
                  <a:srgbClr val="FDFDFD"/>
                </a:solidFill>
                <a:latin typeface="Tahoma"/>
                <a:cs typeface="Tahoma"/>
              </a:rPr>
              <a:t>likely</a:t>
            </a:r>
            <a:r>
              <a:rPr sz="2500" b="1" spc="-11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05" dirty="0">
                <a:solidFill>
                  <a:srgbClr val="FDFDFD"/>
                </a:solidFill>
                <a:latin typeface="Tahoma"/>
                <a:cs typeface="Tahoma"/>
              </a:rPr>
              <a:t>to</a:t>
            </a:r>
            <a:r>
              <a:rPr sz="2500" b="1" spc="-7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145" dirty="0">
                <a:solidFill>
                  <a:srgbClr val="FDFDFD"/>
                </a:solidFill>
                <a:latin typeface="Tahoma"/>
                <a:cs typeface="Tahoma"/>
              </a:rPr>
              <a:t>rent</a:t>
            </a:r>
            <a:r>
              <a:rPr sz="25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2500" b="1" spc="-25" dirty="0">
                <a:solidFill>
                  <a:srgbClr val="FDFDFD"/>
                </a:solidFill>
                <a:latin typeface="Tahoma"/>
                <a:cs typeface="Tahoma"/>
              </a:rPr>
              <a:t>for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ts val="2660"/>
              </a:lnSpc>
            </a:pPr>
            <a:r>
              <a:rPr sz="2500" b="1" spc="-320" dirty="0">
                <a:solidFill>
                  <a:srgbClr val="F4969D"/>
                </a:solidFill>
                <a:latin typeface="Tahoma"/>
                <a:cs typeface="Tahoma"/>
              </a:rPr>
              <a:t>30+</a:t>
            </a:r>
            <a:r>
              <a:rPr sz="2500" b="1" spc="-10" dirty="0">
                <a:solidFill>
                  <a:srgbClr val="F4969D"/>
                </a:solidFill>
                <a:latin typeface="Tahoma"/>
                <a:cs typeface="Tahoma"/>
              </a:rPr>
              <a:t> minutes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472" y="4166108"/>
            <a:ext cx="3351529" cy="1435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z="2500" b="1" i="1" spc="-165" dirty="0">
                <a:solidFill>
                  <a:srgbClr val="FDFDFD"/>
                </a:solidFill>
                <a:latin typeface="Verdana"/>
                <a:cs typeface="Verdana"/>
              </a:rPr>
              <a:t>Average</a:t>
            </a:r>
            <a:r>
              <a:rPr sz="2500" b="1" i="1" spc="-10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380" dirty="0">
                <a:solidFill>
                  <a:srgbClr val="FDFDFD"/>
                </a:solidFill>
                <a:latin typeface="Verdana"/>
                <a:cs typeface="Verdana"/>
              </a:rPr>
              <a:t>Trip</a:t>
            </a:r>
            <a:r>
              <a:rPr sz="2500" b="1" i="1" spc="-10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280" dirty="0">
                <a:solidFill>
                  <a:srgbClr val="FDFDFD"/>
                </a:solidFill>
                <a:latin typeface="Verdana"/>
                <a:cs typeface="Verdana"/>
              </a:rPr>
              <a:t>Duration </a:t>
            </a:r>
            <a:r>
              <a:rPr sz="2500" b="1" i="1" spc="-310" dirty="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sz="2500" b="1" i="1" spc="-13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235" dirty="0">
                <a:solidFill>
                  <a:srgbClr val="FDFDFD"/>
                </a:solidFill>
                <a:latin typeface="Verdana"/>
                <a:cs typeface="Verdana"/>
              </a:rPr>
              <a:t>both</a:t>
            </a:r>
            <a:r>
              <a:rPr sz="2500" b="1" i="1" spc="-14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275" dirty="0">
                <a:solidFill>
                  <a:srgbClr val="FDFDFD"/>
                </a:solidFill>
                <a:latin typeface="Verdana"/>
                <a:cs typeface="Verdana"/>
              </a:rPr>
              <a:t>groups: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2500" b="1" i="1" spc="-395" dirty="0">
                <a:solidFill>
                  <a:srgbClr val="FDFDFD"/>
                </a:solidFill>
                <a:latin typeface="Verdana"/>
                <a:cs typeface="Verdana"/>
              </a:rPr>
              <a:t>3</a:t>
            </a:r>
            <a:r>
              <a:rPr sz="2500" b="1" i="1" spc="-15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535" dirty="0">
                <a:solidFill>
                  <a:srgbClr val="FDFDFD"/>
                </a:solidFill>
                <a:latin typeface="Verdana"/>
                <a:cs typeface="Verdana"/>
              </a:rPr>
              <a:t>–</a:t>
            </a:r>
            <a:r>
              <a:rPr sz="2500" b="1" i="1" spc="-15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395" dirty="0">
                <a:solidFill>
                  <a:srgbClr val="FDFDFD"/>
                </a:solidFill>
                <a:latin typeface="Verdana"/>
                <a:cs typeface="Verdana"/>
              </a:rPr>
              <a:t>20</a:t>
            </a:r>
            <a:r>
              <a:rPr sz="2500" b="1" i="1" spc="-15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2500" b="1" i="1" spc="-300" dirty="0">
                <a:solidFill>
                  <a:srgbClr val="FDFDFD"/>
                </a:solidFill>
                <a:latin typeface="Verdana"/>
                <a:cs typeface="Verdana"/>
              </a:rPr>
              <a:t>minutes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50419" y="3169629"/>
            <a:ext cx="711200" cy="687070"/>
            <a:chOff x="6450419" y="3169629"/>
            <a:chExt cx="711200" cy="6870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6174" y="3169629"/>
              <a:ext cx="143346" cy="143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55291" y="356717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1952" y="0"/>
                  </a:moveTo>
                  <a:lnTo>
                    <a:pt x="97048" y="7231"/>
                  </a:lnTo>
                  <a:lnTo>
                    <a:pt x="58076" y="27376"/>
                  </a:lnTo>
                  <a:lnTo>
                    <a:pt x="27361" y="58108"/>
                  </a:lnTo>
                  <a:lnTo>
                    <a:pt x="7227" y="97101"/>
                  </a:lnTo>
                  <a:lnTo>
                    <a:pt x="0" y="142030"/>
                  </a:lnTo>
                  <a:lnTo>
                    <a:pt x="7227" y="186958"/>
                  </a:lnTo>
                  <a:lnTo>
                    <a:pt x="27361" y="225951"/>
                  </a:lnTo>
                  <a:lnTo>
                    <a:pt x="58076" y="256683"/>
                  </a:lnTo>
                  <a:lnTo>
                    <a:pt x="97048" y="276828"/>
                  </a:lnTo>
                  <a:lnTo>
                    <a:pt x="141952" y="284060"/>
                  </a:lnTo>
                  <a:lnTo>
                    <a:pt x="186856" y="276828"/>
                  </a:lnTo>
                  <a:lnTo>
                    <a:pt x="225827" y="256683"/>
                  </a:lnTo>
                  <a:lnTo>
                    <a:pt x="231866" y="250641"/>
                  </a:lnTo>
                  <a:lnTo>
                    <a:pt x="141952" y="250641"/>
                  </a:lnTo>
                  <a:lnTo>
                    <a:pt x="99627" y="242130"/>
                  </a:lnTo>
                  <a:lnTo>
                    <a:pt x="65131" y="218893"/>
                  </a:lnTo>
                  <a:lnTo>
                    <a:pt x="41907" y="184378"/>
                  </a:lnTo>
                  <a:lnTo>
                    <a:pt x="33400" y="142030"/>
                  </a:lnTo>
                  <a:lnTo>
                    <a:pt x="41907" y="99682"/>
                  </a:lnTo>
                  <a:lnTo>
                    <a:pt x="65130" y="65166"/>
                  </a:lnTo>
                  <a:lnTo>
                    <a:pt x="99627" y="41930"/>
                  </a:lnTo>
                  <a:lnTo>
                    <a:pt x="141952" y="33418"/>
                  </a:lnTo>
                  <a:lnTo>
                    <a:pt x="231866" y="33418"/>
                  </a:lnTo>
                  <a:lnTo>
                    <a:pt x="225827" y="27376"/>
                  </a:lnTo>
                  <a:lnTo>
                    <a:pt x="186855" y="7231"/>
                  </a:lnTo>
                  <a:lnTo>
                    <a:pt x="141952" y="0"/>
                  </a:lnTo>
                  <a:close/>
                </a:path>
                <a:path w="284479" h="284479">
                  <a:moveTo>
                    <a:pt x="231866" y="33418"/>
                  </a:moveTo>
                  <a:lnTo>
                    <a:pt x="141952" y="33418"/>
                  </a:lnTo>
                  <a:lnTo>
                    <a:pt x="184276" y="41930"/>
                  </a:lnTo>
                  <a:lnTo>
                    <a:pt x="218773" y="65166"/>
                  </a:lnTo>
                  <a:lnTo>
                    <a:pt x="241997" y="99682"/>
                  </a:lnTo>
                  <a:lnTo>
                    <a:pt x="250503" y="142030"/>
                  </a:lnTo>
                  <a:lnTo>
                    <a:pt x="241997" y="184378"/>
                  </a:lnTo>
                  <a:lnTo>
                    <a:pt x="218773" y="218893"/>
                  </a:lnTo>
                  <a:lnTo>
                    <a:pt x="184277" y="242130"/>
                  </a:lnTo>
                  <a:lnTo>
                    <a:pt x="141952" y="250641"/>
                  </a:lnTo>
                  <a:lnTo>
                    <a:pt x="231866" y="250641"/>
                  </a:lnTo>
                  <a:lnTo>
                    <a:pt x="256542" y="225951"/>
                  </a:lnTo>
                  <a:lnTo>
                    <a:pt x="276676" y="186958"/>
                  </a:lnTo>
                  <a:lnTo>
                    <a:pt x="283904" y="142030"/>
                  </a:lnTo>
                  <a:lnTo>
                    <a:pt x="276676" y="97102"/>
                  </a:lnTo>
                  <a:lnTo>
                    <a:pt x="256542" y="58108"/>
                  </a:lnTo>
                  <a:lnTo>
                    <a:pt x="231866" y="33418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55291" y="356717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1952" y="0"/>
                  </a:moveTo>
                  <a:lnTo>
                    <a:pt x="97048" y="7231"/>
                  </a:lnTo>
                  <a:lnTo>
                    <a:pt x="58076" y="27376"/>
                  </a:lnTo>
                  <a:lnTo>
                    <a:pt x="27361" y="58108"/>
                  </a:lnTo>
                  <a:lnTo>
                    <a:pt x="7227" y="97101"/>
                  </a:lnTo>
                  <a:lnTo>
                    <a:pt x="0" y="142030"/>
                  </a:lnTo>
                  <a:lnTo>
                    <a:pt x="7227" y="186958"/>
                  </a:lnTo>
                  <a:lnTo>
                    <a:pt x="27361" y="225951"/>
                  </a:lnTo>
                  <a:lnTo>
                    <a:pt x="58076" y="256683"/>
                  </a:lnTo>
                  <a:lnTo>
                    <a:pt x="97048" y="276828"/>
                  </a:lnTo>
                  <a:lnTo>
                    <a:pt x="141952" y="284060"/>
                  </a:lnTo>
                  <a:lnTo>
                    <a:pt x="186856" y="276828"/>
                  </a:lnTo>
                  <a:lnTo>
                    <a:pt x="225827" y="256683"/>
                  </a:lnTo>
                  <a:lnTo>
                    <a:pt x="256542" y="225951"/>
                  </a:lnTo>
                  <a:lnTo>
                    <a:pt x="276676" y="186958"/>
                  </a:lnTo>
                  <a:lnTo>
                    <a:pt x="283904" y="142030"/>
                  </a:lnTo>
                  <a:lnTo>
                    <a:pt x="276676" y="97102"/>
                  </a:lnTo>
                  <a:lnTo>
                    <a:pt x="256542" y="58108"/>
                  </a:lnTo>
                  <a:lnTo>
                    <a:pt x="225827" y="27376"/>
                  </a:lnTo>
                  <a:lnTo>
                    <a:pt x="186855" y="7231"/>
                  </a:lnTo>
                  <a:lnTo>
                    <a:pt x="141952" y="0"/>
                  </a:lnTo>
                  <a:close/>
                </a:path>
              </a:pathLst>
            </a:custGeom>
            <a:ln w="9744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3819" y="3595720"/>
              <a:ext cx="226847" cy="2269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72797" y="356717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1952" y="0"/>
                  </a:moveTo>
                  <a:lnTo>
                    <a:pt x="97048" y="7231"/>
                  </a:lnTo>
                  <a:lnTo>
                    <a:pt x="58076" y="27376"/>
                  </a:lnTo>
                  <a:lnTo>
                    <a:pt x="27361" y="58108"/>
                  </a:lnTo>
                  <a:lnTo>
                    <a:pt x="7227" y="97101"/>
                  </a:lnTo>
                  <a:lnTo>
                    <a:pt x="0" y="142030"/>
                  </a:lnTo>
                  <a:lnTo>
                    <a:pt x="7227" y="186958"/>
                  </a:lnTo>
                  <a:lnTo>
                    <a:pt x="27361" y="225951"/>
                  </a:lnTo>
                  <a:lnTo>
                    <a:pt x="58076" y="256683"/>
                  </a:lnTo>
                  <a:lnTo>
                    <a:pt x="97048" y="276828"/>
                  </a:lnTo>
                  <a:lnTo>
                    <a:pt x="141952" y="284060"/>
                  </a:lnTo>
                  <a:lnTo>
                    <a:pt x="186856" y="276828"/>
                  </a:lnTo>
                  <a:lnTo>
                    <a:pt x="225827" y="256683"/>
                  </a:lnTo>
                  <a:lnTo>
                    <a:pt x="231866" y="250641"/>
                  </a:lnTo>
                  <a:lnTo>
                    <a:pt x="141952" y="250641"/>
                  </a:lnTo>
                  <a:lnTo>
                    <a:pt x="99627" y="242130"/>
                  </a:lnTo>
                  <a:lnTo>
                    <a:pt x="65131" y="218893"/>
                  </a:lnTo>
                  <a:lnTo>
                    <a:pt x="41907" y="184378"/>
                  </a:lnTo>
                  <a:lnTo>
                    <a:pt x="33400" y="142030"/>
                  </a:lnTo>
                  <a:lnTo>
                    <a:pt x="41907" y="99682"/>
                  </a:lnTo>
                  <a:lnTo>
                    <a:pt x="65130" y="65166"/>
                  </a:lnTo>
                  <a:lnTo>
                    <a:pt x="99627" y="41930"/>
                  </a:lnTo>
                  <a:lnTo>
                    <a:pt x="141952" y="33418"/>
                  </a:lnTo>
                  <a:lnTo>
                    <a:pt x="231866" y="33418"/>
                  </a:lnTo>
                  <a:lnTo>
                    <a:pt x="225827" y="27376"/>
                  </a:lnTo>
                  <a:lnTo>
                    <a:pt x="186855" y="7231"/>
                  </a:lnTo>
                  <a:lnTo>
                    <a:pt x="141952" y="0"/>
                  </a:lnTo>
                  <a:close/>
                </a:path>
                <a:path w="284479" h="284479">
                  <a:moveTo>
                    <a:pt x="231866" y="33418"/>
                  </a:moveTo>
                  <a:lnTo>
                    <a:pt x="141952" y="33418"/>
                  </a:lnTo>
                  <a:lnTo>
                    <a:pt x="184276" y="41930"/>
                  </a:lnTo>
                  <a:lnTo>
                    <a:pt x="218773" y="65166"/>
                  </a:lnTo>
                  <a:lnTo>
                    <a:pt x="241997" y="99682"/>
                  </a:lnTo>
                  <a:lnTo>
                    <a:pt x="250503" y="142030"/>
                  </a:lnTo>
                  <a:lnTo>
                    <a:pt x="241997" y="184378"/>
                  </a:lnTo>
                  <a:lnTo>
                    <a:pt x="218773" y="218893"/>
                  </a:lnTo>
                  <a:lnTo>
                    <a:pt x="184277" y="242130"/>
                  </a:lnTo>
                  <a:lnTo>
                    <a:pt x="141952" y="250641"/>
                  </a:lnTo>
                  <a:lnTo>
                    <a:pt x="231866" y="250641"/>
                  </a:lnTo>
                  <a:lnTo>
                    <a:pt x="256542" y="225951"/>
                  </a:lnTo>
                  <a:lnTo>
                    <a:pt x="276676" y="186958"/>
                  </a:lnTo>
                  <a:lnTo>
                    <a:pt x="283904" y="142030"/>
                  </a:lnTo>
                  <a:lnTo>
                    <a:pt x="276676" y="97102"/>
                  </a:lnTo>
                  <a:lnTo>
                    <a:pt x="256542" y="58108"/>
                  </a:lnTo>
                  <a:lnTo>
                    <a:pt x="231866" y="33418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2797" y="356717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141952" y="0"/>
                  </a:moveTo>
                  <a:lnTo>
                    <a:pt x="97048" y="7231"/>
                  </a:lnTo>
                  <a:lnTo>
                    <a:pt x="58076" y="27376"/>
                  </a:lnTo>
                  <a:lnTo>
                    <a:pt x="27361" y="58108"/>
                  </a:lnTo>
                  <a:lnTo>
                    <a:pt x="7227" y="97101"/>
                  </a:lnTo>
                  <a:lnTo>
                    <a:pt x="0" y="142030"/>
                  </a:lnTo>
                  <a:lnTo>
                    <a:pt x="7227" y="186958"/>
                  </a:lnTo>
                  <a:lnTo>
                    <a:pt x="27361" y="225951"/>
                  </a:lnTo>
                  <a:lnTo>
                    <a:pt x="58076" y="256683"/>
                  </a:lnTo>
                  <a:lnTo>
                    <a:pt x="97048" y="276828"/>
                  </a:lnTo>
                  <a:lnTo>
                    <a:pt x="141952" y="284060"/>
                  </a:lnTo>
                  <a:lnTo>
                    <a:pt x="186856" y="276828"/>
                  </a:lnTo>
                  <a:lnTo>
                    <a:pt x="225827" y="256683"/>
                  </a:lnTo>
                  <a:lnTo>
                    <a:pt x="256542" y="225951"/>
                  </a:lnTo>
                  <a:lnTo>
                    <a:pt x="276676" y="186958"/>
                  </a:lnTo>
                  <a:lnTo>
                    <a:pt x="283904" y="142030"/>
                  </a:lnTo>
                  <a:lnTo>
                    <a:pt x="276676" y="97102"/>
                  </a:lnTo>
                  <a:lnTo>
                    <a:pt x="256542" y="58108"/>
                  </a:lnTo>
                  <a:lnTo>
                    <a:pt x="225827" y="27376"/>
                  </a:lnTo>
                  <a:lnTo>
                    <a:pt x="186855" y="7231"/>
                  </a:lnTo>
                  <a:lnTo>
                    <a:pt x="141952" y="0"/>
                  </a:lnTo>
                  <a:close/>
                </a:path>
              </a:pathLst>
            </a:custGeom>
            <a:ln w="9744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1326" y="3595720"/>
              <a:ext cx="226847" cy="2269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14152" y="3278413"/>
              <a:ext cx="409575" cy="463550"/>
            </a:xfrm>
            <a:custGeom>
              <a:avLst/>
              <a:gdLst/>
              <a:ahLst/>
              <a:cxnLst/>
              <a:rect l="l" t="t" r="r" b="b"/>
              <a:pathLst>
                <a:path w="409575" h="463550">
                  <a:moveTo>
                    <a:pt x="160426" y="0"/>
                  </a:moveTo>
                  <a:lnTo>
                    <a:pt x="125878" y="17231"/>
                  </a:lnTo>
                  <a:lnTo>
                    <a:pt x="12316" y="146729"/>
                  </a:lnTo>
                  <a:lnTo>
                    <a:pt x="0" y="183177"/>
                  </a:lnTo>
                  <a:lnTo>
                    <a:pt x="4801" y="201831"/>
                  </a:lnTo>
                  <a:lnTo>
                    <a:pt x="16491" y="217744"/>
                  </a:lnTo>
                  <a:lnTo>
                    <a:pt x="21501" y="221922"/>
                  </a:lnTo>
                  <a:lnTo>
                    <a:pt x="26511" y="225264"/>
                  </a:lnTo>
                  <a:lnTo>
                    <a:pt x="32356" y="226935"/>
                  </a:lnTo>
                  <a:lnTo>
                    <a:pt x="157608" y="277063"/>
                  </a:lnTo>
                  <a:lnTo>
                    <a:pt x="157608" y="429955"/>
                  </a:lnTo>
                  <a:lnTo>
                    <a:pt x="191009" y="463373"/>
                  </a:lnTo>
                  <a:lnTo>
                    <a:pt x="203978" y="460737"/>
                  </a:lnTo>
                  <a:lnTo>
                    <a:pt x="214598" y="453557"/>
                  </a:lnTo>
                  <a:lnTo>
                    <a:pt x="221774" y="442931"/>
                  </a:lnTo>
                  <a:lnTo>
                    <a:pt x="224409" y="429955"/>
                  </a:lnTo>
                  <a:lnTo>
                    <a:pt x="224409" y="254505"/>
                  </a:lnTo>
                  <a:lnTo>
                    <a:pt x="111683" y="184326"/>
                  </a:lnTo>
                  <a:lnTo>
                    <a:pt x="187669" y="97437"/>
                  </a:lnTo>
                  <a:lnTo>
                    <a:pt x="282117" y="97437"/>
                  </a:lnTo>
                  <a:lnTo>
                    <a:pt x="212693" y="27714"/>
                  </a:lnTo>
                  <a:lnTo>
                    <a:pt x="196854" y="12218"/>
                  </a:lnTo>
                  <a:lnTo>
                    <a:pt x="179540" y="2310"/>
                  </a:lnTo>
                  <a:lnTo>
                    <a:pt x="160426" y="0"/>
                  </a:lnTo>
                  <a:close/>
                </a:path>
                <a:path w="409575" h="463550">
                  <a:moveTo>
                    <a:pt x="282117" y="97437"/>
                  </a:moveTo>
                  <a:lnTo>
                    <a:pt x="187669" y="97437"/>
                  </a:lnTo>
                  <a:lnTo>
                    <a:pt x="256140" y="165945"/>
                  </a:lnTo>
                  <a:lnTo>
                    <a:pt x="261437" y="170332"/>
                  </a:lnTo>
                  <a:lnTo>
                    <a:pt x="267204" y="173465"/>
                  </a:lnTo>
                  <a:lnTo>
                    <a:pt x="273284" y="175344"/>
                  </a:lnTo>
                  <a:lnTo>
                    <a:pt x="279520" y="175971"/>
                  </a:lnTo>
                  <a:lnTo>
                    <a:pt x="375547" y="175971"/>
                  </a:lnTo>
                  <a:lnTo>
                    <a:pt x="388515" y="173334"/>
                  </a:lnTo>
                  <a:lnTo>
                    <a:pt x="399136" y="166154"/>
                  </a:lnTo>
                  <a:lnTo>
                    <a:pt x="406312" y="155528"/>
                  </a:lnTo>
                  <a:lnTo>
                    <a:pt x="408947" y="142552"/>
                  </a:lnTo>
                  <a:lnTo>
                    <a:pt x="406312" y="129576"/>
                  </a:lnTo>
                  <a:lnTo>
                    <a:pt x="399136" y="118950"/>
                  </a:lnTo>
                  <a:lnTo>
                    <a:pt x="388515" y="111770"/>
                  </a:lnTo>
                  <a:lnTo>
                    <a:pt x="375547" y="109133"/>
                  </a:lnTo>
                  <a:lnTo>
                    <a:pt x="293715" y="109133"/>
                  </a:lnTo>
                  <a:lnTo>
                    <a:pt x="282117" y="97437"/>
                  </a:lnTo>
                  <a:close/>
                </a:path>
              </a:pathLst>
            </a:custGeom>
            <a:solidFill>
              <a:srgbClr val="00C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14152" y="3278413"/>
              <a:ext cx="409575" cy="463550"/>
            </a:xfrm>
            <a:custGeom>
              <a:avLst/>
              <a:gdLst/>
              <a:ahLst/>
              <a:cxnLst/>
              <a:rect l="l" t="t" r="r" b="b"/>
              <a:pathLst>
                <a:path w="409575" h="463550">
                  <a:moveTo>
                    <a:pt x="256140" y="165945"/>
                  </a:moveTo>
                  <a:lnTo>
                    <a:pt x="375547" y="175971"/>
                  </a:lnTo>
                  <a:lnTo>
                    <a:pt x="388515" y="173334"/>
                  </a:lnTo>
                  <a:lnTo>
                    <a:pt x="399136" y="166154"/>
                  </a:lnTo>
                  <a:lnTo>
                    <a:pt x="406312" y="155528"/>
                  </a:lnTo>
                  <a:lnTo>
                    <a:pt x="408947" y="142552"/>
                  </a:lnTo>
                  <a:lnTo>
                    <a:pt x="406312" y="129576"/>
                  </a:lnTo>
                  <a:lnTo>
                    <a:pt x="399136" y="118950"/>
                  </a:lnTo>
                  <a:lnTo>
                    <a:pt x="388515" y="111770"/>
                  </a:lnTo>
                  <a:lnTo>
                    <a:pt x="375547" y="109133"/>
                  </a:lnTo>
                  <a:lnTo>
                    <a:pt x="293715" y="109133"/>
                  </a:lnTo>
                  <a:lnTo>
                    <a:pt x="278816" y="94108"/>
                  </a:lnTo>
                  <a:lnTo>
                    <a:pt x="245911" y="60989"/>
                  </a:lnTo>
                  <a:lnTo>
                    <a:pt x="212693" y="27714"/>
                  </a:lnTo>
                  <a:lnTo>
                    <a:pt x="179540" y="2310"/>
                  </a:lnTo>
                  <a:lnTo>
                    <a:pt x="160426" y="0"/>
                  </a:lnTo>
                  <a:lnTo>
                    <a:pt x="141782" y="5051"/>
                  </a:lnTo>
                  <a:lnTo>
                    <a:pt x="125878" y="17231"/>
                  </a:lnTo>
                  <a:lnTo>
                    <a:pt x="12316" y="146729"/>
                  </a:lnTo>
                  <a:lnTo>
                    <a:pt x="2400" y="164052"/>
                  </a:lnTo>
                  <a:lnTo>
                    <a:pt x="0" y="183177"/>
                  </a:lnTo>
                  <a:lnTo>
                    <a:pt x="4801" y="201831"/>
                  </a:lnTo>
                  <a:lnTo>
                    <a:pt x="16491" y="217744"/>
                  </a:lnTo>
                  <a:lnTo>
                    <a:pt x="21501" y="221922"/>
                  </a:lnTo>
                  <a:lnTo>
                    <a:pt x="26511" y="225264"/>
                  </a:lnTo>
                  <a:lnTo>
                    <a:pt x="32356" y="226935"/>
                  </a:lnTo>
                  <a:lnTo>
                    <a:pt x="157608" y="277063"/>
                  </a:lnTo>
                  <a:lnTo>
                    <a:pt x="157608" y="429955"/>
                  </a:lnTo>
                  <a:lnTo>
                    <a:pt x="160244" y="442930"/>
                  </a:lnTo>
                  <a:lnTo>
                    <a:pt x="167420" y="453557"/>
                  </a:lnTo>
                  <a:lnTo>
                    <a:pt x="178040" y="460737"/>
                  </a:lnTo>
                  <a:lnTo>
                    <a:pt x="191009" y="463373"/>
                  </a:lnTo>
                  <a:lnTo>
                    <a:pt x="203978" y="460737"/>
                  </a:lnTo>
                  <a:lnTo>
                    <a:pt x="214598" y="453557"/>
                  </a:lnTo>
                  <a:lnTo>
                    <a:pt x="221774" y="442931"/>
                  </a:lnTo>
                  <a:lnTo>
                    <a:pt x="224409" y="429955"/>
                  </a:lnTo>
                  <a:lnTo>
                    <a:pt x="224409" y="254505"/>
                  </a:lnTo>
                  <a:lnTo>
                    <a:pt x="111683" y="184326"/>
                  </a:lnTo>
                  <a:lnTo>
                    <a:pt x="187669" y="97436"/>
                  </a:lnTo>
                  <a:lnTo>
                    <a:pt x="256140" y="165945"/>
                  </a:lnTo>
                  <a:close/>
                </a:path>
              </a:pathLst>
            </a:custGeom>
            <a:ln w="9744">
              <a:solidFill>
                <a:srgbClr val="00C5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30900" y="4394961"/>
            <a:ext cx="1747520" cy="8940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85775">
              <a:lnSpc>
                <a:spcPct val="102200"/>
              </a:lnSpc>
              <a:spcBef>
                <a:spcPts val="65"/>
              </a:spcBef>
            </a:pPr>
            <a:r>
              <a:rPr sz="1400" b="1" spc="-10" dirty="0">
                <a:latin typeface="Tahoma"/>
                <a:cs typeface="Tahoma"/>
              </a:rPr>
              <a:t>Analysis: </a:t>
            </a:r>
            <a:r>
              <a:rPr sz="1400" dirty="0">
                <a:latin typeface="Verdana"/>
                <a:cs typeface="Verdana"/>
              </a:rPr>
              <a:t>Casual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users</a:t>
            </a:r>
            <a:r>
              <a:rPr sz="1400" spc="-70" dirty="0">
                <a:latin typeface="Verdana"/>
                <a:cs typeface="Verdana"/>
              </a:rPr>
              <a:t> like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 </a:t>
            </a:r>
            <a:r>
              <a:rPr sz="1400" spc="-75" dirty="0">
                <a:latin typeface="Verdana"/>
                <a:cs typeface="Verdana"/>
              </a:rPr>
              <a:t>leisure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900E17"/>
                </a:solidFill>
                <a:latin typeface="Verdana"/>
                <a:cs typeface="Verdana"/>
              </a:rPr>
              <a:t>long</a:t>
            </a:r>
            <a:r>
              <a:rPr sz="1400" spc="-90" dirty="0">
                <a:solidFill>
                  <a:srgbClr val="900E17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900E17"/>
                </a:solidFill>
                <a:latin typeface="Verdana"/>
                <a:cs typeface="Verdana"/>
              </a:rPr>
              <a:t>bike</a:t>
            </a:r>
            <a:endParaRPr sz="1400">
              <a:latin typeface="Verdana"/>
              <a:cs typeface="Verdana"/>
            </a:endParaRPr>
          </a:p>
          <a:p>
            <a:pPr marL="675640">
              <a:lnSpc>
                <a:spcPct val="100000"/>
              </a:lnSpc>
              <a:spcBef>
                <a:spcPts val="35"/>
              </a:spcBef>
            </a:pPr>
            <a:r>
              <a:rPr sz="1400" spc="-10" dirty="0">
                <a:solidFill>
                  <a:srgbClr val="900E17"/>
                </a:solidFill>
                <a:latin typeface="Verdana"/>
                <a:cs typeface="Verdana"/>
              </a:rPr>
              <a:t>rides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36025" y="3187382"/>
            <a:ext cx="567055" cy="652780"/>
          </a:xfrm>
          <a:custGeom>
            <a:avLst/>
            <a:gdLst/>
            <a:ahLst/>
            <a:cxnLst/>
            <a:rect l="l" t="t" r="r" b="b"/>
            <a:pathLst>
              <a:path w="567054" h="652779">
                <a:moveTo>
                  <a:pt x="482447" y="389382"/>
                </a:moveTo>
                <a:lnTo>
                  <a:pt x="482422" y="345465"/>
                </a:lnTo>
                <a:lnTo>
                  <a:pt x="472833" y="302412"/>
                </a:lnTo>
                <a:lnTo>
                  <a:pt x="453694" y="261912"/>
                </a:lnTo>
                <a:lnTo>
                  <a:pt x="424980" y="225666"/>
                </a:lnTo>
                <a:lnTo>
                  <a:pt x="394550" y="200672"/>
                </a:lnTo>
                <a:lnTo>
                  <a:pt x="360172" y="182270"/>
                </a:lnTo>
                <a:lnTo>
                  <a:pt x="322872" y="170903"/>
                </a:lnTo>
                <a:lnTo>
                  <a:pt x="283730" y="167005"/>
                </a:lnTo>
                <a:lnTo>
                  <a:pt x="283730" y="367512"/>
                </a:lnTo>
                <a:lnTo>
                  <a:pt x="425107" y="509244"/>
                </a:lnTo>
                <a:lnTo>
                  <a:pt x="453783" y="472973"/>
                </a:lnTo>
                <a:lnTo>
                  <a:pt x="472897" y="432447"/>
                </a:lnTo>
                <a:lnTo>
                  <a:pt x="482447" y="389382"/>
                </a:lnTo>
                <a:close/>
              </a:path>
              <a:path w="567054" h="652779">
                <a:moveTo>
                  <a:pt x="566724" y="389788"/>
                </a:moveTo>
                <a:lnTo>
                  <a:pt x="566458" y="346468"/>
                </a:lnTo>
                <a:lnTo>
                  <a:pt x="566445" y="343433"/>
                </a:lnTo>
                <a:lnTo>
                  <a:pt x="557530" y="293281"/>
                </a:lnTo>
                <a:lnTo>
                  <a:pt x="540016" y="245884"/>
                </a:lnTo>
                <a:lnTo>
                  <a:pt x="517105" y="206908"/>
                </a:lnTo>
                <a:lnTo>
                  <a:pt x="517105" y="367576"/>
                </a:lnTo>
                <a:lnTo>
                  <a:pt x="512457" y="414731"/>
                </a:lnTo>
                <a:lnTo>
                  <a:pt x="498957" y="458597"/>
                </a:lnTo>
                <a:lnTo>
                  <a:pt x="477545" y="498309"/>
                </a:lnTo>
                <a:lnTo>
                  <a:pt x="449160" y="532930"/>
                </a:lnTo>
                <a:lnTo>
                  <a:pt x="414718" y="561517"/>
                </a:lnTo>
                <a:lnTo>
                  <a:pt x="375183" y="583120"/>
                </a:lnTo>
                <a:lnTo>
                  <a:pt x="331177" y="596900"/>
                </a:lnTo>
                <a:lnTo>
                  <a:pt x="330606" y="596900"/>
                </a:lnTo>
                <a:lnTo>
                  <a:pt x="284505" y="601649"/>
                </a:lnTo>
                <a:lnTo>
                  <a:pt x="283743" y="601649"/>
                </a:lnTo>
                <a:lnTo>
                  <a:pt x="236702" y="596900"/>
                </a:lnTo>
                <a:lnTo>
                  <a:pt x="192874" y="583285"/>
                </a:lnTo>
                <a:lnTo>
                  <a:pt x="153225" y="561721"/>
                </a:lnTo>
                <a:lnTo>
                  <a:pt x="118668" y="533158"/>
                </a:lnTo>
                <a:lnTo>
                  <a:pt x="90157" y="498525"/>
                </a:lnTo>
                <a:lnTo>
                  <a:pt x="68618" y="458787"/>
                </a:lnTo>
                <a:lnTo>
                  <a:pt x="55003" y="414870"/>
                </a:lnTo>
                <a:lnTo>
                  <a:pt x="50241" y="367715"/>
                </a:lnTo>
                <a:lnTo>
                  <a:pt x="54978" y="320548"/>
                </a:lnTo>
                <a:lnTo>
                  <a:pt x="68567" y="276618"/>
                </a:lnTo>
                <a:lnTo>
                  <a:pt x="90081" y="236867"/>
                </a:lnTo>
                <a:lnTo>
                  <a:pt x="118478" y="202336"/>
                </a:lnTo>
                <a:lnTo>
                  <a:pt x="153111" y="173647"/>
                </a:lnTo>
                <a:lnTo>
                  <a:pt x="192747" y="152057"/>
                </a:lnTo>
                <a:lnTo>
                  <a:pt x="236562" y="138404"/>
                </a:lnTo>
                <a:lnTo>
                  <a:pt x="283603" y="133642"/>
                </a:lnTo>
                <a:lnTo>
                  <a:pt x="330936" y="138404"/>
                </a:lnTo>
                <a:lnTo>
                  <a:pt x="330746" y="138404"/>
                </a:lnTo>
                <a:lnTo>
                  <a:pt x="374573" y="152057"/>
                </a:lnTo>
                <a:lnTo>
                  <a:pt x="414223" y="173647"/>
                </a:lnTo>
                <a:lnTo>
                  <a:pt x="448856" y="202336"/>
                </a:lnTo>
                <a:lnTo>
                  <a:pt x="477266" y="236867"/>
                </a:lnTo>
                <a:lnTo>
                  <a:pt x="498741" y="276491"/>
                </a:lnTo>
                <a:lnTo>
                  <a:pt x="512356" y="320421"/>
                </a:lnTo>
                <a:lnTo>
                  <a:pt x="517105" y="367576"/>
                </a:lnTo>
                <a:lnTo>
                  <a:pt x="517105" y="206908"/>
                </a:lnTo>
                <a:lnTo>
                  <a:pt x="514426" y="202336"/>
                </a:lnTo>
                <a:lnTo>
                  <a:pt x="481266" y="163728"/>
                </a:lnTo>
                <a:lnTo>
                  <a:pt x="506272" y="138671"/>
                </a:lnTo>
                <a:lnTo>
                  <a:pt x="509397" y="133642"/>
                </a:lnTo>
                <a:lnTo>
                  <a:pt x="510425" y="131978"/>
                </a:lnTo>
                <a:lnTo>
                  <a:pt x="511467" y="130314"/>
                </a:lnTo>
                <a:lnTo>
                  <a:pt x="488099" y="96266"/>
                </a:lnTo>
                <a:lnTo>
                  <a:pt x="478802" y="97764"/>
                </a:lnTo>
                <a:lnTo>
                  <a:pt x="470433" y="102743"/>
                </a:lnTo>
                <a:lnTo>
                  <a:pt x="442099" y="131978"/>
                </a:lnTo>
                <a:lnTo>
                  <a:pt x="411251" y="113830"/>
                </a:lnTo>
                <a:lnTo>
                  <a:pt x="378460" y="99885"/>
                </a:lnTo>
                <a:lnTo>
                  <a:pt x="344157" y="90297"/>
                </a:lnTo>
                <a:lnTo>
                  <a:pt x="308749" y="85191"/>
                </a:lnTo>
                <a:lnTo>
                  <a:pt x="308749" y="50101"/>
                </a:lnTo>
                <a:lnTo>
                  <a:pt x="383755" y="50101"/>
                </a:lnTo>
                <a:lnTo>
                  <a:pt x="383755" y="0"/>
                </a:lnTo>
                <a:lnTo>
                  <a:pt x="183730" y="0"/>
                </a:lnTo>
                <a:lnTo>
                  <a:pt x="183730" y="50101"/>
                </a:lnTo>
                <a:lnTo>
                  <a:pt x="258749" y="50101"/>
                </a:lnTo>
                <a:lnTo>
                  <a:pt x="258749" y="84366"/>
                </a:lnTo>
                <a:lnTo>
                  <a:pt x="213144" y="92075"/>
                </a:lnTo>
                <a:lnTo>
                  <a:pt x="170522" y="106629"/>
                </a:lnTo>
                <a:lnTo>
                  <a:pt x="131406" y="127381"/>
                </a:lnTo>
                <a:lnTo>
                  <a:pt x="96316" y="153695"/>
                </a:lnTo>
                <a:lnTo>
                  <a:pt x="65786" y="184924"/>
                </a:lnTo>
                <a:lnTo>
                  <a:pt x="40373" y="220459"/>
                </a:lnTo>
                <a:lnTo>
                  <a:pt x="20574" y="259651"/>
                </a:lnTo>
                <a:lnTo>
                  <a:pt x="6946" y="301866"/>
                </a:lnTo>
                <a:lnTo>
                  <a:pt x="0" y="346468"/>
                </a:lnTo>
                <a:lnTo>
                  <a:pt x="279" y="389788"/>
                </a:lnTo>
                <a:lnTo>
                  <a:pt x="292" y="392811"/>
                </a:lnTo>
                <a:lnTo>
                  <a:pt x="8001" y="438518"/>
                </a:lnTo>
                <a:lnTo>
                  <a:pt x="22517" y="481253"/>
                </a:lnTo>
                <a:lnTo>
                  <a:pt x="43205" y="520458"/>
                </a:lnTo>
                <a:lnTo>
                  <a:pt x="69456" y="555637"/>
                </a:lnTo>
                <a:lnTo>
                  <a:pt x="100622" y="586232"/>
                </a:lnTo>
                <a:lnTo>
                  <a:pt x="136067" y="611720"/>
                </a:lnTo>
                <a:lnTo>
                  <a:pt x="175158" y="631558"/>
                </a:lnTo>
                <a:lnTo>
                  <a:pt x="217271" y="645223"/>
                </a:lnTo>
                <a:lnTo>
                  <a:pt x="261759" y="652183"/>
                </a:lnTo>
                <a:lnTo>
                  <a:pt x="308000" y="651891"/>
                </a:lnTo>
                <a:lnTo>
                  <a:pt x="353593" y="644169"/>
                </a:lnTo>
                <a:lnTo>
                  <a:pt x="396214" y="629615"/>
                </a:lnTo>
                <a:lnTo>
                  <a:pt x="435343" y="608863"/>
                </a:lnTo>
                <a:lnTo>
                  <a:pt x="470420" y="582561"/>
                </a:lnTo>
                <a:lnTo>
                  <a:pt x="500951" y="551319"/>
                </a:lnTo>
                <a:lnTo>
                  <a:pt x="526364" y="515785"/>
                </a:lnTo>
                <a:lnTo>
                  <a:pt x="546163" y="476592"/>
                </a:lnTo>
                <a:lnTo>
                  <a:pt x="559790" y="434390"/>
                </a:lnTo>
                <a:lnTo>
                  <a:pt x="566724" y="389788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27669" y="4394961"/>
            <a:ext cx="1784350" cy="1549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5244" marR="48260" indent="1905" algn="ctr">
              <a:lnSpc>
                <a:spcPct val="102299"/>
              </a:lnSpc>
              <a:spcBef>
                <a:spcPts val="65"/>
              </a:spcBef>
            </a:pPr>
            <a:r>
              <a:rPr sz="1400" b="1" spc="-10" dirty="0">
                <a:latin typeface="Tahoma"/>
                <a:cs typeface="Tahoma"/>
              </a:rPr>
              <a:t>Assumption: </a:t>
            </a:r>
            <a:r>
              <a:rPr sz="1400" spc="-50" dirty="0">
                <a:latin typeface="Verdana"/>
                <a:cs typeface="Verdana"/>
              </a:rPr>
              <a:t>Current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rates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are </a:t>
            </a:r>
            <a:r>
              <a:rPr sz="1400" dirty="0">
                <a:latin typeface="Verdana"/>
                <a:cs typeface="Verdana"/>
              </a:rPr>
              <a:t>based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usage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by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minute,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which </a:t>
            </a:r>
            <a:r>
              <a:rPr sz="1400" spc="-45" dirty="0">
                <a:latin typeface="Verdana"/>
                <a:cs typeface="Verdana"/>
              </a:rPr>
              <a:t>might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deter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some </a:t>
            </a:r>
            <a:r>
              <a:rPr sz="1400" dirty="0">
                <a:latin typeface="Verdana"/>
                <a:cs typeface="Verdana"/>
              </a:rPr>
              <a:t>casual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users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from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Verdana"/>
                <a:cs typeface="Verdana"/>
              </a:rPr>
              <a:t>becoming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members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752480" y="3228809"/>
            <a:ext cx="567055" cy="568960"/>
          </a:xfrm>
          <a:custGeom>
            <a:avLst/>
            <a:gdLst/>
            <a:ahLst/>
            <a:cxnLst/>
            <a:rect l="l" t="t" r="r" b="b"/>
            <a:pathLst>
              <a:path w="567054" h="568960">
                <a:moveTo>
                  <a:pt x="150012" y="25069"/>
                </a:moveTo>
                <a:lnTo>
                  <a:pt x="148107" y="15163"/>
                </a:lnTo>
                <a:lnTo>
                  <a:pt x="142824" y="7213"/>
                </a:lnTo>
                <a:lnTo>
                  <a:pt x="134899" y="1917"/>
                </a:lnTo>
                <a:lnTo>
                  <a:pt x="125018" y="0"/>
                </a:lnTo>
                <a:lnTo>
                  <a:pt x="115125" y="1917"/>
                </a:lnTo>
                <a:lnTo>
                  <a:pt x="107200" y="7213"/>
                </a:lnTo>
                <a:lnTo>
                  <a:pt x="101930" y="15163"/>
                </a:lnTo>
                <a:lnTo>
                  <a:pt x="100012" y="25069"/>
                </a:lnTo>
                <a:lnTo>
                  <a:pt x="100012" y="75196"/>
                </a:lnTo>
                <a:lnTo>
                  <a:pt x="101930" y="85102"/>
                </a:lnTo>
                <a:lnTo>
                  <a:pt x="107200" y="93052"/>
                </a:lnTo>
                <a:lnTo>
                  <a:pt x="115125" y="98336"/>
                </a:lnTo>
                <a:lnTo>
                  <a:pt x="125018" y="100266"/>
                </a:lnTo>
                <a:lnTo>
                  <a:pt x="134899" y="98336"/>
                </a:lnTo>
                <a:lnTo>
                  <a:pt x="142824" y="93052"/>
                </a:lnTo>
                <a:lnTo>
                  <a:pt x="148107" y="85102"/>
                </a:lnTo>
                <a:lnTo>
                  <a:pt x="150012" y="75196"/>
                </a:lnTo>
                <a:lnTo>
                  <a:pt x="150012" y="25069"/>
                </a:lnTo>
                <a:close/>
              </a:path>
              <a:path w="567054" h="568960">
                <a:moveTo>
                  <a:pt x="466725" y="25069"/>
                </a:moveTo>
                <a:lnTo>
                  <a:pt x="464807" y="15163"/>
                </a:lnTo>
                <a:lnTo>
                  <a:pt x="459536" y="7213"/>
                </a:lnTo>
                <a:lnTo>
                  <a:pt x="451599" y="1917"/>
                </a:lnTo>
                <a:lnTo>
                  <a:pt x="441718" y="0"/>
                </a:lnTo>
                <a:lnTo>
                  <a:pt x="431838" y="1917"/>
                </a:lnTo>
                <a:lnTo>
                  <a:pt x="423900" y="7213"/>
                </a:lnTo>
                <a:lnTo>
                  <a:pt x="418630" y="15163"/>
                </a:lnTo>
                <a:lnTo>
                  <a:pt x="416712" y="25069"/>
                </a:lnTo>
                <a:lnTo>
                  <a:pt x="416712" y="75196"/>
                </a:lnTo>
                <a:lnTo>
                  <a:pt x="418630" y="85102"/>
                </a:lnTo>
                <a:lnTo>
                  <a:pt x="423900" y="93052"/>
                </a:lnTo>
                <a:lnTo>
                  <a:pt x="431838" y="98336"/>
                </a:lnTo>
                <a:lnTo>
                  <a:pt x="441718" y="100266"/>
                </a:lnTo>
                <a:lnTo>
                  <a:pt x="451599" y="98336"/>
                </a:lnTo>
                <a:lnTo>
                  <a:pt x="459536" y="93052"/>
                </a:lnTo>
                <a:lnTo>
                  <a:pt x="464807" y="85102"/>
                </a:lnTo>
                <a:lnTo>
                  <a:pt x="466725" y="75196"/>
                </a:lnTo>
                <a:lnTo>
                  <a:pt x="466725" y="25069"/>
                </a:lnTo>
                <a:close/>
              </a:path>
              <a:path w="567054" h="568960">
                <a:moveTo>
                  <a:pt x="566737" y="200875"/>
                </a:moveTo>
                <a:lnTo>
                  <a:pt x="0" y="200875"/>
                </a:lnTo>
                <a:lnTo>
                  <a:pt x="0" y="250469"/>
                </a:lnTo>
                <a:lnTo>
                  <a:pt x="0" y="517486"/>
                </a:lnTo>
                <a:lnTo>
                  <a:pt x="0" y="568350"/>
                </a:lnTo>
                <a:lnTo>
                  <a:pt x="566737" y="568350"/>
                </a:lnTo>
                <a:lnTo>
                  <a:pt x="566737" y="517994"/>
                </a:lnTo>
                <a:lnTo>
                  <a:pt x="566737" y="517486"/>
                </a:lnTo>
                <a:lnTo>
                  <a:pt x="566737" y="250647"/>
                </a:lnTo>
                <a:lnTo>
                  <a:pt x="516724" y="250647"/>
                </a:lnTo>
                <a:lnTo>
                  <a:pt x="516724" y="517486"/>
                </a:lnTo>
                <a:lnTo>
                  <a:pt x="49999" y="517486"/>
                </a:lnTo>
                <a:lnTo>
                  <a:pt x="49999" y="250469"/>
                </a:lnTo>
                <a:lnTo>
                  <a:pt x="566737" y="250469"/>
                </a:lnTo>
                <a:lnTo>
                  <a:pt x="566737" y="200875"/>
                </a:lnTo>
                <a:close/>
              </a:path>
              <a:path w="567054" h="568960">
                <a:moveTo>
                  <a:pt x="566737" y="50126"/>
                </a:moveTo>
                <a:lnTo>
                  <a:pt x="500062" y="50126"/>
                </a:lnTo>
                <a:lnTo>
                  <a:pt x="500062" y="75196"/>
                </a:lnTo>
                <a:lnTo>
                  <a:pt x="495515" y="98082"/>
                </a:lnTo>
                <a:lnTo>
                  <a:pt x="483082" y="116662"/>
                </a:lnTo>
                <a:lnTo>
                  <a:pt x="464553" y="129120"/>
                </a:lnTo>
                <a:lnTo>
                  <a:pt x="441718" y="133680"/>
                </a:lnTo>
                <a:lnTo>
                  <a:pt x="418896" y="129120"/>
                </a:lnTo>
                <a:lnTo>
                  <a:pt x="400367" y="116662"/>
                </a:lnTo>
                <a:lnTo>
                  <a:pt x="387921" y="98082"/>
                </a:lnTo>
                <a:lnTo>
                  <a:pt x="383374" y="75196"/>
                </a:lnTo>
                <a:lnTo>
                  <a:pt x="383374" y="50126"/>
                </a:lnTo>
                <a:lnTo>
                  <a:pt x="183349" y="50126"/>
                </a:lnTo>
                <a:lnTo>
                  <a:pt x="183349" y="75196"/>
                </a:lnTo>
                <a:lnTo>
                  <a:pt x="178816" y="98082"/>
                </a:lnTo>
                <a:lnTo>
                  <a:pt x="166370" y="116662"/>
                </a:lnTo>
                <a:lnTo>
                  <a:pt x="147840" y="129120"/>
                </a:lnTo>
                <a:lnTo>
                  <a:pt x="125018" y="133680"/>
                </a:lnTo>
                <a:lnTo>
                  <a:pt x="102184" y="129120"/>
                </a:lnTo>
                <a:lnTo>
                  <a:pt x="83654" y="116662"/>
                </a:lnTo>
                <a:lnTo>
                  <a:pt x="71221" y="98082"/>
                </a:lnTo>
                <a:lnTo>
                  <a:pt x="66675" y="75196"/>
                </a:lnTo>
                <a:lnTo>
                  <a:pt x="66675" y="50126"/>
                </a:lnTo>
                <a:lnTo>
                  <a:pt x="0" y="50126"/>
                </a:lnTo>
                <a:lnTo>
                  <a:pt x="0" y="167093"/>
                </a:lnTo>
                <a:lnTo>
                  <a:pt x="566737" y="167093"/>
                </a:lnTo>
                <a:lnTo>
                  <a:pt x="566737" y="50126"/>
                </a:lnTo>
                <a:close/>
              </a:path>
            </a:pathLst>
          </a:custGeom>
          <a:solidFill>
            <a:srgbClr val="00C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58221" y="4394961"/>
            <a:ext cx="1755775" cy="19850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1115" indent="-635" algn="ctr">
              <a:lnSpc>
                <a:spcPct val="102400"/>
              </a:lnSpc>
              <a:spcBef>
                <a:spcPts val="60"/>
              </a:spcBef>
            </a:pPr>
            <a:r>
              <a:rPr sz="1400" b="1" spc="-10" dirty="0">
                <a:latin typeface="Tahoma"/>
                <a:cs typeface="Tahoma"/>
              </a:rPr>
              <a:t>Conversion Recommendation: </a:t>
            </a:r>
            <a:r>
              <a:rPr sz="1400" spc="-30" dirty="0">
                <a:latin typeface="Verdana"/>
                <a:cs typeface="Verdana"/>
              </a:rPr>
              <a:t>Provide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900E17"/>
                </a:solidFill>
                <a:latin typeface="Verdana"/>
                <a:cs typeface="Verdana"/>
              </a:rPr>
              <a:t>day- </a:t>
            </a:r>
            <a:r>
              <a:rPr sz="1400" dirty="0">
                <a:solidFill>
                  <a:srgbClr val="900E17"/>
                </a:solidFill>
                <a:latin typeface="Verdana"/>
                <a:cs typeface="Verdana"/>
              </a:rPr>
              <a:t>based</a:t>
            </a:r>
            <a:r>
              <a:rPr sz="1400" spc="30" dirty="0">
                <a:solidFill>
                  <a:srgbClr val="900E17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900E17"/>
                </a:solidFill>
                <a:latin typeface="Verdana"/>
                <a:cs typeface="Verdana"/>
              </a:rPr>
              <a:t>membership </a:t>
            </a:r>
            <a:r>
              <a:rPr sz="1400" spc="60" dirty="0">
                <a:solidFill>
                  <a:srgbClr val="900E17"/>
                </a:solidFill>
                <a:latin typeface="Verdana"/>
                <a:cs typeface="Verdana"/>
              </a:rPr>
              <a:t>package</a:t>
            </a:r>
            <a:endParaRPr sz="1400">
              <a:latin typeface="Verdana"/>
              <a:cs typeface="Verdana"/>
            </a:endParaRPr>
          </a:p>
          <a:p>
            <a:pPr marL="12700" marR="5080" indent="-1905" algn="ctr">
              <a:lnSpc>
                <a:spcPct val="102099"/>
              </a:lnSpc>
              <a:spcBef>
                <a:spcPts val="5"/>
              </a:spcBef>
            </a:pPr>
            <a:r>
              <a:rPr sz="1400" spc="-135" dirty="0">
                <a:latin typeface="Verdana"/>
                <a:cs typeface="Verdana"/>
              </a:rPr>
              <a:t>(2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days/month,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5 </a:t>
            </a:r>
            <a:r>
              <a:rPr sz="1400" spc="-10" dirty="0">
                <a:latin typeface="Verdana"/>
                <a:cs typeface="Verdana"/>
              </a:rPr>
              <a:t>days/month) </a:t>
            </a:r>
            <a:r>
              <a:rPr sz="1400" spc="-25" dirty="0">
                <a:latin typeface="Verdana"/>
                <a:cs typeface="Verdana"/>
              </a:rPr>
              <a:t>instead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minute- </a:t>
            </a:r>
            <a:r>
              <a:rPr sz="1400" dirty="0">
                <a:latin typeface="Verdana"/>
                <a:cs typeface="Verdana"/>
              </a:rPr>
              <a:t>based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rate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6664" y="182879"/>
            <a:ext cx="4075176" cy="2714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1557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Tahoma</vt:lpstr>
      <vt:lpstr>Times New Roman</vt:lpstr>
      <vt:lpstr>Verdana</vt:lpstr>
      <vt:lpstr>Wingdings</vt:lpstr>
      <vt:lpstr>Office Theme</vt:lpstr>
      <vt:lpstr>Engine Reliability and Maintenance</vt:lpstr>
      <vt:lpstr>PowerPoint Presentation</vt:lpstr>
      <vt:lpstr>Data Analysis Problems &amp; Workarounds</vt:lpstr>
      <vt:lpstr>FINDINGS</vt:lpstr>
      <vt:lpstr>RIDES BY MONTH Casual ridership most popular in summer</vt:lpstr>
      <vt:lpstr>BIKE TYPES Classic bikes are statistically less popular with casual users</vt:lpstr>
      <vt:lpstr>Casual Riders</vt:lpstr>
      <vt:lpstr>DAYS OF THE WEEK Casual riders use bikes most frequently on weekends</vt:lpstr>
      <vt:lpstr>TRIP DURATION</vt:lpstr>
      <vt:lpstr>POPULAR RENTAL SPOTS Some overlapping stations, but noticeable differences between casual riders and members</vt:lpstr>
      <vt:lpstr>APPENDIX</vt:lpstr>
      <vt:lpstr>Assumptions and Observations</vt:lpstr>
      <vt:lpstr>Questions from reviewing the data</vt:lpstr>
      <vt:lpstr>Data Cleaning Notes</vt:lpstr>
      <vt:lpstr>Additional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How does a Bike-Share Navigate a Speedy Success?</dc:title>
  <dc:creator>Michelle Thomas</dc:creator>
  <cp:lastModifiedBy>Avnish Sharma</cp:lastModifiedBy>
  <cp:revision>1</cp:revision>
  <dcterms:created xsi:type="dcterms:W3CDTF">2025-08-13T15:36:00Z</dcterms:created>
  <dcterms:modified xsi:type="dcterms:W3CDTF">2025-08-13T15:49:55Z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2025-08-13T00:00:00Z</vt:filetime>
  </property>
  <property fmtid="{D5CDD505-2E9C-101B-9397-08002B2CF9AE}" pid="5" name="Producer">
    <vt:lpwstr>Microsoft® PowerPoint® for Microsoft 365</vt:lpwstr>
  </property>
</Properties>
</file>