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0" r:id="rId3"/>
    <p:sldId id="271" r:id="rId4"/>
    <p:sldId id="274" r:id="rId5"/>
    <p:sldId id="275" r:id="rId6"/>
    <p:sldId id="272" r:id="rId7"/>
    <p:sldId id="273" r:id="rId8"/>
    <p:sldId id="276"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86" d="100"/>
          <a:sy n="86" d="100"/>
        </p:scale>
        <p:origin x="53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27</a:t>
            </a:r>
            <a:r>
              <a:rPr lang="en-US" sz="2800" b="1" baseline="30000" dirty="0"/>
              <a:t>th</a:t>
            </a:r>
            <a:r>
              <a:rPr lang="en-US" sz="2800" b="1" dirty="0"/>
              <a:t> June 2021</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827313" y="428083"/>
            <a:ext cx="9895951" cy="464373"/>
          </a:xfrm>
        </p:spPr>
        <p:txBody>
          <a:bodyPr vert="horz" lIns="91440" tIns="45720" rIns="91440" bIns="45720" rtlCol="0" anchor="ctr" anchorCtr="0">
            <a:normAutofit fontScale="90000"/>
          </a:bodyPr>
          <a:lstStyle/>
          <a:p>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r>
              <a:rPr lang="en-US" b="1" dirty="0">
                <a:solidFill>
                  <a:srgbClr val="FF6600"/>
                </a:solidFill>
              </a:rPr>
              <a:t>Background</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390617" y="1748901"/>
            <a:ext cx="11478828" cy="4252654"/>
          </a:xfrm>
        </p:spPr>
        <p:txBody>
          <a:bodyPr vert="horz" lIns="91440" tIns="45720" rIns="91440" bIns="45720" rtlCol="0" anchor="ctr">
            <a:normAutofit/>
          </a:bodyPr>
          <a:lstStyle/>
          <a:p>
            <a:pPr marL="342900" indent="-342900" algn="l">
              <a:buFont typeface="Arial" panose="020B0604020202020204" pitchFamily="34" charset="0"/>
              <a:buChar char="•"/>
            </a:pPr>
            <a:r>
              <a:rPr lang="en-US" sz="1600" b="0" i="0" dirty="0">
                <a:solidFill>
                  <a:srgbClr val="2D3B45"/>
                </a:solidFill>
                <a:effectLst/>
              </a:rPr>
              <a:t>XYZ is a private firm in US. Due to remarkable growth in the Cab Industry in last few years and multiple key players in the market, it is planning for an investment in Cab industry.</a:t>
            </a:r>
          </a:p>
          <a:p>
            <a:pPr marL="342900" indent="-342900" algn="l">
              <a:buFont typeface="Arial" panose="020B0604020202020204" pitchFamily="34" charset="0"/>
              <a:buChar char="•"/>
            </a:pPr>
            <a:r>
              <a:rPr lang="en-US" sz="1600" dirty="0">
                <a:solidFill>
                  <a:srgbClr val="2D3B45"/>
                </a:solidFill>
              </a:rPr>
              <a:t>Objective: Perform an EDA on given cabs data and provide some recommendation for investment.</a:t>
            </a:r>
          </a:p>
          <a:p>
            <a:pPr algn="l"/>
            <a:endParaRPr lang="en-US" sz="1600" dirty="0">
              <a:solidFill>
                <a:srgbClr val="2D3B45"/>
              </a:solidFill>
            </a:endParaRPr>
          </a:p>
          <a:p>
            <a:pPr algn="l"/>
            <a:r>
              <a:rPr lang="en-US" sz="1600" dirty="0">
                <a:solidFill>
                  <a:srgbClr val="2D3B45"/>
                </a:solidFill>
              </a:rPr>
              <a:t>This analysis is divided into below  given steps:</a:t>
            </a:r>
          </a:p>
          <a:p>
            <a:pPr marL="285750" indent="-285750" algn="l">
              <a:buFont typeface="Arial" panose="020B0604020202020204" pitchFamily="34" charset="0"/>
              <a:buChar char="•"/>
            </a:pPr>
            <a:r>
              <a:rPr lang="en-US" sz="1600" dirty="0">
                <a:solidFill>
                  <a:srgbClr val="2D3B45"/>
                </a:solidFill>
              </a:rPr>
              <a:t>Data Preprocessing</a:t>
            </a:r>
          </a:p>
          <a:p>
            <a:pPr marL="285750" indent="-285750" algn="l">
              <a:buFont typeface="Arial" panose="020B0604020202020204" pitchFamily="34" charset="0"/>
              <a:buChar char="•"/>
            </a:pPr>
            <a:r>
              <a:rPr lang="en-US" sz="1600" dirty="0">
                <a:solidFill>
                  <a:srgbClr val="2D3B45"/>
                </a:solidFill>
              </a:rPr>
              <a:t>Analysis</a:t>
            </a:r>
          </a:p>
          <a:p>
            <a:pPr marL="285750" indent="-285750" algn="l">
              <a:buFont typeface="Arial" panose="020B0604020202020204" pitchFamily="34" charset="0"/>
              <a:buChar char="•"/>
            </a:pPr>
            <a:r>
              <a:rPr lang="en-US" sz="1600" dirty="0">
                <a:solidFill>
                  <a:srgbClr val="2D3B45"/>
                </a:solidFill>
              </a:rPr>
              <a:t>Recommendation </a:t>
            </a:r>
          </a:p>
          <a:p>
            <a:pPr marL="285750" indent="-285750" algn="l">
              <a:buFont typeface="Arial" panose="020B0604020202020204" pitchFamily="34" charset="0"/>
              <a:buChar char="•"/>
            </a:pPr>
            <a:endParaRPr lang="en-US" sz="1600" dirty="0"/>
          </a:p>
          <a:p>
            <a:pPr algn="l"/>
            <a:endParaRPr lang="en-US" sz="2000" dirty="0"/>
          </a:p>
        </p:txBody>
      </p:sp>
      <p:pic>
        <p:nvPicPr>
          <p:cNvPr id="17" name="Picture 16">
            <a:extLst>
              <a:ext uri="{FF2B5EF4-FFF2-40B4-BE49-F238E27FC236}">
                <a16:creationId xmlns:a16="http://schemas.microsoft.com/office/drawing/2014/main" id="{A0BB5CA2-D2FB-4BDE-8CBD-73632228A8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41350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827313" y="428084"/>
            <a:ext cx="9895951" cy="481730"/>
          </a:xfrm>
        </p:spPr>
        <p:txBody>
          <a:bodyPr vert="horz" lIns="91440" tIns="45720" rIns="91440" bIns="45720" rtlCol="0" anchor="ctr" anchorCtr="0">
            <a:normAutofit fontScale="90000"/>
          </a:bodyPr>
          <a:lstStyle/>
          <a:p>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r>
              <a:rPr lang="en-US" b="1" dirty="0">
                <a:solidFill>
                  <a:srgbClr val="FF6600"/>
                </a:solidFill>
              </a:rPr>
              <a:t>Data Preprocessing</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459350" y="2507244"/>
            <a:ext cx="11474794" cy="3440943"/>
          </a:xfrm>
        </p:spPr>
        <p:txBody>
          <a:bodyPr vert="horz" lIns="91440" tIns="45720" rIns="91440" bIns="45720" rtlCol="0" anchor="ctr">
            <a:normAutofit fontScale="77500" lnSpcReduction="20000"/>
          </a:bodyPr>
          <a:lstStyle/>
          <a:p>
            <a:pPr marL="342900" indent="-342900" algn="l">
              <a:buFont typeface="Arial" panose="020B0604020202020204" pitchFamily="34" charset="0"/>
              <a:buChar char="•"/>
            </a:pPr>
            <a:r>
              <a:rPr lang="en-US" sz="2100" b="0" i="0" dirty="0">
                <a:solidFill>
                  <a:srgbClr val="2D3B45"/>
                </a:solidFill>
                <a:effectLst/>
              </a:rPr>
              <a:t>Data is provided into CSV format. Given Data is from </a:t>
            </a:r>
            <a:r>
              <a:rPr lang="en-IN" sz="2100" dirty="0">
                <a:solidFill>
                  <a:srgbClr val="2D3B45"/>
                </a:solidFill>
              </a:rPr>
              <a:t>2016-01-31 to 2018-12-31.</a:t>
            </a:r>
            <a:endParaRPr lang="en-US" sz="2100" dirty="0">
              <a:solidFill>
                <a:srgbClr val="2D3B45"/>
              </a:solidFill>
            </a:endParaRPr>
          </a:p>
          <a:p>
            <a:pPr algn="l"/>
            <a:endParaRPr lang="en-US" sz="2100" b="0" i="0" dirty="0">
              <a:solidFill>
                <a:srgbClr val="2D3B45"/>
              </a:solidFill>
              <a:effectLst/>
            </a:endParaRPr>
          </a:p>
          <a:p>
            <a:pPr marL="285750" indent="-285750" algn="l">
              <a:buFont typeface="Wingdings" panose="05000000000000000000" pitchFamily="2" charset="2"/>
              <a:buChar char="Ø"/>
            </a:pPr>
            <a:r>
              <a:rPr lang="en-US" sz="2100" b="1" i="0" dirty="0">
                <a:solidFill>
                  <a:srgbClr val="2D3B45"/>
                </a:solidFill>
                <a:effectLst/>
              </a:rPr>
              <a:t>Cab_Data.csv </a:t>
            </a:r>
            <a:r>
              <a:rPr lang="en-US" sz="2100" b="1" i="0" dirty="0">
                <a:solidFill>
                  <a:srgbClr val="2D3B45"/>
                </a:solidFill>
                <a:effectLst/>
                <a:latin typeface="Lato Extended"/>
              </a:rPr>
              <a:t>– </a:t>
            </a:r>
            <a:r>
              <a:rPr lang="en-US" sz="2100" dirty="0">
                <a:solidFill>
                  <a:srgbClr val="2D3B45"/>
                </a:solidFill>
              </a:rPr>
              <a:t>this file includes details of transaction for 2 cab companies.</a:t>
            </a:r>
          </a:p>
          <a:p>
            <a:pPr marL="285750" indent="-285750" algn="l">
              <a:buFont typeface="Wingdings" panose="05000000000000000000" pitchFamily="2" charset="2"/>
              <a:buChar char="Ø"/>
            </a:pPr>
            <a:r>
              <a:rPr lang="en-US" sz="2100" b="1" dirty="0">
                <a:solidFill>
                  <a:srgbClr val="2D3B45"/>
                </a:solidFill>
              </a:rPr>
              <a:t>Customer_ID.csv – </a:t>
            </a:r>
            <a:r>
              <a:rPr lang="en-US" sz="2100" dirty="0">
                <a:solidFill>
                  <a:srgbClr val="2D3B45"/>
                </a:solidFill>
              </a:rPr>
              <a:t>this is a mapping table that contains a unique identifier which links the customer’s demographic details</a:t>
            </a:r>
          </a:p>
          <a:p>
            <a:pPr marL="285750" indent="-285750" algn="l">
              <a:buFont typeface="Wingdings" panose="05000000000000000000" pitchFamily="2" charset="2"/>
              <a:buChar char="Ø"/>
            </a:pPr>
            <a:r>
              <a:rPr lang="en-US" sz="2100" b="1" dirty="0">
                <a:solidFill>
                  <a:srgbClr val="2D3B45"/>
                </a:solidFill>
              </a:rPr>
              <a:t>Transaction_ID.csv </a:t>
            </a:r>
            <a:r>
              <a:rPr lang="en-US" sz="2100" b="1" i="0" dirty="0">
                <a:solidFill>
                  <a:srgbClr val="2D3B45"/>
                </a:solidFill>
                <a:effectLst/>
                <a:latin typeface="Lato Extended"/>
              </a:rPr>
              <a:t>– </a:t>
            </a:r>
            <a:r>
              <a:rPr lang="en-US" sz="2100" dirty="0">
                <a:solidFill>
                  <a:srgbClr val="2D3B45"/>
                </a:solidFill>
              </a:rPr>
              <a:t>this is a mapping table that contains transaction to customer mapping and payment mode.</a:t>
            </a:r>
          </a:p>
          <a:p>
            <a:pPr marL="285750" indent="-285750" algn="l">
              <a:buFont typeface="Wingdings" panose="05000000000000000000" pitchFamily="2" charset="2"/>
              <a:buChar char="Ø"/>
            </a:pPr>
            <a:r>
              <a:rPr lang="en-US" sz="2100" b="1" dirty="0">
                <a:solidFill>
                  <a:srgbClr val="2D3B45"/>
                </a:solidFill>
              </a:rPr>
              <a:t>City.csv – </a:t>
            </a:r>
            <a:r>
              <a:rPr lang="en-US" sz="2100" dirty="0">
                <a:solidFill>
                  <a:srgbClr val="2D3B45"/>
                </a:solidFill>
              </a:rPr>
              <a:t>this file contains list of US cities, their population and number of cab users.</a:t>
            </a:r>
          </a:p>
          <a:p>
            <a:pPr marL="285750" indent="-285750" algn="l">
              <a:buFont typeface="Arial" panose="020B0604020202020204" pitchFamily="34" charset="0"/>
              <a:buChar char="•"/>
            </a:pPr>
            <a:endParaRPr lang="en-US" sz="2100" dirty="0">
              <a:solidFill>
                <a:srgbClr val="2D3B45"/>
              </a:solidFill>
            </a:endParaRPr>
          </a:p>
          <a:p>
            <a:pPr marL="285750" indent="-285750" algn="l">
              <a:buFont typeface="Arial" panose="020B0604020202020204" pitchFamily="34" charset="0"/>
              <a:buChar char="•"/>
            </a:pPr>
            <a:r>
              <a:rPr lang="en-US" sz="2100" dirty="0">
                <a:solidFill>
                  <a:srgbClr val="2D3B45"/>
                </a:solidFill>
              </a:rPr>
              <a:t>These 4 files are combined to make final workable file with 359392 rows and 12 feature.</a:t>
            </a:r>
          </a:p>
          <a:p>
            <a:pPr marL="285750" indent="-285750" algn="l">
              <a:buFont typeface="Arial" panose="020B0604020202020204" pitchFamily="34" charset="0"/>
              <a:buChar char="•"/>
            </a:pPr>
            <a:r>
              <a:rPr lang="en-US" sz="2100" dirty="0">
                <a:solidFill>
                  <a:srgbClr val="2D3B45"/>
                </a:solidFill>
              </a:rPr>
              <a:t>After this we have derived feature like:</a:t>
            </a:r>
          </a:p>
          <a:p>
            <a:pPr marL="342900" indent="-342900" algn="l">
              <a:buFont typeface="+mj-lt"/>
              <a:buAutoNum type="arabicPeriod"/>
            </a:pPr>
            <a:r>
              <a:rPr lang="en-US" sz="2100" dirty="0">
                <a:solidFill>
                  <a:srgbClr val="2D3B45"/>
                </a:solidFill>
              </a:rPr>
              <a:t>Profit</a:t>
            </a:r>
          </a:p>
          <a:p>
            <a:pPr marL="342900" indent="-342900" algn="l">
              <a:buFont typeface="+mj-lt"/>
              <a:buAutoNum type="arabicPeriod"/>
            </a:pPr>
            <a:r>
              <a:rPr lang="en-US" sz="2100" dirty="0">
                <a:solidFill>
                  <a:srgbClr val="2D3B45"/>
                </a:solidFill>
              </a:rPr>
              <a:t>Profit per KM</a:t>
            </a:r>
          </a:p>
          <a:p>
            <a:pPr algn="l"/>
            <a:endParaRPr lang="en-US" sz="1600" dirty="0"/>
          </a:p>
          <a:p>
            <a:pPr indent="-228600" algn="l">
              <a:buFont typeface="Arial" panose="020B0604020202020204" pitchFamily="34" charset="0"/>
              <a:buChar char="•"/>
            </a:pPr>
            <a:endParaRPr lang="en-US" sz="2000" dirty="0"/>
          </a:p>
        </p:txBody>
      </p:sp>
      <p:pic>
        <p:nvPicPr>
          <p:cNvPr id="17" name="Picture 16">
            <a:extLst>
              <a:ext uri="{FF2B5EF4-FFF2-40B4-BE49-F238E27FC236}">
                <a16:creationId xmlns:a16="http://schemas.microsoft.com/office/drawing/2014/main" id="{A0BB5CA2-D2FB-4BDE-8CBD-73632228A8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17143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685270" y="361751"/>
            <a:ext cx="9895951" cy="241931"/>
          </a:xfrm>
        </p:spPr>
        <p:txBody>
          <a:bodyPr vert="horz" lIns="91440" tIns="45720" rIns="91440" bIns="45720" rtlCol="0" anchor="ctr" anchorCtr="0">
            <a:normAutofit fontScale="90000"/>
          </a:bodyPr>
          <a:lstStyle/>
          <a:p>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r>
              <a:rPr lang="en-US" b="1" dirty="0">
                <a:solidFill>
                  <a:srgbClr val="FF6600"/>
                </a:solidFill>
              </a:rPr>
              <a:t>Total Profit by Cabs based on city and their Population </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390617" y="1748901"/>
            <a:ext cx="11478828" cy="4252654"/>
          </a:xfrm>
        </p:spPr>
        <p:txBody>
          <a:bodyPr vert="horz" lIns="91440" tIns="45720" rIns="91440" bIns="45720" rtlCol="0" anchor="ctr">
            <a:normAutofit/>
          </a:bodyPr>
          <a:lstStyle/>
          <a:p>
            <a:pPr algn="l"/>
            <a:endParaRPr lang="en-US" sz="1600" dirty="0"/>
          </a:p>
          <a:p>
            <a:pPr indent="-228600" algn="l">
              <a:buFont typeface="Arial" panose="020B0604020202020204" pitchFamily="34" charset="0"/>
              <a:buChar char="•"/>
            </a:pPr>
            <a:endParaRPr lang="en-US" sz="2000" dirty="0"/>
          </a:p>
        </p:txBody>
      </p:sp>
      <p:pic>
        <p:nvPicPr>
          <p:cNvPr id="17" name="Picture 16">
            <a:extLst>
              <a:ext uri="{FF2B5EF4-FFF2-40B4-BE49-F238E27FC236}">
                <a16:creationId xmlns:a16="http://schemas.microsoft.com/office/drawing/2014/main" id="{A0BB5CA2-D2FB-4BDE-8CBD-73632228A8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5574B8BF-165A-4C38-A335-C1DB65E4D338}"/>
              </a:ext>
            </a:extLst>
          </p:cNvPr>
          <p:cNvSpPr txBox="1"/>
          <p:nvPr/>
        </p:nvSpPr>
        <p:spPr>
          <a:xfrm>
            <a:off x="6308696" y="3199496"/>
            <a:ext cx="4619865" cy="1323439"/>
          </a:xfrm>
          <a:prstGeom prst="rect">
            <a:avLst/>
          </a:prstGeom>
          <a:noFill/>
        </p:spPr>
        <p:txBody>
          <a:bodyPr wrap="square" rtlCol="0">
            <a:spAutoFit/>
          </a:bodyPr>
          <a:lstStyle/>
          <a:p>
            <a:pPr marL="285750" indent="-285750">
              <a:buFont typeface="Arial" panose="020B0604020202020204" pitchFamily="34" charset="0"/>
              <a:buChar char="•"/>
            </a:pPr>
            <a:r>
              <a:rPr lang="en-IN" sz="1600" dirty="0"/>
              <a:t>Comparison of overall profit by both the companies</a:t>
            </a:r>
          </a:p>
          <a:p>
            <a:pPr marL="285750" indent="-285750">
              <a:buFont typeface="Arial" panose="020B0604020202020204" pitchFamily="34" charset="0"/>
              <a:buChar char="•"/>
            </a:pPr>
            <a:r>
              <a:rPr lang="en-IN" sz="1600" dirty="0"/>
              <a:t>Yellow cab is more profitable.</a:t>
            </a:r>
          </a:p>
          <a:p>
            <a:pPr marL="285750" indent="-285750">
              <a:buFont typeface="Arial" panose="020B0604020202020204" pitchFamily="34" charset="0"/>
              <a:buChar char="•"/>
            </a:pPr>
            <a:r>
              <a:rPr lang="en-IN" sz="1600" dirty="0"/>
              <a:t>Yellow cab is making almost 8 time more profit than pink cab</a:t>
            </a:r>
          </a:p>
        </p:txBody>
      </p:sp>
      <p:graphicFrame>
        <p:nvGraphicFramePr>
          <p:cNvPr id="4" name="Table 3">
            <a:extLst>
              <a:ext uri="{FF2B5EF4-FFF2-40B4-BE49-F238E27FC236}">
                <a16:creationId xmlns:a16="http://schemas.microsoft.com/office/drawing/2014/main" id="{34893AD9-19CD-4259-9C63-DC86CA1A294A}"/>
              </a:ext>
            </a:extLst>
          </p:cNvPr>
          <p:cNvGraphicFramePr>
            <a:graphicFrameLocks noGrp="1"/>
          </p:cNvGraphicFramePr>
          <p:nvPr>
            <p:extLst>
              <p:ext uri="{D42A27DB-BD31-4B8C-83A1-F6EECF244321}">
                <p14:modId xmlns:p14="http://schemas.microsoft.com/office/powerpoint/2010/main" val="2661663571"/>
              </p:ext>
            </p:extLst>
          </p:nvPr>
        </p:nvGraphicFramePr>
        <p:xfrm>
          <a:off x="1171194" y="2191046"/>
          <a:ext cx="3917341" cy="800100"/>
        </p:xfrm>
        <a:graphic>
          <a:graphicData uri="http://schemas.openxmlformats.org/drawingml/2006/table">
            <a:tbl>
              <a:tblPr/>
              <a:tblGrid>
                <a:gridCol w="2266096">
                  <a:extLst>
                    <a:ext uri="{9D8B030D-6E8A-4147-A177-3AD203B41FA5}">
                      <a16:colId xmlns:a16="http://schemas.microsoft.com/office/drawing/2014/main" val="108176622"/>
                    </a:ext>
                  </a:extLst>
                </a:gridCol>
                <a:gridCol w="1651245">
                  <a:extLst>
                    <a:ext uri="{9D8B030D-6E8A-4147-A177-3AD203B41FA5}">
                      <a16:colId xmlns:a16="http://schemas.microsoft.com/office/drawing/2014/main" val="531694153"/>
                    </a:ext>
                  </a:extLst>
                </a:gridCol>
              </a:tblGrid>
              <a:tr h="266700">
                <a:tc>
                  <a:txBody>
                    <a:bodyPr/>
                    <a:lstStyle/>
                    <a:p>
                      <a:pPr algn="ctr" fontAlgn="ctr"/>
                      <a:r>
                        <a:rPr lang="en-IN" sz="1600" b="1" i="0" u="none" strike="noStrike" dirty="0">
                          <a:solidFill>
                            <a:srgbClr val="000000"/>
                          </a:solidFill>
                          <a:effectLst/>
                          <a:latin typeface="Calibri" panose="020F0502020204030204" pitchFamily="34" charset="0"/>
                        </a:rPr>
                        <a:t>Company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n-IN" sz="1600" b="1" i="0" u="none" strike="noStrike">
                          <a:solidFill>
                            <a:srgbClr val="000000"/>
                          </a:solidFill>
                          <a:effectLst/>
                          <a:latin typeface="Calibri" panose="020F0502020204030204" pitchFamily="34" charset="0"/>
                        </a:rPr>
                        <a:t>Profit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29458709"/>
                  </a:ext>
                </a:extLst>
              </a:tr>
              <a:tr h="266700">
                <a:tc>
                  <a:txBody>
                    <a:bodyPr/>
                    <a:lstStyle/>
                    <a:p>
                      <a:pPr algn="ctr" fontAlgn="ctr"/>
                      <a:r>
                        <a:rPr lang="en-IN" sz="1600" b="0" i="0" u="none" strike="noStrike" dirty="0">
                          <a:solidFill>
                            <a:srgbClr val="000000"/>
                          </a:solidFill>
                          <a:effectLst/>
                          <a:latin typeface="Calibri" panose="020F0502020204030204" pitchFamily="34" charset="0"/>
                        </a:rPr>
                        <a:t>Pink Cab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5307328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6797125"/>
                  </a:ext>
                </a:extLst>
              </a:tr>
              <a:tr h="266700">
                <a:tc>
                  <a:txBody>
                    <a:bodyPr/>
                    <a:lstStyle/>
                    <a:p>
                      <a:pPr algn="ctr" fontAlgn="ctr"/>
                      <a:r>
                        <a:rPr lang="en-IN" sz="1600" b="0" i="0" u="none" strike="noStrike">
                          <a:solidFill>
                            <a:srgbClr val="000000"/>
                          </a:solidFill>
                          <a:effectLst/>
                          <a:latin typeface="Calibri" panose="020F0502020204030204" pitchFamily="34" charset="0"/>
                        </a:rPr>
                        <a:t>Yellow Cab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44020373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8927441"/>
                  </a:ext>
                </a:extLst>
              </a:tr>
            </a:tbl>
          </a:graphicData>
        </a:graphic>
      </p:graphicFrame>
      <p:pic>
        <p:nvPicPr>
          <p:cNvPr id="8" name="Picture 7">
            <a:extLst>
              <a:ext uri="{FF2B5EF4-FFF2-40B4-BE49-F238E27FC236}">
                <a16:creationId xmlns:a16="http://schemas.microsoft.com/office/drawing/2014/main" id="{77B82B37-274B-41A0-B3A0-9981026B27AA}"/>
              </a:ext>
            </a:extLst>
          </p:cNvPr>
          <p:cNvPicPr>
            <a:picLocks noChangeAspect="1"/>
          </p:cNvPicPr>
          <p:nvPr/>
        </p:nvPicPr>
        <p:blipFill>
          <a:blip r:embed="rId3"/>
          <a:stretch>
            <a:fillRect/>
          </a:stretch>
        </p:blipFill>
        <p:spPr>
          <a:xfrm>
            <a:off x="1263439" y="3142615"/>
            <a:ext cx="3825096" cy="2781873"/>
          </a:xfrm>
          <a:prstGeom prst="rect">
            <a:avLst/>
          </a:prstGeom>
        </p:spPr>
      </p:pic>
    </p:spTree>
    <p:extLst>
      <p:ext uri="{BB962C8B-B14F-4D97-AF65-F5344CB8AC3E}">
        <p14:creationId xmlns:p14="http://schemas.microsoft.com/office/powerpoint/2010/main" val="11062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685270" y="361751"/>
            <a:ext cx="9895951" cy="241931"/>
          </a:xfrm>
        </p:spPr>
        <p:txBody>
          <a:bodyPr vert="horz" lIns="91440" tIns="45720" rIns="91440" bIns="45720" rtlCol="0" anchor="ctr" anchorCtr="0">
            <a:normAutofit fontScale="90000"/>
          </a:bodyPr>
          <a:lstStyle/>
          <a:p>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r>
              <a:rPr lang="en-US" b="1" dirty="0">
                <a:solidFill>
                  <a:srgbClr val="FF6600"/>
                </a:solidFill>
              </a:rPr>
              <a:t>Total Profit by Cities </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390617" y="1748901"/>
            <a:ext cx="11478828" cy="4252654"/>
          </a:xfrm>
        </p:spPr>
        <p:txBody>
          <a:bodyPr vert="horz" lIns="91440" tIns="45720" rIns="91440" bIns="45720" rtlCol="0" anchor="ctr">
            <a:normAutofit/>
          </a:bodyPr>
          <a:lstStyle/>
          <a:p>
            <a:pPr algn="l"/>
            <a:endParaRPr lang="en-US" sz="1600" dirty="0"/>
          </a:p>
          <a:p>
            <a:pPr indent="-228600" algn="l">
              <a:buFont typeface="Arial" panose="020B0604020202020204" pitchFamily="34" charset="0"/>
              <a:buChar char="•"/>
            </a:pPr>
            <a:endParaRPr lang="en-US" sz="2000" dirty="0"/>
          </a:p>
        </p:txBody>
      </p:sp>
      <p:pic>
        <p:nvPicPr>
          <p:cNvPr id="17" name="Picture 16">
            <a:extLst>
              <a:ext uri="{FF2B5EF4-FFF2-40B4-BE49-F238E27FC236}">
                <a16:creationId xmlns:a16="http://schemas.microsoft.com/office/drawing/2014/main" id="{A0BB5CA2-D2FB-4BDE-8CBD-73632228A8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5574B8BF-165A-4C38-A335-C1DB65E4D338}"/>
              </a:ext>
            </a:extLst>
          </p:cNvPr>
          <p:cNvSpPr txBox="1"/>
          <p:nvPr/>
        </p:nvSpPr>
        <p:spPr>
          <a:xfrm>
            <a:off x="5865667" y="4247231"/>
            <a:ext cx="461986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Plot of profit based on city.</a:t>
            </a:r>
          </a:p>
          <a:p>
            <a:pPr marL="285750" indent="-285750">
              <a:buFont typeface="Arial" panose="020B0604020202020204" pitchFamily="34" charset="0"/>
              <a:buChar char="•"/>
            </a:pPr>
            <a:r>
              <a:rPr lang="en-IN" dirty="0"/>
              <a:t>New York has highest cab user as well as highest profit.</a:t>
            </a:r>
          </a:p>
          <a:p>
            <a:pPr marL="285750" indent="-285750">
              <a:buFont typeface="Arial" panose="020B0604020202020204" pitchFamily="34" charset="0"/>
              <a:buChar char="•"/>
            </a:pPr>
            <a:r>
              <a:rPr lang="en-US" dirty="0">
                <a:solidFill>
                  <a:srgbClr val="000000"/>
                </a:solidFill>
              </a:rPr>
              <a:t>Cities</a:t>
            </a:r>
            <a:r>
              <a:rPr lang="en-US" b="0" i="0" dirty="0">
                <a:solidFill>
                  <a:srgbClr val="000000"/>
                </a:solidFill>
                <a:effectLst/>
              </a:rPr>
              <a:t> with more population have more cab users in turn more distance travelled.</a:t>
            </a:r>
            <a:endParaRPr lang="en-IN" dirty="0"/>
          </a:p>
        </p:txBody>
      </p:sp>
      <p:pic>
        <p:nvPicPr>
          <p:cNvPr id="6" name="Picture 5">
            <a:extLst>
              <a:ext uri="{FF2B5EF4-FFF2-40B4-BE49-F238E27FC236}">
                <a16:creationId xmlns:a16="http://schemas.microsoft.com/office/drawing/2014/main" id="{01C61DA0-9AF2-4299-9A4E-F3883C0F47F3}"/>
              </a:ext>
            </a:extLst>
          </p:cNvPr>
          <p:cNvPicPr>
            <a:picLocks noChangeAspect="1"/>
          </p:cNvPicPr>
          <p:nvPr/>
        </p:nvPicPr>
        <p:blipFill>
          <a:blip r:embed="rId3"/>
          <a:stretch>
            <a:fillRect/>
          </a:stretch>
        </p:blipFill>
        <p:spPr>
          <a:xfrm>
            <a:off x="459349" y="1828365"/>
            <a:ext cx="4619865" cy="3353091"/>
          </a:xfrm>
          <a:prstGeom prst="rect">
            <a:avLst/>
          </a:prstGeom>
        </p:spPr>
      </p:pic>
      <p:pic>
        <p:nvPicPr>
          <p:cNvPr id="10" name="Picture 9">
            <a:extLst>
              <a:ext uri="{FF2B5EF4-FFF2-40B4-BE49-F238E27FC236}">
                <a16:creationId xmlns:a16="http://schemas.microsoft.com/office/drawing/2014/main" id="{6302B39F-0717-4F0F-A1FA-473599D92C28}"/>
              </a:ext>
            </a:extLst>
          </p:cNvPr>
          <p:cNvPicPr>
            <a:picLocks noChangeAspect="1"/>
          </p:cNvPicPr>
          <p:nvPr/>
        </p:nvPicPr>
        <p:blipFill>
          <a:blip r:embed="rId4"/>
          <a:stretch>
            <a:fillRect/>
          </a:stretch>
        </p:blipFill>
        <p:spPr>
          <a:xfrm>
            <a:off x="5865667" y="1828365"/>
            <a:ext cx="3748850" cy="2037325"/>
          </a:xfrm>
          <a:prstGeom prst="rect">
            <a:avLst/>
          </a:prstGeom>
        </p:spPr>
      </p:pic>
    </p:spTree>
    <p:extLst>
      <p:ext uri="{BB962C8B-B14F-4D97-AF65-F5344CB8AC3E}">
        <p14:creationId xmlns:p14="http://schemas.microsoft.com/office/powerpoint/2010/main" val="2238127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685270" y="361751"/>
            <a:ext cx="9895951" cy="241931"/>
          </a:xfrm>
        </p:spPr>
        <p:txBody>
          <a:bodyPr vert="horz" lIns="91440" tIns="45720" rIns="91440" bIns="45720" rtlCol="0" anchor="ctr" anchorCtr="0">
            <a:normAutofit fontScale="90000"/>
          </a:bodyPr>
          <a:lstStyle/>
          <a:p>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r>
              <a:rPr lang="en-US" b="1" dirty="0">
                <a:solidFill>
                  <a:srgbClr val="FF6600"/>
                </a:solidFill>
              </a:rPr>
              <a:t>Pink Cab Profit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390617" y="1748901"/>
            <a:ext cx="11478828" cy="4252654"/>
          </a:xfrm>
        </p:spPr>
        <p:txBody>
          <a:bodyPr vert="horz" lIns="91440" tIns="45720" rIns="91440" bIns="45720" rtlCol="0" anchor="ctr">
            <a:normAutofit/>
          </a:bodyPr>
          <a:lstStyle/>
          <a:p>
            <a:pPr algn="l"/>
            <a:endParaRPr lang="en-US" sz="1600" dirty="0"/>
          </a:p>
          <a:p>
            <a:pPr indent="-228600" algn="l">
              <a:buFont typeface="Arial" panose="020B0604020202020204" pitchFamily="34" charset="0"/>
              <a:buChar char="•"/>
            </a:pPr>
            <a:endParaRPr lang="en-US" sz="2000" dirty="0"/>
          </a:p>
        </p:txBody>
      </p:sp>
      <p:pic>
        <p:nvPicPr>
          <p:cNvPr id="17" name="Picture 16">
            <a:extLst>
              <a:ext uri="{FF2B5EF4-FFF2-40B4-BE49-F238E27FC236}">
                <a16:creationId xmlns:a16="http://schemas.microsoft.com/office/drawing/2014/main" id="{A0BB5CA2-D2FB-4BDE-8CBD-73632228A8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AE64A04D-E8C5-4AB5-84F5-30F494F45A9F}"/>
              </a:ext>
            </a:extLst>
          </p:cNvPr>
          <p:cNvPicPr>
            <a:picLocks noChangeAspect="1"/>
          </p:cNvPicPr>
          <p:nvPr/>
        </p:nvPicPr>
        <p:blipFill>
          <a:blip r:embed="rId3"/>
          <a:stretch>
            <a:fillRect/>
          </a:stretch>
        </p:blipFill>
        <p:spPr>
          <a:xfrm>
            <a:off x="232729" y="2112885"/>
            <a:ext cx="5067239" cy="3391269"/>
          </a:xfrm>
          <a:prstGeom prst="rect">
            <a:avLst/>
          </a:prstGeom>
        </p:spPr>
      </p:pic>
      <p:sp>
        <p:nvSpPr>
          <p:cNvPr id="7" name="TextBox 6">
            <a:extLst>
              <a:ext uri="{FF2B5EF4-FFF2-40B4-BE49-F238E27FC236}">
                <a16:creationId xmlns:a16="http://schemas.microsoft.com/office/drawing/2014/main" id="{5574B8BF-165A-4C38-A335-C1DB65E4D338}"/>
              </a:ext>
            </a:extLst>
          </p:cNvPr>
          <p:cNvSpPr txBox="1"/>
          <p:nvPr/>
        </p:nvSpPr>
        <p:spPr>
          <a:xfrm>
            <a:off x="6052718" y="2954569"/>
            <a:ext cx="4619865" cy="1846659"/>
          </a:xfrm>
          <a:prstGeom prst="rect">
            <a:avLst/>
          </a:prstGeom>
          <a:noFill/>
        </p:spPr>
        <p:txBody>
          <a:bodyPr wrap="square" rtlCol="0">
            <a:spAutoFit/>
          </a:bodyPr>
          <a:lstStyle/>
          <a:p>
            <a:pPr marL="285750" indent="-285750">
              <a:buFont typeface="Arial" panose="020B0604020202020204" pitchFamily="34" charset="0"/>
              <a:buChar char="•"/>
            </a:pPr>
            <a:r>
              <a:rPr lang="en-IN" sz="1600" dirty="0"/>
              <a:t>Plot of average monthly profit made by pink cab in 3 years.</a:t>
            </a:r>
          </a:p>
          <a:p>
            <a:pPr marL="285750" indent="-285750">
              <a:buFont typeface="Arial" panose="020B0604020202020204" pitchFamily="34" charset="0"/>
              <a:buChar char="•"/>
            </a:pPr>
            <a:r>
              <a:rPr lang="en-IN" sz="1600" dirty="0"/>
              <a:t>There is seasonality in the profit may, June and July is the low performing months.</a:t>
            </a:r>
          </a:p>
          <a:p>
            <a:pPr marL="285750" indent="-285750">
              <a:buFont typeface="Arial" panose="020B0604020202020204" pitchFamily="34" charset="0"/>
              <a:buChar char="•"/>
            </a:pPr>
            <a:r>
              <a:rPr lang="en-IN" sz="1600" dirty="0"/>
              <a:t>Profit in most recent year is (2018) is comparatively lower that 2016 and 2017.</a:t>
            </a:r>
          </a:p>
          <a:p>
            <a:pPr marL="285750" indent="-285750">
              <a:buFont typeface="Arial" panose="020B0604020202020204" pitchFamily="34" charset="0"/>
              <a:buChar char="•"/>
            </a:pPr>
            <a:r>
              <a:rPr lang="en-IN" sz="1600" dirty="0"/>
              <a:t>Pink cabs profit in recent year is reduced.</a:t>
            </a:r>
            <a:r>
              <a:rPr lang="en-IN" dirty="0"/>
              <a:t>  </a:t>
            </a:r>
          </a:p>
        </p:txBody>
      </p:sp>
    </p:spTree>
    <p:extLst>
      <p:ext uri="{BB962C8B-B14F-4D97-AF65-F5344CB8AC3E}">
        <p14:creationId xmlns:p14="http://schemas.microsoft.com/office/powerpoint/2010/main" val="3574336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685270" y="361751"/>
            <a:ext cx="9895951" cy="241931"/>
          </a:xfrm>
        </p:spPr>
        <p:txBody>
          <a:bodyPr vert="horz" lIns="91440" tIns="45720" rIns="91440" bIns="45720" rtlCol="0" anchor="ctr" anchorCtr="0">
            <a:normAutofit fontScale="90000"/>
          </a:bodyPr>
          <a:lstStyle/>
          <a:p>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r>
              <a:rPr lang="en-US" b="1" dirty="0">
                <a:solidFill>
                  <a:srgbClr val="FF6600"/>
                </a:solidFill>
              </a:rPr>
              <a:t> Yellow Cab Profit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390617" y="1748901"/>
            <a:ext cx="11478828" cy="4252654"/>
          </a:xfrm>
        </p:spPr>
        <p:txBody>
          <a:bodyPr vert="horz" lIns="91440" tIns="45720" rIns="91440" bIns="45720" rtlCol="0" anchor="ctr">
            <a:normAutofit/>
          </a:bodyPr>
          <a:lstStyle/>
          <a:p>
            <a:pPr algn="l"/>
            <a:endParaRPr lang="en-US" sz="1600" dirty="0"/>
          </a:p>
          <a:p>
            <a:pPr indent="-228600" algn="l">
              <a:buFont typeface="Arial" panose="020B0604020202020204" pitchFamily="34" charset="0"/>
              <a:buChar char="•"/>
            </a:pPr>
            <a:endParaRPr lang="en-US" sz="2000" dirty="0"/>
          </a:p>
        </p:txBody>
      </p:sp>
      <p:pic>
        <p:nvPicPr>
          <p:cNvPr id="17" name="Picture 16">
            <a:extLst>
              <a:ext uri="{FF2B5EF4-FFF2-40B4-BE49-F238E27FC236}">
                <a16:creationId xmlns:a16="http://schemas.microsoft.com/office/drawing/2014/main" id="{A0BB5CA2-D2FB-4BDE-8CBD-73632228A8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5574B8BF-165A-4C38-A335-C1DB65E4D338}"/>
              </a:ext>
            </a:extLst>
          </p:cNvPr>
          <p:cNvSpPr txBox="1"/>
          <p:nvPr/>
        </p:nvSpPr>
        <p:spPr>
          <a:xfrm>
            <a:off x="5961356" y="2615451"/>
            <a:ext cx="4619865" cy="2062103"/>
          </a:xfrm>
          <a:prstGeom prst="rect">
            <a:avLst/>
          </a:prstGeom>
          <a:noFill/>
        </p:spPr>
        <p:txBody>
          <a:bodyPr wrap="square" rtlCol="0">
            <a:spAutoFit/>
          </a:bodyPr>
          <a:lstStyle/>
          <a:p>
            <a:pPr marL="285750" indent="-285750">
              <a:buFont typeface="Arial" panose="020B0604020202020204" pitchFamily="34" charset="0"/>
              <a:buChar char="•"/>
            </a:pPr>
            <a:r>
              <a:rPr lang="en-IN" sz="1600" dirty="0"/>
              <a:t>Plot of average monthly profit made by yellow cab in 3 years.</a:t>
            </a:r>
          </a:p>
          <a:p>
            <a:pPr marL="285750" indent="-285750">
              <a:buFont typeface="Arial" panose="020B0604020202020204" pitchFamily="34" charset="0"/>
              <a:buChar char="•"/>
            </a:pPr>
            <a:r>
              <a:rPr lang="en-IN" sz="1600" dirty="0"/>
              <a:t>There is no seasonality in the profit in 2</a:t>
            </a:r>
            <a:r>
              <a:rPr lang="en-IN" sz="1600" baseline="30000" dirty="0"/>
              <a:t>nd</a:t>
            </a:r>
            <a:r>
              <a:rPr lang="en-IN" sz="1600" dirty="0"/>
              <a:t> half of the years are is slightly less than 1</a:t>
            </a:r>
            <a:r>
              <a:rPr lang="en-IN" sz="1600" baseline="30000" dirty="0"/>
              <a:t>st</a:t>
            </a:r>
            <a:r>
              <a:rPr lang="en-IN" sz="1600" dirty="0"/>
              <a:t> Half of the year.</a:t>
            </a:r>
          </a:p>
          <a:p>
            <a:pPr marL="285750" indent="-285750">
              <a:buFont typeface="Arial" panose="020B0604020202020204" pitchFamily="34" charset="0"/>
              <a:buChar char="•"/>
            </a:pPr>
            <a:r>
              <a:rPr lang="en-IN" sz="1600" dirty="0"/>
              <a:t>Profit in most recent year is (2018) is comparatively lower than 2016 and 2017.</a:t>
            </a:r>
          </a:p>
          <a:p>
            <a:pPr marL="285750" indent="-285750">
              <a:buFont typeface="Arial" panose="020B0604020202020204" pitchFamily="34" charset="0"/>
              <a:buChar char="•"/>
            </a:pPr>
            <a:r>
              <a:rPr lang="en-IN" sz="1600" dirty="0"/>
              <a:t>Yellow cabs profit in recent year is reduced.  </a:t>
            </a:r>
          </a:p>
        </p:txBody>
      </p:sp>
      <p:pic>
        <p:nvPicPr>
          <p:cNvPr id="6" name="Picture 5">
            <a:extLst>
              <a:ext uri="{FF2B5EF4-FFF2-40B4-BE49-F238E27FC236}">
                <a16:creationId xmlns:a16="http://schemas.microsoft.com/office/drawing/2014/main" id="{89FCC16A-00E3-4741-8983-F78906481C59}"/>
              </a:ext>
            </a:extLst>
          </p:cNvPr>
          <p:cNvPicPr>
            <a:picLocks noChangeAspect="1"/>
          </p:cNvPicPr>
          <p:nvPr/>
        </p:nvPicPr>
        <p:blipFill>
          <a:blip r:embed="rId3"/>
          <a:stretch>
            <a:fillRect/>
          </a:stretch>
        </p:blipFill>
        <p:spPr>
          <a:xfrm>
            <a:off x="325875" y="2206101"/>
            <a:ext cx="4619865" cy="2880804"/>
          </a:xfrm>
          <a:prstGeom prst="rect">
            <a:avLst/>
          </a:prstGeom>
        </p:spPr>
      </p:pic>
    </p:spTree>
    <p:extLst>
      <p:ext uri="{BB962C8B-B14F-4D97-AF65-F5344CB8AC3E}">
        <p14:creationId xmlns:p14="http://schemas.microsoft.com/office/powerpoint/2010/main" val="2782938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685270" y="361751"/>
            <a:ext cx="9895951" cy="241931"/>
          </a:xfrm>
        </p:spPr>
        <p:txBody>
          <a:bodyPr vert="horz" lIns="91440" tIns="45720" rIns="91440" bIns="45720" rtlCol="0" anchor="ctr" anchorCtr="0">
            <a:normAutofit fontScale="90000"/>
          </a:bodyPr>
          <a:lstStyle/>
          <a:p>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br>
              <a:rPr lang="en-US" sz="1600" kern="1200" dirty="0">
                <a:solidFill>
                  <a:srgbClr val="FFFFFF"/>
                </a:solidFill>
                <a:latin typeface="+mj-lt"/>
                <a:ea typeface="+mj-ea"/>
                <a:cs typeface="+mj-cs"/>
              </a:rPr>
            </a:br>
            <a:r>
              <a:rPr lang="en-US" b="1" dirty="0">
                <a:solidFill>
                  <a:srgbClr val="FF6600"/>
                </a:solidFill>
              </a:rPr>
              <a:t> Recommendation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390617" y="1748901"/>
            <a:ext cx="11478828" cy="4252654"/>
          </a:xfrm>
        </p:spPr>
        <p:txBody>
          <a:bodyPr vert="horz" lIns="91440" tIns="45720" rIns="91440" bIns="45720" rtlCol="0" anchor="ctr">
            <a:normAutofit/>
          </a:bodyPr>
          <a:lstStyle/>
          <a:p>
            <a:pPr algn="l"/>
            <a:endParaRPr lang="en-US" sz="1600" dirty="0"/>
          </a:p>
          <a:p>
            <a:pPr indent="-228600" algn="l">
              <a:buFont typeface="Arial" panose="020B0604020202020204" pitchFamily="34" charset="0"/>
              <a:buChar char="•"/>
            </a:pPr>
            <a:endParaRPr lang="en-US" sz="2000" dirty="0"/>
          </a:p>
        </p:txBody>
      </p:sp>
      <p:pic>
        <p:nvPicPr>
          <p:cNvPr id="17" name="Picture 16">
            <a:extLst>
              <a:ext uri="{FF2B5EF4-FFF2-40B4-BE49-F238E27FC236}">
                <a16:creationId xmlns:a16="http://schemas.microsoft.com/office/drawing/2014/main" id="{A0BB5CA2-D2FB-4BDE-8CBD-73632228A8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5574B8BF-165A-4C38-A335-C1DB65E4D338}"/>
              </a:ext>
            </a:extLst>
          </p:cNvPr>
          <p:cNvSpPr txBox="1"/>
          <p:nvPr/>
        </p:nvSpPr>
        <p:spPr>
          <a:xfrm>
            <a:off x="577050" y="2615451"/>
            <a:ext cx="10004172"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t>Yellow Cab is more profitable.</a:t>
            </a:r>
          </a:p>
          <a:p>
            <a:pPr marL="285750" indent="-285750">
              <a:buFont typeface="Arial" panose="020B0604020202020204" pitchFamily="34" charset="0"/>
              <a:buChar char="•"/>
            </a:pPr>
            <a:r>
              <a:rPr lang="en-IN" sz="1600" dirty="0"/>
              <a:t>Yellow Cabs profit is almost constant through out the year.</a:t>
            </a:r>
          </a:p>
          <a:p>
            <a:pPr marL="285750" indent="-285750">
              <a:buFont typeface="Arial" panose="020B0604020202020204" pitchFamily="34" charset="0"/>
              <a:buChar char="•"/>
            </a:pPr>
            <a:r>
              <a:rPr lang="en-IN" sz="1600" dirty="0"/>
              <a:t>Investment in yellow cab will be recommended.</a:t>
            </a:r>
          </a:p>
        </p:txBody>
      </p:sp>
    </p:spTree>
    <p:extLst>
      <p:ext uri="{BB962C8B-B14F-4D97-AF65-F5344CB8AC3E}">
        <p14:creationId xmlns:p14="http://schemas.microsoft.com/office/powerpoint/2010/main" val="188897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154</TotalTime>
  <Words>463</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Lato Extended</vt:lpstr>
      <vt:lpstr>Wingdings</vt:lpstr>
      <vt:lpstr>Office Theme</vt:lpstr>
      <vt:lpstr>PowerPoint Presentation</vt:lpstr>
      <vt:lpstr>   Background</vt:lpstr>
      <vt:lpstr>   Data Preprocessing</vt:lpstr>
      <vt:lpstr>   Total Profit by Cabs based on city and their Population </vt:lpstr>
      <vt:lpstr>   Total Profit by Cities </vt:lpstr>
      <vt:lpstr>   Pink Cab Profit</vt:lpstr>
      <vt:lpstr>    Yellow Cab Profit</vt:lpstr>
      <vt:lpstr>    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Rashmikant Tribhuwannath Shukla</dc:creator>
  <cp:lastModifiedBy>Rashmikant Tribhuwannath Shukla</cp:lastModifiedBy>
  <cp:revision>21</cp:revision>
  <dcterms:created xsi:type="dcterms:W3CDTF">2021-06-27T15:25:00Z</dcterms:created>
  <dcterms:modified xsi:type="dcterms:W3CDTF">2021-06-27T17:59:59Z</dcterms:modified>
</cp:coreProperties>
</file>