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99" r:id="rId4"/>
    <p:sldId id="315" r:id="rId5"/>
    <p:sldId id="31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4" r:id="rId18"/>
    <p:sldId id="284" r:id="rId19"/>
    <p:sldId id="313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15.05.2021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15.05.2021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  <a:t/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361368"/>
          </a:xfrm>
        </p:spPr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700" y="3566160"/>
            <a:ext cx="5956300" cy="2805191"/>
          </a:xfrm>
        </p:spPr>
        <p:txBody>
          <a:bodyPr/>
          <a:lstStyle/>
          <a:p>
            <a:r>
              <a:rPr lang="ru-RU" dirty="0" smtClean="0"/>
              <a:t>Подготовила «Команда А»:</a:t>
            </a:r>
          </a:p>
          <a:p>
            <a:r>
              <a:rPr lang="ru-RU" sz="1400" b="1" dirty="0"/>
              <a:t>Состав команды:</a:t>
            </a:r>
          </a:p>
          <a:p>
            <a:r>
              <a:rPr lang="ru-RU" sz="1400" b="1" dirty="0" err="1"/>
              <a:t>Презентор</a:t>
            </a:r>
            <a:r>
              <a:rPr lang="ru-RU" sz="1400" dirty="0"/>
              <a:t> - </a:t>
            </a:r>
            <a:r>
              <a:rPr lang="ru-RU" sz="1400" dirty="0" err="1"/>
              <a:t>Роднова</a:t>
            </a:r>
            <a:r>
              <a:rPr lang="ru-RU" sz="1400" dirty="0"/>
              <a:t> </a:t>
            </a:r>
            <a:r>
              <a:rPr lang="ru-RU" sz="1400" dirty="0" smtClean="0"/>
              <a:t>Регина</a:t>
            </a:r>
            <a:endParaRPr lang="ru-RU" sz="1400" dirty="0"/>
          </a:p>
          <a:p>
            <a:r>
              <a:rPr lang="ru-RU" sz="1400" b="1" dirty="0"/>
              <a:t>Модератор</a:t>
            </a:r>
            <a:r>
              <a:rPr lang="ru-RU" sz="1400" dirty="0"/>
              <a:t> – Рашитов </a:t>
            </a:r>
            <a:r>
              <a:rPr lang="ru-RU" sz="1400" dirty="0" smtClean="0"/>
              <a:t>Илья</a:t>
            </a:r>
            <a:endParaRPr lang="ru-RU" sz="1400" dirty="0"/>
          </a:p>
          <a:p>
            <a:r>
              <a:rPr lang="ru-RU" sz="1400" b="1" dirty="0"/>
              <a:t>Разработчики: </a:t>
            </a:r>
            <a:r>
              <a:rPr lang="en-US" sz="1400" dirty="0"/>
              <a:t>Backend -</a:t>
            </a:r>
            <a:r>
              <a:rPr lang="ru-RU" sz="1400" dirty="0"/>
              <a:t> Бачинский </a:t>
            </a:r>
            <a:r>
              <a:rPr lang="ru-RU" sz="1400" dirty="0" smtClean="0"/>
              <a:t>Станислав</a:t>
            </a:r>
            <a:r>
              <a:rPr lang="ru-RU" sz="1400" dirty="0"/>
              <a:t>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</a:t>
            </a:r>
            <a:r>
              <a:rPr lang="en-US" sz="1400" dirty="0"/>
              <a:t>Frontend - </a:t>
            </a:r>
            <a:r>
              <a:rPr lang="ru-RU" sz="1400" dirty="0"/>
              <a:t>Николенко Евгений,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Кузин </a:t>
            </a:r>
            <a:r>
              <a:rPr lang="ru-RU" sz="1400" dirty="0"/>
              <a:t>Иван</a:t>
            </a:r>
          </a:p>
          <a:p>
            <a:r>
              <a:rPr lang="en-US" sz="1400" b="1" dirty="0"/>
              <a:t>Data scientist </a:t>
            </a:r>
            <a:r>
              <a:rPr lang="en-US" sz="1400" dirty="0"/>
              <a:t>– </a:t>
            </a:r>
            <a:r>
              <a:rPr lang="ru-RU" sz="1400" dirty="0" smtClean="0"/>
              <a:t>Полегаева Екатерина</a:t>
            </a:r>
            <a:endParaRPr lang="ru-RU" sz="1400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Фото, загруженное пользователем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Обработанное фото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A103FC-E609-4ACC-AF68-634DB6EA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400" y="2188369"/>
            <a:ext cx="3505200" cy="3667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86A540-3447-4DB4-816C-5570A92E9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"/>
          <a:stretch/>
        </p:blipFill>
        <p:spPr>
          <a:xfrm>
            <a:off x="6300000" y="2274094"/>
            <a:ext cx="3665840" cy="35814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1: </a:t>
            </a:r>
            <a:r>
              <a:rPr lang="en-US" dirty="0" err="1" smtClean="0"/>
              <a:t>GrayScale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173DE-C7FE-48A8-8463-18E296B4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4783" b="35761"/>
          <a:stretch/>
        </p:blipFill>
        <p:spPr>
          <a:xfrm>
            <a:off x="0" y="2877789"/>
            <a:ext cx="6548566" cy="10442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6B8ADE-B586-476B-A198-E23ADA33C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5"/>
          <a:stretch/>
        </p:blipFill>
        <p:spPr>
          <a:xfrm>
            <a:off x="7187237" y="1741267"/>
            <a:ext cx="4125197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2: повышение контрастности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130376-6E50-4E09-A2B4-5006376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55698"/>
            <a:ext cx="6272693" cy="21239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C6799E-8C9E-490A-86B6-7778AEE3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3" b="4139"/>
          <a:stretch/>
        </p:blipFill>
        <p:spPr>
          <a:xfrm>
            <a:off x="7036765" y="1714184"/>
            <a:ext cx="4020062" cy="41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: разбиение на символы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4B8325-BB6D-4A50-AC47-61DAF563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7"/>
          <a:stretch/>
        </p:blipFill>
        <p:spPr>
          <a:xfrm>
            <a:off x="6450227" y="1892819"/>
            <a:ext cx="5597172" cy="34497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97" t="29138" r="31892" b="7517"/>
          <a:stretch/>
        </p:blipFill>
        <p:spPr>
          <a:xfrm>
            <a:off x="333632" y="1369361"/>
            <a:ext cx="6116595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Процесс классификации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Построение алгоритма</a:t>
            </a:r>
            <a:r>
              <a:rPr lang="en-US" dirty="0" smtClean="0"/>
              <a:t> </a:t>
            </a:r>
            <a:r>
              <a:rPr lang="ru-RU" dirty="0" smtClean="0"/>
              <a:t>и нейронной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Загрузка обработанного фрагмента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A38CA-4DEC-4D6C-8B71-FEA273B7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1" b="54194"/>
          <a:stretch/>
        </p:blipFill>
        <p:spPr>
          <a:xfrm>
            <a:off x="5366010" y="1543817"/>
            <a:ext cx="861796" cy="1238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31E6D-9563-4531-863D-52A70ED9A614}"/>
              </a:ext>
            </a:extLst>
          </p:cNvPr>
          <p:cNvSpPr txBox="1"/>
          <p:nvPr/>
        </p:nvSpPr>
        <p:spPr>
          <a:xfrm>
            <a:off x="6227806" y="1808696"/>
            <a:ext cx="271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=  </a:t>
            </a:r>
            <a:r>
              <a:rPr lang="ru-RU" sz="3200" dirty="0" smtClean="0"/>
              <a:t>А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514" t="38191" r="37951" b="21706"/>
          <a:stretch/>
        </p:blipFill>
        <p:spPr>
          <a:xfrm>
            <a:off x="431800" y="3267855"/>
            <a:ext cx="5664200" cy="26867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4354" t="49409" r="40725" b="21030"/>
          <a:stretch/>
        </p:blipFill>
        <p:spPr>
          <a:xfrm>
            <a:off x="6131254" y="3529996"/>
            <a:ext cx="5844746" cy="21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Сравнение работы алгоритмического метода и работы нейронной сети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Алгоритмический метод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431800" y="3533065"/>
            <a:ext cx="5472000" cy="35877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4246" t="47973" r="13102" b="38514"/>
          <a:stretch/>
        </p:blipFill>
        <p:spPr>
          <a:xfrm>
            <a:off x="283518" y="4087893"/>
            <a:ext cx="10655507" cy="1114302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259" t="58699" r="12709" b="25085"/>
          <a:stretch/>
        </p:blipFill>
        <p:spPr>
          <a:xfrm>
            <a:off x="283519" y="2121315"/>
            <a:ext cx="9342395" cy="116626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Коллективом «Команда А» были реализованы: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Обработчик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Алгоритм задачи </a:t>
            </a:r>
            <a:r>
              <a:rPr lang="ru-RU" dirty="0">
                <a:solidFill>
                  <a:schemeClr val="tx1"/>
                </a:solidFill>
              </a:rPr>
              <a:t>классификации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Руководство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В дальнейшем планируется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качества перевода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16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432000" y="6512182"/>
            <a:ext cx="5664000" cy="295062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/>
              <a:t>Разработано Командой А 2021г.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787492"/>
            <a:ext cx="5956300" cy="1361368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17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 - автоматическое распознавание </a:t>
            </a:r>
            <a:r>
              <a:rPr lang="ru-RU" dirty="0"/>
              <a:t>текстов, написанных шрифтом Брайля и перекодировки их на кириллицу для русского языка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/>
              <a:t>Решение позволяет распознавать объёмные тексты, снятые на сканирующие устройства.</a:t>
            </a:r>
          </a:p>
          <a:p>
            <a:r>
              <a:rPr lang="ru-RU" dirty="0"/>
              <a:t>Решение позволяет распознавать объёмные тексты, сканированные при помощи планшетных сканеров.</a:t>
            </a:r>
          </a:p>
          <a:p>
            <a:r>
              <a:rPr lang="ru-RU" dirty="0"/>
              <a:t>Решение доступно в виде WEB приложения в режиме "клиент-сервер".</a:t>
            </a:r>
          </a:p>
          <a:p>
            <a:r>
              <a:rPr lang="ru-RU" dirty="0"/>
              <a:t>Решение позволяет распознавать тексты, написанные на русском языке.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33146" y="3185674"/>
            <a:ext cx="5472000" cy="29994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Актуальность:</a:t>
            </a:r>
          </a:p>
          <a:p>
            <a:r>
              <a:rPr lang="ru-RU" dirty="0"/>
              <a:t>поможет привлечь учителей, не владеющих азбукой Брайля к преподаванию незрячим и слабовидящим;</a:t>
            </a:r>
          </a:p>
          <a:p>
            <a:r>
              <a:rPr lang="ru-RU" dirty="0"/>
              <a:t>упростит работу преподавателей, которые должны работать с незрячими и слабовидящими по инклюзивным программам в обычных классах;</a:t>
            </a:r>
          </a:p>
          <a:p>
            <a:r>
              <a:rPr lang="ru-RU" dirty="0"/>
              <a:t>позволит переиздать </a:t>
            </a:r>
            <a:r>
              <a:rPr lang="ru-RU" dirty="0" err="1"/>
              <a:t>брайлевские</a:t>
            </a:r>
            <a:r>
              <a:rPr lang="ru-RU" dirty="0"/>
              <a:t> учебники, для которых нет цифрового источника;</a:t>
            </a:r>
          </a:p>
          <a:p>
            <a:r>
              <a:rPr lang="ru-RU" dirty="0"/>
              <a:t>позволит незрячим людям при необходимости самостоятельно подавать письменные обращения в различные инстанции;</a:t>
            </a:r>
          </a:p>
          <a:p>
            <a:r>
              <a:rPr lang="ru-RU" dirty="0"/>
              <a:t>в целом способствует общению между зрячими и незрячими людьми.</a:t>
            </a:r>
          </a:p>
          <a:p>
            <a:pPr marL="0" indent="0">
              <a:buNone/>
            </a:pPr>
            <a:r>
              <a:rPr lang="ru-RU" dirty="0" smtClean="0"/>
              <a:t>Целевая аудитория:</a:t>
            </a:r>
          </a:p>
          <a:p>
            <a:pPr marL="0" indent="0">
              <a:buNone/>
            </a:pPr>
            <a:r>
              <a:rPr lang="ru-RU" dirty="0"/>
              <a:t>Организации и отдельные люди, взаимодействующие с незрячими и слабовидящими людьми. Образовательные учреждения и близкие родственники слепых и слабовидящих детей. Незрячие и слабовидящие люди.</a:t>
            </a: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95591"/>
            <a:ext cx="5664000" cy="565899"/>
          </a:xfrm>
        </p:spPr>
        <p:txBody>
          <a:bodyPr/>
          <a:lstStyle/>
          <a:p>
            <a:r>
              <a:rPr lang="en-US" sz="3200" dirty="0" smtClean="0"/>
              <a:t>Mind Map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Постановка задачи – </a:t>
            </a:r>
            <a:r>
              <a:rPr lang="en-US" dirty="0" smtClean="0"/>
              <a:t>www.datamasters.ru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02686" y="65237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2204" b="12819"/>
          <a:stretch/>
        </p:blipFill>
        <p:spPr>
          <a:xfrm>
            <a:off x="0" y="828766"/>
            <a:ext cx="121920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64964"/>
            <a:ext cx="5664000" cy="565899"/>
          </a:xfrm>
        </p:spPr>
        <p:txBody>
          <a:bodyPr/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63978" y="926757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63978" y="2083021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1"/>
          </p:cNvCxnSpPr>
          <p:nvPr/>
        </p:nvCxnSpPr>
        <p:spPr>
          <a:xfrm flipV="1">
            <a:off x="5263978" y="1767016"/>
            <a:ext cx="0" cy="73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</p:cNvCxnSpPr>
          <p:nvPr/>
        </p:nvCxnSpPr>
        <p:spPr>
          <a:xfrm>
            <a:off x="7512908" y="1346887"/>
            <a:ext cx="0" cy="73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081319" y="3435180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 распознавания шрифта Брайля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483708" y="3435180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5263978" y="4660600"/>
            <a:ext cx="2248930" cy="1486133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Файловое хранилище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687454" y="1018662"/>
            <a:ext cx="1920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Загрузка данных </a:t>
            </a:r>
          </a:p>
          <a:p>
            <a:r>
              <a:rPr lang="ru-RU" dirty="0" smtClean="0"/>
              <a:t>пользователя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0554" y="1026612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Переведенный </a:t>
            </a:r>
          </a:p>
          <a:p>
            <a:r>
              <a:rPr lang="ru-RU" dirty="0" smtClean="0"/>
              <a:t>текст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0" idx="1"/>
            <a:endCxn id="19" idx="3"/>
          </p:cNvCxnSpPr>
          <p:nvPr/>
        </p:nvCxnSpPr>
        <p:spPr>
          <a:xfrm flipH="1" flipV="1">
            <a:off x="4732638" y="3855310"/>
            <a:ext cx="1655805" cy="805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9" idx="3"/>
            <a:endCxn id="18" idx="1"/>
          </p:cNvCxnSpPr>
          <p:nvPr/>
        </p:nvCxnSpPr>
        <p:spPr>
          <a:xfrm>
            <a:off x="4732638" y="3855310"/>
            <a:ext cx="3348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0"/>
            <a:endCxn id="10" idx="3"/>
          </p:cNvCxnSpPr>
          <p:nvPr/>
        </p:nvCxnSpPr>
        <p:spPr>
          <a:xfrm flipH="1" flipV="1">
            <a:off x="7512908" y="2503151"/>
            <a:ext cx="1692876" cy="93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1" idx="3"/>
            <a:endCxn id="9" idx="1"/>
          </p:cNvCxnSpPr>
          <p:nvPr/>
        </p:nvCxnSpPr>
        <p:spPr>
          <a:xfrm>
            <a:off x="3608173" y="1341828"/>
            <a:ext cx="1655805" cy="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2" idx="1"/>
          </p:cNvCxnSpPr>
          <p:nvPr/>
        </p:nvCxnSpPr>
        <p:spPr>
          <a:xfrm>
            <a:off x="7512908" y="1346887"/>
            <a:ext cx="1197646" cy="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32000" y="4051356"/>
            <a:ext cx="1501347" cy="41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NumPy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31999" y="3021983"/>
            <a:ext cx="1501347" cy="41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OpenCV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9" idx="1"/>
            <a:endCxn id="36" idx="3"/>
          </p:cNvCxnSpPr>
          <p:nvPr/>
        </p:nvCxnSpPr>
        <p:spPr>
          <a:xfrm flipH="1" flipV="1">
            <a:off x="1933346" y="3228582"/>
            <a:ext cx="550362" cy="626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9" idx="1"/>
            <a:endCxn id="35" idx="3"/>
          </p:cNvCxnSpPr>
          <p:nvPr/>
        </p:nvCxnSpPr>
        <p:spPr>
          <a:xfrm flipH="1">
            <a:off x="1933347" y="3855310"/>
            <a:ext cx="550361" cy="40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0484707" y="2608786"/>
            <a:ext cx="1501347" cy="41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NumPy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18" idx="3"/>
          </p:cNvCxnSpPr>
          <p:nvPr/>
        </p:nvCxnSpPr>
        <p:spPr>
          <a:xfrm flipV="1">
            <a:off x="10330249" y="3021983"/>
            <a:ext cx="905131" cy="83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614327"/>
              </p:ext>
            </p:extLst>
          </p:nvPr>
        </p:nvGraphicFramePr>
        <p:xfrm>
          <a:off x="1432560" y="1300597"/>
          <a:ext cx="9326879" cy="472477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44483">
                  <a:extLst>
                    <a:ext uri="{9D8B030D-6E8A-4147-A177-3AD203B41FA5}">
                      <a16:colId xmlns:a16="http://schemas.microsoft.com/office/drawing/2014/main" val="2443353227"/>
                    </a:ext>
                  </a:extLst>
                </a:gridCol>
                <a:gridCol w="2710941">
                  <a:extLst>
                    <a:ext uri="{9D8B030D-6E8A-4147-A177-3AD203B41FA5}">
                      <a16:colId xmlns:a16="http://schemas.microsoft.com/office/drawing/2014/main" val="35764356"/>
                    </a:ext>
                  </a:extLst>
                </a:gridCol>
                <a:gridCol w="3371455">
                  <a:extLst>
                    <a:ext uri="{9D8B030D-6E8A-4147-A177-3AD203B41FA5}">
                      <a16:colId xmlns:a16="http://schemas.microsoft.com/office/drawing/2014/main" val="3199367144"/>
                    </a:ext>
                  </a:extLst>
                </a:gridCol>
              </a:tblGrid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Инструмент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Уточнение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08915694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Backend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1898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Подготовка данных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0883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Python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Бизнес логика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Управление процессами обработки систем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400736054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 dirty="0">
                          <a:effectLst/>
                        </a:rPr>
                        <a:t>NumPy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Работа с многомерными массивами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Обработка координат изображений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246330334"/>
                  </a:ext>
                </a:extLst>
              </a:tr>
              <a:tr h="1068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 dirty="0">
                          <a:effectLst/>
                        </a:rPr>
                        <a:t>OpenCV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Библиотека для работы с изображениями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Повышение качества (контрастность, четкость) изображений;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Перевод изображений в ч/б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828204605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Построение модели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4958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Keras/TensorFlow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 dirty="0">
                          <a:effectLst/>
                        </a:rPr>
                        <a:t>Библиотека машинного обучения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Построение модели машинного обучения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207515698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Frontend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290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Flask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Фреймворк для создания </a:t>
                      </a:r>
                      <a:r>
                        <a:rPr lang="en-US" sz="1400">
                          <a:effectLst/>
                        </a:rPr>
                        <a:t>Web</a:t>
                      </a:r>
                      <a:r>
                        <a:rPr lang="ru-RU" sz="1400">
                          <a:effectLst/>
                        </a:rPr>
                        <a:t>-приложения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 dirty="0">
                          <a:effectLst/>
                        </a:rPr>
                        <a:t>Пользовательский </a:t>
                      </a:r>
                      <a:r>
                        <a:rPr lang="en-US" sz="1400" dirty="0">
                          <a:effectLst/>
                        </a:rPr>
                        <a:t>Web-</a:t>
                      </a:r>
                      <a:r>
                        <a:rPr lang="ru-RU" sz="1400" dirty="0">
                          <a:effectLst/>
                        </a:rPr>
                        <a:t>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72987752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/>
              <a:t>Проект - </a:t>
            </a:r>
            <a:r>
              <a:rPr lang="en-US" dirty="0"/>
              <a:t>https://github.com/Rash1t/Braille-recognition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145" r="1667" b="5553"/>
          <a:stretch/>
        </p:blipFill>
        <p:spPr>
          <a:xfrm>
            <a:off x="431800" y="1792877"/>
            <a:ext cx="8040294" cy="3737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2464" t="36794" r="4420" b="19637"/>
          <a:stretch/>
        </p:blipFill>
        <p:spPr>
          <a:xfrm>
            <a:off x="8963349" y="2270456"/>
            <a:ext cx="2625635" cy="27823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FD64CD-6E7D-4CD5-8DE2-59C0653B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9" y="1387223"/>
            <a:ext cx="8830962" cy="45485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Страница вывода результата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767" r="5776"/>
          <a:stretch/>
        </p:blipFill>
        <p:spPr>
          <a:xfrm>
            <a:off x="1422558" y="1368000"/>
            <a:ext cx="9346884" cy="48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513</Words>
  <Application>Microsoft Office PowerPoint</Application>
  <PresentationFormat>Широкоэкранный</PresentationFormat>
  <Paragraphs>139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Corbel</vt:lpstr>
      <vt:lpstr>Times New Roman</vt:lpstr>
      <vt:lpstr>Тема Office</vt:lpstr>
      <vt:lpstr>Распознавание шрифта Брайля</vt:lpstr>
      <vt:lpstr>Цель и задачи</vt:lpstr>
      <vt:lpstr>Актуальность</vt:lpstr>
      <vt:lpstr>Презентация PowerPoint</vt:lpstr>
      <vt:lpstr>Презентация PowerPoint</vt:lpstr>
      <vt:lpstr>Технологический стек</vt:lpstr>
      <vt:lpstr>GITHUB</vt:lpstr>
      <vt:lpstr>Интерфейс</vt:lpstr>
      <vt:lpstr>Интерфейс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Классификация символов</vt:lpstr>
      <vt:lpstr>Классификация символов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2021-04-24T10:51:12Z</dcterms:created>
  <dcterms:modified xsi:type="dcterms:W3CDTF">2021-05-15T13:53:29Z</dcterms:modified>
</cp:coreProperties>
</file>