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2"/>
  </p:notesMasterIdLst>
  <p:handoutMasterIdLst>
    <p:handoutMasterId r:id="rId23"/>
  </p:handoutMasterIdLst>
  <p:sldIdLst>
    <p:sldId id="299" r:id="rId4"/>
    <p:sldId id="315" r:id="rId5"/>
    <p:sldId id="316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11" r:id="rId17"/>
    <p:sldId id="314" r:id="rId18"/>
    <p:sldId id="317" r:id="rId19"/>
    <p:sldId id="284" r:id="rId20"/>
    <p:sldId id="313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719" autoAdjust="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D2F3D5-FC6D-4BAD-8FD0-CBFB83D68AE6}" type="datetime1">
              <a:rPr lang="ru-RU" smtClean="0"/>
              <a:t>15.05.2021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B893-0FFF-4C7C-B648-8CDDC0CCCD58}" type="datetime1">
              <a:rPr lang="ru-RU" smtClean="0"/>
              <a:pPr/>
              <a:t>15.05.2021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02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8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6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Спасибо за внимание!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5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Полилиния: Фигура 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ru-RU" sz="2500" b="1" i="0" spc="-10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ru-RU" sz="1600" b="1" i="0" spc="-100" noProof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1600" b="1" i="0" spc="-100" baseline="0" noProof="0" dirty="0">
                <a:solidFill>
                  <a:schemeClr val="accent1"/>
                </a:solidFill>
                <a:latin typeface="+mj-lt"/>
              </a:rPr>
              <a:t/>
            </a:r>
            <a:br>
              <a:rPr lang="ru-RU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ru-RU" sz="1200" b="0" i="0" spc="14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ru-RU" sz="12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Шрифт Брайля: история создания, использование в Украине | Про|странств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r="61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361368"/>
          </a:xfrm>
        </p:spPr>
        <p:txBody>
          <a:bodyPr/>
          <a:lstStyle/>
          <a:p>
            <a:r>
              <a:rPr lang="ru-RU" dirty="0" smtClean="0"/>
              <a:t>Распознавание шрифта Брайля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235700" y="3566160"/>
            <a:ext cx="5956300" cy="2805191"/>
          </a:xfrm>
        </p:spPr>
        <p:txBody>
          <a:bodyPr/>
          <a:lstStyle/>
          <a:p>
            <a:r>
              <a:rPr lang="ru-RU" dirty="0" smtClean="0"/>
              <a:t>Подготовила «Команда А»:</a:t>
            </a:r>
          </a:p>
          <a:p>
            <a:r>
              <a:rPr lang="ru-RU" sz="1400" b="1" dirty="0"/>
              <a:t>Состав команды:</a:t>
            </a:r>
          </a:p>
          <a:p>
            <a:r>
              <a:rPr lang="ru-RU" sz="1400" b="1" dirty="0" err="1"/>
              <a:t>Презентор</a:t>
            </a:r>
            <a:r>
              <a:rPr lang="ru-RU" sz="1400" dirty="0"/>
              <a:t> - </a:t>
            </a:r>
            <a:r>
              <a:rPr lang="ru-RU" sz="1400" dirty="0" err="1"/>
              <a:t>Роднова</a:t>
            </a:r>
            <a:r>
              <a:rPr lang="ru-RU" sz="1400" dirty="0"/>
              <a:t> </a:t>
            </a:r>
            <a:r>
              <a:rPr lang="ru-RU" sz="1400" dirty="0" smtClean="0"/>
              <a:t>Регина</a:t>
            </a:r>
            <a:endParaRPr lang="ru-RU" sz="1400" dirty="0"/>
          </a:p>
          <a:p>
            <a:r>
              <a:rPr lang="ru-RU" sz="1400" b="1" dirty="0"/>
              <a:t>Модератор</a:t>
            </a:r>
            <a:r>
              <a:rPr lang="ru-RU" sz="1400" dirty="0"/>
              <a:t> – Рашитов </a:t>
            </a:r>
            <a:r>
              <a:rPr lang="ru-RU" sz="1400" dirty="0" smtClean="0"/>
              <a:t>Илья</a:t>
            </a:r>
            <a:endParaRPr lang="ru-RU" sz="1400" dirty="0"/>
          </a:p>
          <a:p>
            <a:r>
              <a:rPr lang="ru-RU" sz="1400" b="1" dirty="0"/>
              <a:t>Разработчики: </a:t>
            </a:r>
            <a:r>
              <a:rPr lang="en-US" sz="1400" dirty="0"/>
              <a:t>Backend -</a:t>
            </a:r>
            <a:r>
              <a:rPr lang="ru-RU" sz="1400" dirty="0"/>
              <a:t> Бачинский </a:t>
            </a:r>
            <a:r>
              <a:rPr lang="ru-RU" sz="1400" dirty="0" smtClean="0"/>
              <a:t>Станислав</a:t>
            </a:r>
            <a:r>
              <a:rPr lang="ru-RU" sz="1400" dirty="0"/>
              <a:t>,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       </a:t>
            </a:r>
            <a:r>
              <a:rPr lang="en-US" sz="1400" dirty="0"/>
              <a:t>Frontend - </a:t>
            </a:r>
            <a:r>
              <a:rPr lang="ru-RU" sz="1400" dirty="0"/>
              <a:t>Николенко Евгений,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       Кузин </a:t>
            </a:r>
            <a:r>
              <a:rPr lang="ru-RU" sz="1400" dirty="0"/>
              <a:t>Иван</a:t>
            </a:r>
          </a:p>
          <a:p>
            <a:r>
              <a:rPr lang="en-US" sz="1400" b="1" dirty="0"/>
              <a:t>Data scientist </a:t>
            </a:r>
            <a:r>
              <a:rPr lang="en-US" sz="1400" dirty="0"/>
              <a:t>– </a:t>
            </a:r>
            <a:r>
              <a:rPr lang="ru-RU" sz="1400" dirty="0" smtClean="0"/>
              <a:t>Полегаева Екатерина</a:t>
            </a:r>
            <a:endParaRPr lang="ru-RU" sz="1400" dirty="0"/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 smtClean="0"/>
              <a:t>Разработано Командой А 2021г.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Фото, загруженное пользователем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Обработанное фото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10</a:t>
            </a:fld>
            <a:endParaRPr lang="ru-RU" noProof="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9A103FC-E609-4ACC-AF68-634DB6EA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1400" y="2188369"/>
            <a:ext cx="3505200" cy="36671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086A540-3447-4DB4-816C-5570A92E9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6"/>
          <a:stretch/>
        </p:blipFill>
        <p:spPr>
          <a:xfrm>
            <a:off x="6300000" y="2274094"/>
            <a:ext cx="3665840" cy="35814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1: </a:t>
            </a:r>
            <a:r>
              <a:rPr lang="en-US" dirty="0" err="1" smtClean="0"/>
              <a:t>GrayScale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6173DE-C7FE-48A8-8463-18E296B4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4783" b="35761"/>
          <a:stretch/>
        </p:blipFill>
        <p:spPr>
          <a:xfrm>
            <a:off x="0" y="2877789"/>
            <a:ext cx="6548566" cy="104424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E6B8ADE-B586-476B-A198-E23ADA33C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5"/>
          <a:stretch/>
        </p:blipFill>
        <p:spPr>
          <a:xfrm>
            <a:off x="7187237" y="1741267"/>
            <a:ext cx="4125197" cy="41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2: повышение контрастности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12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130376-6E50-4E09-A2B4-50063766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555698"/>
            <a:ext cx="6272693" cy="21239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C6799E-8C9E-490A-86B6-7778AEE37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83" b="4139"/>
          <a:stretch/>
        </p:blipFill>
        <p:spPr>
          <a:xfrm>
            <a:off x="7036765" y="1714184"/>
            <a:ext cx="4020062" cy="41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: разбиение на символы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4B8325-BB6D-4A50-AC47-61DAF5630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7"/>
          <a:stretch/>
        </p:blipFill>
        <p:spPr>
          <a:xfrm>
            <a:off x="6450227" y="1892819"/>
            <a:ext cx="5597172" cy="34497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1097" t="29138" r="31892" b="7517"/>
          <a:stretch/>
        </p:blipFill>
        <p:spPr>
          <a:xfrm>
            <a:off x="333632" y="1369361"/>
            <a:ext cx="6116595" cy="46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символов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Процесс классификации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Этапы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Построение алгоритма</a:t>
            </a:r>
            <a:r>
              <a:rPr lang="en-US" dirty="0" smtClean="0"/>
              <a:t> </a:t>
            </a:r>
            <a:r>
              <a:rPr lang="ru-RU" dirty="0" smtClean="0"/>
              <a:t>и нейронной сети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Загрузка обработанного фрагмента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Вывод текста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14</a:t>
            </a:fld>
            <a:endParaRPr lang="ru-RU" noProof="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DA38CA-4DEC-4D6C-8B71-FEA273B7B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01" b="54194"/>
          <a:stretch/>
        </p:blipFill>
        <p:spPr>
          <a:xfrm>
            <a:off x="5366010" y="1543817"/>
            <a:ext cx="861796" cy="1238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431E6D-9563-4531-863D-52A70ED9A614}"/>
              </a:ext>
            </a:extLst>
          </p:cNvPr>
          <p:cNvSpPr txBox="1"/>
          <p:nvPr/>
        </p:nvSpPr>
        <p:spPr>
          <a:xfrm>
            <a:off x="6227806" y="1808696"/>
            <a:ext cx="271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=  </a:t>
            </a:r>
            <a:r>
              <a:rPr lang="ru-RU" sz="3200" dirty="0" smtClean="0"/>
              <a:t>А</a:t>
            </a:r>
            <a:endParaRPr lang="ru-RU" sz="3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4514" t="38191" r="37951" b="21706"/>
          <a:stretch/>
        </p:blipFill>
        <p:spPr>
          <a:xfrm>
            <a:off x="431800" y="3267855"/>
            <a:ext cx="5664200" cy="26867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4354" t="49409" r="40725" b="21030"/>
          <a:stretch/>
        </p:blipFill>
        <p:spPr>
          <a:xfrm>
            <a:off x="6131254" y="3529996"/>
            <a:ext cx="5844746" cy="21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символов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Сравнение работы алгоритмического метода и работы нейронной сети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Алгоритмический метод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431800" y="3533065"/>
            <a:ext cx="5472000" cy="358775"/>
          </a:xfrm>
        </p:spPr>
        <p:txBody>
          <a:bodyPr/>
          <a:lstStyle/>
          <a:p>
            <a:r>
              <a:rPr lang="ru-RU" dirty="0" smtClean="0"/>
              <a:t>Нейронная сеть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14246" t="47973" r="13102" b="38514"/>
          <a:stretch/>
        </p:blipFill>
        <p:spPr>
          <a:xfrm>
            <a:off x="283518" y="4087893"/>
            <a:ext cx="10655507" cy="1114302"/>
          </a:xfrm>
          <a:prstGeom prst="rect">
            <a:avLst/>
          </a:prstGeom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15</a:t>
            </a:fld>
            <a:endParaRPr lang="ru-RU" noProof="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4259" t="58699" r="12709" b="25085"/>
          <a:stretch/>
        </p:blipFill>
        <p:spPr>
          <a:xfrm>
            <a:off x="283519" y="2121315"/>
            <a:ext cx="9342395" cy="116626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7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обработки изображения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fontAlgn="base"/>
            <a:r>
              <a:rPr lang="ru-RU" dirty="0" smtClean="0"/>
              <a:t>В </a:t>
            </a:r>
            <a:r>
              <a:rPr lang="ru-RU" dirty="0"/>
              <a:t>качестве метода определения точности полученных результатов использовали алгоритм сравнения </a:t>
            </a:r>
            <a:r>
              <a:rPr lang="ru-RU" dirty="0" err="1"/>
              <a:t>хэшируемых</a:t>
            </a:r>
            <a:r>
              <a:rPr lang="ru-RU" dirty="0"/>
              <a:t> последовательностей (в данном случае текстовых строк) разработанный Джоном У. </a:t>
            </a:r>
            <a:r>
              <a:rPr lang="ru-RU" dirty="0" err="1"/>
              <a:t>Рэтклиффом</a:t>
            </a:r>
            <a:r>
              <a:rPr lang="ru-RU" dirty="0"/>
              <a:t> и Джоном А. </a:t>
            </a:r>
            <a:r>
              <a:rPr lang="ru-RU" dirty="0" err="1"/>
              <a:t>Обершелпом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31800" y="1875134"/>
            <a:ext cx="5472000" cy="360000"/>
          </a:xfrm>
        </p:spPr>
        <p:txBody>
          <a:bodyPr/>
          <a:lstStyle/>
          <a:p>
            <a:r>
              <a:rPr lang="ru-RU" dirty="0" smtClean="0"/>
              <a:t>Исходное изображение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239600" y="4142394"/>
            <a:ext cx="5472000" cy="36982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 работы аналога </a:t>
            </a:r>
            <a:r>
              <a:rPr lang="en-US" dirty="0" err="1" smtClean="0"/>
              <a:t>AngelinaBrail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6299943" y="1875134"/>
            <a:ext cx="5472000" cy="358775"/>
          </a:xfrm>
        </p:spPr>
        <p:txBody>
          <a:bodyPr/>
          <a:lstStyle/>
          <a:p>
            <a:r>
              <a:rPr lang="ru-RU" dirty="0" smtClean="0"/>
              <a:t>Значения точности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>
          <a:xfrm>
            <a:off x="6299887" y="2326896"/>
            <a:ext cx="5472113" cy="41414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Точность </a:t>
            </a:r>
            <a:r>
              <a:rPr lang="en-US" dirty="0" err="1" smtClean="0"/>
              <a:t>AngelinaBrail</a:t>
            </a:r>
            <a:endParaRPr lang="ru-RU" dirty="0"/>
          </a:p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16</a:t>
            </a:fld>
            <a:endParaRPr lang="ru-RU" noProof="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sun9-13.userapi.com/impg/xrW4oAhm3OMDGqV2NzsOmXgVMZ4t-RrxZFlAsg/pP-qCRFJ6DI.jpg?size=1110x253&amp;quality=96&amp;sign=539d32d81c78194dff4fdc516d743d33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26895"/>
            <a:ext cx="5610961" cy="12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63.userapi.com/impg/GczaM0G544FsdPFUAOCG0yXvEVQRE3e9wn8mUw/2wrPlsljCm8.jpg?size=531x218&amp;quality=96&amp;sign=431cbddabb2dd51743606aed2e7a2e39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0" y="4512214"/>
            <a:ext cx="3880708" cy="159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Объект 4"/>
          <p:cNvSpPr txBox="1">
            <a:spLocks/>
          </p:cNvSpPr>
          <p:nvPr/>
        </p:nvSpPr>
        <p:spPr>
          <a:xfrm>
            <a:off x="4379112" y="4139444"/>
            <a:ext cx="5472000" cy="3698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Результат работы Команда А</a:t>
            </a:r>
            <a:endParaRPr lang="ru-RU" dirty="0"/>
          </a:p>
        </p:txBody>
      </p:sp>
      <p:pic>
        <p:nvPicPr>
          <p:cNvPr id="1030" name="Picture 6" descr="https://sun9-76.userapi.com/impg/u4xrVDwHx_vQjflDUBrHOW3Htz1dlwM1-SrlwA/IKJuB7y7adA.jpg?size=582x107&amp;quality=96&amp;sign=806dff609745c5da9d43aac9604443b7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15" y="4401767"/>
            <a:ext cx="554355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un9-5.userapi.com/impg/hl6FQzPU-JWicJXXjyIkC34udaGcxFKk6ikd8Q/XiHVKVNINV4.jpg?size=438x92&amp;quality=96&amp;sign=e3ff462037757d990a5f079213dcc09a&amp;type=alb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27" y="2173704"/>
            <a:ext cx="3353899" cy="70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Текст 6"/>
          <p:cNvSpPr txBox="1">
            <a:spLocks/>
          </p:cNvSpPr>
          <p:nvPr/>
        </p:nvSpPr>
        <p:spPr>
          <a:xfrm>
            <a:off x="6299887" y="2983428"/>
            <a:ext cx="5472113" cy="4141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Точность Команда А</a:t>
            </a:r>
          </a:p>
          <a:p>
            <a:endParaRPr lang="ru-RU" dirty="0"/>
          </a:p>
        </p:txBody>
      </p:sp>
      <p:pic>
        <p:nvPicPr>
          <p:cNvPr id="1034" name="Picture 10" descr="https://sun9-13.userapi.com/impg/UpYj7UmvSMm9DEkZRS70D-0F86r0vEQspsOnLA/Fpl-qgM-WLI.jpg?size=430x90&amp;quality=96&amp;sign=0eaecc39ea7e7cfc40cff9feaf5fd45a&amp;type=alb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606" y="2875870"/>
            <a:ext cx="3641520" cy="76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01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12" name="Прямоугольник 11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Коллективом «Команда А» были реализованы: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Обработчик изображений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Алгоритм задачи </a:t>
            </a:r>
            <a:r>
              <a:rPr lang="ru-RU" dirty="0">
                <a:solidFill>
                  <a:schemeClr val="tx1"/>
                </a:solidFill>
              </a:rPr>
              <a:t>классификации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Руководство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 descr="Разделитель слайда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 descr="Черта справа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/>
              <a:t>В дальнейшем планируется 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Повышение качества перевода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17</a:t>
            </a:fld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432000" y="6512182"/>
            <a:ext cx="5664000" cy="295062"/>
          </a:xfrm>
        </p:spPr>
        <p:txBody>
          <a:bodyPr/>
          <a:lstStyle/>
          <a:p>
            <a:pPr marL="0" indent="0">
              <a:buNone/>
            </a:pPr>
            <a:r>
              <a:rPr lang="ru-RU" sz="1200" dirty="0"/>
              <a:t>Разработано Командой А 2021г.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Шрифт Брайля: история создания, использование в Украине | Про|странств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r="61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235700" y="2787492"/>
            <a:ext cx="5956300" cy="1361368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 smtClean="0"/>
              <a:t>Разработано Командой А 2021г.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18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829" r="188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Распознавание шрифта Брайля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проекта  - автоматическое распознавание </a:t>
            </a:r>
            <a:r>
              <a:rPr lang="ru-RU" dirty="0"/>
              <a:t>текстов, написанных шрифтом Брайля и перекодировки их на кириллицу для русского языка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/>
              <a:t>Решение позволяет распознавать объёмные тексты, снятые на сканирующие устройства.</a:t>
            </a:r>
          </a:p>
          <a:p>
            <a:r>
              <a:rPr lang="ru-RU" dirty="0"/>
              <a:t>Решение позволяет распознавать объёмные тексты, сканированные при помощи планшетных сканеров.</a:t>
            </a:r>
          </a:p>
          <a:p>
            <a:r>
              <a:rPr lang="ru-RU" dirty="0"/>
              <a:t>Решение доступно в виде WEB приложения в режиме "клиент-сервер".</a:t>
            </a:r>
          </a:p>
          <a:p>
            <a:r>
              <a:rPr lang="ru-RU" dirty="0"/>
              <a:t>Решение позволяет распознавать тексты, написанные на русском языке.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</a:t>
            </a:fld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7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829" r="188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Распознавание шрифта Брайля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33146" y="3185674"/>
            <a:ext cx="5472000" cy="299942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Актуальность:</a:t>
            </a:r>
          </a:p>
          <a:p>
            <a:r>
              <a:rPr lang="ru-RU" dirty="0"/>
              <a:t>поможет привлечь учителей, не владеющих азбукой Брайля к преподаванию незрячим и слабовидящим;</a:t>
            </a:r>
          </a:p>
          <a:p>
            <a:r>
              <a:rPr lang="ru-RU" dirty="0"/>
              <a:t>упростит работу преподавателей, которые должны работать с незрячими и слабовидящими по инклюзивным программам в обычных классах;</a:t>
            </a:r>
          </a:p>
          <a:p>
            <a:r>
              <a:rPr lang="ru-RU" dirty="0"/>
              <a:t>позволит переиздать </a:t>
            </a:r>
            <a:r>
              <a:rPr lang="ru-RU" dirty="0" err="1"/>
              <a:t>брайлевские</a:t>
            </a:r>
            <a:r>
              <a:rPr lang="ru-RU" dirty="0"/>
              <a:t> учебники, для которых нет цифрового источника;</a:t>
            </a:r>
          </a:p>
          <a:p>
            <a:r>
              <a:rPr lang="ru-RU" dirty="0"/>
              <a:t>позволит незрячим людям при необходимости самостоятельно подавать письменные обращения в различные инстанции;</a:t>
            </a:r>
          </a:p>
          <a:p>
            <a:r>
              <a:rPr lang="ru-RU" dirty="0"/>
              <a:t>в целом способствует общению между зрячими и незрячими людьми.</a:t>
            </a:r>
          </a:p>
          <a:p>
            <a:pPr marL="0" indent="0">
              <a:buNone/>
            </a:pPr>
            <a:r>
              <a:rPr lang="ru-RU" dirty="0" smtClean="0"/>
              <a:t>Целевая аудитория:</a:t>
            </a:r>
          </a:p>
          <a:p>
            <a:pPr marL="0" indent="0">
              <a:buNone/>
            </a:pPr>
            <a:r>
              <a:rPr lang="ru-RU" dirty="0"/>
              <a:t>Организации и отдельные люди, взаимодействующие с незрячими и слабовидящими людьми. Образовательные учреждения и близкие родственники слепых и слабовидящих детей. Незрячие и слабовидящие люди.</a:t>
            </a:r>
            <a:endParaRPr lang="ru-RU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2000" y="195591"/>
            <a:ext cx="5664000" cy="565899"/>
          </a:xfrm>
        </p:spPr>
        <p:txBody>
          <a:bodyPr/>
          <a:lstStyle/>
          <a:p>
            <a:r>
              <a:rPr lang="en-US" sz="3200" dirty="0" smtClean="0"/>
              <a:t>Mind Map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Постановка задачи – </a:t>
            </a:r>
            <a:r>
              <a:rPr lang="en-US" dirty="0" smtClean="0"/>
              <a:t>www.datamasters.ru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02686" y="65237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22204" b="12819"/>
          <a:stretch/>
        </p:blipFill>
        <p:spPr>
          <a:xfrm>
            <a:off x="0" y="828766"/>
            <a:ext cx="12192000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2000" y="164964"/>
            <a:ext cx="5664000" cy="565899"/>
          </a:xfrm>
        </p:spPr>
        <p:txBody>
          <a:bodyPr/>
          <a:lstStyle/>
          <a:p>
            <a:r>
              <a:rPr lang="ru-RU" sz="3200" dirty="0" smtClean="0"/>
              <a:t>Архитектура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5</a:t>
            </a:fld>
            <a:endParaRPr lang="ru-RU" noProof="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263978" y="926757"/>
            <a:ext cx="2248930" cy="840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</a:t>
            </a:r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263978" y="2083021"/>
            <a:ext cx="2248930" cy="840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0" idx="1"/>
          </p:cNvCxnSpPr>
          <p:nvPr/>
        </p:nvCxnSpPr>
        <p:spPr>
          <a:xfrm flipV="1">
            <a:off x="5263978" y="1767016"/>
            <a:ext cx="0" cy="736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3"/>
          </p:cNvCxnSpPr>
          <p:nvPr/>
        </p:nvCxnSpPr>
        <p:spPr>
          <a:xfrm>
            <a:off x="7512908" y="1346887"/>
            <a:ext cx="0" cy="73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081319" y="3435180"/>
            <a:ext cx="2248930" cy="840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 распознавания шрифта Брайля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483708" y="3435180"/>
            <a:ext cx="2248930" cy="840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данных</a:t>
            </a:r>
            <a:endParaRPr lang="ru-RU" dirty="0"/>
          </a:p>
        </p:txBody>
      </p:sp>
      <p:sp>
        <p:nvSpPr>
          <p:cNvPr id="20" name="Блок-схема: магнитный диск 19"/>
          <p:cNvSpPr/>
          <p:nvPr/>
        </p:nvSpPr>
        <p:spPr>
          <a:xfrm>
            <a:off x="5263978" y="4660600"/>
            <a:ext cx="2248930" cy="1486133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Файловое хранилище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687454" y="1018662"/>
            <a:ext cx="19207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Загрузка данных </a:t>
            </a:r>
          </a:p>
          <a:p>
            <a:r>
              <a:rPr lang="ru-RU" dirty="0" smtClean="0"/>
              <a:t>пользователя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0554" y="1026612"/>
            <a:ext cx="17363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Переведенный </a:t>
            </a:r>
          </a:p>
          <a:p>
            <a:r>
              <a:rPr lang="ru-RU" dirty="0" smtClean="0"/>
              <a:t>текст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20" idx="1"/>
            <a:endCxn id="19" idx="3"/>
          </p:cNvCxnSpPr>
          <p:nvPr/>
        </p:nvCxnSpPr>
        <p:spPr>
          <a:xfrm flipH="1" flipV="1">
            <a:off x="4732638" y="3855310"/>
            <a:ext cx="1655805" cy="805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9" idx="3"/>
            <a:endCxn id="18" idx="1"/>
          </p:cNvCxnSpPr>
          <p:nvPr/>
        </p:nvCxnSpPr>
        <p:spPr>
          <a:xfrm>
            <a:off x="4732638" y="3855310"/>
            <a:ext cx="3348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0"/>
            <a:endCxn id="10" idx="3"/>
          </p:cNvCxnSpPr>
          <p:nvPr/>
        </p:nvCxnSpPr>
        <p:spPr>
          <a:xfrm flipH="1" flipV="1">
            <a:off x="7512908" y="2503151"/>
            <a:ext cx="1692876" cy="93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1" idx="3"/>
            <a:endCxn id="9" idx="1"/>
          </p:cNvCxnSpPr>
          <p:nvPr/>
        </p:nvCxnSpPr>
        <p:spPr>
          <a:xfrm>
            <a:off x="3608173" y="1341828"/>
            <a:ext cx="1655805" cy="5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9" idx="3"/>
            <a:endCxn id="22" idx="1"/>
          </p:cNvCxnSpPr>
          <p:nvPr/>
        </p:nvCxnSpPr>
        <p:spPr>
          <a:xfrm>
            <a:off x="7512908" y="1346887"/>
            <a:ext cx="1197646" cy="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432000" y="4051356"/>
            <a:ext cx="1501347" cy="413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NumPy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31999" y="3021983"/>
            <a:ext cx="1501347" cy="413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OpenCV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19" idx="1"/>
            <a:endCxn id="36" idx="3"/>
          </p:cNvCxnSpPr>
          <p:nvPr/>
        </p:nvCxnSpPr>
        <p:spPr>
          <a:xfrm flipH="1" flipV="1">
            <a:off x="1933346" y="3228582"/>
            <a:ext cx="550362" cy="626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9" idx="1"/>
            <a:endCxn id="35" idx="3"/>
          </p:cNvCxnSpPr>
          <p:nvPr/>
        </p:nvCxnSpPr>
        <p:spPr>
          <a:xfrm flipH="1">
            <a:off x="1933347" y="3855310"/>
            <a:ext cx="550361" cy="402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10484707" y="2608786"/>
            <a:ext cx="1501347" cy="413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NumPy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18" idx="3"/>
          </p:cNvCxnSpPr>
          <p:nvPr/>
        </p:nvCxnSpPr>
        <p:spPr>
          <a:xfrm flipV="1">
            <a:off x="10330249" y="3021983"/>
            <a:ext cx="905131" cy="83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Технологический стек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graphicFrame>
        <p:nvGraphicFramePr>
          <p:cNvPr id="6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614327"/>
              </p:ext>
            </p:extLst>
          </p:nvPr>
        </p:nvGraphicFramePr>
        <p:xfrm>
          <a:off x="1432560" y="1300597"/>
          <a:ext cx="9326879" cy="4724776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244483">
                  <a:extLst>
                    <a:ext uri="{9D8B030D-6E8A-4147-A177-3AD203B41FA5}">
                      <a16:colId xmlns:a16="http://schemas.microsoft.com/office/drawing/2014/main" val="2443353227"/>
                    </a:ext>
                  </a:extLst>
                </a:gridCol>
                <a:gridCol w="2710941">
                  <a:extLst>
                    <a:ext uri="{9D8B030D-6E8A-4147-A177-3AD203B41FA5}">
                      <a16:colId xmlns:a16="http://schemas.microsoft.com/office/drawing/2014/main" val="35764356"/>
                    </a:ext>
                  </a:extLst>
                </a:gridCol>
                <a:gridCol w="3371455">
                  <a:extLst>
                    <a:ext uri="{9D8B030D-6E8A-4147-A177-3AD203B41FA5}">
                      <a16:colId xmlns:a16="http://schemas.microsoft.com/office/drawing/2014/main" val="3199367144"/>
                    </a:ext>
                  </a:extLst>
                </a:gridCol>
              </a:tblGrid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Инструмент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Уточнение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08915694"/>
                  </a:ext>
                </a:extLst>
              </a:tr>
              <a:tr h="21375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>
                          <a:effectLst/>
                        </a:rPr>
                        <a:t>Backend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18982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Подготовка данных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08837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>
                          <a:effectLst/>
                        </a:rPr>
                        <a:t>Python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Бизнес логика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Управление процессами обработки систем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400736054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 dirty="0">
                          <a:effectLst/>
                        </a:rPr>
                        <a:t>NumPy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Работа с многомерными массивами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Обработка координат изображений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246330334"/>
                  </a:ext>
                </a:extLst>
              </a:tr>
              <a:tr h="10687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 dirty="0">
                          <a:effectLst/>
                        </a:rPr>
                        <a:t>OpenCV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Библиотека для работы с изображениями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Повышение качества (контрастность, четкость) изображений;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Перевод изображений в ч/б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828204605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Построение модели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24958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>
                          <a:effectLst/>
                        </a:rPr>
                        <a:t>Keras/TensorFlow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 dirty="0">
                          <a:effectLst/>
                        </a:rPr>
                        <a:t>Библиотека машинного обучения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Построение модели машинного обучения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207515698"/>
                  </a:ext>
                </a:extLst>
              </a:tr>
              <a:tr h="21375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>
                          <a:effectLst/>
                        </a:rPr>
                        <a:t>Frontend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72907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Flask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>
                          <a:effectLst/>
                        </a:rPr>
                        <a:t>Фреймворк для создания </a:t>
                      </a:r>
                      <a:r>
                        <a:rPr lang="en-US" sz="1400">
                          <a:effectLst/>
                        </a:rPr>
                        <a:t>Web</a:t>
                      </a:r>
                      <a:r>
                        <a:rPr lang="ru-RU" sz="1400">
                          <a:effectLst/>
                        </a:rPr>
                        <a:t>-приложения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400" dirty="0">
                          <a:effectLst/>
                        </a:rPr>
                        <a:t>Пользовательский </a:t>
                      </a:r>
                      <a:r>
                        <a:rPr lang="en-US" sz="1400" dirty="0">
                          <a:effectLst/>
                        </a:rPr>
                        <a:t>Web-</a:t>
                      </a:r>
                      <a:r>
                        <a:rPr lang="ru-RU" sz="1400" dirty="0">
                          <a:effectLst/>
                        </a:rPr>
                        <a:t>интерфейс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729877520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/>
              <a:t>Проект - </a:t>
            </a:r>
            <a:r>
              <a:rPr lang="en-US" dirty="0"/>
              <a:t>https://github.com/Rash1t/Braille-recognition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7</a:t>
            </a:fld>
            <a:endParaRPr lang="ru-RU" noProof="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3145" r="1667" b="5553"/>
          <a:stretch/>
        </p:blipFill>
        <p:spPr>
          <a:xfrm>
            <a:off x="431800" y="1792877"/>
            <a:ext cx="8040294" cy="37375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72464" t="36794" r="4420" b="19637"/>
          <a:stretch/>
        </p:blipFill>
        <p:spPr>
          <a:xfrm>
            <a:off x="8963349" y="2270456"/>
            <a:ext cx="2625635" cy="27823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3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8</a:t>
            </a:fld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FD64CD-6E7D-4CD5-8DE2-59C0653BD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19" y="1387223"/>
            <a:ext cx="8830962" cy="454859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Страница вывода результата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9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3767" r="5776"/>
          <a:stretch/>
        </p:blipFill>
        <p:spPr>
          <a:xfrm>
            <a:off x="1422558" y="1368000"/>
            <a:ext cx="9346884" cy="48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8_TF16411250.potx" id="{A260DA37-CFC9-4D02-84AC-0507580D9156}" vid="{7B0E278F-2D2E-40C5-B449-266E5B0CACE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Яркая бизнес-презентация</Template>
  <TotalTime>0</TotalTime>
  <Words>571</Words>
  <Application>Microsoft Office PowerPoint</Application>
  <PresentationFormat>Широкоэкранный</PresentationFormat>
  <Paragraphs>149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Candara</vt:lpstr>
      <vt:lpstr>Corbel</vt:lpstr>
      <vt:lpstr>Times New Roman</vt:lpstr>
      <vt:lpstr>Тема Office</vt:lpstr>
      <vt:lpstr>Распознавание шрифта Брайля</vt:lpstr>
      <vt:lpstr>Цель и задачи</vt:lpstr>
      <vt:lpstr>Актуальность</vt:lpstr>
      <vt:lpstr>Презентация PowerPoint</vt:lpstr>
      <vt:lpstr>Презентация PowerPoint</vt:lpstr>
      <vt:lpstr>Технологический стек</vt:lpstr>
      <vt:lpstr>GITHUB</vt:lpstr>
      <vt:lpstr>Интерфейс</vt:lpstr>
      <vt:lpstr>Интерфейс</vt:lpstr>
      <vt:lpstr>Предварительная обработка изображений</vt:lpstr>
      <vt:lpstr>Предварительная обработка изображений</vt:lpstr>
      <vt:lpstr>Предварительная обработка изображений</vt:lpstr>
      <vt:lpstr>Предварительная обработка изображений</vt:lpstr>
      <vt:lpstr>Классификация символов</vt:lpstr>
      <vt:lpstr>Классификация символов</vt:lpstr>
      <vt:lpstr>Точность обработки изображения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2021-04-24T10:51:12Z</dcterms:created>
  <dcterms:modified xsi:type="dcterms:W3CDTF">2021-05-15T14:13:21Z</dcterms:modified>
</cp:coreProperties>
</file>