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58" r:id="rId4"/>
    <p:sldId id="259" r:id="rId5"/>
    <p:sldId id="260" r:id="rId6"/>
    <p:sldId id="261" r:id="rId7"/>
    <p:sldId id="262" r:id="rId8"/>
    <p:sldId id="264"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smtClean="0"/>
              <a:t>לחץ כדי לערוך סגנון כותרת משנה של תבנית בסיס</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AAD347D-5ACD-4C99-B74B-A9C85AD731AF}" type="datetimeFigureOut">
              <a:rPr lang="en-US" smtClean="0"/>
              <a:t>4/29/2023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02111984F565}" type="slidenum">
              <a:rPr lang="en-US" smtClean="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03831714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94733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3760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16642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smtClean="0"/>
              <a:t>ערוך סגנונות טקסט של תבנית בסיס</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509A250-FF31-4206-8172-F9D3106AACB1}" type="datetimeFigureOut">
              <a:rPr lang="en-US" smtClean="0"/>
              <a:t>4/29/2023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02111984F565}"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81873573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he-IL" smtClean="0"/>
              <a:t>לחץ כדי לערוך סגנון כותרת של תבנית בסיס</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4/29/2023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9397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4/29/2023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72424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4/29/2023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67868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2632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509A250-FF31-4206-8172-F9D3106AACB1}" type="datetimeFigureOut">
              <a:rPr lang="en-US" smtClean="0"/>
              <a:t>4/29/2023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02111984F56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50977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509A250-FF31-4206-8172-F9D3106AACB1}" type="datetimeFigureOut">
              <a:rPr lang="en-US" smtClean="0"/>
              <a:t>4/29/2023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02111984F56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19051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509A250-FF31-4206-8172-F9D3106AACB1}" type="datetimeFigureOut">
              <a:rPr lang="en-US" smtClean="0"/>
              <a:t>4/29/2023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02111984F565}" type="slidenum">
              <a:rPr lang="en-US" smtClean="0"/>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8441837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r>
              <a:rPr lang="en-US" dirty="0" smtClean="0"/>
              <a:t>Project ML 2023</a:t>
            </a:r>
            <a:br>
              <a:rPr lang="en-US" dirty="0" smtClean="0"/>
            </a:br>
            <a:r>
              <a:rPr lang="en-US" dirty="0" smtClean="0"/>
              <a:t>p1</a:t>
            </a:r>
            <a:endParaRPr lang="en-US" dirty="0"/>
          </a:p>
        </p:txBody>
      </p:sp>
      <p:sp>
        <p:nvSpPr>
          <p:cNvPr id="3" name="כותרת משנה 2"/>
          <p:cNvSpPr>
            <a:spLocks noGrp="1"/>
          </p:cNvSpPr>
          <p:nvPr>
            <p:ph type="subTitle" idx="1"/>
          </p:nvPr>
        </p:nvSpPr>
        <p:spPr/>
        <p:txBody>
          <a:bodyPr/>
          <a:lstStyle/>
          <a:p>
            <a:r>
              <a:rPr lang="en-US" dirty="0" smtClean="0"/>
              <a:t>Submitted </a:t>
            </a:r>
            <a:r>
              <a:rPr lang="en-US" dirty="0" err="1" smtClean="0"/>
              <a:t>by:Rasha</a:t>
            </a:r>
            <a:r>
              <a:rPr lang="en-US" dirty="0" smtClean="0"/>
              <a:t> haj </a:t>
            </a:r>
            <a:r>
              <a:rPr lang="en-US" dirty="0" err="1" smtClean="0"/>
              <a:t>yahya</a:t>
            </a:r>
            <a:endParaRPr lang="en-US" dirty="0"/>
          </a:p>
        </p:txBody>
      </p:sp>
    </p:spTree>
    <p:extLst>
      <p:ext uri="{BB962C8B-B14F-4D97-AF65-F5344CB8AC3E}">
        <p14:creationId xmlns:p14="http://schemas.microsoft.com/office/powerpoint/2010/main" val="4876089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rtl="1"/>
            <a:r>
              <a:rPr lang="he-IL" sz="2500" dirty="0" smtClean="0"/>
              <a:t>בחלק2 </a:t>
            </a:r>
            <a:r>
              <a:rPr lang="he-IL" sz="2500" dirty="0" err="1" smtClean="0"/>
              <a:t>מהפרוייקט</a:t>
            </a:r>
            <a:r>
              <a:rPr lang="he-IL" sz="2500" dirty="0" smtClean="0"/>
              <a:t> השתמשתי ב </a:t>
            </a:r>
            <a:r>
              <a:rPr lang="en-US" sz="2500" dirty="0" err="1" smtClean="0"/>
              <a:t>CatBoostClassifier</a:t>
            </a:r>
            <a:r>
              <a:rPr lang="he-IL" sz="2500" dirty="0" smtClean="0"/>
              <a:t>ו</a:t>
            </a:r>
            <a:r>
              <a:rPr lang="en-US" sz="2500" dirty="0" err="1"/>
              <a:t>RandomForestClassifier</a:t>
            </a:r>
            <a:endParaRPr lang="en-US" sz="2500" dirty="0"/>
          </a:p>
        </p:txBody>
      </p:sp>
      <p:sp>
        <p:nvSpPr>
          <p:cNvPr id="3" name="מציין מיקום תוכן 2"/>
          <p:cNvSpPr>
            <a:spLocks noGrp="1"/>
          </p:cNvSpPr>
          <p:nvPr>
            <p:ph idx="1"/>
          </p:nvPr>
        </p:nvSpPr>
        <p:spPr/>
        <p:txBody>
          <a:bodyPr>
            <a:normAutofit/>
          </a:bodyPr>
          <a:lstStyle/>
          <a:p>
            <a:pPr algn="r" rtl="1"/>
            <a:r>
              <a:rPr lang="he-IL" dirty="0" smtClean="0"/>
              <a:t>ה</a:t>
            </a:r>
            <a:r>
              <a:rPr lang="en-US" dirty="0" smtClean="0"/>
              <a:t>accuracy</a:t>
            </a:r>
            <a:r>
              <a:rPr lang="he-IL" dirty="0" smtClean="0"/>
              <a:t> של </a:t>
            </a:r>
            <a:r>
              <a:rPr lang="en-US" dirty="0" err="1" smtClean="0"/>
              <a:t>CatBoostClassifier</a:t>
            </a:r>
            <a:r>
              <a:rPr lang="he-IL" dirty="0" smtClean="0"/>
              <a:t> יותר טובה מ</a:t>
            </a:r>
            <a:r>
              <a:rPr lang="en-US" dirty="0" smtClean="0"/>
              <a:t> </a:t>
            </a:r>
            <a:r>
              <a:rPr lang="en-US" dirty="0" err="1" smtClean="0"/>
              <a:t>RandomForestClassifier</a:t>
            </a:r>
            <a:endParaRPr lang="he-IL" dirty="0"/>
          </a:p>
          <a:p>
            <a:pPr algn="r" rtl="1"/>
            <a:r>
              <a:rPr lang="en-US" dirty="0" smtClean="0"/>
              <a:t>Accuracy:0.5</a:t>
            </a:r>
            <a:r>
              <a:rPr lang="he-IL" dirty="0"/>
              <a:t>המודל זיהה רק חצי מכל הנתונים </a:t>
            </a:r>
            <a:r>
              <a:rPr lang="he-IL" dirty="0" smtClean="0"/>
              <a:t>הנכונים</a:t>
            </a:r>
            <a:endParaRPr lang="en-US" dirty="0" smtClean="0"/>
          </a:p>
          <a:p>
            <a:pPr algn="r" rtl="1"/>
            <a:r>
              <a:rPr lang="en-US" dirty="0" smtClean="0"/>
              <a:t>Recall:0.5008928571428571</a:t>
            </a:r>
            <a:endParaRPr lang="he-IL" dirty="0" smtClean="0"/>
          </a:p>
          <a:p>
            <a:pPr algn="r" rtl="1"/>
            <a:r>
              <a:rPr lang="he-IL" sz="1400" dirty="0"/>
              <a:t>מה שאומר שהמודל זיהה רק חצי מכל הנתונים החיוביים הנכונים.</a:t>
            </a:r>
            <a:endParaRPr lang="en-US" sz="1400" dirty="0" smtClean="0"/>
          </a:p>
          <a:p>
            <a:pPr algn="r" rtl="1"/>
            <a:r>
              <a:rPr lang="en-US" dirty="0" smtClean="0"/>
              <a:t>Precision:0.5009056432897493</a:t>
            </a:r>
            <a:endParaRPr lang="he-IL" dirty="0" smtClean="0"/>
          </a:p>
          <a:p>
            <a:pPr algn="r" rtl="1"/>
            <a:r>
              <a:rPr lang="he-IL" sz="1600" dirty="0" smtClean="0"/>
              <a:t>חצי </a:t>
            </a:r>
            <a:r>
              <a:rPr lang="he-IL" sz="1600" dirty="0"/>
              <a:t>מכל הנתונים החיוביים שהמודל זיהה היו באמת חיוביים</a:t>
            </a:r>
            <a:r>
              <a:rPr lang="he-IL" sz="1600" dirty="0" smtClean="0"/>
              <a:t>.</a:t>
            </a:r>
            <a:endParaRPr lang="en-US" dirty="0" smtClean="0"/>
          </a:p>
          <a:p>
            <a:pPr algn="r" rtl="1"/>
            <a:r>
              <a:rPr lang="en-US" dirty="0" smtClean="0"/>
              <a:t>F1:0.5000490918016691</a:t>
            </a:r>
            <a:endParaRPr lang="he-IL" dirty="0" smtClean="0"/>
          </a:p>
          <a:p>
            <a:pPr algn="r" rtl="1"/>
            <a:r>
              <a:rPr lang="he-IL" sz="1600" dirty="0"/>
              <a:t>מה שאומר שהביצועים של המודל אינם מספיק טובים</a:t>
            </a:r>
            <a:endParaRPr lang="en-US" sz="1600" dirty="0" smtClean="0"/>
          </a:p>
          <a:p>
            <a:pPr algn="r" rtl="1"/>
            <a:endParaRPr lang="en-US" dirty="0"/>
          </a:p>
        </p:txBody>
      </p:sp>
      <p:pic>
        <p:nvPicPr>
          <p:cNvPr id="9" name="תמונה 8"/>
          <p:cNvPicPr>
            <a:picLocks noChangeAspect="1"/>
          </p:cNvPicPr>
          <p:nvPr/>
        </p:nvPicPr>
        <p:blipFill>
          <a:blip r:embed="rId2"/>
          <a:stretch>
            <a:fillRect/>
          </a:stretch>
        </p:blipFill>
        <p:spPr>
          <a:xfrm>
            <a:off x="954666" y="2707957"/>
            <a:ext cx="3858997" cy="2513546"/>
          </a:xfrm>
          <a:prstGeom prst="rect">
            <a:avLst/>
          </a:prstGeom>
        </p:spPr>
      </p:pic>
    </p:spTree>
    <p:extLst>
      <p:ext uri="{BB962C8B-B14F-4D97-AF65-F5344CB8AC3E}">
        <p14:creationId xmlns:p14="http://schemas.microsoft.com/office/powerpoint/2010/main" val="4006822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smtClean="0"/>
              <a:t>P1_</a:t>
            </a:r>
            <a:r>
              <a:rPr lang="en-US" dirty="0"/>
              <a:t>Introduction</a:t>
            </a:r>
            <a:br>
              <a:rPr lang="en-US" dirty="0"/>
            </a:br>
            <a:endParaRPr lang="en-US" dirty="0"/>
          </a:p>
        </p:txBody>
      </p:sp>
      <p:sp>
        <p:nvSpPr>
          <p:cNvPr id="3" name="מציין מיקום תוכן 2"/>
          <p:cNvSpPr>
            <a:spLocks noGrp="1"/>
          </p:cNvSpPr>
          <p:nvPr>
            <p:ph idx="1"/>
          </p:nvPr>
        </p:nvSpPr>
        <p:spPr/>
        <p:txBody>
          <a:bodyPr>
            <a:normAutofit fontScale="85000" lnSpcReduction="20000"/>
          </a:bodyPr>
          <a:lstStyle/>
          <a:p>
            <a:pPr marL="0" indent="0" algn="r" rtl="1">
              <a:buNone/>
            </a:pPr>
            <a:r>
              <a:rPr lang="he-IL" dirty="0"/>
              <a:t> </a:t>
            </a:r>
            <a:endParaRPr lang="en-US" dirty="0"/>
          </a:p>
          <a:p>
            <a:pPr algn="r" rtl="1"/>
            <a:r>
              <a:rPr lang="he-IL" dirty="0"/>
              <a:t>במערך הנתונים, תקבלו נתונים של חנויות שונות של חברת סופרמרקט לפי מזהה החנות שלהם, שהומרו למספרים שלמים חיוביים</a:t>
            </a:r>
            <a:r>
              <a:rPr lang="en-US" dirty="0"/>
              <a:t>.</a:t>
            </a:r>
          </a:p>
          <a:p>
            <a:pPr algn="r" rtl="1"/>
            <a:r>
              <a:rPr lang="he-IL" dirty="0"/>
              <a:t>מזהה חנות: מזהה (אינדקס) של החנות הספציפית</a:t>
            </a:r>
            <a:r>
              <a:rPr lang="en-US" dirty="0"/>
              <a:t>.</a:t>
            </a:r>
          </a:p>
          <a:p>
            <a:pPr algn="r" rtl="1"/>
            <a:r>
              <a:rPr lang="en-US" dirty="0" err="1"/>
              <a:t>Store_Area</a:t>
            </a:r>
            <a:r>
              <a:rPr lang="en-US" dirty="0"/>
              <a:t>: </a:t>
            </a:r>
            <a:r>
              <a:rPr lang="he-IL" dirty="0"/>
              <a:t>שטח פיזי של החנות בכיכר החצר</a:t>
            </a:r>
            <a:r>
              <a:rPr lang="en-US" dirty="0"/>
              <a:t>.</a:t>
            </a:r>
          </a:p>
          <a:p>
            <a:pPr algn="r" rtl="1"/>
            <a:r>
              <a:rPr lang="en-US" dirty="0" err="1"/>
              <a:t>Items_Available</a:t>
            </a:r>
            <a:r>
              <a:rPr lang="en-US" dirty="0"/>
              <a:t>: </a:t>
            </a:r>
            <a:r>
              <a:rPr lang="he-IL" dirty="0"/>
              <a:t>מספר פריטים שונים הזמינים בחנות המתאימה</a:t>
            </a:r>
            <a:r>
              <a:rPr lang="en-US" dirty="0"/>
              <a:t>.</a:t>
            </a:r>
          </a:p>
          <a:p>
            <a:pPr algn="r" rtl="1"/>
            <a:r>
              <a:rPr lang="en-US" dirty="0" err="1"/>
              <a:t>DailyCustomerCount</a:t>
            </a:r>
            <a:r>
              <a:rPr lang="en-US" dirty="0"/>
              <a:t>: </a:t>
            </a:r>
            <a:r>
              <a:rPr lang="he-IL" dirty="0"/>
              <a:t>מספר הלקוחות שביקרו בחנויות בממוצע על פני חודש</a:t>
            </a:r>
            <a:r>
              <a:rPr lang="en-US" dirty="0"/>
              <a:t>.</a:t>
            </a:r>
          </a:p>
          <a:p>
            <a:pPr algn="r" rtl="1"/>
            <a:r>
              <a:rPr lang="en-US" dirty="0" err="1"/>
              <a:t>Store_Sales</a:t>
            </a:r>
            <a:r>
              <a:rPr lang="en-US" dirty="0"/>
              <a:t>: </a:t>
            </a:r>
            <a:r>
              <a:rPr lang="he-IL" dirty="0"/>
              <a:t>מכירות ב</a:t>
            </a:r>
            <a:r>
              <a:rPr lang="en-US" dirty="0"/>
              <a:t>-(US $) </a:t>
            </a:r>
            <a:r>
              <a:rPr lang="he-IL" dirty="0"/>
              <a:t>שהחנויות ביצעו</a:t>
            </a:r>
            <a:r>
              <a:rPr lang="en-US" dirty="0"/>
              <a:t>.</a:t>
            </a:r>
          </a:p>
          <a:p>
            <a:pPr marL="0" indent="0" algn="r" rtl="1">
              <a:buNone/>
            </a:pPr>
            <a:r>
              <a:rPr lang="he-IL" dirty="0"/>
              <a:t> </a:t>
            </a:r>
            <a:endParaRPr lang="en-US" dirty="0">
              <a:solidFill>
                <a:schemeClr val="tx2">
                  <a:lumMod val="75000"/>
                  <a:lumOff val="25000"/>
                </a:schemeClr>
              </a:solidFill>
            </a:endParaRPr>
          </a:p>
          <a:p>
            <a:pPr marL="0" indent="0" algn="r" rtl="1">
              <a:buNone/>
            </a:pPr>
            <a:r>
              <a:rPr lang="he-IL" dirty="0">
                <a:solidFill>
                  <a:schemeClr val="tx2">
                    <a:lumMod val="75000"/>
                    <a:lumOff val="25000"/>
                  </a:schemeClr>
                </a:solidFill>
              </a:rPr>
              <a:t>עליך בנות אלגוריתם למידה שמנבא את מחירות של חנות ספציפית  ( ערך מספרי)</a:t>
            </a:r>
            <a:endParaRPr lang="en-US" dirty="0">
              <a:solidFill>
                <a:schemeClr val="tx2">
                  <a:lumMod val="75000"/>
                  <a:lumOff val="25000"/>
                </a:schemeClr>
              </a:solidFill>
            </a:endParaRPr>
          </a:p>
          <a:p>
            <a:pPr marL="0" indent="0" algn="r" rtl="1">
              <a:buNone/>
            </a:pPr>
            <a:r>
              <a:rPr lang="he-IL" dirty="0">
                <a:solidFill>
                  <a:schemeClr val="tx2">
                    <a:lumMod val="75000"/>
                    <a:lumOff val="25000"/>
                  </a:schemeClr>
                </a:solidFill>
              </a:rPr>
              <a:t>בהמשך עליך לחלק מחירות ל-2 קבוצות (גבוהה או נמוך) ולבנות אלגוריתם סווג</a:t>
            </a:r>
            <a:endParaRPr lang="en-US" dirty="0">
              <a:solidFill>
                <a:schemeClr val="tx2">
                  <a:lumMod val="75000"/>
                  <a:lumOff val="25000"/>
                </a:schemeClr>
              </a:solidFill>
            </a:endParaRPr>
          </a:p>
        </p:txBody>
      </p:sp>
    </p:spTree>
    <p:extLst>
      <p:ext uri="{BB962C8B-B14F-4D97-AF65-F5344CB8AC3E}">
        <p14:creationId xmlns:p14="http://schemas.microsoft.com/office/powerpoint/2010/main" val="1723856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a:r>
              <a:rPr lang="he-IL" sz="3200" dirty="0"/>
              <a:t>להציג את הנתונים ומה עשיתם בתהליך "הניקוי"</a:t>
            </a:r>
            <a:endParaRPr lang="en-US" sz="3200" dirty="0"/>
          </a:p>
        </p:txBody>
      </p:sp>
      <p:sp>
        <p:nvSpPr>
          <p:cNvPr id="5" name="Rectangle 1"/>
          <p:cNvSpPr>
            <a:spLocks noChangeArrowheads="1"/>
          </p:cNvSpPr>
          <p:nvPr/>
        </p:nvSpPr>
        <p:spPr bwMode="auto">
          <a:xfrm>
            <a:off x="5686697" y="-1347654"/>
            <a:ext cx="686069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Inter"/>
              </a:rPr>
              <a:t>896 rows × 5 columns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9" name="מציין מיקום תוכן 8"/>
          <p:cNvPicPr>
            <a:picLocks noGrp="1" noChangeAspect="1"/>
          </p:cNvPicPr>
          <p:nvPr>
            <p:ph idx="1"/>
          </p:nvPr>
        </p:nvPicPr>
        <p:blipFill>
          <a:blip r:embed="rId2"/>
          <a:stretch>
            <a:fillRect/>
          </a:stretch>
        </p:blipFill>
        <p:spPr>
          <a:xfrm>
            <a:off x="7190913" y="1326944"/>
            <a:ext cx="4451850" cy="3546282"/>
          </a:xfrm>
          <a:prstGeom prst="rect">
            <a:avLst/>
          </a:prstGeom>
        </p:spPr>
      </p:pic>
      <p:sp>
        <p:nvSpPr>
          <p:cNvPr id="10" name="חץ שמאלה 9"/>
          <p:cNvSpPr/>
          <p:nvPr/>
        </p:nvSpPr>
        <p:spPr>
          <a:xfrm>
            <a:off x="5175682" y="2734322"/>
            <a:ext cx="1660124" cy="4882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תמונה 10"/>
          <p:cNvPicPr>
            <a:picLocks noChangeAspect="1"/>
          </p:cNvPicPr>
          <p:nvPr/>
        </p:nvPicPr>
        <p:blipFill>
          <a:blip r:embed="rId3"/>
          <a:stretch>
            <a:fillRect/>
          </a:stretch>
        </p:blipFill>
        <p:spPr>
          <a:xfrm>
            <a:off x="842758" y="1326944"/>
            <a:ext cx="4332924" cy="3303027"/>
          </a:xfrm>
          <a:prstGeom prst="rect">
            <a:avLst/>
          </a:prstGeom>
        </p:spPr>
      </p:pic>
    </p:spTree>
    <p:extLst>
      <p:ext uri="{BB962C8B-B14F-4D97-AF65-F5344CB8AC3E}">
        <p14:creationId xmlns:p14="http://schemas.microsoft.com/office/powerpoint/2010/main" val="1817092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t>בתהליך </a:t>
            </a:r>
            <a:r>
              <a:rPr lang="he-IL" dirty="0"/>
              <a:t>"הניקוי"</a:t>
            </a:r>
            <a:endParaRPr lang="en-US" dirty="0"/>
          </a:p>
        </p:txBody>
      </p:sp>
      <p:sp>
        <p:nvSpPr>
          <p:cNvPr id="3" name="מציין מיקום תוכן 2"/>
          <p:cNvSpPr>
            <a:spLocks noGrp="1"/>
          </p:cNvSpPr>
          <p:nvPr>
            <p:ph idx="1"/>
          </p:nvPr>
        </p:nvSpPr>
        <p:spPr>
          <a:xfrm>
            <a:off x="818606" y="1296138"/>
            <a:ext cx="10154194" cy="5561861"/>
          </a:xfrm>
        </p:spPr>
        <p:txBody>
          <a:bodyPr>
            <a:normAutofit/>
          </a:bodyPr>
          <a:lstStyle/>
          <a:p>
            <a:pPr marL="0" indent="0" algn="ctr" rtl="1">
              <a:buNone/>
            </a:pPr>
            <a:r>
              <a:rPr lang="he-IL" sz="1600" dirty="0"/>
              <a:t> </a:t>
            </a:r>
            <a:r>
              <a:rPr lang="he-IL" sz="1600" dirty="0" smtClean="0"/>
              <a:t>                                                            1.</a:t>
            </a:r>
            <a:r>
              <a:rPr lang="he-IL" sz="1600" dirty="0"/>
              <a:t> בדיקת משקל החסרים מספר כמה ערכים חסרים יש בכל עמודה בטבלה של הנתונים. </a:t>
            </a:r>
            <a:r>
              <a:rPr lang="he-IL" sz="1600" dirty="0" smtClean="0"/>
              <a:t>                                   </a:t>
            </a:r>
          </a:p>
          <a:p>
            <a:pPr marL="0" indent="0" algn="ctr" rtl="1">
              <a:buNone/>
            </a:pPr>
            <a:r>
              <a:rPr lang="he-IL" sz="1600" dirty="0" smtClean="0"/>
              <a:t>                                                 הבדיקה הזו חשובה </a:t>
            </a:r>
            <a:r>
              <a:rPr lang="he-IL" sz="1600" dirty="0"/>
              <a:t>כי </a:t>
            </a:r>
            <a:r>
              <a:rPr lang="he-IL" sz="1600" dirty="0" smtClean="0"/>
              <a:t>הערכים החסרים </a:t>
            </a:r>
            <a:r>
              <a:rPr lang="he-IL" sz="1600" dirty="0"/>
              <a:t>יכולים להשפיע על התוצאות של </a:t>
            </a:r>
            <a:r>
              <a:rPr lang="he-IL" sz="1600" dirty="0" smtClean="0"/>
              <a:t>הניתוח שלנו </a:t>
            </a:r>
          </a:p>
          <a:p>
            <a:pPr marL="0" indent="0" algn="ctr" rtl="1">
              <a:buNone/>
            </a:pPr>
            <a:endParaRPr lang="he-IL" sz="1600" dirty="0" smtClean="0"/>
          </a:p>
          <a:p>
            <a:pPr marL="0" indent="0" algn="ctr" rtl="1">
              <a:buNone/>
            </a:pPr>
            <a:endParaRPr lang="he-IL" sz="1600" dirty="0" smtClean="0"/>
          </a:p>
          <a:p>
            <a:pPr marL="0" indent="0" algn="ctr" rtl="1">
              <a:buNone/>
            </a:pPr>
            <a:r>
              <a:rPr lang="en-US" sz="1600" dirty="0" smtClean="0"/>
              <a:t>                                                                 </a:t>
            </a:r>
            <a:endParaRPr lang="he-IL" sz="1600" dirty="0" smtClean="0"/>
          </a:p>
          <a:p>
            <a:pPr marL="0" indent="0" algn="ctr" rtl="1">
              <a:buNone/>
            </a:pPr>
            <a:endParaRPr lang="he-IL" sz="1600" dirty="0"/>
          </a:p>
          <a:p>
            <a:pPr marL="0" indent="0" algn="ctr" rtl="1">
              <a:buNone/>
            </a:pPr>
            <a:endParaRPr lang="en-US" sz="1600" dirty="0"/>
          </a:p>
        </p:txBody>
      </p:sp>
      <p:sp>
        <p:nvSpPr>
          <p:cNvPr id="4" name="מלבן עם פינות מעוגלות באותו צד 3"/>
          <p:cNvSpPr/>
          <p:nvPr/>
        </p:nvSpPr>
        <p:spPr>
          <a:xfrm>
            <a:off x="7890029" y="1430789"/>
            <a:ext cx="2707690" cy="807867"/>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807911" y="1553037"/>
            <a:ext cx="2414726" cy="646331"/>
          </a:xfrm>
          <a:prstGeom prst="rect">
            <a:avLst/>
          </a:prstGeom>
          <a:noFill/>
        </p:spPr>
        <p:txBody>
          <a:bodyPr wrap="square" rtlCol="0">
            <a:spAutoFit/>
          </a:bodyPr>
          <a:lstStyle/>
          <a:p>
            <a:r>
              <a:rPr lang="en-US" dirty="0"/>
              <a:t>Step 1: check missing ratio</a:t>
            </a:r>
          </a:p>
        </p:txBody>
      </p:sp>
      <p:cxnSp>
        <p:nvCxnSpPr>
          <p:cNvPr id="10" name="מחבר מעוקל 9"/>
          <p:cNvCxnSpPr/>
          <p:nvPr/>
        </p:nvCxnSpPr>
        <p:spPr>
          <a:xfrm rot="5400000">
            <a:off x="8300620" y="2317072"/>
            <a:ext cx="390623" cy="37286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מלבן עם פינות מעוגלות באותו צד 11"/>
          <p:cNvSpPr/>
          <p:nvPr/>
        </p:nvSpPr>
        <p:spPr>
          <a:xfrm>
            <a:off x="6889072" y="2710090"/>
            <a:ext cx="2126202" cy="727969"/>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062187" y="2758798"/>
            <a:ext cx="1953087" cy="646331"/>
          </a:xfrm>
          <a:prstGeom prst="rect">
            <a:avLst/>
          </a:prstGeom>
          <a:noFill/>
        </p:spPr>
        <p:txBody>
          <a:bodyPr wrap="square" rtlCol="0">
            <a:spAutoFit/>
          </a:bodyPr>
          <a:lstStyle/>
          <a:p>
            <a:r>
              <a:rPr lang="en-US" dirty="0"/>
              <a:t>Step 2: Handle duplicates</a:t>
            </a:r>
          </a:p>
        </p:txBody>
      </p:sp>
      <p:cxnSp>
        <p:nvCxnSpPr>
          <p:cNvPr id="15" name="מחבר מעוקל 14"/>
          <p:cNvCxnSpPr/>
          <p:nvPr/>
        </p:nvCxnSpPr>
        <p:spPr>
          <a:xfrm rot="5400000">
            <a:off x="7343407" y="3507506"/>
            <a:ext cx="538390" cy="39949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מלבן עם פינות מעוגלות באותו צד 16"/>
          <p:cNvSpPr/>
          <p:nvPr/>
        </p:nvSpPr>
        <p:spPr>
          <a:xfrm>
            <a:off x="6189955" y="3976449"/>
            <a:ext cx="2226076" cy="646331"/>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338656" y="3943519"/>
            <a:ext cx="1731146" cy="646331"/>
          </a:xfrm>
          <a:prstGeom prst="rect">
            <a:avLst/>
          </a:prstGeom>
          <a:noFill/>
        </p:spPr>
        <p:txBody>
          <a:bodyPr wrap="square" rtlCol="0">
            <a:spAutoFit/>
          </a:bodyPr>
          <a:lstStyle/>
          <a:p>
            <a:r>
              <a:rPr lang="en-US" dirty="0"/>
              <a:t>Step </a:t>
            </a:r>
            <a:r>
              <a:rPr lang="en-US" dirty="0" smtClean="0"/>
              <a:t>3:Handling </a:t>
            </a:r>
            <a:r>
              <a:rPr lang="en-US" dirty="0"/>
              <a:t>Outliers</a:t>
            </a:r>
          </a:p>
        </p:txBody>
      </p:sp>
      <p:sp>
        <p:nvSpPr>
          <p:cNvPr id="19" name="TextBox 18"/>
          <p:cNvSpPr txBox="1"/>
          <p:nvPr/>
        </p:nvSpPr>
        <p:spPr>
          <a:xfrm>
            <a:off x="740229" y="4058194"/>
            <a:ext cx="5355771" cy="830997"/>
          </a:xfrm>
          <a:prstGeom prst="rect">
            <a:avLst/>
          </a:prstGeom>
          <a:noFill/>
        </p:spPr>
        <p:txBody>
          <a:bodyPr wrap="square" rtlCol="0">
            <a:spAutoFit/>
          </a:bodyPr>
          <a:lstStyle/>
          <a:p>
            <a:pPr algn="r" rtl="1"/>
            <a:r>
              <a:rPr lang="he-IL" sz="1600" dirty="0" smtClean="0"/>
              <a:t>3. תהליך שמטרתו </a:t>
            </a:r>
            <a:r>
              <a:rPr lang="he-IL" sz="1600" dirty="0"/>
              <a:t>לטפל בנתונים </a:t>
            </a:r>
            <a:r>
              <a:rPr lang="he-IL" sz="1600" dirty="0" smtClean="0"/>
              <a:t>חריגים</a:t>
            </a:r>
            <a:r>
              <a:rPr lang="en-US" sz="1600" dirty="0" smtClean="0"/>
              <a:t>outliers </a:t>
            </a:r>
            <a:r>
              <a:rPr lang="he-IL" sz="1600" dirty="0"/>
              <a:t>שלא תואמים את תקן הנתונים הרגיל. נתונים חריגים הם ערכים המתארים ערכים קיצוניים מדי מבחינת המדדים הסטטיסטיים כגון ממוצע, סטיית תקן, </a:t>
            </a:r>
            <a:r>
              <a:rPr lang="he-IL" sz="1600" dirty="0" err="1"/>
              <a:t>סקיו</a:t>
            </a:r>
            <a:r>
              <a:rPr lang="he-IL" sz="1600" dirty="0"/>
              <a:t> </a:t>
            </a:r>
            <a:r>
              <a:rPr lang="he-IL" sz="1600" dirty="0" err="1"/>
              <a:t>וכו</a:t>
            </a:r>
            <a:r>
              <a:rPr lang="he-IL" sz="1600" dirty="0"/>
              <a:t> '.</a:t>
            </a:r>
            <a:endParaRPr lang="en-US" sz="1600" dirty="0"/>
          </a:p>
        </p:txBody>
      </p:sp>
      <p:cxnSp>
        <p:nvCxnSpPr>
          <p:cNvPr id="22" name="מחבר מעוקל 21"/>
          <p:cNvCxnSpPr>
            <a:stCxn id="18" idx="2"/>
          </p:cNvCxnSpPr>
          <p:nvPr/>
        </p:nvCxnSpPr>
        <p:spPr>
          <a:xfrm rot="5400000">
            <a:off x="6432617" y="4610284"/>
            <a:ext cx="792047" cy="7511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מלבן עם פינות מעוגלות באותו צד 22"/>
          <p:cNvSpPr/>
          <p:nvPr/>
        </p:nvSpPr>
        <p:spPr>
          <a:xfrm>
            <a:off x="5004321" y="5451916"/>
            <a:ext cx="2434722" cy="748937"/>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095079" y="5503218"/>
            <a:ext cx="2487153" cy="646331"/>
          </a:xfrm>
          <a:prstGeom prst="rect">
            <a:avLst/>
          </a:prstGeom>
          <a:noFill/>
        </p:spPr>
        <p:txBody>
          <a:bodyPr wrap="square" rtlCol="0">
            <a:spAutoFit/>
          </a:bodyPr>
          <a:lstStyle/>
          <a:p>
            <a:r>
              <a:rPr lang="en-US" dirty="0"/>
              <a:t>Step 4: </a:t>
            </a:r>
            <a:r>
              <a:rPr lang="en-US" dirty="0" smtClean="0"/>
              <a:t>Handle categorical </a:t>
            </a:r>
            <a:r>
              <a:rPr lang="en-US" dirty="0"/>
              <a:t>variables</a:t>
            </a:r>
          </a:p>
        </p:txBody>
      </p:sp>
      <p:sp>
        <p:nvSpPr>
          <p:cNvPr id="25" name="TextBox 24"/>
          <p:cNvSpPr txBox="1"/>
          <p:nvPr/>
        </p:nvSpPr>
        <p:spPr>
          <a:xfrm>
            <a:off x="906288" y="5407861"/>
            <a:ext cx="3930609" cy="646331"/>
          </a:xfrm>
          <a:prstGeom prst="rect">
            <a:avLst/>
          </a:prstGeom>
          <a:noFill/>
        </p:spPr>
        <p:txBody>
          <a:bodyPr wrap="square" rtlCol="0">
            <a:spAutoFit/>
          </a:bodyPr>
          <a:lstStyle/>
          <a:p>
            <a:pPr algn="r"/>
            <a:r>
              <a:rPr lang="he-IL" dirty="0" smtClean="0"/>
              <a:t>4.תהליך </a:t>
            </a:r>
            <a:r>
              <a:rPr lang="he-IL" dirty="0"/>
              <a:t>של טיפול במשתנים מסוג קטגוריים במסגרת ניתוח נתונים</a:t>
            </a:r>
            <a:endParaRPr lang="en-US" dirty="0"/>
          </a:p>
        </p:txBody>
      </p:sp>
      <p:sp>
        <p:nvSpPr>
          <p:cNvPr id="26" name="TextBox 25"/>
          <p:cNvSpPr txBox="1"/>
          <p:nvPr/>
        </p:nvSpPr>
        <p:spPr>
          <a:xfrm>
            <a:off x="1245326" y="2655894"/>
            <a:ext cx="5402485" cy="646331"/>
          </a:xfrm>
          <a:prstGeom prst="rect">
            <a:avLst/>
          </a:prstGeom>
          <a:noFill/>
        </p:spPr>
        <p:txBody>
          <a:bodyPr wrap="square" rtlCol="0">
            <a:spAutoFit/>
          </a:bodyPr>
          <a:lstStyle/>
          <a:p>
            <a:pPr algn="r"/>
            <a:r>
              <a:rPr lang="he-IL" dirty="0"/>
              <a:t> 2 . תהליך שבו מתבצעת עיבוד על נתונים כך שלא יהיו ערכים          כפולים בטבלה או בקבוצת הנתונים</a:t>
            </a:r>
            <a:endParaRPr lang="en-US" dirty="0"/>
          </a:p>
        </p:txBody>
      </p:sp>
    </p:spTree>
    <p:extLst>
      <p:ext uri="{BB962C8B-B14F-4D97-AF65-F5344CB8AC3E}">
        <p14:creationId xmlns:p14="http://schemas.microsoft.com/office/powerpoint/2010/main" val="2125352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293222" y="259080"/>
            <a:ext cx="9601200" cy="1485900"/>
          </a:xfrm>
        </p:spPr>
        <p:txBody>
          <a:bodyPr/>
          <a:lstStyle/>
          <a:p>
            <a:r>
              <a:rPr lang="he-IL" dirty="0" smtClean="0"/>
              <a:t>מה </a:t>
            </a:r>
            <a:r>
              <a:rPr lang="he-IL" dirty="0"/>
              <a:t>עשיתם בתהליך "</a:t>
            </a:r>
            <a:r>
              <a:rPr lang="he-IL" dirty="0" err="1" smtClean="0"/>
              <a:t>הניקוי"והתוצאות</a:t>
            </a:r>
            <a:r>
              <a:rPr lang="he-IL" dirty="0" smtClean="0"/>
              <a:t> מזה</a:t>
            </a:r>
            <a:endParaRPr lang="en-US" dirty="0"/>
          </a:p>
        </p:txBody>
      </p:sp>
      <p:pic>
        <p:nvPicPr>
          <p:cNvPr id="4" name="מציין מיקום תוכן 3"/>
          <p:cNvPicPr>
            <a:picLocks noGrp="1" noChangeAspect="1"/>
          </p:cNvPicPr>
          <p:nvPr>
            <p:ph idx="1"/>
          </p:nvPr>
        </p:nvPicPr>
        <p:blipFill>
          <a:blip r:embed="rId2"/>
          <a:stretch>
            <a:fillRect/>
          </a:stretch>
        </p:blipFill>
        <p:spPr>
          <a:xfrm>
            <a:off x="1471747" y="1107094"/>
            <a:ext cx="2326252" cy="1137978"/>
          </a:xfrm>
          <a:prstGeom prst="rect">
            <a:avLst/>
          </a:prstGeom>
        </p:spPr>
      </p:pic>
      <p:sp>
        <p:nvSpPr>
          <p:cNvPr id="5" name="TextBox 4"/>
          <p:cNvSpPr txBox="1"/>
          <p:nvPr/>
        </p:nvSpPr>
        <p:spPr>
          <a:xfrm>
            <a:off x="4833257" y="1470726"/>
            <a:ext cx="6810103" cy="5847755"/>
          </a:xfrm>
          <a:prstGeom prst="rect">
            <a:avLst/>
          </a:prstGeom>
          <a:noFill/>
        </p:spPr>
        <p:txBody>
          <a:bodyPr wrap="square" rtlCol="0">
            <a:spAutoFit/>
          </a:bodyPr>
          <a:lstStyle/>
          <a:p>
            <a:pPr algn="r"/>
            <a:r>
              <a:rPr lang="en-US" dirty="0" smtClean="0"/>
              <a:t>-No null in the dataset</a:t>
            </a:r>
            <a:r>
              <a:rPr lang="he-IL" dirty="0" smtClean="0">
                <a:solidFill>
                  <a:srgbClr val="FF0000"/>
                </a:solidFill>
              </a:rPr>
              <a:t>:</a:t>
            </a:r>
            <a:r>
              <a:rPr lang="en-US" dirty="0" smtClean="0">
                <a:solidFill>
                  <a:srgbClr val="FF0000"/>
                </a:solidFill>
              </a:rPr>
              <a:t>check </a:t>
            </a:r>
            <a:r>
              <a:rPr lang="en-US" dirty="0">
                <a:solidFill>
                  <a:srgbClr val="FF0000"/>
                </a:solidFill>
              </a:rPr>
              <a:t>missing </a:t>
            </a:r>
            <a:r>
              <a:rPr lang="en-US" dirty="0" smtClean="0">
                <a:solidFill>
                  <a:srgbClr val="FF0000"/>
                </a:solidFill>
              </a:rPr>
              <a:t>ratio</a:t>
            </a:r>
            <a:r>
              <a:rPr lang="he-IL" dirty="0" smtClean="0">
                <a:solidFill>
                  <a:srgbClr val="FF0000"/>
                </a:solidFill>
              </a:rPr>
              <a:t>בשלב הראשון</a:t>
            </a:r>
            <a:endParaRPr lang="en-US" dirty="0" smtClean="0">
              <a:solidFill>
                <a:srgbClr val="FF0000"/>
              </a:solidFill>
            </a:endParaRPr>
          </a:p>
          <a:p>
            <a:pPr algn="r" rtl="1"/>
            <a:r>
              <a:rPr lang="he-IL" sz="1600" dirty="0"/>
              <a:t>הקוד </a:t>
            </a:r>
            <a:r>
              <a:rPr lang="he-IL" sz="1600" dirty="0" smtClean="0"/>
              <a:t>משמש </a:t>
            </a:r>
            <a:r>
              <a:rPr lang="he-IL" sz="1600" dirty="0"/>
              <a:t>לבדיקת נתונים חסרים בקובץ נתונים שנקרא "</a:t>
            </a:r>
            <a:r>
              <a:rPr lang="en-US" sz="1600" dirty="0"/>
              <a:t>data"</a:t>
            </a:r>
          </a:p>
          <a:p>
            <a:pPr algn="r" rtl="1"/>
            <a:r>
              <a:rPr lang="en-US" sz="1600" dirty="0"/>
              <a:t>. </a:t>
            </a:r>
            <a:r>
              <a:rPr lang="he-IL" sz="1600" dirty="0"/>
              <a:t>הוא מציג את העמודות בקובץ ואת אחוז הנתונים החסרים בכל עמוד.</a:t>
            </a:r>
          </a:p>
          <a:p>
            <a:pPr algn="r" rtl="1"/>
            <a:r>
              <a:rPr lang="he-IL" sz="1600" dirty="0"/>
              <a:t>לאחר מכן, הוא ממיין את העמודות לפי כמות הנתונים החסרים בהם ומציג את 25 העמודות עם הנתונים החסרים הגבוהים ביותר ואת כמות הנתונים החסרים בהם.</a:t>
            </a:r>
          </a:p>
          <a:p>
            <a:pPr algn="r" rtl="1"/>
            <a:r>
              <a:rPr lang="he-IL" sz="1600" dirty="0"/>
              <a:t>המידע הזה עוזר לזהות אילו עמודות בקובץ נתונים מכילות הכי הרבה נתונים חסרים וצריכות להיות מתוקנות לפני שימוש נוסף בקובץ</a:t>
            </a:r>
            <a:r>
              <a:rPr lang="he-IL" sz="1600" dirty="0" smtClean="0"/>
              <a:t>.</a:t>
            </a:r>
            <a:endParaRPr lang="en-US" sz="1600" dirty="0" smtClean="0"/>
          </a:p>
          <a:p>
            <a:pPr algn="r" rtl="1"/>
            <a:endParaRPr lang="en-US" sz="1600" dirty="0"/>
          </a:p>
          <a:p>
            <a:pPr algn="r" rtl="1"/>
            <a:r>
              <a:rPr lang="he-IL" sz="1600" dirty="0" smtClean="0">
                <a:solidFill>
                  <a:srgbClr val="FF0000"/>
                </a:solidFill>
              </a:rPr>
              <a:t>בשלב השני</a:t>
            </a:r>
            <a:r>
              <a:rPr lang="en-US" dirty="0" smtClean="0">
                <a:solidFill>
                  <a:srgbClr val="FF0000"/>
                </a:solidFill>
              </a:rPr>
              <a:t>: </a:t>
            </a:r>
            <a:r>
              <a:rPr lang="en-US" dirty="0">
                <a:solidFill>
                  <a:srgbClr val="FF0000"/>
                </a:solidFill>
              </a:rPr>
              <a:t>Handle </a:t>
            </a:r>
            <a:r>
              <a:rPr lang="en-US" dirty="0" smtClean="0">
                <a:solidFill>
                  <a:srgbClr val="FF0000"/>
                </a:solidFill>
              </a:rPr>
              <a:t>duplicates</a:t>
            </a:r>
            <a:r>
              <a:rPr lang="he-IL" dirty="0" smtClean="0"/>
              <a:t>אפשר </a:t>
            </a:r>
            <a:r>
              <a:rPr lang="he-IL" dirty="0"/>
              <a:t>ל</a:t>
            </a:r>
            <a:r>
              <a:rPr lang="he-IL" dirty="0" smtClean="0"/>
              <a:t>ראות שאין ערכים כפולים בטבלה ב4 העמודות -</a:t>
            </a:r>
          </a:p>
          <a:p>
            <a:pPr algn="r" rtl="1"/>
            <a:r>
              <a:rPr lang="he-IL" dirty="0"/>
              <a:t>הקוד </a:t>
            </a:r>
            <a:r>
              <a:rPr lang="he-IL" dirty="0" smtClean="0"/>
              <a:t>מתייחס </a:t>
            </a:r>
            <a:r>
              <a:rPr lang="he-IL" dirty="0"/>
              <a:t>לטיפול בנתונים </a:t>
            </a:r>
            <a:r>
              <a:rPr lang="he-IL" dirty="0" err="1" smtClean="0"/>
              <a:t>כפולים,מדפיסים</a:t>
            </a:r>
            <a:r>
              <a:rPr lang="he-IL" dirty="0" smtClean="0"/>
              <a:t> כמה יש ערכים כפולים,</a:t>
            </a:r>
            <a:r>
              <a:rPr lang="he-IL" dirty="0"/>
              <a:t> </a:t>
            </a:r>
            <a:r>
              <a:rPr lang="he-IL" dirty="0" smtClean="0"/>
              <a:t>ואחר כך מוחקים </a:t>
            </a:r>
            <a:r>
              <a:rPr lang="he-IL" dirty="0"/>
              <a:t>את הנתונים הכפולים כך שכל שורה בטבלה תהיה </a:t>
            </a:r>
            <a:r>
              <a:rPr lang="he-IL" dirty="0" err="1"/>
              <a:t>יחודית</a:t>
            </a:r>
            <a:r>
              <a:rPr lang="he-IL" dirty="0" smtClean="0"/>
              <a:t>.</a:t>
            </a:r>
          </a:p>
          <a:p>
            <a:pPr algn="r" rtl="1"/>
            <a:r>
              <a:rPr lang="he-IL" sz="1200" dirty="0">
                <a:solidFill>
                  <a:srgbClr val="FF0000"/>
                </a:solidFill>
              </a:rPr>
              <a:t>בשלב השלישי </a:t>
            </a:r>
            <a:r>
              <a:rPr lang="en-US" sz="1200" dirty="0">
                <a:solidFill>
                  <a:srgbClr val="FF0000"/>
                </a:solidFill>
              </a:rPr>
              <a:t>handle outliers</a:t>
            </a:r>
            <a:r>
              <a:rPr lang="ar-SA" sz="1200" dirty="0">
                <a:solidFill>
                  <a:srgbClr val="FF0000"/>
                </a:solidFill>
              </a:rPr>
              <a:t>: </a:t>
            </a:r>
            <a:endParaRPr lang="en-US" sz="1200" dirty="0">
              <a:solidFill>
                <a:srgbClr val="FF0000"/>
              </a:solidFill>
            </a:endParaRPr>
          </a:p>
          <a:p>
            <a:pPr algn="r" rtl="1"/>
            <a:r>
              <a:rPr lang="he-IL" sz="1200" dirty="0"/>
              <a:t>לחריגים יכולים להיות השפעה משמעותית על ניתוחים סטטיסטיים ומודלים של למידת מכונה. הם יכולים להטות את התפלגות הנתונים, ולגרום למודל לבצע תחזיות או הערכות שגויות. לכן, חשוב לטפל בצורה מתאימה עם חריגים.</a:t>
            </a:r>
            <a:endParaRPr lang="en-US" sz="1200" dirty="0"/>
          </a:p>
          <a:p>
            <a:pPr algn="r" rtl="1"/>
            <a:r>
              <a:rPr lang="he-IL" sz="1200" dirty="0"/>
              <a:t>במקרה זה, החלטנו להסיר את החריגים עבור </a:t>
            </a:r>
            <a:r>
              <a:rPr lang="en-US" sz="1200" dirty="0" err="1"/>
              <a:t>Store_Area</a:t>
            </a:r>
            <a:r>
              <a:rPr lang="en-US" sz="1200" dirty="0"/>
              <a:t> </a:t>
            </a:r>
            <a:r>
              <a:rPr lang="he-IL" sz="1200" dirty="0"/>
              <a:t>ו-</a:t>
            </a:r>
            <a:r>
              <a:rPr lang="en-US" sz="1200" dirty="0" err="1"/>
              <a:t>Items_Available</a:t>
            </a:r>
            <a:endParaRPr lang="he-IL" sz="1200" dirty="0"/>
          </a:p>
          <a:p>
            <a:pPr algn="r" rtl="1"/>
            <a:r>
              <a:rPr lang="en-US" sz="1200" dirty="0"/>
              <a:t>, </a:t>
            </a:r>
            <a:r>
              <a:rPr lang="he-IL" sz="1200" dirty="0"/>
              <a:t>מכיוון שהם היו מועטים יחסית במספרם ונראה היה שהם ערכים קיצוניים שלא סביר שייצגו את רוב הנתונים. על ידי הסרת חריגים אלה, נוכל לשפר את הדיוק והאמינות של הניתוח והמודלים שלנו</a:t>
            </a:r>
            <a:r>
              <a:rPr lang="en-US" sz="1200" dirty="0"/>
              <a:t> </a:t>
            </a:r>
            <a:r>
              <a:rPr lang="he-IL" sz="1200" dirty="0"/>
              <a:t>עם זאת, לא הסרנו את החריגים עבור </a:t>
            </a:r>
            <a:r>
              <a:rPr lang="en-US" sz="1200" dirty="0" err="1"/>
              <a:t>Daily_Customer_Count</a:t>
            </a:r>
            <a:r>
              <a:rPr lang="en-US" sz="1200" dirty="0"/>
              <a:t> </a:t>
            </a:r>
            <a:r>
              <a:rPr lang="he-IL" sz="1200" dirty="0"/>
              <a:t>מכיוון שהיו רק מעטים מהם, ונראה שהם לא היו ערכים קיצוניים שספק אם ייצגו את רוב הנתונים.-</a:t>
            </a:r>
          </a:p>
          <a:p>
            <a:pPr algn="r" rtl="1"/>
            <a:endParaRPr lang="he-IL" dirty="0" smtClean="0"/>
          </a:p>
          <a:p>
            <a:pPr algn="r" rtl="1"/>
            <a:r>
              <a:rPr lang="he-IL" b="1" dirty="0" smtClean="0">
                <a:solidFill>
                  <a:srgbClr val="FF0000"/>
                </a:solidFill>
              </a:rPr>
              <a:t>בשלב הרביעי </a:t>
            </a:r>
            <a:r>
              <a:rPr lang="en-US" b="1" dirty="0" smtClean="0">
                <a:solidFill>
                  <a:srgbClr val="FF0000"/>
                </a:solidFill>
              </a:rPr>
              <a:t>:handle </a:t>
            </a:r>
            <a:r>
              <a:rPr lang="en-US" b="1" dirty="0">
                <a:solidFill>
                  <a:srgbClr val="FF0000"/>
                </a:solidFill>
              </a:rPr>
              <a:t>categorical </a:t>
            </a:r>
            <a:r>
              <a:rPr lang="en-US" b="1" dirty="0" smtClean="0">
                <a:solidFill>
                  <a:srgbClr val="FF0000"/>
                </a:solidFill>
              </a:rPr>
              <a:t>variables</a:t>
            </a:r>
            <a:r>
              <a:rPr lang="he-IL" b="1" dirty="0" smtClean="0">
                <a:solidFill>
                  <a:srgbClr val="FF0000"/>
                </a:solidFill>
              </a:rPr>
              <a:t>  </a:t>
            </a:r>
            <a:endParaRPr lang="en-US" b="1" dirty="0" smtClean="0">
              <a:solidFill>
                <a:srgbClr val="FF0000"/>
              </a:solidFill>
            </a:endParaRPr>
          </a:p>
          <a:p>
            <a:pPr algn="r" rtl="1"/>
            <a:r>
              <a:rPr lang="he-IL" sz="1600" dirty="0" smtClean="0"/>
              <a:t>אין משתנים </a:t>
            </a:r>
            <a:r>
              <a:rPr lang="he-IL" sz="1600" dirty="0"/>
              <a:t>מסוג </a:t>
            </a:r>
            <a:r>
              <a:rPr lang="he-IL" sz="1600" dirty="0" smtClean="0"/>
              <a:t>קטגוריים</a:t>
            </a:r>
            <a:r>
              <a:rPr lang="en-US" sz="1600" dirty="0" smtClean="0"/>
              <a:t>There </a:t>
            </a:r>
            <a:r>
              <a:rPr lang="en-US" sz="1600" dirty="0"/>
              <a:t>are no categorical variables in </a:t>
            </a:r>
            <a:r>
              <a:rPr lang="en-US" sz="1600" dirty="0" smtClean="0"/>
              <a:t>the dataset_</a:t>
            </a:r>
            <a:endParaRPr lang="he-IL" sz="1600" dirty="0"/>
          </a:p>
          <a:p>
            <a:pPr algn="r"/>
            <a:endParaRPr lang="he-IL" dirty="0"/>
          </a:p>
          <a:p>
            <a:pPr algn="r"/>
            <a:endParaRPr lang="en-US" dirty="0"/>
          </a:p>
        </p:txBody>
      </p:sp>
      <p:pic>
        <p:nvPicPr>
          <p:cNvPr id="8" name="תמונה 7"/>
          <p:cNvPicPr>
            <a:picLocks noChangeAspect="1"/>
          </p:cNvPicPr>
          <p:nvPr/>
        </p:nvPicPr>
        <p:blipFill>
          <a:blip r:embed="rId3"/>
          <a:stretch>
            <a:fillRect/>
          </a:stretch>
        </p:blipFill>
        <p:spPr>
          <a:xfrm>
            <a:off x="1374451" y="2978523"/>
            <a:ext cx="2693513" cy="867041"/>
          </a:xfrm>
          <a:prstGeom prst="rect">
            <a:avLst/>
          </a:prstGeom>
        </p:spPr>
      </p:pic>
    </p:spTree>
    <p:extLst>
      <p:ext uri="{BB962C8B-B14F-4D97-AF65-F5344CB8AC3E}">
        <p14:creationId xmlns:p14="http://schemas.microsoft.com/office/powerpoint/2010/main" val="2358916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5451566" y="143692"/>
            <a:ext cx="6601096" cy="2407919"/>
          </a:xfrm>
        </p:spPr>
        <p:txBody>
          <a:bodyPr>
            <a:normAutofit/>
          </a:bodyPr>
          <a:lstStyle/>
          <a:p>
            <a:pPr marL="0" indent="0" algn="r" rtl="1">
              <a:buNone/>
            </a:pPr>
            <a:r>
              <a:rPr lang="he-IL" sz="1400" dirty="0" smtClean="0"/>
              <a:t>התוצאות אחרי השלב השלישי </a:t>
            </a:r>
            <a:r>
              <a:rPr lang="en-US" sz="1400" dirty="0" smtClean="0"/>
              <a:t>handle outliers</a:t>
            </a:r>
            <a:r>
              <a:rPr lang="ar-SA" sz="1400" dirty="0" smtClean="0"/>
              <a:t>: </a:t>
            </a:r>
            <a:endParaRPr lang="en-US" sz="1400" dirty="0"/>
          </a:p>
        </p:txBody>
      </p:sp>
      <p:pic>
        <p:nvPicPr>
          <p:cNvPr id="4" name="תמונה 3"/>
          <p:cNvPicPr>
            <a:picLocks noChangeAspect="1"/>
          </p:cNvPicPr>
          <p:nvPr/>
        </p:nvPicPr>
        <p:blipFill>
          <a:blip r:embed="rId2"/>
          <a:stretch>
            <a:fillRect/>
          </a:stretch>
        </p:blipFill>
        <p:spPr>
          <a:xfrm>
            <a:off x="870220" y="69668"/>
            <a:ext cx="3270024" cy="2695776"/>
          </a:xfrm>
          <a:prstGeom prst="rect">
            <a:avLst/>
          </a:prstGeom>
        </p:spPr>
      </p:pic>
      <p:pic>
        <p:nvPicPr>
          <p:cNvPr id="7" name="תמונה 6"/>
          <p:cNvPicPr>
            <a:picLocks noChangeAspect="1"/>
          </p:cNvPicPr>
          <p:nvPr/>
        </p:nvPicPr>
        <p:blipFill>
          <a:blip r:embed="rId3"/>
          <a:stretch>
            <a:fillRect/>
          </a:stretch>
        </p:blipFill>
        <p:spPr>
          <a:xfrm>
            <a:off x="8976203" y="1114921"/>
            <a:ext cx="2911855" cy="2168212"/>
          </a:xfrm>
          <a:prstGeom prst="rect">
            <a:avLst/>
          </a:prstGeom>
        </p:spPr>
      </p:pic>
      <p:pic>
        <p:nvPicPr>
          <p:cNvPr id="8" name="תמונה 7"/>
          <p:cNvPicPr>
            <a:picLocks noChangeAspect="1"/>
          </p:cNvPicPr>
          <p:nvPr/>
        </p:nvPicPr>
        <p:blipFill>
          <a:blip r:embed="rId4"/>
          <a:stretch>
            <a:fillRect/>
          </a:stretch>
        </p:blipFill>
        <p:spPr>
          <a:xfrm>
            <a:off x="4919963" y="143692"/>
            <a:ext cx="3524637" cy="2719360"/>
          </a:xfrm>
          <a:prstGeom prst="rect">
            <a:avLst/>
          </a:prstGeom>
        </p:spPr>
      </p:pic>
      <p:pic>
        <p:nvPicPr>
          <p:cNvPr id="11" name="תמונה 10"/>
          <p:cNvPicPr>
            <a:picLocks noChangeAspect="1"/>
          </p:cNvPicPr>
          <p:nvPr/>
        </p:nvPicPr>
        <p:blipFill>
          <a:blip r:embed="rId5"/>
          <a:stretch>
            <a:fillRect/>
          </a:stretch>
        </p:blipFill>
        <p:spPr>
          <a:xfrm>
            <a:off x="758162" y="4140198"/>
            <a:ext cx="3301645" cy="2539276"/>
          </a:xfrm>
          <a:prstGeom prst="rect">
            <a:avLst/>
          </a:prstGeom>
        </p:spPr>
      </p:pic>
      <p:sp>
        <p:nvSpPr>
          <p:cNvPr id="12" name="חץ למטה 11"/>
          <p:cNvSpPr/>
          <p:nvPr/>
        </p:nvSpPr>
        <p:spPr>
          <a:xfrm>
            <a:off x="2099297" y="2863052"/>
            <a:ext cx="680333" cy="10837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חץ למטה 12"/>
          <p:cNvSpPr/>
          <p:nvPr/>
        </p:nvSpPr>
        <p:spPr>
          <a:xfrm>
            <a:off x="6501992" y="2915671"/>
            <a:ext cx="568144" cy="10311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תמונה 13"/>
          <p:cNvPicPr>
            <a:picLocks noChangeAspect="1"/>
          </p:cNvPicPr>
          <p:nvPr/>
        </p:nvPicPr>
        <p:blipFill>
          <a:blip r:embed="rId6"/>
          <a:stretch>
            <a:fillRect/>
          </a:stretch>
        </p:blipFill>
        <p:spPr>
          <a:xfrm>
            <a:off x="5042263" y="4140198"/>
            <a:ext cx="3304089" cy="2652488"/>
          </a:xfrm>
          <a:prstGeom prst="rect">
            <a:avLst/>
          </a:prstGeom>
        </p:spPr>
      </p:pic>
    </p:spTree>
    <p:extLst>
      <p:ext uri="{BB962C8B-B14F-4D97-AF65-F5344CB8AC3E}">
        <p14:creationId xmlns:p14="http://schemas.microsoft.com/office/powerpoint/2010/main" val="2407452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2083525" y="198120"/>
            <a:ext cx="9601200" cy="1485900"/>
          </a:xfrm>
        </p:spPr>
        <p:txBody>
          <a:bodyPr/>
          <a:lstStyle/>
          <a:p>
            <a:pPr algn="ctr"/>
            <a:r>
              <a:rPr lang="he-IL" dirty="0"/>
              <a:t>להציג את כל האלגוריתמים והתוצאות</a:t>
            </a:r>
            <a:endParaRPr lang="en-US" dirty="0"/>
          </a:p>
        </p:txBody>
      </p:sp>
      <p:sp>
        <p:nvSpPr>
          <p:cNvPr id="7" name="TextBox 6"/>
          <p:cNvSpPr txBox="1"/>
          <p:nvPr/>
        </p:nvSpPr>
        <p:spPr>
          <a:xfrm>
            <a:off x="5608320" y="1424912"/>
            <a:ext cx="6226629" cy="2862322"/>
          </a:xfrm>
          <a:prstGeom prst="rect">
            <a:avLst/>
          </a:prstGeom>
          <a:noFill/>
        </p:spPr>
        <p:txBody>
          <a:bodyPr wrap="square" rtlCol="0">
            <a:spAutoFit/>
          </a:bodyPr>
          <a:lstStyle/>
          <a:p>
            <a:pPr algn="r" rtl="1"/>
            <a:r>
              <a:rPr lang="he-IL" u="sng" dirty="0">
                <a:solidFill>
                  <a:srgbClr val="002060"/>
                </a:solidFill>
              </a:rPr>
              <a:t>הטבלה מציגה תוצאות של מספר מודלים שהיו </a:t>
            </a:r>
            <a:r>
              <a:rPr lang="he-IL" u="sng" dirty="0" smtClean="0">
                <a:solidFill>
                  <a:srgbClr val="002060"/>
                </a:solidFill>
              </a:rPr>
              <a:t>בשימוש. </a:t>
            </a:r>
            <a:r>
              <a:rPr lang="he-IL" u="sng" dirty="0">
                <a:solidFill>
                  <a:srgbClr val="002060"/>
                </a:solidFill>
              </a:rPr>
              <a:t>התוצאות מציגות מדדי ביצוע של המודלים על קבוצת הנתונים של האימון.</a:t>
            </a:r>
          </a:p>
          <a:p>
            <a:pPr algn="r" rtl="1"/>
            <a:r>
              <a:rPr lang="he-IL" u="sng" dirty="0">
                <a:solidFill>
                  <a:srgbClr val="002060"/>
                </a:solidFill>
              </a:rPr>
              <a:t>המדדים המוצגים הם:</a:t>
            </a:r>
          </a:p>
          <a:p>
            <a:pPr algn="r" rtl="1"/>
            <a:r>
              <a:rPr lang="en-US" u="sng" dirty="0">
                <a:solidFill>
                  <a:srgbClr val="002060"/>
                </a:solidFill>
              </a:rPr>
              <a:t>:</a:t>
            </a:r>
            <a:r>
              <a:rPr lang="en-US" u="sng" dirty="0" smtClean="0">
                <a:solidFill>
                  <a:srgbClr val="002060"/>
                </a:solidFill>
              </a:rPr>
              <a:t>MAE </a:t>
            </a:r>
            <a:r>
              <a:rPr lang="en-US" u="sng" dirty="0">
                <a:solidFill>
                  <a:srgbClr val="002060"/>
                </a:solidFill>
              </a:rPr>
              <a:t>(Mean Absolute Error) </a:t>
            </a:r>
            <a:r>
              <a:rPr lang="he-IL" u="sng" dirty="0" smtClean="0">
                <a:solidFill>
                  <a:srgbClr val="002060"/>
                </a:solidFill>
              </a:rPr>
              <a:t>ממוצע </a:t>
            </a:r>
            <a:r>
              <a:rPr lang="he-IL" u="sng" dirty="0">
                <a:solidFill>
                  <a:srgbClr val="002060"/>
                </a:solidFill>
              </a:rPr>
              <a:t>הטעויות האבסולוטיות של המודל.</a:t>
            </a:r>
          </a:p>
          <a:p>
            <a:pPr algn="r" rtl="1"/>
            <a:r>
              <a:rPr lang="en-US" u="sng" dirty="0" smtClean="0">
                <a:solidFill>
                  <a:srgbClr val="002060"/>
                </a:solidFill>
              </a:rPr>
              <a:t>:MSE </a:t>
            </a:r>
            <a:r>
              <a:rPr lang="en-US" u="sng" dirty="0">
                <a:solidFill>
                  <a:srgbClr val="002060"/>
                </a:solidFill>
              </a:rPr>
              <a:t>(Mean Squared Error) </a:t>
            </a:r>
            <a:r>
              <a:rPr lang="he-IL" u="sng" dirty="0" smtClean="0">
                <a:solidFill>
                  <a:srgbClr val="002060"/>
                </a:solidFill>
              </a:rPr>
              <a:t>ממוצע </a:t>
            </a:r>
            <a:r>
              <a:rPr lang="he-IL" u="sng" dirty="0">
                <a:solidFill>
                  <a:srgbClr val="002060"/>
                </a:solidFill>
              </a:rPr>
              <a:t>הטעויות בריבוע של המודל.</a:t>
            </a:r>
          </a:p>
          <a:p>
            <a:pPr algn="r" rtl="1"/>
            <a:r>
              <a:rPr lang="en-US" u="sng" dirty="0">
                <a:solidFill>
                  <a:srgbClr val="002060"/>
                </a:solidFill>
              </a:rPr>
              <a:t>RMSE </a:t>
            </a:r>
            <a:r>
              <a:rPr lang="en-US" u="sng" dirty="0" smtClean="0">
                <a:solidFill>
                  <a:srgbClr val="002060"/>
                </a:solidFill>
              </a:rPr>
              <a:t>:(</a:t>
            </a:r>
            <a:r>
              <a:rPr lang="en-US" u="sng" dirty="0">
                <a:solidFill>
                  <a:srgbClr val="002060"/>
                </a:solidFill>
              </a:rPr>
              <a:t>Root Mean Squared Error) </a:t>
            </a:r>
            <a:r>
              <a:rPr lang="en-US" u="sng" dirty="0" smtClean="0">
                <a:solidFill>
                  <a:srgbClr val="002060"/>
                </a:solidFill>
              </a:rPr>
              <a:t> </a:t>
            </a:r>
            <a:r>
              <a:rPr lang="he-IL" u="sng" dirty="0">
                <a:solidFill>
                  <a:srgbClr val="002060"/>
                </a:solidFill>
              </a:rPr>
              <a:t>שורש הממוצע הריבועי של הטעויות של המודל.</a:t>
            </a:r>
          </a:p>
          <a:p>
            <a:pPr algn="r" rtl="1"/>
            <a:r>
              <a:rPr lang="en-US" u="sng" dirty="0" smtClean="0">
                <a:solidFill>
                  <a:srgbClr val="002060"/>
                </a:solidFill>
              </a:rPr>
              <a:t>:R2  </a:t>
            </a:r>
            <a:r>
              <a:rPr lang="he-IL" u="sng" dirty="0">
                <a:solidFill>
                  <a:srgbClr val="002060"/>
                </a:solidFill>
              </a:rPr>
              <a:t>קובע את ההתאמה של המודל לנתונים, בטווח 0-1, כאשר 0 מציין שהמודל אינו מתאים לכלל הנתונים ו1 מציין התאמה מושלמת לנתונים.</a:t>
            </a:r>
          </a:p>
          <a:p>
            <a:pPr algn="r" rtl="1"/>
            <a:endParaRPr lang="en-US" dirty="0">
              <a:solidFill>
                <a:srgbClr val="002060"/>
              </a:solidFill>
            </a:endParaRPr>
          </a:p>
        </p:txBody>
      </p:sp>
      <p:pic>
        <p:nvPicPr>
          <p:cNvPr id="11" name="תמונה 10"/>
          <p:cNvPicPr>
            <a:picLocks noChangeAspect="1"/>
          </p:cNvPicPr>
          <p:nvPr/>
        </p:nvPicPr>
        <p:blipFill>
          <a:blip r:embed="rId2"/>
          <a:stretch>
            <a:fillRect/>
          </a:stretch>
        </p:blipFill>
        <p:spPr>
          <a:xfrm>
            <a:off x="1556115" y="1424912"/>
            <a:ext cx="3867690" cy="1867161"/>
          </a:xfrm>
          <a:prstGeom prst="rect">
            <a:avLst/>
          </a:prstGeom>
        </p:spPr>
      </p:pic>
      <p:sp>
        <p:nvSpPr>
          <p:cNvPr id="12" name="TextBox 11"/>
          <p:cNvSpPr txBox="1"/>
          <p:nvPr/>
        </p:nvSpPr>
        <p:spPr>
          <a:xfrm>
            <a:off x="1576251" y="4031185"/>
            <a:ext cx="10615749" cy="2893100"/>
          </a:xfrm>
          <a:prstGeom prst="rect">
            <a:avLst/>
          </a:prstGeom>
          <a:noFill/>
        </p:spPr>
        <p:txBody>
          <a:bodyPr wrap="square" rtlCol="0">
            <a:spAutoFit/>
          </a:bodyPr>
          <a:lstStyle/>
          <a:p>
            <a:pPr marL="285750" indent="-285750" algn="r" rtl="1">
              <a:buFont typeface="Arial" panose="020B0604020202020204" pitchFamily="34" charset="0"/>
              <a:buChar char="•"/>
            </a:pPr>
            <a:r>
              <a:rPr lang="he-IL" sz="1600" dirty="0"/>
              <a:t>ממוצע הטעויות האבסולוטיות של </a:t>
            </a:r>
            <a:r>
              <a:rPr lang="he-IL" sz="1600" dirty="0" smtClean="0"/>
              <a:t>המודל</a:t>
            </a:r>
            <a:r>
              <a:rPr lang="en-US" sz="1600" dirty="0" smtClean="0"/>
              <a:t>  linear regression </a:t>
            </a:r>
            <a:r>
              <a:rPr lang="he-IL" sz="1600" dirty="0" smtClean="0"/>
              <a:t>הוא 13589.23  ,ממוצע הטעיות בריבוע 282626338.70 ושורש הממוצע הריבועי של הטעיות הוא 16811.49 ו</a:t>
            </a:r>
            <a:r>
              <a:rPr lang="en-US" sz="1600" dirty="0" smtClean="0"/>
              <a:t>R</a:t>
            </a:r>
            <a:r>
              <a:rPr lang="he-IL" sz="1600" dirty="0" smtClean="0"/>
              <a:t>2 הוא 0.01</a:t>
            </a:r>
            <a:endParaRPr lang="en-US" sz="1600" dirty="0" smtClean="0"/>
          </a:p>
          <a:p>
            <a:pPr marL="285750" indent="-285750" algn="r" rtl="1">
              <a:buFont typeface="Arial" panose="020B0604020202020204" pitchFamily="34" charset="0"/>
              <a:buChar char="•"/>
            </a:pPr>
            <a:r>
              <a:rPr lang="he-IL" sz="1600" dirty="0"/>
              <a:t>ממוצע הטעויות האבסולוטיות של המודל</a:t>
            </a:r>
            <a:r>
              <a:rPr lang="en-US" sz="1600" dirty="0"/>
              <a:t>  </a:t>
            </a:r>
            <a:r>
              <a:rPr lang="en-US" sz="1600" dirty="0" smtClean="0"/>
              <a:t>Ridge </a:t>
            </a:r>
            <a:r>
              <a:rPr lang="en-US" sz="1600" dirty="0"/>
              <a:t>regression </a:t>
            </a:r>
            <a:r>
              <a:rPr lang="he-IL" sz="1600" dirty="0"/>
              <a:t>הוא </a:t>
            </a:r>
            <a:r>
              <a:rPr lang="en-US" sz="1400" b="1" dirty="0" smtClean="0">
                <a:latin typeface="Aharoni" panose="02010803020104030203" pitchFamily="2" charset="-79"/>
                <a:cs typeface="Aharoni" panose="02010803020104030203" pitchFamily="2" charset="-79"/>
              </a:rPr>
              <a:t>13682.85</a:t>
            </a:r>
            <a:r>
              <a:rPr lang="he-IL" sz="1600" dirty="0" smtClean="0"/>
              <a:t>  </a:t>
            </a:r>
            <a:r>
              <a:rPr lang="he-IL" sz="1600" dirty="0"/>
              <a:t>,ממוצע הטעיות בריבוע </a:t>
            </a:r>
            <a:r>
              <a:rPr lang="en-US" sz="1600" dirty="0" smtClean="0">
                <a:latin typeface="Aharoni" panose="02010803020104030203" pitchFamily="2" charset="-79"/>
                <a:cs typeface="Aharoni" panose="02010803020104030203" pitchFamily="2" charset="-79"/>
              </a:rPr>
              <a:t>281952991.45</a:t>
            </a:r>
            <a:r>
              <a:rPr lang="he-IL" sz="1600" dirty="0" smtClean="0"/>
              <a:t> </a:t>
            </a:r>
            <a:r>
              <a:rPr lang="he-IL" sz="1600" dirty="0"/>
              <a:t>ושורש הממוצע הריבועי של הטעיות הוא </a:t>
            </a:r>
            <a:r>
              <a:rPr lang="en-US" sz="1600" dirty="0" smtClean="0">
                <a:latin typeface="Aharoni" panose="02010803020104030203" pitchFamily="2" charset="-79"/>
                <a:cs typeface="Aharoni" panose="02010803020104030203" pitchFamily="2" charset="-79"/>
              </a:rPr>
              <a:t>16791.46</a:t>
            </a:r>
            <a:r>
              <a:rPr lang="he-IL" sz="1600" dirty="0" smtClean="0"/>
              <a:t> </a:t>
            </a:r>
            <a:r>
              <a:rPr lang="he-IL" sz="1600" dirty="0"/>
              <a:t>ו</a:t>
            </a:r>
            <a:r>
              <a:rPr lang="en-US" sz="1600" dirty="0"/>
              <a:t>R</a:t>
            </a:r>
            <a:r>
              <a:rPr lang="he-IL" sz="1600" dirty="0"/>
              <a:t>2 הוא </a:t>
            </a:r>
            <a:r>
              <a:rPr lang="en-US" sz="1600" dirty="0" smtClean="0">
                <a:latin typeface="Aharoni" panose="02010803020104030203" pitchFamily="2" charset="-79"/>
                <a:cs typeface="Aharoni" panose="02010803020104030203" pitchFamily="2" charset="-79"/>
              </a:rPr>
              <a:t>0.02</a:t>
            </a:r>
            <a:endParaRPr lang="en-US" sz="1600" dirty="0">
              <a:latin typeface="Aharoni" panose="02010803020104030203" pitchFamily="2" charset="-79"/>
              <a:cs typeface="Aharoni" panose="02010803020104030203" pitchFamily="2" charset="-79"/>
            </a:endParaRPr>
          </a:p>
          <a:p>
            <a:pPr marL="285750" indent="-285750" algn="r" rtl="1">
              <a:buFont typeface="Arial" panose="020B0604020202020204" pitchFamily="34" charset="0"/>
              <a:buChar char="•"/>
            </a:pPr>
            <a:r>
              <a:rPr lang="he-IL" sz="1600" dirty="0"/>
              <a:t>ממוצע הטעויות האבסולוטיות של המודל</a:t>
            </a:r>
            <a:r>
              <a:rPr lang="en-US" sz="1600" dirty="0"/>
              <a:t>  </a:t>
            </a:r>
            <a:r>
              <a:rPr lang="en-US" sz="1600" dirty="0" smtClean="0"/>
              <a:t>decision tree </a:t>
            </a:r>
            <a:r>
              <a:rPr lang="he-IL" sz="1600" dirty="0" smtClean="0"/>
              <a:t>הוא </a:t>
            </a:r>
            <a:r>
              <a:rPr lang="en-US" sz="1600" dirty="0" smtClean="0">
                <a:latin typeface="Aharoni" panose="02010803020104030203" pitchFamily="2" charset="-79"/>
                <a:cs typeface="Aharoni" panose="02010803020104030203" pitchFamily="2" charset="-79"/>
              </a:rPr>
              <a:t>18174.30</a:t>
            </a:r>
            <a:r>
              <a:rPr lang="he-IL" sz="1600" dirty="0" smtClean="0"/>
              <a:t>  </a:t>
            </a:r>
            <a:r>
              <a:rPr lang="he-IL" sz="1600" dirty="0"/>
              <a:t>,ממוצע הטעיות בריבוע </a:t>
            </a:r>
            <a:r>
              <a:rPr lang="en-US" sz="1600" dirty="0" smtClean="0">
                <a:latin typeface="Aharoni" panose="02010803020104030203" pitchFamily="2" charset="-79"/>
                <a:cs typeface="Aharoni" panose="02010803020104030203" pitchFamily="2" charset="-79"/>
              </a:rPr>
              <a:t>517700482.68</a:t>
            </a:r>
            <a:r>
              <a:rPr lang="he-IL" sz="1600" dirty="0" smtClean="0"/>
              <a:t> </a:t>
            </a:r>
            <a:r>
              <a:rPr lang="he-IL" sz="1600" dirty="0"/>
              <a:t>ושורש הממוצע הריבועי של הטעיות הוא </a:t>
            </a:r>
            <a:r>
              <a:rPr lang="en-US" sz="1600" dirty="0" smtClean="0">
                <a:latin typeface="Aharoni" panose="02010803020104030203" pitchFamily="2" charset="-79"/>
                <a:cs typeface="Aharoni" panose="02010803020104030203" pitchFamily="2" charset="-79"/>
              </a:rPr>
              <a:t>22753.03</a:t>
            </a:r>
            <a:r>
              <a:rPr lang="he-IL" sz="1600" dirty="0" smtClean="0"/>
              <a:t> </a:t>
            </a:r>
            <a:r>
              <a:rPr lang="he-IL" sz="1600" dirty="0"/>
              <a:t>ו</a:t>
            </a:r>
            <a:r>
              <a:rPr lang="en-US" sz="1600" dirty="0"/>
              <a:t>R</a:t>
            </a:r>
            <a:r>
              <a:rPr lang="he-IL" sz="1600" dirty="0"/>
              <a:t>2 הוא </a:t>
            </a:r>
            <a:r>
              <a:rPr lang="en-US" sz="1600" dirty="0" smtClean="0"/>
              <a:t>-</a:t>
            </a:r>
            <a:r>
              <a:rPr lang="en-US" sz="1600" dirty="0" smtClean="0">
                <a:latin typeface="Aharoni" panose="02010803020104030203" pitchFamily="2" charset="-79"/>
                <a:cs typeface="Aharoni" panose="02010803020104030203" pitchFamily="2" charset="-79"/>
              </a:rPr>
              <a:t>0.81</a:t>
            </a:r>
            <a:endParaRPr lang="en-US" sz="1600" dirty="0">
              <a:latin typeface="Aharoni" panose="02010803020104030203" pitchFamily="2" charset="-79"/>
              <a:cs typeface="Aharoni" panose="02010803020104030203" pitchFamily="2" charset="-79"/>
            </a:endParaRPr>
          </a:p>
          <a:p>
            <a:pPr marL="285750" indent="-285750" algn="r" rtl="1">
              <a:buFont typeface="Arial" panose="020B0604020202020204" pitchFamily="34" charset="0"/>
              <a:buChar char="•"/>
            </a:pPr>
            <a:r>
              <a:rPr lang="he-IL" sz="1600" dirty="0"/>
              <a:t>ממוצע הטעויות האבסולוטיות של המודל</a:t>
            </a:r>
            <a:r>
              <a:rPr lang="en-US" sz="1600" dirty="0"/>
              <a:t> </a:t>
            </a:r>
            <a:r>
              <a:rPr lang="en-US" sz="1600" dirty="0" smtClean="0"/>
              <a:t>random forest </a:t>
            </a:r>
            <a:r>
              <a:rPr lang="he-IL" sz="1600" dirty="0" smtClean="0"/>
              <a:t>הוא </a:t>
            </a:r>
            <a:r>
              <a:rPr lang="en-US" sz="1600" dirty="0" smtClean="0">
                <a:latin typeface="Aharoni" panose="02010803020104030203" pitchFamily="2" charset="-79"/>
                <a:cs typeface="Aharoni" panose="02010803020104030203" pitchFamily="2" charset="-79"/>
              </a:rPr>
              <a:t>14581.55</a:t>
            </a:r>
            <a:r>
              <a:rPr lang="he-IL" sz="1600" dirty="0" smtClean="0"/>
              <a:t>  </a:t>
            </a:r>
            <a:r>
              <a:rPr lang="he-IL" sz="1600" dirty="0"/>
              <a:t>,ממוצע הטעיות בריבוע </a:t>
            </a:r>
            <a:r>
              <a:rPr lang="en-US" sz="1600" dirty="0" smtClean="0">
                <a:latin typeface="Aharoni" panose="02010803020104030203" pitchFamily="2" charset="-79"/>
                <a:cs typeface="Aharoni" panose="02010803020104030203" pitchFamily="2" charset="-79"/>
              </a:rPr>
              <a:t>328027940.23</a:t>
            </a:r>
            <a:r>
              <a:rPr lang="he-IL" sz="1600" dirty="0" smtClean="0"/>
              <a:t> </a:t>
            </a:r>
            <a:r>
              <a:rPr lang="he-IL" sz="1600" dirty="0"/>
              <a:t>ושורש הממוצע הריבועי של הטעיות הוא </a:t>
            </a:r>
            <a:r>
              <a:rPr lang="en-US" sz="1600" dirty="0" smtClean="0">
                <a:latin typeface="Aharoni" panose="02010803020104030203" pitchFamily="2" charset="-79"/>
                <a:cs typeface="Aharoni" panose="02010803020104030203" pitchFamily="2" charset="-79"/>
              </a:rPr>
              <a:t>1811.54</a:t>
            </a:r>
            <a:r>
              <a:rPr lang="he-IL" sz="1600" dirty="0" smtClean="0"/>
              <a:t> </a:t>
            </a:r>
            <a:r>
              <a:rPr lang="he-IL" sz="1600" dirty="0"/>
              <a:t>ו</a:t>
            </a:r>
            <a:r>
              <a:rPr lang="en-US" sz="1600" dirty="0"/>
              <a:t>R</a:t>
            </a:r>
            <a:r>
              <a:rPr lang="he-IL" sz="1600" dirty="0"/>
              <a:t>2 הוא </a:t>
            </a:r>
            <a:r>
              <a:rPr lang="en-US" sz="1600" dirty="0" smtClean="0"/>
              <a:t>-</a:t>
            </a:r>
            <a:r>
              <a:rPr lang="en-US" sz="1600" dirty="0" smtClean="0">
                <a:latin typeface="Aharoni" panose="02010803020104030203" pitchFamily="2" charset="-79"/>
                <a:cs typeface="Aharoni" panose="02010803020104030203" pitchFamily="2" charset="-79"/>
              </a:rPr>
              <a:t>0.14</a:t>
            </a:r>
            <a:endParaRPr lang="en-US" sz="1600" dirty="0">
              <a:latin typeface="Aharoni" panose="02010803020104030203" pitchFamily="2" charset="-79"/>
              <a:cs typeface="Aharoni" panose="02010803020104030203" pitchFamily="2" charset="-79"/>
            </a:endParaRPr>
          </a:p>
          <a:p>
            <a:pPr marL="285750" indent="-285750" algn="r" rtl="1">
              <a:buFont typeface="Arial" panose="020B0604020202020204" pitchFamily="34" charset="0"/>
              <a:buChar char="•"/>
            </a:pPr>
            <a:r>
              <a:rPr lang="he-IL" sz="1600" dirty="0"/>
              <a:t>ממוצע הטעויות האבסולוטיות של המודל</a:t>
            </a:r>
            <a:r>
              <a:rPr lang="en-US" sz="1600" dirty="0"/>
              <a:t>  </a:t>
            </a:r>
            <a:r>
              <a:rPr lang="en-US" sz="1600" dirty="0" smtClean="0"/>
              <a:t>XGB </a:t>
            </a:r>
            <a:r>
              <a:rPr lang="he-IL" sz="1600" dirty="0" smtClean="0"/>
              <a:t>הוא </a:t>
            </a:r>
            <a:r>
              <a:rPr lang="en-US" sz="1600" dirty="0" smtClean="0">
                <a:latin typeface="Aharoni" panose="02010803020104030203" pitchFamily="2" charset="-79"/>
                <a:cs typeface="Aharoni" panose="02010803020104030203" pitchFamily="2" charset="-79"/>
              </a:rPr>
              <a:t>15128.96</a:t>
            </a:r>
            <a:r>
              <a:rPr lang="he-IL" sz="1600" dirty="0" smtClean="0"/>
              <a:t>  </a:t>
            </a:r>
            <a:r>
              <a:rPr lang="he-IL" sz="1600" dirty="0"/>
              <a:t>,ממוצע הטעיות בריבוע </a:t>
            </a:r>
            <a:r>
              <a:rPr lang="en-US" sz="1600" dirty="0" smtClean="0">
                <a:latin typeface="Aharoni" panose="02010803020104030203" pitchFamily="2" charset="-79"/>
                <a:cs typeface="Aharoni" panose="02010803020104030203" pitchFamily="2" charset="-79"/>
              </a:rPr>
              <a:t>354972332.31</a:t>
            </a:r>
            <a:r>
              <a:rPr lang="he-IL" sz="1600" dirty="0" smtClean="0"/>
              <a:t> </a:t>
            </a:r>
            <a:r>
              <a:rPr lang="he-IL" sz="1600" dirty="0"/>
              <a:t>ושורש הממוצע הריבועי של הטעיות הוא </a:t>
            </a:r>
            <a:r>
              <a:rPr lang="en-US" sz="1600" dirty="0" smtClean="0">
                <a:latin typeface="Aharoni" panose="02010803020104030203" pitchFamily="2" charset="-79"/>
                <a:cs typeface="Aharoni" panose="02010803020104030203" pitchFamily="2" charset="-79"/>
              </a:rPr>
              <a:t>18840.71</a:t>
            </a:r>
            <a:r>
              <a:rPr lang="he-IL" sz="1600" dirty="0" smtClean="0"/>
              <a:t> </a:t>
            </a:r>
            <a:r>
              <a:rPr lang="he-IL" sz="1600" dirty="0"/>
              <a:t>ו</a:t>
            </a:r>
            <a:r>
              <a:rPr lang="en-US" sz="1600" dirty="0"/>
              <a:t>R</a:t>
            </a:r>
            <a:r>
              <a:rPr lang="he-IL" sz="1600" dirty="0"/>
              <a:t>2 </a:t>
            </a:r>
            <a:r>
              <a:rPr lang="he-IL" sz="1600" dirty="0" smtClean="0"/>
              <a:t>הוא </a:t>
            </a:r>
            <a:r>
              <a:rPr lang="en-US" sz="1600" dirty="0" smtClean="0"/>
              <a:t>-</a:t>
            </a:r>
            <a:r>
              <a:rPr lang="en-US" sz="1600" dirty="0" smtClean="0">
                <a:latin typeface="Aharoni" panose="02010803020104030203" pitchFamily="2" charset="-79"/>
                <a:cs typeface="Aharoni" panose="02010803020104030203" pitchFamily="2" charset="-79"/>
              </a:rPr>
              <a:t>0.24</a:t>
            </a:r>
            <a:endParaRPr lang="en-US" sz="1600" dirty="0">
              <a:latin typeface="Aharoni" panose="02010803020104030203" pitchFamily="2" charset="-79"/>
              <a:cs typeface="Aharoni" panose="02010803020104030203" pitchFamily="2" charset="-79"/>
            </a:endParaRPr>
          </a:p>
          <a:p>
            <a:pPr marL="285750" indent="-285750" algn="r" rtl="1">
              <a:buFont typeface="Arial" panose="020B0604020202020204" pitchFamily="34" charset="0"/>
              <a:buChar char="•"/>
            </a:pPr>
            <a:r>
              <a:rPr lang="en-US" sz="1600" dirty="0" smtClean="0"/>
              <a:t>…</a:t>
            </a:r>
          </a:p>
        </p:txBody>
      </p:sp>
    </p:spTree>
    <p:extLst>
      <p:ext uri="{BB962C8B-B14F-4D97-AF65-F5344CB8AC3E}">
        <p14:creationId xmlns:p14="http://schemas.microsoft.com/office/powerpoint/2010/main" val="2764702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מציין מיקום תוכן 3"/>
          <p:cNvPicPr>
            <a:picLocks noGrp="1" noChangeAspect="1"/>
          </p:cNvPicPr>
          <p:nvPr>
            <p:ph idx="1"/>
          </p:nvPr>
        </p:nvPicPr>
        <p:blipFill>
          <a:blip r:embed="rId2"/>
          <a:stretch>
            <a:fillRect/>
          </a:stretch>
        </p:blipFill>
        <p:spPr>
          <a:xfrm>
            <a:off x="753291" y="165463"/>
            <a:ext cx="5372100" cy="3581400"/>
          </a:xfrm>
          <a:prstGeom prst="rect">
            <a:avLst/>
          </a:prstGeom>
        </p:spPr>
      </p:pic>
      <p:pic>
        <p:nvPicPr>
          <p:cNvPr id="5" name="תמונה 4"/>
          <p:cNvPicPr>
            <a:picLocks noChangeAspect="1"/>
          </p:cNvPicPr>
          <p:nvPr/>
        </p:nvPicPr>
        <p:blipFill rotWithShape="1">
          <a:blip r:embed="rId3"/>
          <a:srcRect l="1773" t="3678" r="540" b="-273"/>
          <a:stretch/>
        </p:blipFill>
        <p:spPr>
          <a:xfrm>
            <a:off x="6618515" y="1602376"/>
            <a:ext cx="4727458" cy="3082649"/>
          </a:xfrm>
          <a:prstGeom prst="rect">
            <a:avLst/>
          </a:prstGeom>
        </p:spPr>
      </p:pic>
      <p:sp>
        <p:nvSpPr>
          <p:cNvPr id="6" name="TextBox 5"/>
          <p:cNvSpPr txBox="1"/>
          <p:nvPr/>
        </p:nvSpPr>
        <p:spPr>
          <a:xfrm>
            <a:off x="7654290" y="200297"/>
            <a:ext cx="3153047" cy="369332"/>
          </a:xfrm>
          <a:prstGeom prst="rect">
            <a:avLst/>
          </a:prstGeom>
          <a:noFill/>
        </p:spPr>
        <p:txBody>
          <a:bodyPr wrap="square" rtlCol="0">
            <a:spAutoFit/>
          </a:bodyPr>
          <a:lstStyle/>
          <a:p>
            <a:r>
              <a:rPr lang="en-US" dirty="0"/>
              <a:t>Visualize the </a:t>
            </a:r>
            <a:r>
              <a:rPr lang="en-US" dirty="0" smtClean="0"/>
              <a:t>results</a:t>
            </a:r>
            <a:endParaRPr lang="en-US" dirty="0"/>
          </a:p>
        </p:txBody>
      </p:sp>
      <p:sp>
        <p:nvSpPr>
          <p:cNvPr id="8" name="TextBox 7"/>
          <p:cNvSpPr txBox="1"/>
          <p:nvPr/>
        </p:nvSpPr>
        <p:spPr>
          <a:xfrm>
            <a:off x="2804160" y="4023360"/>
            <a:ext cx="2403566" cy="369332"/>
          </a:xfrm>
          <a:prstGeom prst="rect">
            <a:avLst/>
          </a:prstGeom>
          <a:noFill/>
        </p:spPr>
        <p:txBody>
          <a:bodyPr wrap="square" rtlCol="0">
            <a:spAutoFit/>
          </a:bodyPr>
          <a:lstStyle/>
          <a:p>
            <a:pPr algn="ctr"/>
            <a:r>
              <a:rPr lang="en-US" dirty="0" err="1"/>
              <a:t>CatBoostRegressor</a:t>
            </a:r>
            <a:endParaRPr lang="en-US" dirty="0"/>
          </a:p>
        </p:txBody>
      </p:sp>
      <p:sp>
        <p:nvSpPr>
          <p:cNvPr id="9" name="TextBox 8"/>
          <p:cNvSpPr txBox="1"/>
          <p:nvPr/>
        </p:nvSpPr>
        <p:spPr>
          <a:xfrm>
            <a:off x="5712823" y="4484914"/>
            <a:ext cx="45719" cy="369332"/>
          </a:xfrm>
          <a:prstGeom prst="rect">
            <a:avLst/>
          </a:prstGeom>
          <a:noFill/>
        </p:spPr>
        <p:txBody>
          <a:bodyPr wrap="square" rtlCol="0">
            <a:spAutoFit/>
          </a:bodyPr>
          <a:lstStyle/>
          <a:p>
            <a:endParaRPr lang="en-US" dirty="0"/>
          </a:p>
        </p:txBody>
      </p:sp>
      <p:pic>
        <p:nvPicPr>
          <p:cNvPr id="10" name="תמונה 9"/>
          <p:cNvPicPr>
            <a:picLocks noChangeAspect="1"/>
          </p:cNvPicPr>
          <p:nvPr/>
        </p:nvPicPr>
        <p:blipFill>
          <a:blip r:embed="rId4"/>
          <a:stretch>
            <a:fillRect/>
          </a:stretch>
        </p:blipFill>
        <p:spPr>
          <a:xfrm>
            <a:off x="753291" y="4315003"/>
            <a:ext cx="5868330" cy="2416723"/>
          </a:xfrm>
          <a:prstGeom prst="rect">
            <a:avLst/>
          </a:prstGeom>
        </p:spPr>
      </p:pic>
    </p:spTree>
    <p:extLst>
      <p:ext uri="{BB962C8B-B14F-4D97-AF65-F5344CB8AC3E}">
        <p14:creationId xmlns:p14="http://schemas.microsoft.com/office/powerpoint/2010/main" val="3571172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a:t>דיון בתוצאות</a:t>
            </a:r>
            <a:endParaRPr lang="en-US" dirty="0"/>
          </a:p>
        </p:txBody>
      </p:sp>
      <p:sp>
        <p:nvSpPr>
          <p:cNvPr id="3" name="מציין מיקום תוכן 2"/>
          <p:cNvSpPr>
            <a:spLocks noGrp="1"/>
          </p:cNvSpPr>
          <p:nvPr>
            <p:ph idx="1"/>
          </p:nvPr>
        </p:nvSpPr>
        <p:spPr/>
        <p:txBody>
          <a:bodyPr/>
          <a:lstStyle/>
          <a:p>
            <a:pPr algn="r" rtl="1"/>
            <a:r>
              <a:rPr lang="he-IL" dirty="0"/>
              <a:t>בהתבסס על תוצאות אלו, אנו יכולים לראות שלמודלים של רגרסיה </a:t>
            </a:r>
            <a:r>
              <a:rPr lang="en-US" dirty="0"/>
              <a:t>Ridge regression </a:t>
            </a:r>
            <a:r>
              <a:rPr lang="en-US" dirty="0" smtClean="0"/>
              <a:t>and linear regression </a:t>
            </a:r>
            <a:r>
              <a:rPr lang="he-IL" dirty="0" smtClean="0"/>
              <a:t>יש </a:t>
            </a:r>
            <a:r>
              <a:rPr lang="he-IL" dirty="0"/>
              <a:t>ביצועים דומים, אך ערכי </a:t>
            </a:r>
            <a:r>
              <a:rPr lang="en-US" dirty="0"/>
              <a:t>R2 </a:t>
            </a:r>
            <a:r>
              <a:rPr lang="he-IL" dirty="0"/>
              <a:t>שלהם נמוכים, מה שמצביע על התאמה לקויה. למודלים של </a:t>
            </a:r>
            <a:r>
              <a:rPr lang="en-US" dirty="0"/>
              <a:t>Decision Tree, Random Forest </a:t>
            </a:r>
            <a:r>
              <a:rPr lang="he-IL" dirty="0"/>
              <a:t>ו-</a:t>
            </a:r>
            <a:r>
              <a:rPr lang="en-US" dirty="0"/>
              <a:t>XGB </a:t>
            </a:r>
            <a:r>
              <a:rPr lang="he-IL" dirty="0"/>
              <a:t>יש ערכי </a:t>
            </a:r>
            <a:r>
              <a:rPr lang="en-US" dirty="0"/>
              <a:t>MAE, MSE </a:t>
            </a:r>
            <a:r>
              <a:rPr lang="he-IL" dirty="0"/>
              <a:t>ו-</a:t>
            </a:r>
            <a:r>
              <a:rPr lang="en-US" dirty="0"/>
              <a:t>RMSE </a:t>
            </a:r>
            <a:r>
              <a:rPr lang="he-IL" dirty="0"/>
              <a:t>נמוכים יותר מאשר רגרסיה לינארית ורגרסיית רכס, אך ערכי </a:t>
            </a:r>
            <a:r>
              <a:rPr lang="en-US" dirty="0"/>
              <a:t>R2 </a:t>
            </a:r>
            <a:r>
              <a:rPr lang="he-IL" dirty="0"/>
              <a:t>שלהם שליליים, מה שמצביע על ביצועים גרועים יותר מאשר מודל החוזה את הממוצע של משתנה היעד. למודל </a:t>
            </a:r>
            <a:r>
              <a:rPr lang="en-US" dirty="0" err="1"/>
              <a:t>CatBoostRegressor</a:t>
            </a:r>
            <a:r>
              <a:rPr lang="en-US" dirty="0"/>
              <a:t> </a:t>
            </a:r>
            <a:r>
              <a:rPr lang="he-IL" dirty="0"/>
              <a:t>יש את ערכי </a:t>
            </a:r>
            <a:r>
              <a:rPr lang="en-US" dirty="0"/>
              <a:t>MAE, MSE </a:t>
            </a:r>
            <a:r>
              <a:rPr lang="he-IL" dirty="0"/>
              <a:t>ו-</a:t>
            </a:r>
            <a:r>
              <a:rPr lang="en-US" dirty="0"/>
              <a:t>RMSE </a:t>
            </a:r>
            <a:r>
              <a:rPr lang="he-IL" dirty="0"/>
              <a:t>הנמוכים ביותר, אך גם ערך </a:t>
            </a:r>
            <a:r>
              <a:rPr lang="en-US" dirty="0"/>
              <a:t>R2 </a:t>
            </a:r>
            <a:r>
              <a:rPr lang="he-IL" dirty="0"/>
              <a:t>שלו שלילי. למודל הרגרסיה הלוגיסטית יש את ערכי </a:t>
            </a:r>
            <a:r>
              <a:rPr lang="en-US" dirty="0"/>
              <a:t>MAE, MSE </a:t>
            </a:r>
            <a:r>
              <a:rPr lang="he-IL" dirty="0"/>
              <a:t>ו-</a:t>
            </a:r>
            <a:r>
              <a:rPr lang="en-US" dirty="0"/>
              <a:t>RMSE </a:t>
            </a:r>
            <a:r>
              <a:rPr lang="he-IL" dirty="0"/>
              <a:t>הגבוהים ביותר, וערך </a:t>
            </a:r>
            <a:r>
              <a:rPr lang="en-US" dirty="0"/>
              <a:t>R2 </a:t>
            </a:r>
            <a:r>
              <a:rPr lang="he-IL" dirty="0"/>
              <a:t>שלו הוא השלילי ביותר, מה שמעיד על ביצועיו הגרועים ביותר מבין כל המודלים.</a:t>
            </a:r>
            <a:endParaRPr lang="en-US" dirty="0"/>
          </a:p>
        </p:txBody>
      </p:sp>
    </p:spTree>
    <p:extLst>
      <p:ext uri="{BB962C8B-B14F-4D97-AF65-F5344CB8AC3E}">
        <p14:creationId xmlns:p14="http://schemas.microsoft.com/office/powerpoint/2010/main" val="135939209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חיתוך</Template>
  <TotalTime>1715</TotalTime>
  <Words>827</Words>
  <Application>Microsoft Office PowerPoint</Application>
  <PresentationFormat>מסך רחב</PresentationFormat>
  <Paragraphs>71</Paragraphs>
  <Slides>10</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10</vt:i4>
      </vt:variant>
    </vt:vector>
  </HeadingPairs>
  <TitlesOfParts>
    <vt:vector size="16" baseType="lpstr">
      <vt:lpstr>Aharoni</vt:lpstr>
      <vt:lpstr>Arial</vt:lpstr>
      <vt:lpstr>Franklin Gothic Book</vt:lpstr>
      <vt:lpstr>Inter</vt:lpstr>
      <vt:lpstr>Tahoma</vt:lpstr>
      <vt:lpstr>Crop</vt:lpstr>
      <vt:lpstr>Project ML 2023 p1</vt:lpstr>
      <vt:lpstr>P1_Introduction </vt:lpstr>
      <vt:lpstr>להציג את הנתונים ומה עשיתם בתהליך "הניקוי"</vt:lpstr>
      <vt:lpstr>בתהליך "הניקוי"</vt:lpstr>
      <vt:lpstr>מה עשיתם בתהליך "הניקוי"והתוצאות מזה</vt:lpstr>
      <vt:lpstr>מצגת של PowerPoint‏</vt:lpstr>
      <vt:lpstr>להציג את כל האלגוריתמים והתוצאות</vt:lpstr>
      <vt:lpstr>מצגת של PowerPoint‏</vt:lpstr>
      <vt:lpstr>דיון בתוצאות</vt:lpstr>
      <vt:lpstr>בחלק2 מהפרוייקט השתמשתי ב CatBoostClassifierוRandomForestClassifier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ML 2023 p1</dc:title>
  <dc:creator>Lenovo</dc:creator>
  <cp:lastModifiedBy>Lenovo</cp:lastModifiedBy>
  <cp:revision>36</cp:revision>
  <dcterms:created xsi:type="dcterms:W3CDTF">2023-04-29T11:02:43Z</dcterms:created>
  <dcterms:modified xsi:type="dcterms:W3CDTF">2023-04-30T15:38:34Z</dcterms:modified>
</cp:coreProperties>
</file>