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72" r:id="rId2"/>
    <p:sldMasterId id="2147483696" r:id="rId3"/>
    <p:sldMasterId id="2147483660"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46ED19F-08A2-422E-9AB1-BF8732FEF29B}">
          <p14:sldIdLst>
            <p14:sldId id="256"/>
            <p14:sldId id="257"/>
            <p14:sldId id="258"/>
          </p14:sldIdLst>
        </p14:section>
        <p14:section name="Product Insights" id="{C0AD26D0-933D-4EF5-BA91-9DC8163B6E6C}">
          <p14:sldIdLst>
            <p14:sldId id="259"/>
            <p14:sldId id="260"/>
            <p14:sldId id="261"/>
            <p14:sldId id="262"/>
            <p14:sldId id="263"/>
            <p14:sldId id="264"/>
          </p14:sldIdLst>
        </p14:section>
        <p14:section name="Sales Insights" id="{01DF86B2-B866-4A17-8FF0-A12769E39451}">
          <p14:sldIdLst>
            <p14:sldId id="266"/>
            <p14:sldId id="267"/>
            <p14:sldId id="268"/>
            <p14:sldId id="269"/>
            <p14:sldId id="270"/>
            <p14:sldId id="271"/>
            <p14:sldId id="272"/>
          </p14:sldIdLst>
        </p14:section>
        <p14:section name="Customer Insights" id="{7F3A375C-C5E1-4704-AFF3-2453C38E5735}">
          <p14:sldIdLst>
            <p14:sldId id="273"/>
            <p14:sldId id="274"/>
            <p14:sldId id="276"/>
          </p14:sldIdLst>
        </p14:section>
        <p14:section name="Recommendations" id="{9A01E75E-4B93-4B8F-A8A2-3F67C2930D4B}">
          <p14:sldIdLst>
            <p14:sldId id="277"/>
            <p14:sldId id="278"/>
          </p14:sldIdLst>
        </p14:section>
        <p14:section name="Conclusion" id="{DD7C8C8B-A618-4F54-AD16-1A8F055F868A}">
          <p14:sldIdLst>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F5CD-C602-BBAE-8B4B-33EAAA1CF84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DC6CB0-6F45-3B81-057F-306FB6667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D51957-7481-8C6C-EB29-CDACA863DFD5}"/>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5" name="Footer Placeholder 4">
            <a:extLst>
              <a:ext uri="{FF2B5EF4-FFF2-40B4-BE49-F238E27FC236}">
                <a16:creationId xmlns:a16="http://schemas.microsoft.com/office/drawing/2014/main" id="{41530879-7378-2012-768A-48E44CBAB85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F62132A-FDD2-9569-5B64-2D53F3254E0E}"/>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262768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8D39-D42E-CBA7-4E83-6259A29767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1EBA8-6FF3-7034-7095-22A1AAC57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0EE982-DF80-F518-EC94-C72A49DBA811}"/>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5" name="Footer Placeholder 4">
            <a:extLst>
              <a:ext uri="{FF2B5EF4-FFF2-40B4-BE49-F238E27FC236}">
                <a16:creationId xmlns:a16="http://schemas.microsoft.com/office/drawing/2014/main" id="{C78C7C9B-C1B1-3C5E-BF3E-3A78C084702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62C2BE7-48F2-D163-96A4-B66FA3657146}"/>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235105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D96CF-A94E-293C-B7F4-2F9D7C486AA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F68F5C-6A82-0BFA-D512-742634BE09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3E6D5-E5B8-59C4-FC22-40AE17631A68}"/>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5" name="Footer Placeholder 4">
            <a:extLst>
              <a:ext uri="{FF2B5EF4-FFF2-40B4-BE49-F238E27FC236}">
                <a16:creationId xmlns:a16="http://schemas.microsoft.com/office/drawing/2014/main" id="{5AEBA633-E76A-D3CD-6CDB-A818EDEB5EA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8276DED-C6AF-B4F7-5829-AF4D9C2820C3}"/>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354302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9F9F-D81D-5057-3CCF-A71C6F8CC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C200F7-489B-FF6B-35B7-7659485F1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A4CB24-1C0D-FF46-DFBB-EDE847A997C9}"/>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95F5DCA9-5C88-1288-C84E-6D3AAC8A3F8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6243F49-2A16-B9E6-D6B3-AB1A3AA73038}"/>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1867937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76CD-3D8B-B02B-229C-9B93A2C9D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6BFF7-CFF6-8EBF-6F93-5F0830E99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CF72A-055D-D776-2E3A-CD732DB1FA64}"/>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B39779D0-2789-14D7-014A-7120CF4B6C1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6A57157-DF4F-B01F-245E-1758158DD5EE}"/>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2001389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224D-7FD3-9967-2BFE-E41285A354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C4E880-4E59-0288-20F6-35D0F418F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A9826-FB13-71E4-F5E5-FD760E0C45EC}"/>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B98F22B9-412F-65EC-CE1A-51F5958BA39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5F698F9-D570-6690-6B28-CF8524FFA118}"/>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425216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059F-FE6D-2451-CACC-26BEBB141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19FB93-40B1-80FA-9008-DCEEE348F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8F8AD8-0E44-41D5-8373-1E7ECD89C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4F45CB-C02B-2EB8-4A6E-0C2816C2B1E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6" name="Footer Placeholder 5">
            <a:extLst>
              <a:ext uri="{FF2B5EF4-FFF2-40B4-BE49-F238E27FC236}">
                <a16:creationId xmlns:a16="http://schemas.microsoft.com/office/drawing/2014/main" id="{5DB7E853-3DAF-A5AE-4F27-2E0A56879C1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4084EB2-3661-56BB-5020-E7182CDA9709}"/>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11959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4125-5541-FB84-AADC-04EEAB466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9C17A-F831-7AEE-47C5-C1C8803EF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1E33-A733-1771-39C7-25928464F6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8ACB3F-8894-AD1B-6A60-33C5E6B9E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78CCA-DCAC-A5A6-E116-F230BA7B1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A7F3E3-568B-B2F6-A1EC-D3040973ADC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8" name="Footer Placeholder 7">
            <a:extLst>
              <a:ext uri="{FF2B5EF4-FFF2-40B4-BE49-F238E27FC236}">
                <a16:creationId xmlns:a16="http://schemas.microsoft.com/office/drawing/2014/main" id="{EE53E71A-554A-556F-7C48-C54A5039775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90BEB32F-5D7A-4E3F-12C5-FF315AE71E1B}"/>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2392516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BF85-DB7A-8B61-B4A2-B7D065B7B5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6E162F-719E-A2F4-3A59-9DA543493980}"/>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4" name="Footer Placeholder 3">
            <a:extLst>
              <a:ext uri="{FF2B5EF4-FFF2-40B4-BE49-F238E27FC236}">
                <a16:creationId xmlns:a16="http://schemas.microsoft.com/office/drawing/2014/main" id="{C68F0F7C-4780-1860-7534-9E13B44B7F4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F0C2E9B3-D3DC-233F-1B71-F526951216CD}"/>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1867240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DD0C7-4778-0033-92D3-C02E4CE9612A}"/>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3" name="Footer Placeholder 2">
            <a:extLst>
              <a:ext uri="{FF2B5EF4-FFF2-40B4-BE49-F238E27FC236}">
                <a16:creationId xmlns:a16="http://schemas.microsoft.com/office/drawing/2014/main" id="{F2083D19-C7A5-8DE4-BACA-784D4E5C662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B0A167E-F34D-6199-22A1-0747C0AD9E1D}"/>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478578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8A29-E278-F3DD-E11F-1EFB79359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9D0D6B-EA91-9185-FC50-86A3A2E74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25E15-001D-FDFA-E906-DB8765B33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235EB-D5FB-2C04-8257-8053B32EB73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6" name="Footer Placeholder 5">
            <a:extLst>
              <a:ext uri="{FF2B5EF4-FFF2-40B4-BE49-F238E27FC236}">
                <a16:creationId xmlns:a16="http://schemas.microsoft.com/office/drawing/2014/main" id="{5A502E87-8852-DF16-DE33-7635D799F1F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D8963D4-3B48-1828-8839-14BBDC74A9A1}"/>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62581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0A85-2810-D763-0001-D1A963FB39E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0E526-9423-4B15-22B2-E2E2E07BA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A37AE-5266-36C9-DAED-F16F386709DD}"/>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5" name="Footer Placeholder 4">
            <a:extLst>
              <a:ext uri="{FF2B5EF4-FFF2-40B4-BE49-F238E27FC236}">
                <a16:creationId xmlns:a16="http://schemas.microsoft.com/office/drawing/2014/main" id="{7A2C717A-C28C-9698-A943-11C2F3D413A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DD8AA13-B343-C591-9396-370DCB50228C}"/>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3025998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305B-ED88-F592-7001-8D5EB537E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85B7EE-BF82-F3EA-0436-A3824E11D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0128E2-01F9-D890-5854-70E22355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A922B-3C4C-53E4-D2A2-66523C9D3C9F}"/>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6" name="Footer Placeholder 5">
            <a:extLst>
              <a:ext uri="{FF2B5EF4-FFF2-40B4-BE49-F238E27FC236}">
                <a16:creationId xmlns:a16="http://schemas.microsoft.com/office/drawing/2014/main" id="{F581CC9C-9610-2F7E-DC69-E9BE8BD80BB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17953870-C28A-0C9B-0FFF-D55D478BCBFD}"/>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729795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82FA-2D08-A8EE-771A-224BE56144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21120B-DB14-9528-228D-A162423D7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29D48-860F-3370-4267-D718CF026C86}"/>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E917E4AB-BCB6-F575-BDC0-34EF2F37F91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FD2B694-FAD0-5CB0-B6F0-37994DBFDAF6}"/>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1075260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FFDA6-2BA0-C5E5-F7D5-C1F0B1F6A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6B4AC-E878-FDD0-83A2-30589603D5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4AEFC-C97E-9C78-DA79-07260E6D530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ABCCD6DD-6B16-13C0-7365-A64917998A0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60B4FB6-44BE-7546-7B74-32047D03D231}"/>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22334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9F9F-D81D-5057-3CCF-A71C6F8CC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C200F7-489B-FF6B-35B7-7659485F1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A4CB24-1C0D-FF46-DFBB-EDE847A997C9}"/>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95F5DCA9-5C88-1288-C84E-6D3AAC8A3F8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6243F49-2A16-B9E6-D6B3-AB1A3AA73038}"/>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1935031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76CD-3D8B-B02B-229C-9B93A2C9D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6BFF7-CFF6-8EBF-6F93-5F0830E99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CF72A-055D-D776-2E3A-CD732DB1FA64}"/>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B39779D0-2789-14D7-014A-7120CF4B6C1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6A57157-DF4F-B01F-245E-1758158DD5EE}"/>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26781543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224D-7FD3-9967-2BFE-E41285A354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C4E880-4E59-0288-20F6-35D0F418F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A9826-FB13-71E4-F5E5-FD760E0C45EC}"/>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B98F22B9-412F-65EC-CE1A-51F5958BA39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5F698F9-D570-6690-6B28-CF8524FFA118}"/>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066516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059F-FE6D-2451-CACC-26BEBB141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19FB93-40B1-80FA-9008-DCEEE348F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8F8AD8-0E44-41D5-8373-1E7ECD89C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4F45CB-C02B-2EB8-4A6E-0C2816C2B1E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6" name="Footer Placeholder 5">
            <a:extLst>
              <a:ext uri="{FF2B5EF4-FFF2-40B4-BE49-F238E27FC236}">
                <a16:creationId xmlns:a16="http://schemas.microsoft.com/office/drawing/2014/main" id="{5DB7E853-3DAF-A5AE-4F27-2E0A56879C1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4084EB2-3661-56BB-5020-E7182CDA9709}"/>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1180591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4125-5541-FB84-AADC-04EEAB466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9C17A-F831-7AEE-47C5-C1C8803EF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61E33-A733-1771-39C7-25928464F6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8ACB3F-8894-AD1B-6A60-33C5E6B9E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78CCA-DCAC-A5A6-E116-F230BA7B1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A7F3E3-568B-B2F6-A1EC-D3040973ADC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8" name="Footer Placeholder 7">
            <a:extLst>
              <a:ext uri="{FF2B5EF4-FFF2-40B4-BE49-F238E27FC236}">
                <a16:creationId xmlns:a16="http://schemas.microsoft.com/office/drawing/2014/main" id="{EE53E71A-554A-556F-7C48-C54A5039775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90BEB32F-5D7A-4E3F-12C5-FF315AE71E1B}"/>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853212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BF85-DB7A-8B61-B4A2-B7D065B7B5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6E162F-719E-A2F4-3A59-9DA543493980}"/>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4" name="Footer Placeholder 3">
            <a:extLst>
              <a:ext uri="{FF2B5EF4-FFF2-40B4-BE49-F238E27FC236}">
                <a16:creationId xmlns:a16="http://schemas.microsoft.com/office/drawing/2014/main" id="{C68F0F7C-4780-1860-7534-9E13B44B7F4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F0C2E9B3-D3DC-233F-1B71-F526951216CD}"/>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25273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DD0C7-4778-0033-92D3-C02E4CE9612A}"/>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3" name="Footer Placeholder 2">
            <a:extLst>
              <a:ext uri="{FF2B5EF4-FFF2-40B4-BE49-F238E27FC236}">
                <a16:creationId xmlns:a16="http://schemas.microsoft.com/office/drawing/2014/main" id="{F2083D19-C7A5-8DE4-BACA-784D4E5C662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B0A167E-F34D-6199-22A1-0747C0AD9E1D}"/>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429052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5615-D9DE-01D0-3DA5-76F2A15AEBA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A14550-8C07-FD3A-C1E2-C15DB0475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4E7D8-EDF8-8475-5499-764BE457DB09}"/>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5" name="Footer Placeholder 4">
            <a:extLst>
              <a:ext uri="{FF2B5EF4-FFF2-40B4-BE49-F238E27FC236}">
                <a16:creationId xmlns:a16="http://schemas.microsoft.com/office/drawing/2014/main" id="{526A1EA8-3DB2-39C9-FD9E-4845CB92665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AC9291B-BACF-AC74-C619-18F0C80B262E}"/>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41709235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8A29-E278-F3DD-E11F-1EFB79359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9D0D6B-EA91-9185-FC50-86A3A2E74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25E15-001D-FDFA-E906-DB8765B33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235EB-D5FB-2C04-8257-8053B32EB73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6" name="Footer Placeholder 5">
            <a:extLst>
              <a:ext uri="{FF2B5EF4-FFF2-40B4-BE49-F238E27FC236}">
                <a16:creationId xmlns:a16="http://schemas.microsoft.com/office/drawing/2014/main" id="{5A502E87-8852-DF16-DE33-7635D799F1F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D8963D4-3B48-1828-8839-14BBDC74A9A1}"/>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770698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305B-ED88-F592-7001-8D5EB537E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85B7EE-BF82-F3EA-0436-A3824E11D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0128E2-01F9-D890-5854-70E22355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A922B-3C4C-53E4-D2A2-66523C9D3C9F}"/>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6" name="Footer Placeholder 5">
            <a:extLst>
              <a:ext uri="{FF2B5EF4-FFF2-40B4-BE49-F238E27FC236}">
                <a16:creationId xmlns:a16="http://schemas.microsoft.com/office/drawing/2014/main" id="{F581CC9C-9610-2F7E-DC69-E9BE8BD80BB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17953870-C28A-0C9B-0FFF-D55D478BCBFD}"/>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2078646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82FA-2D08-A8EE-771A-224BE56144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21120B-DB14-9528-228D-A162423D7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29D48-860F-3370-4267-D718CF026C86}"/>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E917E4AB-BCB6-F575-BDC0-34EF2F37F91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FD2B694-FAD0-5CB0-B6F0-37994DBFDAF6}"/>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209897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FFDA6-2BA0-C5E5-F7D5-C1F0B1F6AC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6B4AC-E878-FDD0-83A2-30589603D5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4AEFC-C97E-9C78-DA79-07260E6D5308}"/>
              </a:ext>
            </a:extLst>
          </p:cNvPr>
          <p:cNvSpPr>
            <a:spLocks noGrp="1"/>
          </p:cNvSpPr>
          <p:nvPr>
            <p:ph type="dt" sz="half" idx="10"/>
          </p:nvPr>
        </p:nvSpPr>
        <p:spPr>
          <a:xfrm>
            <a:off x="838200" y="6356350"/>
            <a:ext cx="2743200" cy="365125"/>
          </a:xfrm>
          <a:prstGeom prst="rect">
            <a:avLst/>
          </a:prstGeom>
        </p:spPr>
        <p:txBody>
          <a:bodyPr/>
          <a:lstStyle/>
          <a:p>
            <a:fld id="{2FAAF743-4530-43F4-B6BC-538BF7761C1E}" type="datetimeFigureOut">
              <a:rPr lang="en-IN" smtClean="0"/>
              <a:t>16-05-2024</a:t>
            </a:fld>
            <a:endParaRPr lang="en-IN"/>
          </a:p>
        </p:txBody>
      </p:sp>
      <p:sp>
        <p:nvSpPr>
          <p:cNvPr id="5" name="Footer Placeholder 4">
            <a:extLst>
              <a:ext uri="{FF2B5EF4-FFF2-40B4-BE49-F238E27FC236}">
                <a16:creationId xmlns:a16="http://schemas.microsoft.com/office/drawing/2014/main" id="{ABCCD6DD-6B16-13C0-7365-A64917998A0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60B4FB6-44BE-7546-7B74-32047D03D231}"/>
              </a:ext>
            </a:extLst>
          </p:cNvPr>
          <p:cNvSpPr>
            <a:spLocks noGrp="1"/>
          </p:cNvSpPr>
          <p:nvPr>
            <p:ph type="sldNum" sz="quarter" idx="12"/>
          </p:nvPr>
        </p:nvSpPr>
        <p:spPr>
          <a:xfrm>
            <a:off x="8610600" y="6356350"/>
            <a:ext cx="2743200" cy="365125"/>
          </a:xfrm>
          <a:prstGeom prst="rect">
            <a:avLst/>
          </a:prstGeom>
        </p:spPr>
        <p:txBody>
          <a:bodyPr/>
          <a:lstStyle/>
          <a:p>
            <a:fld id="{672963A5-1978-4FDF-8331-E2EAB9B1D319}" type="slidenum">
              <a:rPr lang="en-IN" smtClean="0"/>
              <a:t>‹#›</a:t>
            </a:fld>
            <a:endParaRPr lang="en-IN"/>
          </a:p>
        </p:txBody>
      </p:sp>
    </p:spTree>
    <p:extLst>
      <p:ext uri="{BB962C8B-B14F-4D97-AF65-F5344CB8AC3E}">
        <p14:creationId xmlns:p14="http://schemas.microsoft.com/office/powerpoint/2010/main" val="364273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7EB7-7F5D-495D-CE72-F24F68F1CA7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9BDD1E-0943-E185-3566-5A52D59C592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9BFF55-7FDD-E777-80BC-8954B783CD3D}"/>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5" name="Footer Placeholder 4">
            <a:extLst>
              <a:ext uri="{FF2B5EF4-FFF2-40B4-BE49-F238E27FC236}">
                <a16:creationId xmlns:a16="http://schemas.microsoft.com/office/drawing/2014/main" id="{DEEC0C5B-5BB5-2130-E0C2-6BE6784CD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AF85D-ACA2-2E8C-73C0-3A55BEB78664}"/>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827148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2D80-2238-B51F-1358-8443F41C546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02C83-1DCD-0488-0D55-C6CA70B9AAF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3E66F-EB7C-380D-DC64-08DCF1ADB82C}"/>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5" name="Footer Placeholder 4">
            <a:extLst>
              <a:ext uri="{FF2B5EF4-FFF2-40B4-BE49-F238E27FC236}">
                <a16:creationId xmlns:a16="http://schemas.microsoft.com/office/drawing/2014/main" id="{641C4E76-24A2-E4BB-96B2-7EC215449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9F5F1-4370-9A19-E3AB-5698111E76BD}"/>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11398954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0392-947F-31AD-5B9D-A17EB5BEA3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CFE392-D1AE-E342-A175-6A8D8C9CB4A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623B5-236F-8443-39CB-9C0D377BD700}"/>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5" name="Footer Placeholder 4">
            <a:extLst>
              <a:ext uri="{FF2B5EF4-FFF2-40B4-BE49-F238E27FC236}">
                <a16:creationId xmlns:a16="http://schemas.microsoft.com/office/drawing/2014/main" id="{374027B6-EB64-EC66-209E-075CF13AE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D47CD-4EB4-AB47-921A-DD3978EFDBEE}"/>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33924084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3C1F-6A9F-99B4-5715-B7EFEC64C75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3696AB-BF16-CE8F-B3A5-5FC84514135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564FBF-927E-87C2-75FB-A6B6CACB4CF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9B63A-5266-B75B-3C40-57EB4750BF0D}"/>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6" name="Footer Placeholder 5">
            <a:extLst>
              <a:ext uri="{FF2B5EF4-FFF2-40B4-BE49-F238E27FC236}">
                <a16:creationId xmlns:a16="http://schemas.microsoft.com/office/drawing/2014/main" id="{B775471A-08A3-0F9A-619B-73C753DAA7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0792A-DC91-FF7E-25E0-D097AD908C91}"/>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27078862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A113-717B-4FE3-3720-81A490E8FE7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67D8F-92C3-7E2A-6B80-FB143DD7F8E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62D00-2552-61DF-5527-08B9114E81A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1D2FBB-9423-C43B-884F-6D116730C13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DCB4F-A127-7064-702F-3422C8267C9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7371AE-3E9C-1580-0119-9D4E7BBDCD70}"/>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8" name="Footer Placeholder 7">
            <a:extLst>
              <a:ext uri="{FF2B5EF4-FFF2-40B4-BE49-F238E27FC236}">
                <a16:creationId xmlns:a16="http://schemas.microsoft.com/office/drawing/2014/main" id="{8032EA5D-D69B-8AAB-CF3B-736ACE8B72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893628-4779-90FA-A449-6408B34FC5D9}"/>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1857316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64F7-C6C8-C7CF-CE84-5BD01990D6B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F3782D-04BE-954D-754F-4EFBEF77FBDF}"/>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4" name="Footer Placeholder 3">
            <a:extLst>
              <a:ext uri="{FF2B5EF4-FFF2-40B4-BE49-F238E27FC236}">
                <a16:creationId xmlns:a16="http://schemas.microsoft.com/office/drawing/2014/main" id="{EAEC53DC-AFFA-2EA8-F485-68A15CF52B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CFF11C-6AD4-31E9-EB6C-0D955459BDE8}"/>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4899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0398-766E-E353-4149-639F0BB924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9D129-3889-BFC5-810C-D9A1DE440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C84DCF-ABC0-CAA8-415A-4886C05B0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B88E7B-86D4-C312-A6B4-B61EE7919ABA}"/>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6" name="Footer Placeholder 5">
            <a:extLst>
              <a:ext uri="{FF2B5EF4-FFF2-40B4-BE49-F238E27FC236}">
                <a16:creationId xmlns:a16="http://schemas.microsoft.com/office/drawing/2014/main" id="{A4A611C0-1B9C-94BA-5DD2-4B441FCFA17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8934138-A9AB-049D-215D-E419F44C482D}"/>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15705574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DCAF4-58FC-469C-6107-190E9F96E2CB}"/>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3" name="Footer Placeholder 2">
            <a:extLst>
              <a:ext uri="{FF2B5EF4-FFF2-40B4-BE49-F238E27FC236}">
                <a16:creationId xmlns:a16="http://schemas.microsoft.com/office/drawing/2014/main" id="{BD370617-1877-37D2-2DAE-6DECE50DA9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580086-A677-C840-78D2-2926BBED7A8F}"/>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36775297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9D2F-2C98-00EF-CB2D-64853E92D6A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616AAA-7B22-CCFC-BC1F-3BC88F38FAC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CC01C-E6DF-273C-D54A-F63FB3114F1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911B-ADCD-9868-E0CF-7931C1C91232}"/>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6" name="Footer Placeholder 5">
            <a:extLst>
              <a:ext uri="{FF2B5EF4-FFF2-40B4-BE49-F238E27FC236}">
                <a16:creationId xmlns:a16="http://schemas.microsoft.com/office/drawing/2014/main" id="{8ACBC69F-6FF0-A426-F429-7945554BA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DE6524-3F2D-EB51-8C7E-4E83C91023EF}"/>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39353627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1E20-7913-B76D-687B-831AD9AF16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2AD455-E139-58F2-333E-135CD157DB5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807D4-5DD3-967D-8001-9EFBD103605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53529-5760-48CE-3F71-066141D32FE5}"/>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6" name="Footer Placeholder 5">
            <a:extLst>
              <a:ext uri="{FF2B5EF4-FFF2-40B4-BE49-F238E27FC236}">
                <a16:creationId xmlns:a16="http://schemas.microsoft.com/office/drawing/2014/main" id="{155ABD76-468E-FBD9-5BCB-CDBE2E57F4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E7A80-6037-9EFC-9FCE-4938034328D0}"/>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10618369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A4F4-6FF6-BB0D-496E-3A5C400DB4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5061D4-DF73-FD62-A5E0-9CBFEE2E899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D8286-A9CE-9453-09A8-25F83EC56544}"/>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5" name="Footer Placeholder 4">
            <a:extLst>
              <a:ext uri="{FF2B5EF4-FFF2-40B4-BE49-F238E27FC236}">
                <a16:creationId xmlns:a16="http://schemas.microsoft.com/office/drawing/2014/main" id="{7F90856D-D8E4-7232-80E7-1E6626381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E43C1F-23E7-67A0-E6E7-84CE89ACC80C}"/>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23528765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E73E0D-E41D-9128-6F71-98EE7CFCFA20}"/>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61199-CD13-72C3-7068-4E4C9DCF3F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C790-4A8F-E69F-F34C-3F17829B49DA}"/>
              </a:ext>
            </a:extLst>
          </p:cNvPr>
          <p:cNvSpPr>
            <a:spLocks noGrp="1"/>
          </p:cNvSpPr>
          <p:nvPr>
            <p:ph type="dt" sz="half" idx="10"/>
          </p:nvPr>
        </p:nvSpPr>
        <p:spPr/>
        <p:txBody>
          <a:bodyPr/>
          <a:lstStyle/>
          <a:p>
            <a:fld id="{F458636A-B977-43AA-A58E-E00A9506243A}" type="datetimeFigureOut">
              <a:rPr lang="en-IN" smtClean="0"/>
              <a:t>16-05-2024</a:t>
            </a:fld>
            <a:endParaRPr lang="en-IN"/>
          </a:p>
        </p:txBody>
      </p:sp>
      <p:sp>
        <p:nvSpPr>
          <p:cNvPr id="5" name="Footer Placeholder 4">
            <a:extLst>
              <a:ext uri="{FF2B5EF4-FFF2-40B4-BE49-F238E27FC236}">
                <a16:creationId xmlns:a16="http://schemas.microsoft.com/office/drawing/2014/main" id="{0B58090A-D907-DE0B-35E0-EAFEC3765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2D0A7-EE29-6D38-3CD4-6CD35E32BDF1}"/>
              </a:ext>
            </a:extLst>
          </p:cNvPr>
          <p:cNvSpPr>
            <a:spLocks noGrp="1"/>
          </p:cNvSpPr>
          <p:nvPr>
            <p:ph type="sldNum" sz="quarter" idx="12"/>
          </p:nvPr>
        </p:nvSpPr>
        <p:spPr/>
        <p:txBody>
          <a:bodyPr/>
          <a:lstStyle/>
          <a:p>
            <a:fld id="{D873A1BE-E236-4718-9971-D64696BC821D}" type="slidenum">
              <a:rPr lang="en-IN" smtClean="0"/>
              <a:t>‹#›</a:t>
            </a:fld>
            <a:endParaRPr lang="en-IN"/>
          </a:p>
        </p:txBody>
      </p:sp>
    </p:spTree>
    <p:extLst>
      <p:ext uri="{BB962C8B-B14F-4D97-AF65-F5344CB8AC3E}">
        <p14:creationId xmlns:p14="http://schemas.microsoft.com/office/powerpoint/2010/main" val="342093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253B-27CF-9322-108C-55530755762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3B5802-450A-B08A-8249-018FA8E7A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41978A-C7C3-5331-FDD9-829963348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B4BB89-AABD-84BA-AC26-E088E5AB1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0C73E-D68B-A1DC-E2FD-C7ACB1ED3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5FEF7C-8412-274B-D56E-5A84FA4A192C}"/>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8" name="Footer Placeholder 7">
            <a:extLst>
              <a:ext uri="{FF2B5EF4-FFF2-40B4-BE49-F238E27FC236}">
                <a16:creationId xmlns:a16="http://schemas.microsoft.com/office/drawing/2014/main" id="{1E9BF485-1B6C-E24B-F42B-158BED4A9E4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02A38607-BC4B-527A-28DD-A9DCBE7B420B}"/>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262866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4C01-A14A-15E1-00C7-46CB2F6D96E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8C42DF-FA2F-B245-6EFE-4C94DDA7876E}"/>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4" name="Footer Placeholder 3">
            <a:extLst>
              <a:ext uri="{FF2B5EF4-FFF2-40B4-BE49-F238E27FC236}">
                <a16:creationId xmlns:a16="http://schemas.microsoft.com/office/drawing/2014/main" id="{F3DA883C-B213-6F97-B885-EAD0F12377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7A83302B-1857-8BFB-0603-78BF91C3DE6D}"/>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44051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35AE88-9DB8-682B-FC17-243363C10227}"/>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3" name="Footer Placeholder 2">
            <a:extLst>
              <a:ext uri="{FF2B5EF4-FFF2-40B4-BE49-F238E27FC236}">
                <a16:creationId xmlns:a16="http://schemas.microsoft.com/office/drawing/2014/main" id="{FDADB591-74A8-EA9D-BA48-73B27FACC9E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3A6450EB-D83F-002B-E692-1EDFD046A2F5}"/>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149851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C9CF-F830-4B15-25EA-CA4EC8AD2EA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5A2724-6C83-4BC4-84B7-1A4865D0D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79422-5007-6FC1-2949-7C8C949FF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E1F99-118F-76C5-BBC5-D05471AF82B7}"/>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6" name="Footer Placeholder 5">
            <a:extLst>
              <a:ext uri="{FF2B5EF4-FFF2-40B4-BE49-F238E27FC236}">
                <a16:creationId xmlns:a16="http://schemas.microsoft.com/office/drawing/2014/main" id="{705E994E-381B-E2A3-CE7F-045F2B3074B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A333DDE-D69A-7872-0CE8-3802B472457E}"/>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136838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2A56-B057-B84E-41D0-FF0953AB055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B7F14A-B0E8-28B6-D877-4F3EABC58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F7BD98-D095-C8FF-DCE4-9CC085436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45285-8D99-4377-DF1B-745B213448DE}"/>
              </a:ext>
            </a:extLst>
          </p:cNvPr>
          <p:cNvSpPr>
            <a:spLocks noGrp="1"/>
          </p:cNvSpPr>
          <p:nvPr>
            <p:ph type="dt" sz="half" idx="10"/>
          </p:nvPr>
        </p:nvSpPr>
        <p:spPr>
          <a:xfrm>
            <a:off x="838200" y="6356350"/>
            <a:ext cx="2743200" cy="365125"/>
          </a:xfrm>
          <a:prstGeom prst="rect">
            <a:avLst/>
          </a:prstGeom>
        </p:spPr>
        <p:txBody>
          <a:bodyPr/>
          <a:lstStyle/>
          <a:p>
            <a:fld id="{496C406B-37FB-4397-BD30-117819CB724B}" type="datetimeFigureOut">
              <a:rPr lang="en-IN" smtClean="0"/>
              <a:t>16-05-2024</a:t>
            </a:fld>
            <a:endParaRPr lang="en-IN"/>
          </a:p>
        </p:txBody>
      </p:sp>
      <p:sp>
        <p:nvSpPr>
          <p:cNvPr id="6" name="Footer Placeholder 5">
            <a:extLst>
              <a:ext uri="{FF2B5EF4-FFF2-40B4-BE49-F238E27FC236}">
                <a16:creationId xmlns:a16="http://schemas.microsoft.com/office/drawing/2014/main" id="{5C49388A-0422-DFB8-4E9C-A13EB2BD4CB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5C92D6EA-BAB8-9457-B7DC-A782A32A5B1C}"/>
              </a:ext>
            </a:extLst>
          </p:cNvPr>
          <p:cNvSpPr>
            <a:spLocks noGrp="1"/>
          </p:cNvSpPr>
          <p:nvPr>
            <p:ph type="sldNum" sz="quarter" idx="12"/>
          </p:nvPr>
        </p:nvSpPr>
        <p:spPr>
          <a:xfrm>
            <a:off x="8610600" y="6356350"/>
            <a:ext cx="2743200" cy="365125"/>
          </a:xfrm>
          <a:prstGeom prst="rect">
            <a:avLst/>
          </a:prstGeom>
        </p:spPr>
        <p:txBody>
          <a:bodyPr/>
          <a:lstStyle/>
          <a:p>
            <a:fld id="{272E21D8-DEE6-4536-8570-959DB0016119}" type="slidenum">
              <a:rPr lang="en-IN" smtClean="0"/>
              <a:t>‹#›</a:t>
            </a:fld>
            <a:endParaRPr lang="en-IN"/>
          </a:p>
        </p:txBody>
      </p:sp>
    </p:spTree>
    <p:extLst>
      <p:ext uri="{BB962C8B-B14F-4D97-AF65-F5344CB8AC3E}">
        <p14:creationId xmlns:p14="http://schemas.microsoft.com/office/powerpoint/2010/main" val="288052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5000">
              <a:schemeClr val="accent4">
                <a:lumMod val="43000"/>
              </a:schemeClr>
            </a:gs>
            <a:gs pos="51000">
              <a:schemeClr val="accent4">
                <a:lumMod val="97000"/>
                <a:lumOff val="3000"/>
              </a:schemeClr>
            </a:gs>
            <a:gs pos="100000">
              <a:schemeClr val="accent4">
                <a:lumMod val="60000"/>
                <a:lumOff val="40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5D298-37D1-9C4C-227B-80ECACE53BE5}"/>
              </a:ext>
            </a:extLst>
          </p:cNvPr>
          <p:cNvSpPr>
            <a:spLocks noGrp="1"/>
          </p:cNvSpPr>
          <p:nvPr>
            <p:ph type="title"/>
          </p:nvPr>
        </p:nvSpPr>
        <p:spPr>
          <a:xfrm>
            <a:off x="838200" y="365126"/>
            <a:ext cx="10515600" cy="87788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84FB6F-5F79-EF79-3EA3-ABC1399528CD}"/>
              </a:ext>
            </a:extLst>
          </p:cNvPr>
          <p:cNvSpPr>
            <a:spLocks noGrp="1"/>
          </p:cNvSpPr>
          <p:nvPr>
            <p:ph type="body" idx="1"/>
          </p:nvPr>
        </p:nvSpPr>
        <p:spPr>
          <a:xfrm>
            <a:off x="838200" y="148219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a:extLst>
              <a:ext uri="{FF2B5EF4-FFF2-40B4-BE49-F238E27FC236}">
                <a16:creationId xmlns:a16="http://schemas.microsoft.com/office/drawing/2014/main" id="{B127C1CF-61EB-22FE-ABD4-792E4EF5F15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108270" y="6072715"/>
            <a:ext cx="1840844" cy="555176"/>
          </a:xfrm>
          <a:prstGeom prst="rect">
            <a:avLst/>
          </a:prstGeom>
        </p:spPr>
      </p:pic>
    </p:spTree>
    <p:extLst>
      <p:ext uri="{BB962C8B-B14F-4D97-AF65-F5344CB8AC3E}">
        <p14:creationId xmlns:p14="http://schemas.microsoft.com/office/powerpoint/2010/main" val="2120567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b="1" kern="1200">
          <a:solidFill>
            <a:schemeClr val="bg2"/>
          </a:solidFill>
          <a:latin typeface="Segoe UI Semilight" panose="020B0402040204020203" pitchFamily="34" charset="0"/>
          <a:ea typeface="+mj-ea"/>
          <a:cs typeface="Segoe UI Semilight" panose="020B04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2">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2">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2">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2">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2">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08BE24-CAD2-C902-9BD7-0B6E5BFEFF8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0078" y="6380156"/>
            <a:ext cx="1031256" cy="311014"/>
          </a:xfrm>
          <a:prstGeom prst="rect">
            <a:avLst/>
          </a:prstGeom>
        </p:spPr>
      </p:pic>
      <p:sp>
        <p:nvSpPr>
          <p:cNvPr id="2" name="Title Placeholder 1">
            <a:extLst>
              <a:ext uri="{FF2B5EF4-FFF2-40B4-BE49-F238E27FC236}">
                <a16:creationId xmlns:a16="http://schemas.microsoft.com/office/drawing/2014/main" id="{F9330787-07C4-6B25-BDC9-F5E85E05E6CD}"/>
              </a:ext>
            </a:extLst>
          </p:cNvPr>
          <p:cNvSpPr>
            <a:spLocks noGrp="1"/>
          </p:cNvSpPr>
          <p:nvPr>
            <p:ph type="title"/>
          </p:nvPr>
        </p:nvSpPr>
        <p:spPr>
          <a:xfrm>
            <a:off x="538162" y="339325"/>
            <a:ext cx="10515600" cy="554038"/>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F4D0D4C-226A-04AC-7C81-065E5F00CC15}"/>
              </a:ext>
            </a:extLst>
          </p:cNvPr>
          <p:cNvSpPr>
            <a:spLocks noGrp="1"/>
          </p:cNvSpPr>
          <p:nvPr>
            <p:ph type="body" idx="1"/>
          </p:nvPr>
        </p:nvSpPr>
        <p:spPr>
          <a:xfrm>
            <a:off x="342899" y="1292221"/>
            <a:ext cx="11549064" cy="47053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0E66A133-CE2D-E41F-54BA-46607B2163FF}"/>
              </a:ext>
            </a:extLst>
          </p:cNvPr>
          <p:cNvSpPr>
            <a:spLocks noGrp="1"/>
          </p:cNvSpPr>
          <p:nvPr>
            <p:ph type="sldNum" sz="quarter" idx="4"/>
          </p:nvPr>
        </p:nvSpPr>
        <p:spPr>
          <a:xfrm>
            <a:off x="11206163" y="6407149"/>
            <a:ext cx="7477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963A5-1978-4FDF-8331-E2EAB9B1D319}" type="slidenum">
              <a:rPr lang="en-IN" smtClean="0"/>
              <a:t>‹#›</a:t>
            </a:fld>
            <a:endParaRPr lang="en-IN"/>
          </a:p>
        </p:txBody>
      </p:sp>
      <p:cxnSp>
        <p:nvCxnSpPr>
          <p:cNvPr id="12" name="Straight Connector 11">
            <a:extLst>
              <a:ext uri="{FF2B5EF4-FFF2-40B4-BE49-F238E27FC236}">
                <a16:creationId xmlns:a16="http://schemas.microsoft.com/office/drawing/2014/main" id="{966E0B83-B76A-5320-0B7D-060B70255289}"/>
              </a:ext>
            </a:extLst>
          </p:cNvPr>
          <p:cNvCxnSpPr/>
          <p:nvPr userDrawn="1"/>
        </p:nvCxnSpPr>
        <p:spPr>
          <a:xfrm>
            <a:off x="-33338" y="6176963"/>
            <a:ext cx="12225338"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Diagonal Stripe 12">
            <a:extLst>
              <a:ext uri="{FF2B5EF4-FFF2-40B4-BE49-F238E27FC236}">
                <a16:creationId xmlns:a16="http://schemas.microsoft.com/office/drawing/2014/main" id="{95E00D9B-413D-A792-A872-34F189278056}"/>
              </a:ext>
            </a:extLst>
          </p:cNvPr>
          <p:cNvSpPr/>
          <p:nvPr userDrawn="1"/>
        </p:nvSpPr>
        <p:spPr>
          <a:xfrm>
            <a:off x="0" y="0"/>
            <a:ext cx="754855" cy="771523"/>
          </a:xfrm>
          <a:prstGeom prst="diagStrip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7" name="Straight Connector 16">
            <a:extLst>
              <a:ext uri="{FF2B5EF4-FFF2-40B4-BE49-F238E27FC236}">
                <a16:creationId xmlns:a16="http://schemas.microsoft.com/office/drawing/2014/main" id="{8E07F782-D417-8EE1-36CA-4DAAEFB46E4F}"/>
              </a:ext>
            </a:extLst>
          </p:cNvPr>
          <p:cNvCxnSpPr/>
          <p:nvPr userDrawn="1"/>
        </p:nvCxnSpPr>
        <p:spPr>
          <a:xfrm>
            <a:off x="-33338" y="1027906"/>
            <a:ext cx="12225338"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0C8FF1F8-E8E7-E12C-BF2B-6E9D6E2BEEF6}"/>
              </a:ext>
            </a:extLst>
          </p:cNvPr>
          <p:cNvSpPr txBox="1">
            <a:spLocks/>
          </p:cNvSpPr>
          <p:nvPr userDrawn="1"/>
        </p:nvSpPr>
        <p:spPr>
          <a:xfrm>
            <a:off x="1360872" y="6275783"/>
            <a:ext cx="9735753" cy="496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1" dirty="0">
                <a:solidFill>
                  <a:schemeClr val="tx1">
                    <a:lumMod val="50000"/>
                    <a:lumOff val="50000"/>
                  </a:schemeClr>
                </a:solidFill>
              </a:rPr>
              <a:t>Notes:</a:t>
            </a:r>
          </a:p>
        </p:txBody>
      </p:sp>
    </p:spTree>
    <p:extLst>
      <p:ext uri="{BB962C8B-B14F-4D97-AF65-F5344CB8AC3E}">
        <p14:creationId xmlns:p14="http://schemas.microsoft.com/office/powerpoint/2010/main" val="23041289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1" kern="1200">
          <a:solidFill>
            <a:schemeClr val="tx1"/>
          </a:solidFill>
          <a:latin typeface="Segoe UI Semilight" panose="020B0402040204020203" pitchFamily="34" charset="0"/>
          <a:ea typeface="+mj-ea"/>
          <a:cs typeface="Segoe UI Semilight" panose="020B04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30787-07C4-6B25-BDC9-F5E85E05E6CD}"/>
              </a:ext>
            </a:extLst>
          </p:cNvPr>
          <p:cNvSpPr>
            <a:spLocks noGrp="1"/>
          </p:cNvSpPr>
          <p:nvPr>
            <p:ph type="title"/>
          </p:nvPr>
        </p:nvSpPr>
        <p:spPr>
          <a:xfrm>
            <a:off x="538162" y="339325"/>
            <a:ext cx="10515600" cy="554038"/>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F4D0D4C-226A-04AC-7C81-065E5F00CC15}"/>
              </a:ext>
            </a:extLst>
          </p:cNvPr>
          <p:cNvSpPr>
            <a:spLocks noGrp="1"/>
          </p:cNvSpPr>
          <p:nvPr>
            <p:ph type="body" idx="1"/>
          </p:nvPr>
        </p:nvSpPr>
        <p:spPr>
          <a:xfrm>
            <a:off x="342899" y="1292221"/>
            <a:ext cx="11549064" cy="47053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0E66A133-CE2D-E41F-54BA-46607B2163FF}"/>
              </a:ext>
            </a:extLst>
          </p:cNvPr>
          <p:cNvSpPr>
            <a:spLocks noGrp="1"/>
          </p:cNvSpPr>
          <p:nvPr>
            <p:ph type="sldNum" sz="quarter" idx="4"/>
          </p:nvPr>
        </p:nvSpPr>
        <p:spPr>
          <a:xfrm>
            <a:off x="11206163" y="6407149"/>
            <a:ext cx="7477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963A5-1978-4FDF-8331-E2EAB9B1D319}" type="slidenum">
              <a:rPr lang="en-IN" smtClean="0"/>
              <a:t>‹#›</a:t>
            </a:fld>
            <a:endParaRPr lang="en-IN"/>
          </a:p>
        </p:txBody>
      </p:sp>
      <p:cxnSp>
        <p:nvCxnSpPr>
          <p:cNvPr id="12" name="Straight Connector 11">
            <a:extLst>
              <a:ext uri="{FF2B5EF4-FFF2-40B4-BE49-F238E27FC236}">
                <a16:creationId xmlns:a16="http://schemas.microsoft.com/office/drawing/2014/main" id="{966E0B83-B76A-5320-0B7D-060B70255289}"/>
              </a:ext>
            </a:extLst>
          </p:cNvPr>
          <p:cNvCxnSpPr/>
          <p:nvPr userDrawn="1"/>
        </p:nvCxnSpPr>
        <p:spPr>
          <a:xfrm>
            <a:off x="-33338" y="6176963"/>
            <a:ext cx="12225338"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Diagonal Stripe 12">
            <a:extLst>
              <a:ext uri="{FF2B5EF4-FFF2-40B4-BE49-F238E27FC236}">
                <a16:creationId xmlns:a16="http://schemas.microsoft.com/office/drawing/2014/main" id="{95E00D9B-413D-A792-A872-34F189278056}"/>
              </a:ext>
            </a:extLst>
          </p:cNvPr>
          <p:cNvSpPr/>
          <p:nvPr userDrawn="1"/>
        </p:nvSpPr>
        <p:spPr>
          <a:xfrm>
            <a:off x="0" y="0"/>
            <a:ext cx="754855" cy="771523"/>
          </a:xfrm>
          <a:prstGeom prst="diagStrip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7" name="Straight Connector 16">
            <a:extLst>
              <a:ext uri="{FF2B5EF4-FFF2-40B4-BE49-F238E27FC236}">
                <a16:creationId xmlns:a16="http://schemas.microsoft.com/office/drawing/2014/main" id="{8E07F782-D417-8EE1-36CA-4DAAEFB46E4F}"/>
              </a:ext>
            </a:extLst>
          </p:cNvPr>
          <p:cNvCxnSpPr/>
          <p:nvPr userDrawn="1"/>
        </p:nvCxnSpPr>
        <p:spPr>
          <a:xfrm>
            <a:off x="-33338" y="1027906"/>
            <a:ext cx="12225338"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0C8FF1F8-E8E7-E12C-BF2B-6E9D6E2BEEF6}"/>
              </a:ext>
            </a:extLst>
          </p:cNvPr>
          <p:cNvSpPr txBox="1">
            <a:spLocks/>
          </p:cNvSpPr>
          <p:nvPr userDrawn="1"/>
        </p:nvSpPr>
        <p:spPr>
          <a:xfrm>
            <a:off x="1360872" y="6275783"/>
            <a:ext cx="9735753" cy="496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1" dirty="0">
                <a:solidFill>
                  <a:schemeClr val="tx1">
                    <a:lumMod val="50000"/>
                    <a:lumOff val="50000"/>
                  </a:schemeClr>
                </a:solidFill>
              </a:rPr>
              <a:t>Notes:</a:t>
            </a:r>
          </a:p>
        </p:txBody>
      </p:sp>
      <p:pic>
        <p:nvPicPr>
          <p:cNvPr id="9" name="Picture 8">
            <a:extLst>
              <a:ext uri="{FF2B5EF4-FFF2-40B4-BE49-F238E27FC236}">
                <a16:creationId xmlns:a16="http://schemas.microsoft.com/office/drawing/2014/main" id="{D3FD23D4-6780-DE1D-74EF-FAFD522C66C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537" y="6356353"/>
            <a:ext cx="1251335" cy="376965"/>
          </a:xfrm>
          <a:prstGeom prst="rect">
            <a:avLst/>
          </a:prstGeom>
        </p:spPr>
      </p:pic>
    </p:spTree>
    <p:extLst>
      <p:ext uri="{BB962C8B-B14F-4D97-AF65-F5344CB8AC3E}">
        <p14:creationId xmlns:p14="http://schemas.microsoft.com/office/powerpoint/2010/main" val="33815184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1" kern="1200">
          <a:solidFill>
            <a:schemeClr val="tx1"/>
          </a:solidFill>
          <a:latin typeface="Segoe UI Semilight" panose="020B0402040204020203" pitchFamily="34" charset="0"/>
          <a:ea typeface="+mj-ea"/>
          <a:cs typeface="Segoe UI Semilight" panose="020B04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541E9A-91E7-E48A-CD20-7EB7E0B14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8636A-B977-43AA-A58E-E00A9506243A}" type="datetimeFigureOut">
              <a:rPr lang="en-IN" smtClean="0"/>
              <a:t>16-05-2024</a:t>
            </a:fld>
            <a:endParaRPr lang="en-IN"/>
          </a:p>
        </p:txBody>
      </p:sp>
      <p:sp>
        <p:nvSpPr>
          <p:cNvPr id="5" name="Footer Placeholder 4">
            <a:extLst>
              <a:ext uri="{FF2B5EF4-FFF2-40B4-BE49-F238E27FC236}">
                <a16:creationId xmlns:a16="http://schemas.microsoft.com/office/drawing/2014/main" id="{8FB946E1-613B-2C37-441B-E32D586F9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AC161B-34F3-A9FD-DBAF-5F78264E3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3A1BE-E236-4718-9971-D64696BC821D}" type="slidenum">
              <a:rPr lang="en-IN" smtClean="0"/>
              <a:t>‹#›</a:t>
            </a:fld>
            <a:endParaRPr lang="en-IN"/>
          </a:p>
        </p:txBody>
      </p:sp>
      <p:sp>
        <p:nvSpPr>
          <p:cNvPr id="7" name="Rectangle 6">
            <a:extLst>
              <a:ext uri="{FF2B5EF4-FFF2-40B4-BE49-F238E27FC236}">
                <a16:creationId xmlns:a16="http://schemas.microsoft.com/office/drawing/2014/main" id="{1C5029F1-7913-C320-97BC-1C0D50A14A22}"/>
              </a:ext>
            </a:extLst>
          </p:cNvPr>
          <p:cNvSpPr/>
          <p:nvPr userDrawn="1"/>
        </p:nvSpPr>
        <p:spPr>
          <a:xfrm>
            <a:off x="0" y="0"/>
            <a:ext cx="6096000" cy="685800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05D9FC51-E109-B823-F96C-C1C7692D5FCB}"/>
              </a:ext>
            </a:extLst>
          </p:cNvPr>
          <p:cNvSpPr/>
          <p:nvPr userDrawn="1"/>
        </p:nvSpPr>
        <p:spPr>
          <a:xfrm>
            <a:off x="6096000" y="0"/>
            <a:ext cx="6096000" cy="6858000"/>
          </a:xfrm>
          <a:prstGeom prst="rect">
            <a:avLst/>
          </a:prstGeom>
          <a:solidFill>
            <a:schemeClr val="accent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2890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0.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0.xml"/><Relationship Id="rId5" Type="http://schemas.openxmlformats.org/officeDocument/2006/relationships/image" Target="../media/image38.sv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7E099-CCA9-0BD5-2366-F0C318AF805B}"/>
              </a:ext>
            </a:extLst>
          </p:cNvPr>
          <p:cNvSpPr>
            <a:spLocks noGrp="1"/>
          </p:cNvSpPr>
          <p:nvPr>
            <p:ph type="title"/>
          </p:nvPr>
        </p:nvSpPr>
        <p:spPr>
          <a:xfrm>
            <a:off x="786382" y="1012571"/>
            <a:ext cx="10515600" cy="2852737"/>
          </a:xfrm>
        </p:spPr>
        <p:txBody>
          <a:bodyPr/>
          <a:lstStyle/>
          <a:p>
            <a:r>
              <a:rPr lang="en-IN" dirty="0"/>
              <a:t>Amazon Sales Data Insights</a:t>
            </a:r>
          </a:p>
        </p:txBody>
      </p:sp>
      <p:sp>
        <p:nvSpPr>
          <p:cNvPr id="5" name="Text Placeholder 4">
            <a:extLst>
              <a:ext uri="{FF2B5EF4-FFF2-40B4-BE49-F238E27FC236}">
                <a16:creationId xmlns:a16="http://schemas.microsoft.com/office/drawing/2014/main" id="{CE2FF5F4-B322-B118-223E-BE10C7B7E081}"/>
              </a:ext>
            </a:extLst>
          </p:cNvPr>
          <p:cNvSpPr>
            <a:spLocks noGrp="1"/>
          </p:cNvSpPr>
          <p:nvPr>
            <p:ph type="body" idx="1"/>
          </p:nvPr>
        </p:nvSpPr>
        <p:spPr>
          <a:xfrm>
            <a:off x="786382" y="3937764"/>
            <a:ext cx="10515600" cy="1500187"/>
          </a:xfrm>
        </p:spPr>
        <p:txBody>
          <a:bodyPr/>
          <a:lstStyle/>
          <a:p>
            <a:r>
              <a:rPr lang="en-IN" dirty="0">
                <a:solidFill>
                  <a:schemeClr val="bg2"/>
                </a:solidFill>
              </a:rPr>
              <a:t>Quarter 1, 2019 – January to March</a:t>
            </a:r>
          </a:p>
          <a:p>
            <a:r>
              <a:rPr lang="en-IN" dirty="0">
                <a:solidFill>
                  <a:schemeClr val="bg2"/>
                </a:solidFill>
              </a:rPr>
              <a:t>Location: Myanmar (Yangon, Mandalay, Naypyitaw)</a:t>
            </a:r>
            <a:endParaRPr lang="en-IN" dirty="0">
              <a:solidFill>
                <a:schemeClr val="tx2">
                  <a:lumMod val="20000"/>
                  <a:lumOff val="80000"/>
                </a:schemeClr>
              </a:solidFill>
            </a:endParaRPr>
          </a:p>
        </p:txBody>
      </p:sp>
    </p:spTree>
    <p:extLst>
      <p:ext uri="{BB962C8B-B14F-4D97-AF65-F5344CB8AC3E}">
        <p14:creationId xmlns:p14="http://schemas.microsoft.com/office/powerpoint/2010/main" val="915373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143620-B34D-2654-C566-36B2D3B6DEE0}"/>
              </a:ext>
            </a:extLst>
          </p:cNvPr>
          <p:cNvSpPr/>
          <p:nvPr/>
        </p:nvSpPr>
        <p:spPr>
          <a:xfrm>
            <a:off x="363736" y="1531996"/>
            <a:ext cx="666855" cy="22228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F372C23-B7D6-9F72-46F7-B2C2317A0257}"/>
              </a:ext>
            </a:extLst>
          </p:cNvPr>
          <p:cNvSpPr/>
          <p:nvPr/>
        </p:nvSpPr>
        <p:spPr>
          <a:xfrm>
            <a:off x="363736" y="2558388"/>
            <a:ext cx="666855" cy="22228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C45D2DB-EC32-A5D6-7516-A91CD67E2DFF}"/>
              </a:ext>
            </a:extLst>
          </p:cNvPr>
          <p:cNvSpPr/>
          <p:nvPr/>
        </p:nvSpPr>
        <p:spPr>
          <a:xfrm>
            <a:off x="363736" y="373822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1A37CF6-0003-171B-C8B1-F510BD346534}"/>
              </a:ext>
            </a:extLst>
          </p:cNvPr>
          <p:cNvSpPr/>
          <p:nvPr/>
        </p:nvSpPr>
        <p:spPr>
          <a:xfrm>
            <a:off x="363736" y="491553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A913642-68B1-8091-6A08-0F8F81C62FE2}"/>
              </a:ext>
            </a:extLst>
          </p:cNvPr>
          <p:cNvSpPr txBox="1"/>
          <p:nvPr/>
        </p:nvSpPr>
        <p:spPr>
          <a:xfrm>
            <a:off x="1202360" y="1381528"/>
            <a:ext cx="44936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chemeClr val="bg2"/>
                </a:solidFill>
                <a:effectLst/>
                <a:uLnTx/>
                <a:uFillTx/>
                <a:latin typeface="Segoe UI" panose="020B0502040204020203" pitchFamily="34" charset="0"/>
                <a:ea typeface="+mn-ea"/>
                <a:cs typeface="Segoe UI" panose="020B0502040204020203" pitchFamily="34" charset="0"/>
              </a:rPr>
              <a:t>Product Analysis &amp; Insights</a:t>
            </a:r>
          </a:p>
        </p:txBody>
      </p:sp>
      <p:sp>
        <p:nvSpPr>
          <p:cNvPr id="8" name="TextBox 7">
            <a:extLst>
              <a:ext uri="{FF2B5EF4-FFF2-40B4-BE49-F238E27FC236}">
                <a16:creationId xmlns:a16="http://schemas.microsoft.com/office/drawing/2014/main" id="{EFB7E329-F1F5-6F5D-B1A0-E687D592CC2B}"/>
              </a:ext>
            </a:extLst>
          </p:cNvPr>
          <p:cNvSpPr txBox="1"/>
          <p:nvPr/>
        </p:nvSpPr>
        <p:spPr>
          <a:xfrm>
            <a:off x="1202360" y="2392913"/>
            <a:ext cx="406072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Sales Analysis &amp; Insights</a:t>
            </a:r>
          </a:p>
        </p:txBody>
      </p:sp>
      <p:sp>
        <p:nvSpPr>
          <p:cNvPr id="9" name="TextBox 8">
            <a:extLst>
              <a:ext uri="{FF2B5EF4-FFF2-40B4-BE49-F238E27FC236}">
                <a16:creationId xmlns:a16="http://schemas.microsoft.com/office/drawing/2014/main" id="{D94D5809-1024-9723-9F9C-26C70590ACEC}"/>
              </a:ext>
            </a:extLst>
          </p:cNvPr>
          <p:cNvSpPr txBox="1"/>
          <p:nvPr/>
        </p:nvSpPr>
        <p:spPr>
          <a:xfrm>
            <a:off x="1202359" y="3587755"/>
            <a:ext cx="47904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44546A">
                    <a:lumMod val="20000"/>
                    <a:lumOff val="80000"/>
                  </a:srgbClr>
                </a:solidFill>
                <a:effectLst/>
                <a:uLnTx/>
                <a:uFillTx/>
                <a:latin typeface="Segoe UI" panose="020B0502040204020203" pitchFamily="34" charset="0"/>
                <a:ea typeface="+mn-ea"/>
                <a:cs typeface="Segoe UI" panose="020B0502040204020203" pitchFamily="34" charset="0"/>
              </a:rPr>
              <a:t>Customer Analysis &amp; Insights</a:t>
            </a:r>
          </a:p>
        </p:txBody>
      </p:sp>
      <p:sp>
        <p:nvSpPr>
          <p:cNvPr id="10" name="TextBox 9">
            <a:extLst>
              <a:ext uri="{FF2B5EF4-FFF2-40B4-BE49-F238E27FC236}">
                <a16:creationId xmlns:a16="http://schemas.microsoft.com/office/drawing/2014/main" id="{26AE2E5D-D757-312F-C479-81472C930015}"/>
              </a:ext>
            </a:extLst>
          </p:cNvPr>
          <p:cNvSpPr txBox="1"/>
          <p:nvPr/>
        </p:nvSpPr>
        <p:spPr>
          <a:xfrm>
            <a:off x="1202358" y="4765065"/>
            <a:ext cx="313060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44546A">
                    <a:lumMod val="20000"/>
                    <a:lumOff val="80000"/>
                  </a:srgbClr>
                </a:solidFill>
                <a:effectLst/>
                <a:uLnTx/>
                <a:uFillTx/>
                <a:latin typeface="Segoe UI" panose="020B0502040204020203" pitchFamily="34" charset="0"/>
                <a:ea typeface="+mn-ea"/>
                <a:cs typeface="Segoe UI" panose="020B0502040204020203" pitchFamily="34" charset="0"/>
              </a:rPr>
              <a:t>Recommendations</a:t>
            </a:r>
          </a:p>
        </p:txBody>
      </p:sp>
      <p:sp>
        <p:nvSpPr>
          <p:cNvPr id="11" name="Title 1">
            <a:extLst>
              <a:ext uri="{FF2B5EF4-FFF2-40B4-BE49-F238E27FC236}">
                <a16:creationId xmlns:a16="http://schemas.microsoft.com/office/drawing/2014/main" id="{E92CCC40-85B0-C6E2-E234-BF3B64F9DD52}"/>
              </a:ext>
            </a:extLst>
          </p:cNvPr>
          <p:cNvSpPr txBox="1">
            <a:spLocks/>
          </p:cNvSpPr>
          <p:nvPr/>
        </p:nvSpPr>
        <p:spPr>
          <a:xfrm>
            <a:off x="538162" y="339325"/>
            <a:ext cx="10515600" cy="554038"/>
          </a:xfrm>
          <a:prstGeom prst="rect">
            <a:avLst/>
          </a:prstGeom>
        </p:spPr>
        <p:txBody>
          <a:bodyPr/>
          <a:lstStyle>
            <a:lvl1pPr algn="l" defTabSz="914400" rtl="0" eaLnBrk="1" latinLnBrk="0" hangingPunct="1">
              <a:lnSpc>
                <a:spcPct val="90000"/>
              </a:lnSpc>
              <a:spcBef>
                <a:spcPct val="0"/>
              </a:spcBef>
              <a:buNone/>
              <a:defRPr sz="4000" b="1" kern="1200">
                <a:solidFill>
                  <a:schemeClr val="bg2"/>
                </a:solidFill>
                <a:latin typeface="Segoe UI Semilight" panose="020B0402040204020203" pitchFamily="34" charset="0"/>
                <a:ea typeface="+mj-ea"/>
                <a:cs typeface="Segoe UI Semilight" panose="020B04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rgbClr val="E7E6E6"/>
                </a:solidFill>
                <a:effectLst/>
                <a:uLnTx/>
                <a:uFillTx/>
                <a:latin typeface="Segoe UI Semilight" panose="020B0402040204020203" pitchFamily="34" charset="0"/>
                <a:ea typeface="+mj-ea"/>
                <a:cs typeface="Segoe UI Semilight" panose="020B0402040204020203" pitchFamily="34" charset="0"/>
              </a:rPr>
              <a:t>Flow of the Analysis</a:t>
            </a:r>
          </a:p>
        </p:txBody>
      </p:sp>
    </p:spTree>
    <p:extLst>
      <p:ext uri="{BB962C8B-B14F-4D97-AF65-F5344CB8AC3E}">
        <p14:creationId xmlns:p14="http://schemas.microsoft.com/office/powerpoint/2010/main" val="279129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804390"/>
            <a:ext cx="5745733" cy="124116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1042361" cy="588550"/>
          </a:xfrm>
        </p:spPr>
        <p:txBody>
          <a:bodyPr/>
          <a:lstStyle/>
          <a:p>
            <a:r>
              <a:rPr lang="en-IN" sz="2400" dirty="0"/>
              <a:t>While Jan’19 is the star month of the Q1’2019, February registered lower revenues</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2" y="1163208"/>
            <a:ext cx="4109572" cy="311957"/>
          </a:xfrm>
        </p:spPr>
        <p:txBody>
          <a:bodyPr>
            <a:normAutofit fontScale="85000" lnSpcReduction="10000"/>
          </a:bodyPr>
          <a:lstStyle/>
          <a:p>
            <a:r>
              <a:rPr lang="en-IN" b="1" dirty="0">
                <a:solidFill>
                  <a:schemeClr val="tx2"/>
                </a:solidFill>
              </a:rPr>
              <a:t>Monthly Revenue/Sales generated in Q1 2019:</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Jan 2019 recorded the highest revenue in Q1 2019 across all branches in Myanmar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b="0" i="0" u="none" strike="noStrike" kern="1200" cap="none" spc="0" normalizeH="0" baseline="0" noProof="0" dirty="0">
                <a:ln>
                  <a:noFill/>
                </a:ln>
                <a:solidFill>
                  <a:prstClr val="black"/>
                </a:solidFill>
                <a:effectLst/>
                <a:uLnTx/>
                <a:uFillTx/>
                <a:latin typeface="Calibri" panose="020F0502020204030204"/>
                <a:ea typeface="+mn-ea"/>
                <a:cs typeface="+mn-cs"/>
              </a:rPr>
              <a:t>Mandalay branch performs consistently across all the three months, but this could be improved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b="0" i="0" u="none" strike="noStrike" kern="1200" cap="none" spc="0" normalizeH="0" baseline="0" noProof="0" dirty="0">
                <a:ln>
                  <a:noFill/>
                </a:ln>
                <a:solidFill>
                  <a:prstClr val="black"/>
                </a:solidFill>
                <a:effectLst/>
                <a:uLnTx/>
                <a:uFillTx/>
                <a:latin typeface="Calibri" panose="020F0502020204030204"/>
                <a:ea typeface="+mn-ea"/>
                <a:cs typeface="+mn-cs"/>
              </a:rPr>
              <a:t>Branches C and A (Naypyitaw and Yangon respectively) tend to fall short on sales in February </a:t>
            </a:r>
            <a:r>
              <a:rPr kumimoji="0" lang="en-IN" b="0" i="0" u="none" strike="noStrike" kern="1200" cap="none" spc="0" normalizeH="0" baseline="0" noProof="0" dirty="0" err="1">
                <a:ln>
                  <a:noFill/>
                </a:ln>
                <a:solidFill>
                  <a:prstClr val="black"/>
                </a:solidFill>
                <a:effectLst/>
                <a:uLnTx/>
                <a:uFillTx/>
                <a:latin typeface="Calibri" panose="020F0502020204030204"/>
                <a:ea typeface="+mn-ea"/>
                <a:cs typeface="+mn-cs"/>
              </a:rPr>
              <a:t>inspite</a:t>
            </a:r>
            <a:r>
              <a:rPr kumimoji="0" lang="en-IN" b="0" i="0" u="none" strike="noStrike" kern="1200" cap="none" spc="0" normalizeH="0" baseline="0" noProof="0" dirty="0">
                <a:ln>
                  <a:noFill/>
                </a:ln>
                <a:solidFill>
                  <a:prstClr val="black"/>
                </a:solidFill>
                <a:effectLst/>
                <a:uLnTx/>
                <a:uFillTx/>
                <a:latin typeface="Calibri" panose="020F0502020204030204"/>
                <a:ea typeface="+mn-ea"/>
                <a:cs typeface="+mn-cs"/>
              </a:rPr>
              <a:t> of performing well in Jan and March</a:t>
            </a:r>
          </a:p>
          <a:p>
            <a:pPr marR="0" lvl="0" algn="l" defTabSz="914400" rtl="0" eaLnBrk="1" fontAlgn="auto" latinLnBrk="0" hangingPunct="1">
              <a:lnSpc>
                <a:spcPct val="100000"/>
              </a:lnSpc>
              <a:spcBef>
                <a:spcPts val="0"/>
              </a:spcBef>
              <a:spcAft>
                <a:spcPts val="0"/>
              </a:spcAft>
              <a:buClrTx/>
              <a:buSzTx/>
              <a:tabLst/>
              <a:defRPr/>
            </a:pPr>
            <a:endParaRPr lang="en-IN" sz="1600"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2201CF31-0EEB-3E65-F4B4-42A3A9952D1F}"/>
              </a:ext>
            </a:extLst>
          </p:cNvPr>
          <p:cNvPicPr>
            <a:picLocks noChangeAspect="1"/>
          </p:cNvPicPr>
          <p:nvPr/>
        </p:nvPicPr>
        <p:blipFill>
          <a:blip r:embed="rId2"/>
          <a:stretch>
            <a:fillRect/>
          </a:stretch>
        </p:blipFill>
        <p:spPr>
          <a:xfrm>
            <a:off x="299152" y="1565750"/>
            <a:ext cx="4109572" cy="1388368"/>
          </a:xfrm>
          <a:prstGeom prst="rect">
            <a:avLst/>
          </a:prstGeom>
        </p:spPr>
      </p:pic>
      <p:sp>
        <p:nvSpPr>
          <p:cNvPr id="10" name="Text Placeholder 4">
            <a:extLst>
              <a:ext uri="{FF2B5EF4-FFF2-40B4-BE49-F238E27FC236}">
                <a16:creationId xmlns:a16="http://schemas.microsoft.com/office/drawing/2014/main" id="{DBC617AB-06EC-F1DC-CC92-E8B087C3AA18}"/>
              </a:ext>
            </a:extLst>
          </p:cNvPr>
          <p:cNvSpPr txBox="1">
            <a:spLocks/>
          </p:cNvSpPr>
          <p:nvPr/>
        </p:nvSpPr>
        <p:spPr>
          <a:xfrm>
            <a:off x="299151" y="3169667"/>
            <a:ext cx="5944617" cy="3021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b="1" dirty="0">
                <a:solidFill>
                  <a:schemeClr val="tx2"/>
                </a:solidFill>
              </a:rPr>
              <a:t>Branch-wise Monthly Revenue/Sales generated in Q1 2019:</a:t>
            </a:r>
            <a:endParaRPr lang="en-IN" dirty="0"/>
          </a:p>
        </p:txBody>
      </p:sp>
      <p:pic>
        <p:nvPicPr>
          <p:cNvPr id="13" name="Picture 12">
            <a:extLst>
              <a:ext uri="{FF2B5EF4-FFF2-40B4-BE49-F238E27FC236}">
                <a16:creationId xmlns:a16="http://schemas.microsoft.com/office/drawing/2014/main" id="{4A5614E6-6E15-F887-D95F-F53DE1C70AF2}"/>
              </a:ext>
            </a:extLst>
          </p:cNvPr>
          <p:cNvPicPr>
            <a:picLocks noChangeAspect="1"/>
          </p:cNvPicPr>
          <p:nvPr/>
        </p:nvPicPr>
        <p:blipFill>
          <a:blip r:embed="rId3"/>
          <a:stretch>
            <a:fillRect/>
          </a:stretch>
        </p:blipFill>
        <p:spPr>
          <a:xfrm>
            <a:off x="299151" y="3471768"/>
            <a:ext cx="5580108" cy="2661280"/>
          </a:xfrm>
          <a:prstGeom prst="rect">
            <a:avLst/>
          </a:prstGeom>
        </p:spPr>
      </p:pic>
      <p:sp>
        <p:nvSpPr>
          <p:cNvPr id="14" name="TextBox 13">
            <a:extLst>
              <a:ext uri="{FF2B5EF4-FFF2-40B4-BE49-F238E27FC236}">
                <a16:creationId xmlns:a16="http://schemas.microsoft.com/office/drawing/2014/main" id="{17B694D3-8ACD-D7C0-2A90-F7BF9FF20B2E}"/>
              </a:ext>
            </a:extLst>
          </p:cNvPr>
          <p:cNvSpPr txBox="1"/>
          <p:nvPr/>
        </p:nvSpPr>
        <p:spPr>
          <a:xfrm>
            <a:off x="6243768" y="4963308"/>
            <a:ext cx="5450195" cy="92333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Consider improving sales in February for Branches C and A by modifying discount strategies across all the product lines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12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014231"/>
            <a:ext cx="5745733" cy="203132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1087828" cy="588550"/>
          </a:xfrm>
        </p:spPr>
        <p:txBody>
          <a:bodyPr/>
          <a:lstStyle/>
          <a:p>
            <a:r>
              <a:rPr lang="en-US" sz="2400" dirty="0"/>
              <a:t>February also recorded higher production costs, indicating a need to strategize better to ensure profitability</a:t>
            </a:r>
            <a:endParaRPr lang="en-IN" sz="2400" dirty="0"/>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0" y="1276132"/>
            <a:ext cx="5030203" cy="259334"/>
          </a:xfrm>
        </p:spPr>
        <p:txBody>
          <a:bodyPr>
            <a:normAutofit fontScale="92500" lnSpcReduction="20000"/>
          </a:bodyPr>
          <a:lstStyle/>
          <a:p>
            <a:r>
              <a:rPr lang="en-IN" b="1" dirty="0">
                <a:solidFill>
                  <a:schemeClr val="tx2"/>
                </a:solidFill>
              </a:rPr>
              <a:t>Monthly Max Cost of Goods Sold (COGS) in Q1 2019:</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February recorded the maximum cost of production (COGS) – attributable to the Branches C and A of Naypyitaw and Yangon. Since revenues were low in this month, the COGS (production costs) are higher indicating lesser profitability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On the other hand, Mandalay branch recorded the least production expenses in February</a:t>
            </a:r>
          </a:p>
        </p:txBody>
      </p:sp>
      <p:sp>
        <p:nvSpPr>
          <p:cNvPr id="10" name="Text Placeholder 4">
            <a:extLst>
              <a:ext uri="{FF2B5EF4-FFF2-40B4-BE49-F238E27FC236}">
                <a16:creationId xmlns:a16="http://schemas.microsoft.com/office/drawing/2014/main" id="{DBC617AB-06EC-F1DC-CC92-E8B087C3AA18}"/>
              </a:ext>
            </a:extLst>
          </p:cNvPr>
          <p:cNvSpPr txBox="1">
            <a:spLocks/>
          </p:cNvSpPr>
          <p:nvPr/>
        </p:nvSpPr>
        <p:spPr>
          <a:xfrm>
            <a:off x="299151" y="3169667"/>
            <a:ext cx="5030203" cy="25933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b="1" dirty="0">
                <a:solidFill>
                  <a:schemeClr val="tx2"/>
                </a:solidFill>
              </a:rPr>
              <a:t>Branch-wise Max COGs generated in Q1 2019:</a:t>
            </a:r>
          </a:p>
          <a:p>
            <a:endParaRPr lang="en-IN" dirty="0"/>
          </a:p>
        </p:txBody>
      </p:sp>
      <p:sp>
        <p:nvSpPr>
          <p:cNvPr id="14" name="TextBox 13">
            <a:extLst>
              <a:ext uri="{FF2B5EF4-FFF2-40B4-BE49-F238E27FC236}">
                <a16:creationId xmlns:a16="http://schemas.microsoft.com/office/drawing/2014/main" id="{17B694D3-8ACD-D7C0-2A90-F7BF9FF20B2E}"/>
              </a:ext>
            </a:extLst>
          </p:cNvPr>
          <p:cNvSpPr txBox="1"/>
          <p:nvPr/>
        </p:nvSpPr>
        <p:spPr>
          <a:xfrm>
            <a:off x="6243768" y="4152730"/>
            <a:ext cx="5450195" cy="175432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Since </a:t>
            </a:r>
            <a:r>
              <a:rPr lang="en-US" dirty="0">
                <a:solidFill>
                  <a:prstClr val="black"/>
                </a:solidFill>
                <a:latin typeface="Calibri" panose="020F0502020204030204"/>
              </a:rPr>
              <a:t>having discounts in February could potentially increase the COGS, other strategies like market expansion, product diversification, negotiating with suppliers, improving operational efficiencies, investing in technologies, supplier diversification, customer retention, and sales effectiveness could be used instead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FC71C13-C739-32B2-240B-89C365931FF6}"/>
              </a:ext>
            </a:extLst>
          </p:cNvPr>
          <p:cNvPicPr>
            <a:picLocks noChangeAspect="1"/>
          </p:cNvPicPr>
          <p:nvPr/>
        </p:nvPicPr>
        <p:blipFill>
          <a:blip r:embed="rId2"/>
          <a:stretch>
            <a:fillRect/>
          </a:stretch>
        </p:blipFill>
        <p:spPr>
          <a:xfrm>
            <a:off x="403561" y="1537569"/>
            <a:ext cx="3195366" cy="1443071"/>
          </a:xfrm>
          <a:prstGeom prst="rect">
            <a:avLst/>
          </a:prstGeom>
        </p:spPr>
      </p:pic>
      <p:pic>
        <p:nvPicPr>
          <p:cNvPr id="9" name="Picture 8">
            <a:extLst>
              <a:ext uri="{FF2B5EF4-FFF2-40B4-BE49-F238E27FC236}">
                <a16:creationId xmlns:a16="http://schemas.microsoft.com/office/drawing/2014/main" id="{3FDE64A6-883B-B372-D358-46DF283D8DAE}"/>
              </a:ext>
            </a:extLst>
          </p:cNvPr>
          <p:cNvPicPr>
            <a:picLocks noChangeAspect="1"/>
          </p:cNvPicPr>
          <p:nvPr/>
        </p:nvPicPr>
        <p:blipFill>
          <a:blip r:embed="rId3"/>
          <a:stretch>
            <a:fillRect/>
          </a:stretch>
        </p:blipFill>
        <p:spPr>
          <a:xfrm>
            <a:off x="403560" y="3429000"/>
            <a:ext cx="4332327" cy="2616556"/>
          </a:xfrm>
          <a:prstGeom prst="rect">
            <a:avLst/>
          </a:prstGeom>
        </p:spPr>
      </p:pic>
    </p:spTree>
    <p:extLst>
      <p:ext uri="{BB962C8B-B14F-4D97-AF65-F5344CB8AC3E}">
        <p14:creationId xmlns:p14="http://schemas.microsoft.com/office/powerpoint/2010/main" val="215424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845227"/>
            <a:ext cx="5745733" cy="120032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894591" cy="588550"/>
          </a:xfrm>
        </p:spPr>
        <p:txBody>
          <a:bodyPr/>
          <a:lstStyle/>
          <a:p>
            <a:r>
              <a:rPr lang="en-US" sz="2400" dirty="0"/>
              <a:t>Most sales occur on Sat, Tues, Wed – predominantly in the Afternoons and Evenings</a:t>
            </a:r>
            <a:endParaRPr lang="en-IN" sz="2400" dirty="0"/>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0" y="1175094"/>
            <a:ext cx="5030203" cy="259334"/>
          </a:xfrm>
        </p:spPr>
        <p:txBody>
          <a:bodyPr>
            <a:normAutofit fontScale="92500" lnSpcReduction="20000"/>
          </a:bodyPr>
          <a:lstStyle/>
          <a:p>
            <a:r>
              <a:rPr lang="en-US" b="1" dirty="0">
                <a:solidFill>
                  <a:schemeClr val="tx2"/>
                </a:solidFill>
              </a:rPr>
              <a:t>S</a:t>
            </a:r>
            <a:r>
              <a:rPr lang="en-IN" b="1" dirty="0">
                <a:solidFill>
                  <a:schemeClr val="tx2"/>
                </a:solidFill>
              </a:rPr>
              <a:t>ales Occurrences across the Day &amp; Time of Day:</a:t>
            </a:r>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Overall, m</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ost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sales across occur on Saturday, Tuesday and Wednesday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Sales primarily occur in the Afternoon and least of all in the morning across all branches</a:t>
            </a:r>
          </a:p>
        </p:txBody>
      </p:sp>
      <p:sp>
        <p:nvSpPr>
          <p:cNvPr id="14" name="TextBox 13">
            <a:extLst>
              <a:ext uri="{FF2B5EF4-FFF2-40B4-BE49-F238E27FC236}">
                <a16:creationId xmlns:a16="http://schemas.microsoft.com/office/drawing/2014/main" id="{17B694D3-8ACD-D7C0-2A90-F7BF9FF20B2E}"/>
              </a:ext>
            </a:extLst>
          </p:cNvPr>
          <p:cNvSpPr txBox="1"/>
          <p:nvPr/>
        </p:nvSpPr>
        <p:spPr>
          <a:xfrm>
            <a:off x="6243768" y="5124307"/>
            <a:ext cx="5450195" cy="120032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Direct most sales and marketing efforts in the afternoon to evening time-frame for increasing sales in the region</a:t>
            </a:r>
          </a:p>
          <a:p>
            <a:pPr marR="0" lvl="0" algn="l" defTabSz="914400" rtl="0" eaLnBrk="1" fontAlgn="auto" latinLnBrk="0" hangingPunct="1">
              <a:lnSpc>
                <a:spcPct val="100000"/>
              </a:lnSpc>
              <a:spcBef>
                <a:spcPts val="0"/>
              </a:spcBef>
              <a:spcAft>
                <a:spcPts val="0"/>
              </a:spcAft>
              <a:buClrTx/>
              <a:buSzTx/>
              <a:tabLst/>
              <a:defRPr/>
            </a:pPr>
            <a:endParaRPr lang="en-US"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EBF31FC-27CF-551C-C27F-69A92F31AFC1}"/>
              </a:ext>
            </a:extLst>
          </p:cNvPr>
          <p:cNvPicPr>
            <a:picLocks noChangeAspect="1"/>
          </p:cNvPicPr>
          <p:nvPr/>
        </p:nvPicPr>
        <p:blipFill>
          <a:blip r:embed="rId2"/>
          <a:stretch>
            <a:fillRect/>
          </a:stretch>
        </p:blipFill>
        <p:spPr>
          <a:xfrm>
            <a:off x="350267" y="1434428"/>
            <a:ext cx="3075445" cy="4446024"/>
          </a:xfrm>
          <a:prstGeom prst="rect">
            <a:avLst/>
          </a:prstGeom>
        </p:spPr>
      </p:pic>
      <p:pic>
        <p:nvPicPr>
          <p:cNvPr id="12" name="Picture 11">
            <a:extLst>
              <a:ext uri="{FF2B5EF4-FFF2-40B4-BE49-F238E27FC236}">
                <a16:creationId xmlns:a16="http://schemas.microsoft.com/office/drawing/2014/main" id="{E1AE5E81-5E7F-6FCA-2C06-7694206B5B38}"/>
              </a:ext>
            </a:extLst>
          </p:cNvPr>
          <p:cNvPicPr>
            <a:picLocks noChangeAspect="1"/>
          </p:cNvPicPr>
          <p:nvPr/>
        </p:nvPicPr>
        <p:blipFill>
          <a:blip r:embed="rId3"/>
          <a:stretch>
            <a:fillRect/>
          </a:stretch>
        </p:blipFill>
        <p:spPr>
          <a:xfrm>
            <a:off x="3476829" y="1462326"/>
            <a:ext cx="2334425" cy="1725444"/>
          </a:xfrm>
          <a:prstGeom prst="rect">
            <a:avLst/>
          </a:prstGeom>
        </p:spPr>
      </p:pic>
      <p:pic>
        <p:nvPicPr>
          <p:cNvPr id="15" name="Picture 14">
            <a:extLst>
              <a:ext uri="{FF2B5EF4-FFF2-40B4-BE49-F238E27FC236}">
                <a16:creationId xmlns:a16="http://schemas.microsoft.com/office/drawing/2014/main" id="{F6F26C7F-8D38-9B3F-5B19-59A77B3BFBA2}"/>
              </a:ext>
            </a:extLst>
          </p:cNvPr>
          <p:cNvPicPr>
            <a:picLocks noChangeAspect="1"/>
          </p:cNvPicPr>
          <p:nvPr/>
        </p:nvPicPr>
        <p:blipFill>
          <a:blip r:embed="rId4"/>
          <a:stretch>
            <a:fillRect/>
          </a:stretch>
        </p:blipFill>
        <p:spPr>
          <a:xfrm>
            <a:off x="6171101" y="3471371"/>
            <a:ext cx="2557467" cy="1000747"/>
          </a:xfrm>
          <a:prstGeom prst="rect">
            <a:avLst/>
          </a:prstGeom>
        </p:spPr>
      </p:pic>
      <p:pic>
        <p:nvPicPr>
          <p:cNvPr id="17" name="Picture 16">
            <a:extLst>
              <a:ext uri="{FF2B5EF4-FFF2-40B4-BE49-F238E27FC236}">
                <a16:creationId xmlns:a16="http://schemas.microsoft.com/office/drawing/2014/main" id="{F7E93317-8814-A26F-1C28-4E1698429912}"/>
              </a:ext>
            </a:extLst>
          </p:cNvPr>
          <p:cNvPicPr>
            <a:picLocks noChangeAspect="1"/>
          </p:cNvPicPr>
          <p:nvPr/>
        </p:nvPicPr>
        <p:blipFill>
          <a:blip r:embed="rId5"/>
          <a:stretch>
            <a:fillRect/>
          </a:stretch>
        </p:blipFill>
        <p:spPr>
          <a:xfrm>
            <a:off x="3166542" y="3447104"/>
            <a:ext cx="2745751" cy="1938175"/>
          </a:xfrm>
          <a:prstGeom prst="rect">
            <a:avLst/>
          </a:prstGeom>
        </p:spPr>
      </p:pic>
      <p:sp>
        <p:nvSpPr>
          <p:cNvPr id="18" name="Callout: Line 17">
            <a:extLst>
              <a:ext uri="{FF2B5EF4-FFF2-40B4-BE49-F238E27FC236}">
                <a16:creationId xmlns:a16="http://schemas.microsoft.com/office/drawing/2014/main" id="{5C9E720A-38E9-546D-94F3-DA019AD1C260}"/>
              </a:ext>
            </a:extLst>
          </p:cNvPr>
          <p:cNvSpPr/>
          <p:nvPr/>
        </p:nvSpPr>
        <p:spPr>
          <a:xfrm>
            <a:off x="9245039" y="3471371"/>
            <a:ext cx="2510811" cy="909348"/>
          </a:xfrm>
          <a:prstGeom prst="borderCallout1">
            <a:avLst>
              <a:gd name="adj1" fmla="val 18750"/>
              <a:gd name="adj2" fmla="val -8333"/>
              <a:gd name="adj3" fmla="val 43056"/>
              <a:gd name="adj4" fmla="val -56240"/>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Afternoon is also the time when customers provide the most ratings</a:t>
            </a:r>
            <a:endParaRPr lang="en-IN" sz="1600" dirty="0"/>
          </a:p>
        </p:txBody>
      </p:sp>
    </p:spTree>
    <p:extLst>
      <p:ext uri="{BB962C8B-B14F-4D97-AF65-F5344CB8AC3E}">
        <p14:creationId xmlns:p14="http://schemas.microsoft.com/office/powerpoint/2010/main" val="328731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014231"/>
            <a:ext cx="5745733" cy="203132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648310" cy="588550"/>
          </a:xfrm>
        </p:spPr>
        <p:txBody>
          <a:bodyPr/>
          <a:lstStyle/>
          <a:p>
            <a:r>
              <a:rPr lang="en-US" sz="2400" dirty="0"/>
              <a:t>B</a:t>
            </a:r>
            <a:r>
              <a:rPr lang="en-IN" sz="2400" dirty="0"/>
              <a:t>ranch-wise: Sat, Tues, Sun and Friday registered peak sales transactions making these days suitable for critical marketing efforts</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0" y="1276132"/>
            <a:ext cx="5030203" cy="259334"/>
          </a:xfrm>
        </p:spPr>
        <p:txBody>
          <a:bodyPr>
            <a:normAutofit fontScale="92500" lnSpcReduction="20000"/>
          </a:bodyPr>
          <a:lstStyle/>
          <a:p>
            <a:r>
              <a:rPr lang="en-IN" b="1" dirty="0">
                <a:solidFill>
                  <a:schemeClr val="tx2"/>
                </a:solidFill>
              </a:rPr>
              <a:t>Sales Occurrences across </a:t>
            </a:r>
            <a:r>
              <a:rPr lang="en-IN" b="1" dirty="0" err="1">
                <a:solidFill>
                  <a:schemeClr val="tx2"/>
                </a:solidFill>
              </a:rPr>
              <a:t>Centers</a:t>
            </a:r>
            <a:r>
              <a:rPr lang="en-IN" b="1" dirty="0">
                <a:solidFill>
                  <a:schemeClr val="tx2"/>
                </a:solidFill>
              </a:rPr>
              <a:t>:</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Saturday, Tuesday, Sunday and Friday are the days  where the highest number of sales were recorded by the three branches in Yangon, Naypyitaw and Mandalay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7B694D3-8ACD-D7C0-2A90-F7BF9FF20B2E}"/>
              </a:ext>
            </a:extLst>
          </p:cNvPr>
          <p:cNvSpPr txBox="1"/>
          <p:nvPr/>
        </p:nvSpPr>
        <p:spPr>
          <a:xfrm>
            <a:off x="6243768" y="4152730"/>
            <a:ext cx="5450195" cy="175432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panose="020F0502020204030204"/>
              </a:rPr>
              <a:t>The above mentioned days are the most critical for launching sales and marketing efforts such as discounts, membership/loyalty programs, etc.</a:t>
            </a:r>
          </a:p>
          <a:p>
            <a:pPr marR="0" lvl="0" algn="l" defTabSz="914400" rtl="0" eaLnBrk="1" fontAlgn="auto" latinLnBrk="0" hangingPunct="1">
              <a:lnSpc>
                <a:spcPct val="100000"/>
              </a:lnSpc>
              <a:spcBef>
                <a:spcPts val="0"/>
              </a:spcBef>
              <a:spcAft>
                <a:spcPts val="0"/>
              </a:spcAft>
              <a:buClrTx/>
              <a:buSzTx/>
              <a:tabLst/>
              <a:defRPr/>
            </a:pPr>
            <a:endParaRPr lang="en-US"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panose="020F0502020204030204"/>
              </a:rPr>
              <a:t>Coupled with timing this during the Afternoon-Evening span, it would help boost overall sales and raise profits</a:t>
            </a:r>
          </a:p>
        </p:txBody>
      </p:sp>
      <p:pic>
        <p:nvPicPr>
          <p:cNvPr id="6" name="Picture 5">
            <a:extLst>
              <a:ext uri="{FF2B5EF4-FFF2-40B4-BE49-F238E27FC236}">
                <a16:creationId xmlns:a16="http://schemas.microsoft.com/office/drawing/2014/main" id="{0105B752-EB52-7DB8-B4E7-7CF47EB1CA93}"/>
              </a:ext>
            </a:extLst>
          </p:cNvPr>
          <p:cNvPicPr>
            <a:picLocks noChangeAspect="1"/>
          </p:cNvPicPr>
          <p:nvPr/>
        </p:nvPicPr>
        <p:blipFill>
          <a:blip r:embed="rId2"/>
          <a:stretch>
            <a:fillRect/>
          </a:stretch>
        </p:blipFill>
        <p:spPr>
          <a:xfrm>
            <a:off x="408826" y="1535465"/>
            <a:ext cx="2799151" cy="4540087"/>
          </a:xfrm>
          <a:prstGeom prst="rect">
            <a:avLst/>
          </a:prstGeom>
        </p:spPr>
      </p:pic>
      <p:sp>
        <p:nvSpPr>
          <p:cNvPr id="8" name="Rectangle 7">
            <a:extLst>
              <a:ext uri="{FF2B5EF4-FFF2-40B4-BE49-F238E27FC236}">
                <a16:creationId xmlns:a16="http://schemas.microsoft.com/office/drawing/2014/main" id="{A2F9EBC8-758F-508C-322E-3C8475A730EA}"/>
              </a:ext>
            </a:extLst>
          </p:cNvPr>
          <p:cNvSpPr/>
          <p:nvPr/>
        </p:nvSpPr>
        <p:spPr>
          <a:xfrm>
            <a:off x="237441" y="1763125"/>
            <a:ext cx="3071575" cy="1864163"/>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584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014231"/>
            <a:ext cx="5745733" cy="203132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804920" cy="588550"/>
          </a:xfrm>
        </p:spPr>
        <p:txBody>
          <a:bodyPr/>
          <a:lstStyle/>
          <a:p>
            <a:r>
              <a:rPr lang="en-IN" sz="2400" dirty="0"/>
              <a:t>Being peak sales hours, Afternoons and Evenings recorded the highest average ratings from customers across Myanmar branches</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0" y="1276132"/>
            <a:ext cx="5030203" cy="259334"/>
          </a:xfrm>
        </p:spPr>
        <p:txBody>
          <a:bodyPr>
            <a:normAutofit fontScale="85000" lnSpcReduction="20000"/>
          </a:bodyPr>
          <a:lstStyle/>
          <a:p>
            <a:r>
              <a:rPr lang="en-IN" b="1" dirty="0">
                <a:solidFill>
                  <a:schemeClr val="tx2"/>
                </a:solidFill>
              </a:rPr>
              <a:t>Time of day with highest ratings for each branch:</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Average customer </a:t>
            </a:r>
            <a:r>
              <a:rPr lang="en-IN" dirty="0">
                <a:solidFill>
                  <a:prstClr val="black"/>
                </a:solidFill>
                <a:latin typeface="Calibri" panose="020F0502020204030204"/>
              </a:rPr>
              <a:t>r</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ating</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recorded are the highest during afternoon and evening – the peak hours of sales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Although the Mandalay branch has consistent sales, its ratings are marginally lesser than those of the Yangon and Naypyitaw branches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7B694D3-8ACD-D7C0-2A90-F7BF9FF20B2E}"/>
              </a:ext>
            </a:extLst>
          </p:cNvPr>
          <p:cNvSpPr txBox="1"/>
          <p:nvPr/>
        </p:nvSpPr>
        <p:spPr>
          <a:xfrm>
            <a:off x="6243768" y="4152730"/>
            <a:ext cx="5450195" cy="175432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panose="020F0502020204030204"/>
              </a:rPr>
              <a:t>Ratings could be improved further by improving product quality and service for all the centers</a:t>
            </a:r>
          </a:p>
          <a:p>
            <a:pPr marR="0" lvl="0" algn="l" defTabSz="914400" rtl="0" eaLnBrk="1" fontAlgn="auto" latinLnBrk="0" hangingPunct="1">
              <a:lnSpc>
                <a:spcPct val="100000"/>
              </a:lnSpc>
              <a:spcBef>
                <a:spcPts val="0"/>
              </a:spcBef>
              <a:spcAft>
                <a:spcPts val="0"/>
              </a:spcAft>
              <a:buClrTx/>
              <a:buSzTx/>
              <a:tabLst/>
              <a:defRPr/>
            </a:pPr>
            <a:endParaRPr lang="en-US"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panose="020F0502020204030204"/>
              </a:rPr>
              <a:t>Efforts need to be taken to improve the customer experience and ratings of the Mandalay branch to bring it on par with the Yangon and Naypyitaw branches</a:t>
            </a:r>
          </a:p>
        </p:txBody>
      </p:sp>
      <p:pic>
        <p:nvPicPr>
          <p:cNvPr id="7" name="Picture 6">
            <a:extLst>
              <a:ext uri="{FF2B5EF4-FFF2-40B4-BE49-F238E27FC236}">
                <a16:creationId xmlns:a16="http://schemas.microsoft.com/office/drawing/2014/main" id="{7E28E5BE-E3C5-B055-6F01-7FADD8743D5D}"/>
              </a:ext>
            </a:extLst>
          </p:cNvPr>
          <p:cNvPicPr>
            <a:picLocks noChangeAspect="1"/>
          </p:cNvPicPr>
          <p:nvPr/>
        </p:nvPicPr>
        <p:blipFill>
          <a:blip r:embed="rId2"/>
          <a:stretch>
            <a:fillRect/>
          </a:stretch>
        </p:blipFill>
        <p:spPr>
          <a:xfrm>
            <a:off x="438312" y="1616774"/>
            <a:ext cx="3497930" cy="2397457"/>
          </a:xfrm>
          <a:prstGeom prst="rect">
            <a:avLst/>
          </a:prstGeom>
        </p:spPr>
      </p:pic>
      <p:pic>
        <p:nvPicPr>
          <p:cNvPr id="10" name="Graphic 9" descr="Daily calendar">
            <a:extLst>
              <a:ext uri="{FF2B5EF4-FFF2-40B4-BE49-F238E27FC236}">
                <a16:creationId xmlns:a16="http://schemas.microsoft.com/office/drawing/2014/main" id="{AF00BA31-9916-077D-AD30-6403D78C6D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267" y="4552839"/>
            <a:ext cx="914400" cy="914400"/>
          </a:xfrm>
          <a:prstGeom prst="rect">
            <a:avLst/>
          </a:prstGeom>
        </p:spPr>
      </p:pic>
      <p:sp>
        <p:nvSpPr>
          <p:cNvPr id="12" name="TextBox 11">
            <a:extLst>
              <a:ext uri="{FF2B5EF4-FFF2-40B4-BE49-F238E27FC236}">
                <a16:creationId xmlns:a16="http://schemas.microsoft.com/office/drawing/2014/main" id="{C2AE6CC7-0467-8604-6E70-5FC3C06198C6}"/>
              </a:ext>
            </a:extLst>
          </p:cNvPr>
          <p:cNvSpPr txBox="1"/>
          <p:nvPr/>
        </p:nvSpPr>
        <p:spPr>
          <a:xfrm>
            <a:off x="1218302" y="4552839"/>
            <a:ext cx="2717940" cy="954107"/>
          </a:xfrm>
          <a:prstGeom prst="rect">
            <a:avLst/>
          </a:prstGeom>
          <a:noFill/>
        </p:spPr>
        <p:txBody>
          <a:bodyPr wrap="square" rtlCol="0">
            <a:spAutoFit/>
          </a:bodyPr>
          <a:lstStyle/>
          <a:p>
            <a:r>
              <a:rPr lang="en-US" sz="1600" b="1" dirty="0">
                <a:solidFill>
                  <a:schemeClr val="tx2"/>
                </a:solidFill>
                <a:latin typeface="Segoe UI" panose="020B0502040204020203" pitchFamily="34" charset="0"/>
                <a:cs typeface="Segoe UI" panose="020B0502040204020203" pitchFamily="34" charset="0"/>
              </a:rPr>
              <a:t>Day with the Highest Average Rating</a:t>
            </a:r>
            <a:r>
              <a:rPr lang="en-US" sz="1600" dirty="0">
                <a:latin typeface="Segoe UI" panose="020B0502040204020203" pitchFamily="34" charset="0"/>
                <a:cs typeface="Segoe UI" panose="020B0502040204020203" pitchFamily="34" charset="0"/>
              </a:rPr>
              <a:t>:</a:t>
            </a:r>
          </a:p>
          <a:p>
            <a:r>
              <a:rPr lang="en-US" sz="2400" b="1" dirty="0">
                <a:solidFill>
                  <a:schemeClr val="accent2"/>
                </a:solidFill>
                <a:latin typeface="Segoe UI" panose="020B0502040204020203" pitchFamily="34" charset="0"/>
                <a:cs typeface="Segoe UI" panose="020B0502040204020203" pitchFamily="34" charset="0"/>
              </a:rPr>
              <a:t>MONDAY : 7.2</a:t>
            </a:r>
            <a:endParaRPr lang="en-IN" sz="2400" b="1" dirty="0">
              <a:solidFill>
                <a:schemeClr val="accent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28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014231"/>
            <a:ext cx="5745733" cy="203132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1113088" cy="588550"/>
          </a:xfrm>
        </p:spPr>
        <p:txBody>
          <a:bodyPr/>
          <a:lstStyle/>
          <a:p>
            <a:r>
              <a:rPr lang="en-US" sz="2400" dirty="0"/>
              <a:t>Focus should be given to improve ratings on the days with highest recorded sales</a:t>
            </a:r>
            <a:endParaRPr lang="en-IN" sz="2400" dirty="0"/>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0" y="1276132"/>
            <a:ext cx="5030203" cy="259334"/>
          </a:xfrm>
        </p:spPr>
        <p:txBody>
          <a:bodyPr>
            <a:normAutofit fontScale="85000" lnSpcReduction="20000"/>
          </a:bodyPr>
          <a:lstStyle/>
          <a:p>
            <a:r>
              <a:rPr lang="en-IN" b="1" dirty="0">
                <a:solidFill>
                  <a:schemeClr val="tx2"/>
                </a:solidFill>
              </a:rPr>
              <a:t>Day with highest ratings for each branch:</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Branch A (Yangon) recorded the highest average rating on Friday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Branch B (Mandalay) recorded the highest average rating</a:t>
            </a:r>
            <a:r>
              <a:rPr lang="en-IN" dirty="0">
                <a:solidFill>
                  <a:prstClr val="black"/>
                </a:solidFill>
                <a:latin typeface="Calibri" panose="020F0502020204030204"/>
              </a:rPr>
              <a:t> on Monday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Branch C (Naypyitaw) recorded the highest average rating on Friday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55765A1-8F7A-C124-CF75-2C6CF4DBFD2C}"/>
              </a:ext>
            </a:extLst>
          </p:cNvPr>
          <p:cNvPicPr>
            <a:picLocks noChangeAspect="1"/>
          </p:cNvPicPr>
          <p:nvPr/>
        </p:nvPicPr>
        <p:blipFill>
          <a:blip r:embed="rId2"/>
          <a:stretch>
            <a:fillRect/>
          </a:stretch>
        </p:blipFill>
        <p:spPr>
          <a:xfrm>
            <a:off x="461216" y="1654244"/>
            <a:ext cx="2344235" cy="4391312"/>
          </a:xfrm>
          <a:prstGeom prst="rect">
            <a:avLst/>
          </a:prstGeom>
        </p:spPr>
      </p:pic>
      <p:sp>
        <p:nvSpPr>
          <p:cNvPr id="8" name="Rectangle 7">
            <a:extLst>
              <a:ext uri="{FF2B5EF4-FFF2-40B4-BE49-F238E27FC236}">
                <a16:creationId xmlns:a16="http://schemas.microsoft.com/office/drawing/2014/main" id="{61CA33C2-641B-B95F-E272-00998C24B87A}"/>
              </a:ext>
            </a:extLst>
          </p:cNvPr>
          <p:cNvSpPr/>
          <p:nvPr/>
        </p:nvSpPr>
        <p:spPr>
          <a:xfrm>
            <a:off x="419310" y="1842270"/>
            <a:ext cx="2480500" cy="2593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D58CE8E-85DC-A2A5-017C-AA83DE4C1DBF}"/>
              </a:ext>
            </a:extLst>
          </p:cNvPr>
          <p:cNvSpPr/>
          <p:nvPr/>
        </p:nvSpPr>
        <p:spPr>
          <a:xfrm>
            <a:off x="419310" y="3248108"/>
            <a:ext cx="2480500" cy="2593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018BC3A-A75D-E45B-1AEA-AC70C61876E3}"/>
              </a:ext>
            </a:extLst>
          </p:cNvPr>
          <p:cNvSpPr/>
          <p:nvPr/>
        </p:nvSpPr>
        <p:spPr>
          <a:xfrm>
            <a:off x="393083" y="4646832"/>
            <a:ext cx="2480500" cy="2593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2FF87CC-7F14-2991-2A09-7019B5D1480B}"/>
              </a:ext>
            </a:extLst>
          </p:cNvPr>
          <p:cNvSpPr txBox="1"/>
          <p:nvPr/>
        </p:nvSpPr>
        <p:spPr>
          <a:xfrm>
            <a:off x="6243768" y="4152730"/>
            <a:ext cx="5450195" cy="175432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panose="020F0502020204030204"/>
              </a:rPr>
              <a:t>Average ratings could be appearing high on certain days such as Monday due to lower sales recorded on those days</a:t>
            </a:r>
          </a:p>
          <a:p>
            <a:pPr marR="0" lvl="0" algn="l" defTabSz="914400" rtl="0" eaLnBrk="1" fontAlgn="auto" latinLnBrk="0" hangingPunct="1">
              <a:lnSpc>
                <a:spcPct val="100000"/>
              </a:lnSpc>
              <a:spcBef>
                <a:spcPts val="0"/>
              </a:spcBef>
              <a:spcAft>
                <a:spcPts val="0"/>
              </a:spcAft>
              <a:buClrTx/>
              <a:buSzTx/>
              <a:tabLst/>
              <a:defRPr/>
            </a:pPr>
            <a:endParaRPr lang="en-US"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panose="020F0502020204030204"/>
              </a:rPr>
              <a:t>Focus should be given to improve ratings on the days where the highest sales are recorded</a:t>
            </a:r>
          </a:p>
        </p:txBody>
      </p:sp>
      <p:pic>
        <p:nvPicPr>
          <p:cNvPr id="17" name="Picture 16">
            <a:extLst>
              <a:ext uri="{FF2B5EF4-FFF2-40B4-BE49-F238E27FC236}">
                <a16:creationId xmlns:a16="http://schemas.microsoft.com/office/drawing/2014/main" id="{BFE0B982-5D88-3994-050E-114E93E97285}"/>
              </a:ext>
            </a:extLst>
          </p:cNvPr>
          <p:cNvPicPr>
            <a:picLocks noChangeAspect="1"/>
          </p:cNvPicPr>
          <p:nvPr/>
        </p:nvPicPr>
        <p:blipFill>
          <a:blip r:embed="rId3"/>
          <a:stretch>
            <a:fillRect/>
          </a:stretch>
        </p:blipFill>
        <p:spPr>
          <a:xfrm>
            <a:off x="2953219" y="3869878"/>
            <a:ext cx="2936904" cy="2199198"/>
          </a:xfrm>
          <a:prstGeom prst="rect">
            <a:avLst/>
          </a:prstGeom>
        </p:spPr>
      </p:pic>
      <p:sp>
        <p:nvSpPr>
          <p:cNvPr id="19" name="Callout: Line 18">
            <a:extLst>
              <a:ext uri="{FF2B5EF4-FFF2-40B4-BE49-F238E27FC236}">
                <a16:creationId xmlns:a16="http://schemas.microsoft.com/office/drawing/2014/main" id="{7564449C-3E0F-70F0-8BD8-543D1C6D836F}"/>
              </a:ext>
            </a:extLst>
          </p:cNvPr>
          <p:cNvSpPr/>
          <p:nvPr/>
        </p:nvSpPr>
        <p:spPr>
          <a:xfrm>
            <a:off x="3228071" y="2181801"/>
            <a:ext cx="2510811" cy="909348"/>
          </a:xfrm>
          <a:prstGeom prst="borderCallout1">
            <a:avLst>
              <a:gd name="adj1" fmla="val 105417"/>
              <a:gd name="adj2" fmla="val 29494"/>
              <a:gd name="adj3" fmla="val 178056"/>
              <a:gd name="adj4" fmla="val 30882"/>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Focus on improving ratings on these days where sales occurrences are highest</a:t>
            </a:r>
            <a:endParaRPr lang="en-IN" sz="1600" dirty="0"/>
          </a:p>
        </p:txBody>
      </p:sp>
    </p:spTree>
    <p:extLst>
      <p:ext uri="{BB962C8B-B14F-4D97-AF65-F5344CB8AC3E}">
        <p14:creationId xmlns:p14="http://schemas.microsoft.com/office/powerpoint/2010/main" val="71304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143620-B34D-2654-C566-36B2D3B6DEE0}"/>
              </a:ext>
            </a:extLst>
          </p:cNvPr>
          <p:cNvSpPr/>
          <p:nvPr/>
        </p:nvSpPr>
        <p:spPr>
          <a:xfrm>
            <a:off x="363736" y="1531996"/>
            <a:ext cx="666855" cy="22228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F372C23-B7D6-9F72-46F7-B2C2317A0257}"/>
              </a:ext>
            </a:extLst>
          </p:cNvPr>
          <p:cNvSpPr/>
          <p:nvPr/>
        </p:nvSpPr>
        <p:spPr>
          <a:xfrm>
            <a:off x="363736" y="2558388"/>
            <a:ext cx="666855" cy="22228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C45D2DB-EC32-A5D6-7516-A91CD67E2DFF}"/>
              </a:ext>
            </a:extLst>
          </p:cNvPr>
          <p:cNvSpPr/>
          <p:nvPr/>
        </p:nvSpPr>
        <p:spPr>
          <a:xfrm>
            <a:off x="363736" y="3738223"/>
            <a:ext cx="666855" cy="22228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1A37CF6-0003-171B-C8B1-F510BD346534}"/>
              </a:ext>
            </a:extLst>
          </p:cNvPr>
          <p:cNvSpPr/>
          <p:nvPr/>
        </p:nvSpPr>
        <p:spPr>
          <a:xfrm>
            <a:off x="363736" y="491553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A913642-68B1-8091-6A08-0F8F81C62FE2}"/>
              </a:ext>
            </a:extLst>
          </p:cNvPr>
          <p:cNvSpPr txBox="1"/>
          <p:nvPr/>
        </p:nvSpPr>
        <p:spPr>
          <a:xfrm>
            <a:off x="1202360" y="1381528"/>
            <a:ext cx="44936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7E6E6"/>
                </a:solidFill>
                <a:effectLst/>
                <a:uLnTx/>
                <a:uFillTx/>
                <a:latin typeface="Segoe UI" panose="020B0502040204020203" pitchFamily="34" charset="0"/>
                <a:ea typeface="+mn-ea"/>
                <a:cs typeface="Segoe UI" panose="020B0502040204020203" pitchFamily="34" charset="0"/>
              </a:rPr>
              <a:t>Product Analysis &amp; Insights</a:t>
            </a:r>
          </a:p>
        </p:txBody>
      </p:sp>
      <p:sp>
        <p:nvSpPr>
          <p:cNvPr id="8" name="TextBox 7">
            <a:extLst>
              <a:ext uri="{FF2B5EF4-FFF2-40B4-BE49-F238E27FC236}">
                <a16:creationId xmlns:a16="http://schemas.microsoft.com/office/drawing/2014/main" id="{EFB7E329-F1F5-6F5D-B1A0-E687D592CC2B}"/>
              </a:ext>
            </a:extLst>
          </p:cNvPr>
          <p:cNvSpPr txBox="1"/>
          <p:nvPr/>
        </p:nvSpPr>
        <p:spPr>
          <a:xfrm>
            <a:off x="1202360" y="2392913"/>
            <a:ext cx="406072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chemeClr val="bg2"/>
                </a:solidFill>
                <a:effectLst/>
                <a:uLnTx/>
                <a:uFillTx/>
                <a:latin typeface="Segoe UI" panose="020B0502040204020203" pitchFamily="34" charset="0"/>
                <a:ea typeface="+mn-ea"/>
                <a:cs typeface="Segoe UI" panose="020B0502040204020203" pitchFamily="34" charset="0"/>
              </a:rPr>
              <a:t>Sales Analysis &amp; Insights</a:t>
            </a:r>
          </a:p>
        </p:txBody>
      </p:sp>
      <p:sp>
        <p:nvSpPr>
          <p:cNvPr id="9" name="TextBox 8">
            <a:extLst>
              <a:ext uri="{FF2B5EF4-FFF2-40B4-BE49-F238E27FC236}">
                <a16:creationId xmlns:a16="http://schemas.microsoft.com/office/drawing/2014/main" id="{D94D5809-1024-9723-9F9C-26C70590ACEC}"/>
              </a:ext>
            </a:extLst>
          </p:cNvPr>
          <p:cNvSpPr txBox="1"/>
          <p:nvPr/>
        </p:nvSpPr>
        <p:spPr>
          <a:xfrm>
            <a:off x="1202359" y="3587755"/>
            <a:ext cx="47904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Customer Analysis &amp; Insights</a:t>
            </a:r>
          </a:p>
        </p:txBody>
      </p:sp>
      <p:sp>
        <p:nvSpPr>
          <p:cNvPr id="10" name="TextBox 9">
            <a:extLst>
              <a:ext uri="{FF2B5EF4-FFF2-40B4-BE49-F238E27FC236}">
                <a16:creationId xmlns:a16="http://schemas.microsoft.com/office/drawing/2014/main" id="{26AE2E5D-D757-312F-C479-81472C930015}"/>
              </a:ext>
            </a:extLst>
          </p:cNvPr>
          <p:cNvSpPr txBox="1"/>
          <p:nvPr/>
        </p:nvSpPr>
        <p:spPr>
          <a:xfrm>
            <a:off x="1202358" y="4765065"/>
            <a:ext cx="313060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44546A">
                    <a:lumMod val="20000"/>
                    <a:lumOff val="80000"/>
                  </a:srgbClr>
                </a:solidFill>
                <a:effectLst/>
                <a:uLnTx/>
                <a:uFillTx/>
                <a:latin typeface="Segoe UI" panose="020B0502040204020203" pitchFamily="34" charset="0"/>
                <a:ea typeface="+mn-ea"/>
                <a:cs typeface="Segoe UI" panose="020B0502040204020203" pitchFamily="34" charset="0"/>
              </a:rPr>
              <a:t>Recommendations</a:t>
            </a:r>
          </a:p>
        </p:txBody>
      </p:sp>
      <p:sp>
        <p:nvSpPr>
          <p:cNvPr id="11" name="Title 1">
            <a:extLst>
              <a:ext uri="{FF2B5EF4-FFF2-40B4-BE49-F238E27FC236}">
                <a16:creationId xmlns:a16="http://schemas.microsoft.com/office/drawing/2014/main" id="{E92CCC40-85B0-C6E2-E234-BF3B64F9DD52}"/>
              </a:ext>
            </a:extLst>
          </p:cNvPr>
          <p:cNvSpPr txBox="1">
            <a:spLocks/>
          </p:cNvSpPr>
          <p:nvPr/>
        </p:nvSpPr>
        <p:spPr>
          <a:xfrm>
            <a:off x="538162" y="339325"/>
            <a:ext cx="10515600" cy="554038"/>
          </a:xfrm>
          <a:prstGeom prst="rect">
            <a:avLst/>
          </a:prstGeom>
        </p:spPr>
        <p:txBody>
          <a:bodyPr/>
          <a:lstStyle>
            <a:lvl1pPr algn="l" defTabSz="914400" rtl="0" eaLnBrk="1" latinLnBrk="0" hangingPunct="1">
              <a:lnSpc>
                <a:spcPct val="90000"/>
              </a:lnSpc>
              <a:spcBef>
                <a:spcPct val="0"/>
              </a:spcBef>
              <a:buNone/>
              <a:defRPr sz="4000" b="1" kern="1200">
                <a:solidFill>
                  <a:schemeClr val="bg2"/>
                </a:solidFill>
                <a:latin typeface="Segoe UI Semilight" panose="020B0402040204020203" pitchFamily="34" charset="0"/>
                <a:ea typeface="+mj-ea"/>
                <a:cs typeface="Segoe UI Semilight" panose="020B04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rgbClr val="E7E6E6"/>
                </a:solidFill>
                <a:effectLst/>
                <a:uLnTx/>
                <a:uFillTx/>
                <a:latin typeface="Segoe UI Semilight" panose="020B0402040204020203" pitchFamily="34" charset="0"/>
                <a:ea typeface="+mj-ea"/>
                <a:cs typeface="Segoe UI Semilight" panose="020B0402040204020203" pitchFamily="34" charset="0"/>
              </a:rPr>
              <a:t>Flow of the Analysis</a:t>
            </a:r>
          </a:p>
        </p:txBody>
      </p:sp>
    </p:spTree>
    <p:extLst>
      <p:ext uri="{BB962C8B-B14F-4D97-AF65-F5344CB8AC3E}">
        <p14:creationId xmlns:p14="http://schemas.microsoft.com/office/powerpoint/2010/main" val="212555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804390"/>
            <a:ext cx="5745733" cy="124116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845335" cy="588550"/>
          </a:xfrm>
        </p:spPr>
        <p:txBody>
          <a:bodyPr/>
          <a:lstStyle/>
          <a:p>
            <a:r>
              <a:rPr lang="en-US" sz="2400" dirty="0"/>
              <a:t>Members are marginally predominant in customer types; scope for further conversions within customer types exists</a:t>
            </a:r>
            <a:endParaRPr lang="en-IN" sz="2400" dirty="0"/>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58737" y="1212824"/>
            <a:ext cx="4109572" cy="311957"/>
          </a:xfrm>
        </p:spPr>
        <p:txBody>
          <a:bodyPr>
            <a:normAutofit fontScale="92500"/>
          </a:bodyPr>
          <a:lstStyle/>
          <a:p>
            <a:r>
              <a:rPr lang="en-IN" b="1" dirty="0">
                <a:solidFill>
                  <a:schemeClr val="tx2"/>
                </a:solidFill>
              </a:rPr>
              <a:t>Customer Types contributing to Revenue:</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There are two distinct customer types – Member and Normal</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Naypyitaw has the most Members, while Yangon  has the most Normal customer types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Placeholder 4">
            <a:extLst>
              <a:ext uri="{FF2B5EF4-FFF2-40B4-BE49-F238E27FC236}">
                <a16:creationId xmlns:a16="http://schemas.microsoft.com/office/drawing/2014/main" id="{DBC617AB-06EC-F1DC-CC92-E8B087C3AA18}"/>
              </a:ext>
            </a:extLst>
          </p:cNvPr>
          <p:cNvSpPr txBox="1">
            <a:spLocks/>
          </p:cNvSpPr>
          <p:nvPr/>
        </p:nvSpPr>
        <p:spPr>
          <a:xfrm>
            <a:off x="203165" y="2796607"/>
            <a:ext cx="3893954" cy="3119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1500" b="1" dirty="0">
                <a:solidFill>
                  <a:srgbClr val="44546A"/>
                </a:solidFill>
              </a:rPr>
              <a:t>Highest VAT Percentage - Naypyitaw</a:t>
            </a:r>
            <a:r>
              <a:rPr kumimoji="0" lang="en-IN" sz="1500" b="1" i="0" u="none" strike="noStrike" kern="1200" cap="none" spc="0" normalizeH="0" baseline="0" noProof="0" dirty="0">
                <a:ln>
                  <a:noFill/>
                </a:ln>
                <a:solidFill>
                  <a:srgbClr val="44546A"/>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TextBox 13">
            <a:extLst>
              <a:ext uri="{FF2B5EF4-FFF2-40B4-BE49-F238E27FC236}">
                <a16:creationId xmlns:a16="http://schemas.microsoft.com/office/drawing/2014/main" id="{17B694D3-8ACD-D7C0-2A90-F7BF9FF20B2E}"/>
              </a:ext>
            </a:extLst>
          </p:cNvPr>
          <p:cNvSpPr txBox="1"/>
          <p:nvPr/>
        </p:nvSpPr>
        <p:spPr>
          <a:xfrm>
            <a:off x="6243768" y="4963308"/>
            <a:ext cx="545019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Drive strategies to improve conversion to membership for normal customer types further within Yangon and Mandalay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420AC6E-6694-2B79-E108-2EB19CBCEDEC}"/>
              </a:ext>
            </a:extLst>
          </p:cNvPr>
          <p:cNvPicPr>
            <a:picLocks noChangeAspect="1"/>
          </p:cNvPicPr>
          <p:nvPr/>
        </p:nvPicPr>
        <p:blipFill>
          <a:blip r:embed="rId2"/>
          <a:stretch>
            <a:fillRect/>
          </a:stretch>
        </p:blipFill>
        <p:spPr>
          <a:xfrm>
            <a:off x="299151" y="1551359"/>
            <a:ext cx="3167177" cy="1070596"/>
          </a:xfrm>
          <a:prstGeom prst="rect">
            <a:avLst/>
          </a:prstGeom>
        </p:spPr>
      </p:pic>
      <p:pic>
        <p:nvPicPr>
          <p:cNvPr id="9" name="Picture 8">
            <a:extLst>
              <a:ext uri="{FF2B5EF4-FFF2-40B4-BE49-F238E27FC236}">
                <a16:creationId xmlns:a16="http://schemas.microsoft.com/office/drawing/2014/main" id="{0F39AF87-DBF7-D499-BAFF-8533AC059655}"/>
              </a:ext>
            </a:extLst>
          </p:cNvPr>
          <p:cNvPicPr>
            <a:picLocks noChangeAspect="1"/>
          </p:cNvPicPr>
          <p:nvPr/>
        </p:nvPicPr>
        <p:blipFill>
          <a:blip r:embed="rId3"/>
          <a:stretch>
            <a:fillRect/>
          </a:stretch>
        </p:blipFill>
        <p:spPr>
          <a:xfrm>
            <a:off x="262157" y="3128988"/>
            <a:ext cx="3258163" cy="1114636"/>
          </a:xfrm>
          <a:prstGeom prst="rect">
            <a:avLst/>
          </a:prstGeom>
        </p:spPr>
      </p:pic>
      <p:pic>
        <p:nvPicPr>
          <p:cNvPr id="15" name="Graphic 14" descr="Coins">
            <a:extLst>
              <a:ext uri="{FF2B5EF4-FFF2-40B4-BE49-F238E27FC236}">
                <a16:creationId xmlns:a16="http://schemas.microsoft.com/office/drawing/2014/main" id="{F50615EC-7047-32F4-F4ED-A1C180A76F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172" y="4849442"/>
            <a:ext cx="914400" cy="914400"/>
          </a:xfrm>
          <a:prstGeom prst="rect">
            <a:avLst/>
          </a:prstGeom>
        </p:spPr>
      </p:pic>
      <p:sp>
        <p:nvSpPr>
          <p:cNvPr id="16" name="TextBox 15">
            <a:extLst>
              <a:ext uri="{FF2B5EF4-FFF2-40B4-BE49-F238E27FC236}">
                <a16:creationId xmlns:a16="http://schemas.microsoft.com/office/drawing/2014/main" id="{822E527A-23B1-13CC-0A1F-38ACED6DA5BA}"/>
              </a:ext>
            </a:extLst>
          </p:cNvPr>
          <p:cNvSpPr txBox="1"/>
          <p:nvPr/>
        </p:nvSpPr>
        <p:spPr>
          <a:xfrm>
            <a:off x="1256572" y="4804390"/>
            <a:ext cx="3788164" cy="954107"/>
          </a:xfrm>
          <a:prstGeom prst="rect">
            <a:avLst/>
          </a:prstGeom>
          <a:noFill/>
        </p:spPr>
        <p:txBody>
          <a:bodyPr wrap="square" rtlCol="0">
            <a:spAutoFit/>
          </a:bodyPr>
          <a:lstStyle/>
          <a:p>
            <a:r>
              <a:rPr lang="en-US" sz="1600" b="1" dirty="0">
                <a:solidFill>
                  <a:schemeClr val="tx2"/>
                </a:solidFill>
                <a:latin typeface="Segoe UI" panose="020B0502040204020203" pitchFamily="34" charset="0"/>
                <a:cs typeface="Segoe UI" panose="020B0502040204020203" pitchFamily="34" charset="0"/>
              </a:rPr>
              <a:t>Customer Type with Highest VAT payments</a:t>
            </a:r>
            <a:r>
              <a:rPr lang="en-US" sz="1600" dirty="0">
                <a:latin typeface="Segoe UI" panose="020B0502040204020203" pitchFamily="34" charset="0"/>
                <a:cs typeface="Segoe UI" panose="020B0502040204020203" pitchFamily="34" charset="0"/>
              </a:rPr>
              <a:t>:</a:t>
            </a:r>
          </a:p>
          <a:p>
            <a:r>
              <a:rPr lang="en-US" sz="2400" b="1" dirty="0">
                <a:solidFill>
                  <a:schemeClr val="accent2"/>
                </a:solidFill>
                <a:latin typeface="Segoe UI" panose="020B0502040204020203" pitchFamily="34" charset="0"/>
                <a:cs typeface="Segoe UI" panose="020B0502040204020203" pitchFamily="34" charset="0"/>
              </a:rPr>
              <a:t>Member : MMK 7820.16</a:t>
            </a:r>
            <a:endParaRPr lang="en-IN" sz="2400" b="1" dirty="0">
              <a:solidFill>
                <a:schemeClr val="accent2"/>
              </a:solidFill>
              <a:latin typeface="Segoe UI" panose="020B0502040204020203" pitchFamily="34" charset="0"/>
              <a:cs typeface="Segoe UI" panose="020B0502040204020203" pitchFamily="34" charset="0"/>
            </a:endParaRPr>
          </a:p>
        </p:txBody>
      </p:sp>
      <p:pic>
        <p:nvPicPr>
          <p:cNvPr id="18" name="Picture 17">
            <a:extLst>
              <a:ext uri="{FF2B5EF4-FFF2-40B4-BE49-F238E27FC236}">
                <a16:creationId xmlns:a16="http://schemas.microsoft.com/office/drawing/2014/main" id="{F3BA3E41-3864-C3AC-74DF-BC76E30F8D1D}"/>
              </a:ext>
            </a:extLst>
          </p:cNvPr>
          <p:cNvPicPr>
            <a:picLocks noChangeAspect="1"/>
          </p:cNvPicPr>
          <p:nvPr/>
        </p:nvPicPr>
        <p:blipFill>
          <a:blip r:embed="rId6"/>
          <a:stretch>
            <a:fillRect/>
          </a:stretch>
        </p:blipFill>
        <p:spPr>
          <a:xfrm>
            <a:off x="7345974" y="3191143"/>
            <a:ext cx="2939763" cy="1533788"/>
          </a:xfrm>
          <a:prstGeom prst="rect">
            <a:avLst/>
          </a:prstGeom>
        </p:spPr>
      </p:pic>
    </p:spTree>
    <p:extLst>
      <p:ext uri="{BB962C8B-B14F-4D97-AF65-F5344CB8AC3E}">
        <p14:creationId xmlns:p14="http://schemas.microsoft.com/office/powerpoint/2010/main" val="144469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4127430"/>
            <a:ext cx="5745733" cy="1876808"/>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894591" cy="588550"/>
          </a:xfrm>
        </p:spPr>
        <p:txBody>
          <a:bodyPr/>
          <a:lstStyle/>
          <a:p>
            <a:r>
              <a:rPr lang="en-IN" sz="2400" dirty="0"/>
              <a:t>Customer Profile: Important to build sales across both customer groups (Males and Females)</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58737" y="1212824"/>
            <a:ext cx="4109572" cy="311957"/>
          </a:xfrm>
        </p:spPr>
        <p:txBody>
          <a:bodyPr>
            <a:normAutofit/>
          </a:bodyPr>
          <a:lstStyle/>
          <a:p>
            <a:r>
              <a:rPr lang="en-IN" b="1" dirty="0">
                <a:solidFill>
                  <a:schemeClr val="tx2"/>
                </a:solidFill>
              </a:rPr>
              <a:t>Customer Profile:</a:t>
            </a: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2743" y="1133528"/>
            <a:ext cx="518040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546A"/>
                </a:solidFill>
                <a:effectLst/>
                <a:uLnTx/>
                <a:uFillTx/>
                <a:latin typeface="Calibri" panose="020F0502020204030204"/>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Females are marginally predominant customers across Myanmar, however males are not far behind (501:499 split)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IN" dirty="0">
                <a:solidFill>
                  <a:prstClr val="black"/>
                </a:solidFill>
                <a:latin typeface="Calibri" panose="020F0502020204030204"/>
              </a:rPr>
              <a:t>Given the sales and product analysis insights, it would be important to target and develop sales across both these customer groups (Males and Females) to drive sales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7B694D3-8ACD-D7C0-2A90-F7BF9FF20B2E}"/>
              </a:ext>
            </a:extLst>
          </p:cNvPr>
          <p:cNvSpPr txBox="1"/>
          <p:nvPr/>
        </p:nvSpPr>
        <p:spPr>
          <a:xfrm>
            <a:off x="6243768" y="4328455"/>
            <a:ext cx="545019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Target Females for building product lines like Health and Beauty and driving sales within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Drive marketing strategies that cater to both genders equally for all-round growth in sales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822E527A-23B1-13CC-0A1F-38ACED6DA5BA}"/>
              </a:ext>
            </a:extLst>
          </p:cNvPr>
          <p:cNvSpPr txBox="1"/>
          <p:nvPr/>
        </p:nvSpPr>
        <p:spPr>
          <a:xfrm>
            <a:off x="1206051" y="1515001"/>
            <a:ext cx="2416186" cy="1077218"/>
          </a:xfrm>
          <a:prstGeom prst="rect">
            <a:avLst/>
          </a:prstGeom>
          <a:noFill/>
        </p:spPr>
        <p:txBody>
          <a:bodyPr wrap="square" rtlCol="0">
            <a:spAutoFit/>
          </a:bodyPr>
          <a:lstStyle/>
          <a:p>
            <a:r>
              <a:rPr lang="en-US" sz="1600" b="1" i="1" dirty="0">
                <a:solidFill>
                  <a:schemeClr val="tx2"/>
                </a:solidFill>
                <a:latin typeface="Segoe UI" panose="020B0502040204020203" pitchFamily="34" charset="0"/>
                <a:cs typeface="Segoe UI" panose="020B0502040204020203" pitchFamily="34" charset="0"/>
              </a:rPr>
              <a:t>Females are marginally the Predominant Customers</a:t>
            </a:r>
            <a:endParaRPr lang="en-IN" sz="2400" b="1" i="1" dirty="0">
              <a:solidFill>
                <a:schemeClr val="accent2"/>
              </a:solidFill>
              <a:latin typeface="Segoe UI" panose="020B0502040204020203" pitchFamily="34" charset="0"/>
              <a:cs typeface="Segoe UI" panose="020B0502040204020203" pitchFamily="34" charset="0"/>
            </a:endParaRPr>
          </a:p>
        </p:txBody>
      </p:sp>
      <p:pic>
        <p:nvPicPr>
          <p:cNvPr id="6" name="Graphic 5" descr="Female Profile">
            <a:extLst>
              <a:ext uri="{FF2B5EF4-FFF2-40B4-BE49-F238E27FC236}">
                <a16:creationId xmlns:a16="http://schemas.microsoft.com/office/drawing/2014/main" id="{BAD75150-AB5A-2018-62FC-934FC598F9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172" y="1596410"/>
            <a:ext cx="914400" cy="914400"/>
          </a:xfrm>
          <a:prstGeom prst="rect">
            <a:avLst/>
          </a:prstGeom>
        </p:spPr>
      </p:pic>
      <p:pic>
        <p:nvPicPr>
          <p:cNvPr id="12" name="Picture 11">
            <a:extLst>
              <a:ext uri="{FF2B5EF4-FFF2-40B4-BE49-F238E27FC236}">
                <a16:creationId xmlns:a16="http://schemas.microsoft.com/office/drawing/2014/main" id="{2A53DA79-9101-4D59-1E5C-646D58429FE4}"/>
              </a:ext>
            </a:extLst>
          </p:cNvPr>
          <p:cNvPicPr>
            <a:picLocks noChangeAspect="1"/>
          </p:cNvPicPr>
          <p:nvPr/>
        </p:nvPicPr>
        <p:blipFill>
          <a:blip r:embed="rId4"/>
          <a:stretch>
            <a:fillRect/>
          </a:stretch>
        </p:blipFill>
        <p:spPr>
          <a:xfrm>
            <a:off x="340812" y="3070772"/>
            <a:ext cx="3317262" cy="1533787"/>
          </a:xfrm>
          <a:prstGeom prst="rect">
            <a:avLst/>
          </a:prstGeom>
        </p:spPr>
      </p:pic>
      <p:sp>
        <p:nvSpPr>
          <p:cNvPr id="13" name="Text Placeholder 4">
            <a:extLst>
              <a:ext uri="{FF2B5EF4-FFF2-40B4-BE49-F238E27FC236}">
                <a16:creationId xmlns:a16="http://schemas.microsoft.com/office/drawing/2014/main" id="{F8397391-7214-58E0-41E0-EC31722CD063}"/>
              </a:ext>
            </a:extLst>
          </p:cNvPr>
          <p:cNvSpPr txBox="1">
            <a:spLocks/>
          </p:cNvSpPr>
          <p:nvPr/>
        </p:nvSpPr>
        <p:spPr>
          <a:xfrm>
            <a:off x="258737" y="2664405"/>
            <a:ext cx="4109572" cy="311957"/>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b="1" dirty="0">
                <a:solidFill>
                  <a:schemeClr val="tx2"/>
                </a:solidFill>
              </a:rPr>
              <a:t>Distribution of Genders within each branch:</a:t>
            </a:r>
          </a:p>
          <a:p>
            <a:endParaRPr lang="en-IN" dirty="0"/>
          </a:p>
        </p:txBody>
      </p:sp>
      <p:pic>
        <p:nvPicPr>
          <p:cNvPr id="19" name="Picture 18">
            <a:extLst>
              <a:ext uri="{FF2B5EF4-FFF2-40B4-BE49-F238E27FC236}">
                <a16:creationId xmlns:a16="http://schemas.microsoft.com/office/drawing/2014/main" id="{3339A81A-4FC4-8AA9-F41F-A095C6987B75}"/>
              </a:ext>
            </a:extLst>
          </p:cNvPr>
          <p:cNvPicPr>
            <a:picLocks noChangeAspect="1"/>
          </p:cNvPicPr>
          <p:nvPr/>
        </p:nvPicPr>
        <p:blipFill>
          <a:blip r:embed="rId5"/>
          <a:stretch>
            <a:fillRect/>
          </a:stretch>
        </p:blipFill>
        <p:spPr>
          <a:xfrm>
            <a:off x="350267" y="4963309"/>
            <a:ext cx="2544491" cy="1040928"/>
          </a:xfrm>
          <a:prstGeom prst="rect">
            <a:avLst/>
          </a:prstGeom>
        </p:spPr>
      </p:pic>
      <p:sp>
        <p:nvSpPr>
          <p:cNvPr id="20" name="Text Placeholder 4">
            <a:extLst>
              <a:ext uri="{FF2B5EF4-FFF2-40B4-BE49-F238E27FC236}">
                <a16:creationId xmlns:a16="http://schemas.microsoft.com/office/drawing/2014/main" id="{DA495A6A-EBE1-B9E8-795A-20EDAD672173}"/>
              </a:ext>
            </a:extLst>
          </p:cNvPr>
          <p:cNvSpPr txBox="1">
            <a:spLocks/>
          </p:cNvSpPr>
          <p:nvPr/>
        </p:nvSpPr>
        <p:spPr>
          <a:xfrm>
            <a:off x="294943" y="4651351"/>
            <a:ext cx="4109572" cy="3119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solidFill>
                  <a:schemeClr val="tx2"/>
                </a:solidFill>
              </a:rPr>
              <a:t>G</a:t>
            </a:r>
            <a:r>
              <a:rPr lang="en-IN" b="1" dirty="0">
                <a:solidFill>
                  <a:schemeClr val="tx2"/>
                </a:solidFill>
              </a:rPr>
              <a:t>enders contributing to Total Sales:</a:t>
            </a:r>
            <a:endParaRPr lang="en-IN" dirty="0"/>
          </a:p>
        </p:txBody>
      </p:sp>
    </p:spTree>
    <p:extLst>
      <p:ext uri="{BB962C8B-B14F-4D97-AF65-F5344CB8AC3E}">
        <p14:creationId xmlns:p14="http://schemas.microsoft.com/office/powerpoint/2010/main" val="59348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D9B4-C2AC-90C0-B24C-38AD3F63DD82}"/>
              </a:ext>
            </a:extLst>
          </p:cNvPr>
          <p:cNvSpPr>
            <a:spLocks noGrp="1"/>
          </p:cNvSpPr>
          <p:nvPr>
            <p:ph type="title"/>
          </p:nvPr>
        </p:nvSpPr>
        <p:spPr/>
        <p:txBody>
          <a:bodyPr/>
          <a:lstStyle/>
          <a:p>
            <a:r>
              <a:rPr lang="en-IN" dirty="0"/>
              <a:t>Business Objective</a:t>
            </a:r>
          </a:p>
        </p:txBody>
      </p:sp>
      <p:sp>
        <p:nvSpPr>
          <p:cNvPr id="3" name="Content Placeholder 2">
            <a:extLst>
              <a:ext uri="{FF2B5EF4-FFF2-40B4-BE49-F238E27FC236}">
                <a16:creationId xmlns:a16="http://schemas.microsoft.com/office/drawing/2014/main" id="{FF0BDB06-03A0-7297-16A5-37E008DDCBEC}"/>
              </a:ext>
            </a:extLst>
          </p:cNvPr>
          <p:cNvSpPr>
            <a:spLocks noGrp="1"/>
          </p:cNvSpPr>
          <p:nvPr>
            <p:ph idx="1"/>
          </p:nvPr>
        </p:nvSpPr>
        <p:spPr/>
        <p:txBody>
          <a:bodyPr>
            <a:normAutofit/>
          </a:bodyPr>
          <a:lstStyle/>
          <a:p>
            <a:pPr marL="0" indent="0">
              <a:buNone/>
            </a:pPr>
            <a:r>
              <a:rPr lang="en-IN" sz="2000" dirty="0"/>
              <a:t>Amazon has been operating it’s stores across three branches in Myanmar over the years. </a:t>
            </a:r>
          </a:p>
          <a:p>
            <a:pPr marL="0" indent="0">
              <a:buNone/>
            </a:pPr>
            <a:r>
              <a:rPr lang="en-IN" sz="2000" dirty="0"/>
              <a:t>These are spread across Yangon, Mandalay and Naypyitaw.</a:t>
            </a:r>
          </a:p>
          <a:p>
            <a:pPr marL="0" indent="0">
              <a:buNone/>
            </a:pPr>
            <a:endParaRPr lang="en-IN" sz="2000" dirty="0"/>
          </a:p>
          <a:p>
            <a:pPr marL="0" indent="0">
              <a:buNone/>
            </a:pPr>
            <a:r>
              <a:rPr lang="en-IN" sz="2000" dirty="0"/>
              <a:t>The major aim of this data analysis project is to:</a:t>
            </a:r>
          </a:p>
          <a:p>
            <a:pPr marL="457200" indent="-457200">
              <a:buAutoNum type="arabicPeriod"/>
            </a:pPr>
            <a:r>
              <a:rPr lang="en-IN" sz="2000" dirty="0"/>
              <a:t>Gain insight into the sales data of Amazon across these stores</a:t>
            </a:r>
          </a:p>
          <a:p>
            <a:pPr marL="457200" indent="-457200">
              <a:buAutoNum type="arabicPeriod"/>
            </a:pPr>
            <a:r>
              <a:rPr lang="en-IN" sz="2000" dirty="0"/>
              <a:t>Understand the different factors that affect sales of the different branches</a:t>
            </a:r>
          </a:p>
          <a:p>
            <a:pPr marL="457200" indent="-457200">
              <a:buAutoNum type="arabicPeriod"/>
            </a:pPr>
            <a:r>
              <a:rPr lang="en-IN" sz="2000" dirty="0"/>
              <a:t>Understand the performance of Product Lines in Myanmar</a:t>
            </a:r>
          </a:p>
          <a:p>
            <a:pPr marL="457200" indent="-457200">
              <a:buAutoNum type="arabicPeriod"/>
            </a:pPr>
            <a:r>
              <a:rPr lang="en-IN" sz="2000" dirty="0"/>
              <a:t>Understand Customer Dynamics across the branches</a:t>
            </a:r>
          </a:p>
          <a:p>
            <a:pPr marL="457200" indent="-457200">
              <a:buAutoNum type="arabicPeriod"/>
            </a:pPr>
            <a:r>
              <a:rPr lang="en-IN" sz="2000" dirty="0"/>
              <a:t>Provide recommendations on how the sales could be improved in each of these branches</a:t>
            </a:r>
          </a:p>
          <a:p>
            <a:pPr marL="457200" indent="-457200">
              <a:buAutoNum type="arabicPeriod"/>
            </a:pPr>
            <a:endParaRPr lang="en-IN" sz="2000" dirty="0"/>
          </a:p>
          <a:p>
            <a:pPr marL="0" indent="0">
              <a:buNone/>
            </a:pPr>
            <a:r>
              <a:rPr lang="en-IN" sz="1800" b="1" i="1" dirty="0">
                <a:solidFill>
                  <a:schemeClr val="bg1">
                    <a:lumMod val="50000"/>
                  </a:schemeClr>
                </a:solidFill>
              </a:rPr>
              <a:t>Tools used for Data Analysis: </a:t>
            </a:r>
            <a:r>
              <a:rPr lang="en-IN" sz="1800" i="1" dirty="0">
                <a:solidFill>
                  <a:schemeClr val="bg1">
                    <a:lumMod val="50000"/>
                  </a:schemeClr>
                </a:solidFill>
              </a:rPr>
              <a:t>MySQL Workbench (please find the SQL file attached in the zip folder)</a:t>
            </a:r>
          </a:p>
        </p:txBody>
      </p:sp>
      <p:sp>
        <p:nvSpPr>
          <p:cNvPr id="4" name="TextBox 3">
            <a:extLst>
              <a:ext uri="{FF2B5EF4-FFF2-40B4-BE49-F238E27FC236}">
                <a16:creationId xmlns:a16="http://schemas.microsoft.com/office/drawing/2014/main" id="{0F6C0793-4130-977F-DC3E-F3B859C01ED6}"/>
              </a:ext>
            </a:extLst>
          </p:cNvPr>
          <p:cNvSpPr txBox="1"/>
          <p:nvPr/>
        </p:nvSpPr>
        <p:spPr>
          <a:xfrm>
            <a:off x="1899527" y="6272454"/>
            <a:ext cx="5787162" cy="246221"/>
          </a:xfrm>
          <a:prstGeom prst="rect">
            <a:avLst/>
          </a:prstGeom>
          <a:noFill/>
        </p:spPr>
        <p:txBody>
          <a:bodyPr wrap="none" rtlCol="0">
            <a:spAutoFit/>
          </a:bodyPr>
          <a:lstStyle/>
          <a:p>
            <a:r>
              <a:rPr lang="en-IN" sz="1000" b="1" i="1" dirty="0">
                <a:solidFill>
                  <a:schemeClr val="tx1">
                    <a:lumMod val="50000"/>
                    <a:lumOff val="50000"/>
                  </a:schemeClr>
                </a:solidFill>
                <a:latin typeface="Segoe UI" panose="020B0502040204020203" pitchFamily="34" charset="0"/>
                <a:cs typeface="Segoe UI" panose="020B0502040204020203" pitchFamily="34" charset="0"/>
              </a:rPr>
              <a:t>1. Data analysis in this deck has been done using MySQL Workbench and the dataset provided</a:t>
            </a:r>
          </a:p>
        </p:txBody>
      </p:sp>
    </p:spTree>
    <p:extLst>
      <p:ext uri="{BB962C8B-B14F-4D97-AF65-F5344CB8AC3E}">
        <p14:creationId xmlns:p14="http://schemas.microsoft.com/office/powerpoint/2010/main" val="3083963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143620-B34D-2654-C566-36B2D3B6DEE0}"/>
              </a:ext>
            </a:extLst>
          </p:cNvPr>
          <p:cNvSpPr/>
          <p:nvPr/>
        </p:nvSpPr>
        <p:spPr>
          <a:xfrm>
            <a:off x="363736" y="1531996"/>
            <a:ext cx="666855" cy="22228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F372C23-B7D6-9F72-46F7-B2C2317A0257}"/>
              </a:ext>
            </a:extLst>
          </p:cNvPr>
          <p:cNvSpPr/>
          <p:nvPr/>
        </p:nvSpPr>
        <p:spPr>
          <a:xfrm>
            <a:off x="363736" y="2558388"/>
            <a:ext cx="666855" cy="22228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C45D2DB-EC32-A5D6-7516-A91CD67E2DFF}"/>
              </a:ext>
            </a:extLst>
          </p:cNvPr>
          <p:cNvSpPr/>
          <p:nvPr/>
        </p:nvSpPr>
        <p:spPr>
          <a:xfrm>
            <a:off x="363736" y="3738223"/>
            <a:ext cx="666855" cy="22228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1A37CF6-0003-171B-C8B1-F510BD346534}"/>
              </a:ext>
            </a:extLst>
          </p:cNvPr>
          <p:cNvSpPr/>
          <p:nvPr/>
        </p:nvSpPr>
        <p:spPr>
          <a:xfrm>
            <a:off x="363736" y="4915533"/>
            <a:ext cx="666855" cy="22228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A913642-68B1-8091-6A08-0F8F81C62FE2}"/>
              </a:ext>
            </a:extLst>
          </p:cNvPr>
          <p:cNvSpPr txBox="1"/>
          <p:nvPr/>
        </p:nvSpPr>
        <p:spPr>
          <a:xfrm>
            <a:off x="1202360" y="1381528"/>
            <a:ext cx="44936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7E6E6"/>
                </a:solidFill>
                <a:effectLst/>
                <a:uLnTx/>
                <a:uFillTx/>
                <a:latin typeface="Segoe UI" panose="020B0502040204020203" pitchFamily="34" charset="0"/>
                <a:ea typeface="+mn-ea"/>
                <a:cs typeface="Segoe UI" panose="020B0502040204020203" pitchFamily="34" charset="0"/>
              </a:rPr>
              <a:t>Product Analysis &amp; Insights</a:t>
            </a:r>
          </a:p>
        </p:txBody>
      </p:sp>
      <p:sp>
        <p:nvSpPr>
          <p:cNvPr id="8" name="TextBox 7">
            <a:extLst>
              <a:ext uri="{FF2B5EF4-FFF2-40B4-BE49-F238E27FC236}">
                <a16:creationId xmlns:a16="http://schemas.microsoft.com/office/drawing/2014/main" id="{EFB7E329-F1F5-6F5D-B1A0-E687D592CC2B}"/>
              </a:ext>
            </a:extLst>
          </p:cNvPr>
          <p:cNvSpPr txBox="1"/>
          <p:nvPr/>
        </p:nvSpPr>
        <p:spPr>
          <a:xfrm>
            <a:off x="1202360" y="2392913"/>
            <a:ext cx="406072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E7E6E6"/>
                </a:solidFill>
                <a:effectLst/>
                <a:uLnTx/>
                <a:uFillTx/>
                <a:latin typeface="Segoe UI" panose="020B0502040204020203" pitchFamily="34" charset="0"/>
                <a:ea typeface="+mn-ea"/>
                <a:cs typeface="Segoe UI" panose="020B0502040204020203" pitchFamily="34" charset="0"/>
              </a:rPr>
              <a:t>Sales Analysis &amp; Insights</a:t>
            </a:r>
          </a:p>
        </p:txBody>
      </p:sp>
      <p:sp>
        <p:nvSpPr>
          <p:cNvPr id="9" name="TextBox 8">
            <a:extLst>
              <a:ext uri="{FF2B5EF4-FFF2-40B4-BE49-F238E27FC236}">
                <a16:creationId xmlns:a16="http://schemas.microsoft.com/office/drawing/2014/main" id="{D94D5809-1024-9723-9F9C-26C70590ACEC}"/>
              </a:ext>
            </a:extLst>
          </p:cNvPr>
          <p:cNvSpPr txBox="1"/>
          <p:nvPr/>
        </p:nvSpPr>
        <p:spPr>
          <a:xfrm>
            <a:off x="1202359" y="3587755"/>
            <a:ext cx="47904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chemeClr val="bg2"/>
                </a:solidFill>
                <a:effectLst/>
                <a:uLnTx/>
                <a:uFillTx/>
                <a:latin typeface="Segoe UI" panose="020B0502040204020203" pitchFamily="34" charset="0"/>
                <a:ea typeface="+mn-ea"/>
                <a:cs typeface="Segoe UI" panose="020B0502040204020203" pitchFamily="34" charset="0"/>
              </a:rPr>
              <a:t>Customer Analysis &amp; Insights</a:t>
            </a:r>
          </a:p>
        </p:txBody>
      </p:sp>
      <p:sp>
        <p:nvSpPr>
          <p:cNvPr id="10" name="TextBox 9">
            <a:extLst>
              <a:ext uri="{FF2B5EF4-FFF2-40B4-BE49-F238E27FC236}">
                <a16:creationId xmlns:a16="http://schemas.microsoft.com/office/drawing/2014/main" id="{26AE2E5D-D757-312F-C479-81472C930015}"/>
              </a:ext>
            </a:extLst>
          </p:cNvPr>
          <p:cNvSpPr txBox="1"/>
          <p:nvPr/>
        </p:nvSpPr>
        <p:spPr>
          <a:xfrm>
            <a:off x="1202358" y="4765065"/>
            <a:ext cx="313060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Recommendations</a:t>
            </a:r>
          </a:p>
        </p:txBody>
      </p:sp>
      <p:sp>
        <p:nvSpPr>
          <p:cNvPr id="11" name="Title 1">
            <a:extLst>
              <a:ext uri="{FF2B5EF4-FFF2-40B4-BE49-F238E27FC236}">
                <a16:creationId xmlns:a16="http://schemas.microsoft.com/office/drawing/2014/main" id="{E92CCC40-85B0-C6E2-E234-BF3B64F9DD52}"/>
              </a:ext>
            </a:extLst>
          </p:cNvPr>
          <p:cNvSpPr txBox="1">
            <a:spLocks/>
          </p:cNvSpPr>
          <p:nvPr/>
        </p:nvSpPr>
        <p:spPr>
          <a:xfrm>
            <a:off x="538162" y="339325"/>
            <a:ext cx="10515600" cy="554038"/>
          </a:xfrm>
          <a:prstGeom prst="rect">
            <a:avLst/>
          </a:prstGeom>
        </p:spPr>
        <p:txBody>
          <a:bodyPr/>
          <a:lstStyle>
            <a:lvl1pPr algn="l" defTabSz="914400" rtl="0" eaLnBrk="1" latinLnBrk="0" hangingPunct="1">
              <a:lnSpc>
                <a:spcPct val="90000"/>
              </a:lnSpc>
              <a:spcBef>
                <a:spcPct val="0"/>
              </a:spcBef>
              <a:buNone/>
              <a:defRPr sz="4000" b="1" kern="1200">
                <a:solidFill>
                  <a:schemeClr val="bg2"/>
                </a:solidFill>
                <a:latin typeface="Segoe UI Semilight" panose="020B0402040204020203" pitchFamily="34" charset="0"/>
                <a:ea typeface="+mj-ea"/>
                <a:cs typeface="Segoe UI Semilight" panose="020B04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rgbClr val="E7E6E6"/>
                </a:solidFill>
                <a:effectLst/>
                <a:uLnTx/>
                <a:uFillTx/>
                <a:latin typeface="Segoe UI Semilight" panose="020B0402040204020203" pitchFamily="34" charset="0"/>
                <a:ea typeface="+mj-ea"/>
                <a:cs typeface="Segoe UI Semilight" panose="020B0402040204020203" pitchFamily="34" charset="0"/>
              </a:rPr>
              <a:t>Flow of the Analysis</a:t>
            </a:r>
          </a:p>
        </p:txBody>
      </p:sp>
    </p:spTree>
    <p:extLst>
      <p:ext uri="{BB962C8B-B14F-4D97-AF65-F5344CB8AC3E}">
        <p14:creationId xmlns:p14="http://schemas.microsoft.com/office/powerpoint/2010/main" val="332201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a:extLst>
              <a:ext uri="{FF2B5EF4-FFF2-40B4-BE49-F238E27FC236}">
                <a16:creationId xmlns:a16="http://schemas.microsoft.com/office/drawing/2014/main" id="{AEE5495D-3C15-CA6D-5C7C-089B5BFB0C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5799" y="286027"/>
            <a:ext cx="650857" cy="650857"/>
          </a:xfrm>
          <a:prstGeom prst="rect">
            <a:avLst/>
          </a:prstGeom>
        </p:spPr>
      </p:pic>
      <p:sp>
        <p:nvSpPr>
          <p:cNvPr id="4" name="TextBox 3">
            <a:extLst>
              <a:ext uri="{FF2B5EF4-FFF2-40B4-BE49-F238E27FC236}">
                <a16:creationId xmlns:a16="http://schemas.microsoft.com/office/drawing/2014/main" id="{BF95DF72-04E4-D749-2321-36E77BB8C164}"/>
              </a:ext>
            </a:extLst>
          </p:cNvPr>
          <p:cNvSpPr txBox="1"/>
          <p:nvPr/>
        </p:nvSpPr>
        <p:spPr>
          <a:xfrm>
            <a:off x="2106656" y="349846"/>
            <a:ext cx="1806841" cy="523220"/>
          </a:xfrm>
          <a:prstGeom prst="rect">
            <a:avLst/>
          </a:prstGeom>
          <a:noFill/>
        </p:spPr>
        <p:txBody>
          <a:bodyPr wrap="none" rtlCol="0">
            <a:spAutoFit/>
          </a:bodyPr>
          <a:lstStyle/>
          <a:p>
            <a:r>
              <a:rPr lang="en-US" sz="2800" b="1" dirty="0">
                <a:solidFill>
                  <a:schemeClr val="bg2"/>
                </a:solidFill>
                <a:latin typeface="Segoe UI" panose="020B0502040204020203" pitchFamily="34" charset="0"/>
                <a:cs typeface="Segoe UI" panose="020B0502040204020203" pitchFamily="34" charset="0"/>
              </a:rPr>
              <a:t>Summary</a:t>
            </a:r>
            <a:endParaRPr lang="en-IN" sz="2800" b="1" dirty="0">
              <a:solidFill>
                <a:schemeClr val="bg2"/>
              </a:solidFill>
              <a:latin typeface="Segoe UI" panose="020B0502040204020203" pitchFamily="34" charset="0"/>
              <a:cs typeface="Segoe UI" panose="020B0502040204020203" pitchFamily="34" charset="0"/>
            </a:endParaRPr>
          </a:p>
        </p:txBody>
      </p:sp>
      <p:pic>
        <p:nvPicPr>
          <p:cNvPr id="6" name="Graphic 5" descr="Open hand with plant">
            <a:extLst>
              <a:ext uri="{FF2B5EF4-FFF2-40B4-BE49-F238E27FC236}">
                <a16:creationId xmlns:a16="http://schemas.microsoft.com/office/drawing/2014/main" id="{E5A12465-0D2E-66CF-9018-68D269A22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4523" y="222628"/>
            <a:ext cx="714256" cy="714256"/>
          </a:xfrm>
          <a:prstGeom prst="rect">
            <a:avLst/>
          </a:prstGeom>
        </p:spPr>
      </p:pic>
      <p:sp>
        <p:nvSpPr>
          <p:cNvPr id="7" name="TextBox 6">
            <a:extLst>
              <a:ext uri="{FF2B5EF4-FFF2-40B4-BE49-F238E27FC236}">
                <a16:creationId xmlns:a16="http://schemas.microsoft.com/office/drawing/2014/main" id="{E30D8FB4-57F3-01CA-77BE-B21200880B5C}"/>
              </a:ext>
            </a:extLst>
          </p:cNvPr>
          <p:cNvSpPr txBox="1"/>
          <p:nvPr/>
        </p:nvSpPr>
        <p:spPr>
          <a:xfrm>
            <a:off x="7818779" y="318146"/>
            <a:ext cx="3320845" cy="523220"/>
          </a:xfrm>
          <a:prstGeom prst="rect">
            <a:avLst/>
          </a:prstGeom>
          <a:noFill/>
        </p:spPr>
        <p:txBody>
          <a:bodyPr wrap="none" rtlCol="0">
            <a:spAutoFit/>
          </a:bodyPr>
          <a:lstStyle/>
          <a:p>
            <a:r>
              <a:rPr lang="en-US" sz="2800" b="1" dirty="0">
                <a:latin typeface="Segoe UI" panose="020B0502040204020203" pitchFamily="34" charset="0"/>
                <a:cs typeface="Segoe UI" panose="020B0502040204020203" pitchFamily="34" charset="0"/>
              </a:rPr>
              <a:t>Recommendations</a:t>
            </a:r>
            <a:endParaRPr lang="en-IN" sz="2800" b="1"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39F25D5E-1B0B-FA45-BDF7-494F77866F44}"/>
              </a:ext>
            </a:extLst>
          </p:cNvPr>
          <p:cNvSpPr txBox="1"/>
          <p:nvPr/>
        </p:nvSpPr>
        <p:spPr>
          <a:xfrm>
            <a:off x="490038" y="1348866"/>
            <a:ext cx="5077193" cy="5047536"/>
          </a:xfrm>
          <a:prstGeom prst="rect">
            <a:avLst/>
          </a:prstGeom>
          <a:noFill/>
        </p:spPr>
        <p:txBody>
          <a:bodyPr wrap="square" rtlCol="0">
            <a:spAutoFit/>
          </a:bodyPr>
          <a:lstStyle/>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F&amp;B recorded the highest sales; there is scope for improving the sales for H&amp;B</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Sales are “Good” across the board: with Total higher than Average sales</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F&amp;B ratings are highest, with scope for improving ratings for Home and Lifestyle</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Feb’19 recorded lowest revenues and higher COGS, indicating lower profitability</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Saturday, Sunday, Tuesday and Friday recorded the most sales occurrences across the different branches</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Afternoon and Evenings are the key times of the day most sales occur</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solidFill>
                  <a:schemeClr val="bg2"/>
                </a:solidFill>
                <a:latin typeface="Segoe UI" panose="020B0502040204020203" pitchFamily="34" charset="0"/>
                <a:cs typeface="Segoe UI" panose="020B0502040204020203" pitchFamily="34" charset="0"/>
              </a:rPr>
              <a:t>While most customers are members, there are high numbers of normal customers too – indicating there is scope to convert normal customers to members</a:t>
            </a: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8DF6C8B1-D902-459F-0C22-FFB3408C5780}"/>
              </a:ext>
            </a:extLst>
          </p:cNvPr>
          <p:cNvSpPr txBox="1"/>
          <p:nvPr/>
        </p:nvSpPr>
        <p:spPr>
          <a:xfrm>
            <a:off x="6664343" y="1334974"/>
            <a:ext cx="5077193" cy="5047536"/>
          </a:xfrm>
          <a:prstGeom prst="rect">
            <a:avLst/>
          </a:prstGeom>
          <a:noFill/>
        </p:spPr>
        <p:txBody>
          <a:bodyPr wrap="square" rtlCol="0">
            <a:spAutoFit/>
          </a:bodyPr>
          <a:lstStyle/>
          <a:p>
            <a:pPr marL="285750" indent="-285750">
              <a:buFont typeface="Wingdings" panose="05000000000000000000" pitchFamily="2" charset="2"/>
              <a:buChar char="v"/>
            </a:pPr>
            <a:r>
              <a:rPr lang="en-US" sz="1400" dirty="0">
                <a:latin typeface="Segoe UI" panose="020B0502040204020203" pitchFamily="34" charset="0"/>
                <a:cs typeface="Segoe UI" panose="020B0502040204020203" pitchFamily="34" charset="0"/>
              </a:rPr>
              <a:t>Strategize to pull females into purchasing H&amp;B products, since this category actually caters a lot more to females than men usually</a:t>
            </a:r>
          </a:p>
          <a:p>
            <a:pPr marL="285750" indent="-285750">
              <a:buFont typeface="Wingdings" panose="05000000000000000000" pitchFamily="2" charset="2"/>
              <a:buChar char="v"/>
            </a:pPr>
            <a:endParaRPr lang="en-US" sz="14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latin typeface="Segoe UI" panose="020B0502040204020203" pitchFamily="34" charset="0"/>
                <a:cs typeface="Segoe UI" panose="020B0502040204020203" pitchFamily="34" charset="0"/>
              </a:rPr>
              <a:t>Drive strategies to improve ratings across the PLs by targeting sales &amp; marketing efforts on peak sales days (Sat, Sun, Tues, Fri) during the afternoons and evenings</a:t>
            </a:r>
          </a:p>
          <a:p>
            <a:pPr marL="285750" indent="-285750">
              <a:buFont typeface="Wingdings" panose="05000000000000000000" pitchFamily="2" charset="2"/>
              <a:buChar char="v"/>
            </a:pPr>
            <a:endParaRPr lang="en-US" sz="14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latin typeface="Segoe UI" panose="020B0502040204020203" pitchFamily="34" charset="0"/>
                <a:cs typeface="Segoe UI" panose="020B0502040204020203" pitchFamily="34" charset="0"/>
              </a:rPr>
              <a:t>Such strategies would also maximize sales and thus profitability, across the branches in Myanmar</a:t>
            </a:r>
          </a:p>
          <a:p>
            <a:pPr marL="285750" indent="-285750">
              <a:buFont typeface="Wingdings" panose="05000000000000000000" pitchFamily="2" charset="2"/>
              <a:buChar char="v"/>
            </a:pPr>
            <a:endParaRPr kumimoji="0" lang="en-US" sz="14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a:p>
            <a:pPr marL="285750" indent="-285750">
              <a:buFont typeface="Wingdings" panose="05000000000000000000" pitchFamily="2" charset="2"/>
              <a:buChar char="v"/>
            </a:pPr>
            <a:r>
              <a:rPr lang="en-US" sz="1400" dirty="0">
                <a:latin typeface="Segoe UI" panose="020B0502040204020203" pitchFamily="34" charset="0"/>
                <a:cs typeface="Segoe UI" panose="020B0502040204020203" pitchFamily="34" charset="0"/>
              </a:rPr>
              <a:t>Since having discounts in February could potentially increase the COGS, other strategies like market expansion, product diversification, negotiating with suppliers, improving operational efficiencies, investing in technology, supplier diversification, customer retention, and sales effectiveness could be used to increase profitability instead of discounts during this month</a:t>
            </a:r>
          </a:p>
          <a:p>
            <a:pPr marL="285750" indent="-285750">
              <a:buFont typeface="Wingdings" panose="05000000000000000000" pitchFamily="2" charset="2"/>
              <a:buChar char="v"/>
            </a:pPr>
            <a:endParaRPr lang="en-US" sz="14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sz="1400" dirty="0">
                <a:latin typeface="Segoe UI" panose="020B0502040204020203" pitchFamily="34" charset="0"/>
                <a:cs typeface="Segoe UI" panose="020B0502040204020203" pitchFamily="34" charset="0"/>
              </a:rPr>
              <a:t>Convert normal customers to members by providing them with appealing incentives and discounts – such as initial 3 months free membership.</a:t>
            </a:r>
            <a:endParaRPr lang="en-IN" sz="14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endParaRPr lang="en-US" sz="1400"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91939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28D0-3E7F-8BFD-29EC-09422422BF88}"/>
              </a:ext>
            </a:extLst>
          </p:cNvPr>
          <p:cNvSpPr>
            <a:spLocks noGrp="1"/>
          </p:cNvSpPr>
          <p:nvPr>
            <p:ph type="title"/>
          </p:nvPr>
        </p:nvSpPr>
        <p:spPr>
          <a:xfrm>
            <a:off x="934186" y="2766218"/>
            <a:ext cx="10515600" cy="1325563"/>
          </a:xfrm>
        </p:spPr>
        <p:txBody>
          <a:bodyPr>
            <a:normAutofit/>
          </a:bodyPr>
          <a:lstStyle/>
          <a:p>
            <a:r>
              <a:rPr lang="en-US" sz="3600" dirty="0"/>
              <a:t>Thank You</a:t>
            </a:r>
            <a:br>
              <a:rPr lang="en-US" sz="3200" dirty="0"/>
            </a:br>
            <a:br>
              <a:rPr lang="en-US" sz="3200" dirty="0"/>
            </a:br>
            <a:r>
              <a:rPr lang="en-US" sz="1800" b="0" i="1" dirty="0"/>
              <a:t>Analyst: Rachana Gupta | S8237 | DS41A</a:t>
            </a:r>
            <a:endParaRPr lang="en-IN" sz="3200" b="0" i="1" dirty="0"/>
          </a:p>
        </p:txBody>
      </p:sp>
    </p:spTree>
    <p:extLst>
      <p:ext uri="{BB962C8B-B14F-4D97-AF65-F5344CB8AC3E}">
        <p14:creationId xmlns:p14="http://schemas.microsoft.com/office/powerpoint/2010/main" val="146243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143620-B34D-2654-C566-36B2D3B6DEE0}"/>
              </a:ext>
            </a:extLst>
          </p:cNvPr>
          <p:cNvSpPr/>
          <p:nvPr/>
        </p:nvSpPr>
        <p:spPr>
          <a:xfrm>
            <a:off x="363736" y="1531996"/>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F372C23-B7D6-9F72-46F7-B2C2317A0257}"/>
              </a:ext>
            </a:extLst>
          </p:cNvPr>
          <p:cNvSpPr/>
          <p:nvPr/>
        </p:nvSpPr>
        <p:spPr>
          <a:xfrm>
            <a:off x="363736" y="2558388"/>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C45D2DB-EC32-A5D6-7516-A91CD67E2DFF}"/>
              </a:ext>
            </a:extLst>
          </p:cNvPr>
          <p:cNvSpPr/>
          <p:nvPr/>
        </p:nvSpPr>
        <p:spPr>
          <a:xfrm>
            <a:off x="363736" y="373822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1A37CF6-0003-171B-C8B1-F510BD346534}"/>
              </a:ext>
            </a:extLst>
          </p:cNvPr>
          <p:cNvSpPr/>
          <p:nvPr/>
        </p:nvSpPr>
        <p:spPr>
          <a:xfrm>
            <a:off x="363736" y="491553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A913642-68B1-8091-6A08-0F8F81C62FE2}"/>
              </a:ext>
            </a:extLst>
          </p:cNvPr>
          <p:cNvSpPr txBox="1"/>
          <p:nvPr/>
        </p:nvSpPr>
        <p:spPr>
          <a:xfrm>
            <a:off x="1202360" y="1381528"/>
            <a:ext cx="4493602"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Product Analysis &amp; Insights</a:t>
            </a:r>
          </a:p>
        </p:txBody>
      </p:sp>
      <p:sp>
        <p:nvSpPr>
          <p:cNvPr id="8" name="TextBox 7">
            <a:extLst>
              <a:ext uri="{FF2B5EF4-FFF2-40B4-BE49-F238E27FC236}">
                <a16:creationId xmlns:a16="http://schemas.microsoft.com/office/drawing/2014/main" id="{EFB7E329-F1F5-6F5D-B1A0-E687D592CC2B}"/>
              </a:ext>
            </a:extLst>
          </p:cNvPr>
          <p:cNvSpPr txBox="1"/>
          <p:nvPr/>
        </p:nvSpPr>
        <p:spPr>
          <a:xfrm>
            <a:off x="1202360" y="2392913"/>
            <a:ext cx="4060727"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Sales Analysis &amp; Insights</a:t>
            </a:r>
          </a:p>
        </p:txBody>
      </p:sp>
      <p:sp>
        <p:nvSpPr>
          <p:cNvPr id="9" name="TextBox 8">
            <a:extLst>
              <a:ext uri="{FF2B5EF4-FFF2-40B4-BE49-F238E27FC236}">
                <a16:creationId xmlns:a16="http://schemas.microsoft.com/office/drawing/2014/main" id="{D94D5809-1024-9723-9F9C-26C70590ACEC}"/>
              </a:ext>
            </a:extLst>
          </p:cNvPr>
          <p:cNvSpPr txBox="1"/>
          <p:nvPr/>
        </p:nvSpPr>
        <p:spPr>
          <a:xfrm>
            <a:off x="1202359" y="3587755"/>
            <a:ext cx="4790479"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Customer Analysis &amp; Insights</a:t>
            </a:r>
          </a:p>
        </p:txBody>
      </p:sp>
      <p:sp>
        <p:nvSpPr>
          <p:cNvPr id="10" name="TextBox 9">
            <a:extLst>
              <a:ext uri="{FF2B5EF4-FFF2-40B4-BE49-F238E27FC236}">
                <a16:creationId xmlns:a16="http://schemas.microsoft.com/office/drawing/2014/main" id="{26AE2E5D-D757-312F-C479-81472C930015}"/>
              </a:ext>
            </a:extLst>
          </p:cNvPr>
          <p:cNvSpPr txBox="1"/>
          <p:nvPr/>
        </p:nvSpPr>
        <p:spPr>
          <a:xfrm>
            <a:off x="1202358" y="4765065"/>
            <a:ext cx="3130601"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Recommendations</a:t>
            </a:r>
          </a:p>
        </p:txBody>
      </p:sp>
      <p:sp>
        <p:nvSpPr>
          <p:cNvPr id="11" name="Title 1">
            <a:extLst>
              <a:ext uri="{FF2B5EF4-FFF2-40B4-BE49-F238E27FC236}">
                <a16:creationId xmlns:a16="http://schemas.microsoft.com/office/drawing/2014/main" id="{E92CCC40-85B0-C6E2-E234-BF3B64F9DD52}"/>
              </a:ext>
            </a:extLst>
          </p:cNvPr>
          <p:cNvSpPr txBox="1">
            <a:spLocks/>
          </p:cNvSpPr>
          <p:nvPr/>
        </p:nvSpPr>
        <p:spPr>
          <a:xfrm>
            <a:off x="538162" y="339325"/>
            <a:ext cx="10515600" cy="554038"/>
          </a:xfrm>
          <a:prstGeom prst="rect">
            <a:avLst/>
          </a:prstGeom>
        </p:spPr>
        <p:txBody>
          <a:bodyPr/>
          <a:lstStyle>
            <a:lvl1pPr algn="l" defTabSz="914400" rtl="0" eaLnBrk="1" latinLnBrk="0" hangingPunct="1">
              <a:lnSpc>
                <a:spcPct val="90000"/>
              </a:lnSpc>
              <a:spcBef>
                <a:spcPct val="0"/>
              </a:spcBef>
              <a:buNone/>
              <a:defRPr sz="4000" b="1" kern="1200">
                <a:solidFill>
                  <a:schemeClr val="bg2"/>
                </a:solidFill>
                <a:latin typeface="Segoe UI Semilight" panose="020B0402040204020203" pitchFamily="34" charset="0"/>
                <a:ea typeface="+mj-ea"/>
                <a:cs typeface="Segoe UI Semilight" panose="020B0402040204020203" pitchFamily="34" charset="0"/>
              </a:defRPr>
            </a:lvl1pPr>
          </a:lstStyle>
          <a:p>
            <a:r>
              <a:rPr lang="en-IN" dirty="0"/>
              <a:t>Flow of the Analysis</a:t>
            </a:r>
          </a:p>
        </p:txBody>
      </p:sp>
    </p:spTree>
    <p:extLst>
      <p:ext uri="{BB962C8B-B14F-4D97-AF65-F5344CB8AC3E}">
        <p14:creationId xmlns:p14="http://schemas.microsoft.com/office/powerpoint/2010/main" val="23205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143620-B34D-2654-C566-36B2D3B6DEE0}"/>
              </a:ext>
            </a:extLst>
          </p:cNvPr>
          <p:cNvSpPr/>
          <p:nvPr/>
        </p:nvSpPr>
        <p:spPr>
          <a:xfrm>
            <a:off x="363736" y="1531996"/>
            <a:ext cx="666855" cy="22228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F372C23-B7D6-9F72-46F7-B2C2317A0257}"/>
              </a:ext>
            </a:extLst>
          </p:cNvPr>
          <p:cNvSpPr/>
          <p:nvPr/>
        </p:nvSpPr>
        <p:spPr>
          <a:xfrm>
            <a:off x="363736" y="2558388"/>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C45D2DB-EC32-A5D6-7516-A91CD67E2DFF}"/>
              </a:ext>
            </a:extLst>
          </p:cNvPr>
          <p:cNvSpPr/>
          <p:nvPr/>
        </p:nvSpPr>
        <p:spPr>
          <a:xfrm>
            <a:off x="363736" y="373822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1A37CF6-0003-171B-C8B1-F510BD346534}"/>
              </a:ext>
            </a:extLst>
          </p:cNvPr>
          <p:cNvSpPr/>
          <p:nvPr/>
        </p:nvSpPr>
        <p:spPr>
          <a:xfrm>
            <a:off x="363736" y="4915533"/>
            <a:ext cx="666855" cy="2222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A913642-68B1-8091-6A08-0F8F81C62FE2}"/>
              </a:ext>
            </a:extLst>
          </p:cNvPr>
          <p:cNvSpPr txBox="1"/>
          <p:nvPr/>
        </p:nvSpPr>
        <p:spPr>
          <a:xfrm>
            <a:off x="1202360" y="1381528"/>
            <a:ext cx="4493602" cy="523220"/>
          </a:xfrm>
          <a:prstGeom prst="rect">
            <a:avLst/>
          </a:prstGeom>
          <a:noFill/>
        </p:spPr>
        <p:txBody>
          <a:bodyPr wrap="none" rtlCol="0">
            <a:spAutoFit/>
          </a:bodyPr>
          <a:lstStyle/>
          <a:p>
            <a:r>
              <a:rPr lang="en-IN" sz="2800" dirty="0">
                <a:solidFill>
                  <a:schemeClr val="accent1"/>
                </a:solidFill>
                <a:latin typeface="Segoe UI" panose="020B0502040204020203" pitchFamily="34" charset="0"/>
                <a:cs typeface="Segoe UI" panose="020B0502040204020203" pitchFamily="34" charset="0"/>
              </a:rPr>
              <a:t>Product Analysis &amp; Insights</a:t>
            </a:r>
          </a:p>
        </p:txBody>
      </p:sp>
      <p:sp>
        <p:nvSpPr>
          <p:cNvPr id="8" name="TextBox 7">
            <a:extLst>
              <a:ext uri="{FF2B5EF4-FFF2-40B4-BE49-F238E27FC236}">
                <a16:creationId xmlns:a16="http://schemas.microsoft.com/office/drawing/2014/main" id="{EFB7E329-F1F5-6F5D-B1A0-E687D592CC2B}"/>
              </a:ext>
            </a:extLst>
          </p:cNvPr>
          <p:cNvSpPr txBox="1"/>
          <p:nvPr/>
        </p:nvSpPr>
        <p:spPr>
          <a:xfrm>
            <a:off x="1202360" y="2392913"/>
            <a:ext cx="4060727"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Sales Analysis &amp; Insights</a:t>
            </a:r>
          </a:p>
        </p:txBody>
      </p:sp>
      <p:sp>
        <p:nvSpPr>
          <p:cNvPr id="9" name="TextBox 8">
            <a:extLst>
              <a:ext uri="{FF2B5EF4-FFF2-40B4-BE49-F238E27FC236}">
                <a16:creationId xmlns:a16="http://schemas.microsoft.com/office/drawing/2014/main" id="{D94D5809-1024-9723-9F9C-26C70590ACEC}"/>
              </a:ext>
            </a:extLst>
          </p:cNvPr>
          <p:cNvSpPr txBox="1"/>
          <p:nvPr/>
        </p:nvSpPr>
        <p:spPr>
          <a:xfrm>
            <a:off x="1202359" y="3587755"/>
            <a:ext cx="4790479"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Customer Analysis &amp; Insights</a:t>
            </a:r>
          </a:p>
        </p:txBody>
      </p:sp>
      <p:sp>
        <p:nvSpPr>
          <p:cNvPr id="10" name="TextBox 9">
            <a:extLst>
              <a:ext uri="{FF2B5EF4-FFF2-40B4-BE49-F238E27FC236}">
                <a16:creationId xmlns:a16="http://schemas.microsoft.com/office/drawing/2014/main" id="{26AE2E5D-D757-312F-C479-81472C930015}"/>
              </a:ext>
            </a:extLst>
          </p:cNvPr>
          <p:cNvSpPr txBox="1"/>
          <p:nvPr/>
        </p:nvSpPr>
        <p:spPr>
          <a:xfrm>
            <a:off x="1202358" y="4765065"/>
            <a:ext cx="3130601" cy="523220"/>
          </a:xfrm>
          <a:prstGeom prst="rect">
            <a:avLst/>
          </a:prstGeom>
          <a:noFill/>
        </p:spPr>
        <p:txBody>
          <a:bodyPr wrap="none" rtlCol="0">
            <a:spAutoFit/>
          </a:bodyPr>
          <a:lstStyle/>
          <a:p>
            <a:r>
              <a:rPr lang="en-IN" sz="2800" dirty="0">
                <a:solidFill>
                  <a:schemeClr val="tx2">
                    <a:lumMod val="20000"/>
                    <a:lumOff val="80000"/>
                  </a:schemeClr>
                </a:solidFill>
                <a:latin typeface="Segoe UI" panose="020B0502040204020203" pitchFamily="34" charset="0"/>
                <a:cs typeface="Segoe UI" panose="020B0502040204020203" pitchFamily="34" charset="0"/>
              </a:rPr>
              <a:t>Recommendations</a:t>
            </a:r>
          </a:p>
        </p:txBody>
      </p:sp>
      <p:sp>
        <p:nvSpPr>
          <p:cNvPr id="11" name="Title 1">
            <a:extLst>
              <a:ext uri="{FF2B5EF4-FFF2-40B4-BE49-F238E27FC236}">
                <a16:creationId xmlns:a16="http://schemas.microsoft.com/office/drawing/2014/main" id="{E92CCC40-85B0-C6E2-E234-BF3B64F9DD52}"/>
              </a:ext>
            </a:extLst>
          </p:cNvPr>
          <p:cNvSpPr txBox="1">
            <a:spLocks/>
          </p:cNvSpPr>
          <p:nvPr/>
        </p:nvSpPr>
        <p:spPr>
          <a:xfrm>
            <a:off x="538162" y="339325"/>
            <a:ext cx="10515600" cy="554038"/>
          </a:xfrm>
          <a:prstGeom prst="rect">
            <a:avLst/>
          </a:prstGeom>
        </p:spPr>
        <p:txBody>
          <a:bodyPr/>
          <a:lstStyle>
            <a:lvl1pPr algn="l" defTabSz="914400" rtl="0" eaLnBrk="1" latinLnBrk="0" hangingPunct="1">
              <a:lnSpc>
                <a:spcPct val="90000"/>
              </a:lnSpc>
              <a:spcBef>
                <a:spcPct val="0"/>
              </a:spcBef>
              <a:buNone/>
              <a:defRPr sz="4000" b="1" kern="1200">
                <a:solidFill>
                  <a:schemeClr val="bg2"/>
                </a:solidFill>
                <a:latin typeface="Segoe UI Semilight" panose="020B0402040204020203" pitchFamily="34" charset="0"/>
                <a:ea typeface="+mj-ea"/>
                <a:cs typeface="Segoe UI Semilight" panose="020B0402040204020203" pitchFamily="34" charset="0"/>
              </a:defRPr>
            </a:lvl1pPr>
          </a:lstStyle>
          <a:p>
            <a:r>
              <a:rPr lang="en-IN" dirty="0"/>
              <a:t>Flow of the Analysis</a:t>
            </a:r>
          </a:p>
        </p:txBody>
      </p:sp>
    </p:spTree>
    <p:extLst>
      <p:ext uri="{BB962C8B-B14F-4D97-AF65-F5344CB8AC3E}">
        <p14:creationId xmlns:p14="http://schemas.microsoft.com/office/powerpoint/2010/main" val="390430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1" y="315746"/>
            <a:ext cx="10552323" cy="588550"/>
          </a:xfrm>
        </p:spPr>
        <p:txBody>
          <a:bodyPr/>
          <a:lstStyle/>
          <a:p>
            <a:r>
              <a:rPr lang="en-IN" sz="2400" dirty="0"/>
              <a:t>The capital Naypyitaw recorded the highest sales across all the product lines</a:t>
            </a:r>
          </a:p>
        </p:txBody>
      </p:sp>
      <p:sp>
        <p:nvSpPr>
          <p:cNvPr id="4" name="Text Placeholder 3">
            <a:extLst>
              <a:ext uri="{FF2B5EF4-FFF2-40B4-BE49-F238E27FC236}">
                <a16:creationId xmlns:a16="http://schemas.microsoft.com/office/drawing/2014/main" id="{45C94262-1584-EC0E-7C54-DE0D175AE760}"/>
              </a:ext>
            </a:extLst>
          </p:cNvPr>
          <p:cNvSpPr>
            <a:spLocks noGrp="1"/>
          </p:cNvSpPr>
          <p:nvPr>
            <p:ph type="body" sz="half" idx="2"/>
          </p:nvPr>
        </p:nvSpPr>
        <p:spPr>
          <a:xfrm>
            <a:off x="319955" y="1178364"/>
            <a:ext cx="3932237" cy="2742887"/>
          </a:xfrm>
        </p:spPr>
        <p:txBody>
          <a:bodyPr/>
          <a:lstStyle/>
          <a:p>
            <a:r>
              <a:rPr lang="en-IN" dirty="0"/>
              <a:t>There are 6 distinct product lines in the stores across the 3 centres in Myanmar:</a:t>
            </a:r>
          </a:p>
          <a:p>
            <a:pPr marL="342900" indent="-342900">
              <a:buAutoNum type="arabicPeriod"/>
            </a:pPr>
            <a:r>
              <a:rPr lang="en-IN" dirty="0"/>
              <a:t>Health and Beauty</a:t>
            </a:r>
          </a:p>
          <a:p>
            <a:pPr marL="342900" indent="-342900">
              <a:buAutoNum type="arabicPeriod"/>
            </a:pPr>
            <a:r>
              <a:rPr lang="en-IN" dirty="0"/>
              <a:t>Electronic accessories</a:t>
            </a:r>
          </a:p>
          <a:p>
            <a:pPr marL="342900" indent="-342900">
              <a:buAutoNum type="arabicPeriod"/>
            </a:pPr>
            <a:r>
              <a:rPr lang="en-IN" dirty="0"/>
              <a:t>Home and lifestyle</a:t>
            </a:r>
          </a:p>
          <a:p>
            <a:pPr marL="342900" indent="-342900">
              <a:buAutoNum type="arabicPeriod"/>
            </a:pPr>
            <a:r>
              <a:rPr lang="en-IN" dirty="0"/>
              <a:t>Sports and travel</a:t>
            </a:r>
          </a:p>
          <a:p>
            <a:pPr marL="342900" indent="-342900">
              <a:buAutoNum type="arabicPeriod"/>
            </a:pPr>
            <a:r>
              <a:rPr lang="en-IN" dirty="0"/>
              <a:t>Food and beverages</a:t>
            </a:r>
          </a:p>
          <a:p>
            <a:pPr marL="342900" indent="-342900">
              <a:buAutoNum type="arabicPeriod"/>
            </a:pPr>
            <a:r>
              <a:rPr lang="en-IN" dirty="0"/>
              <a:t>Fashion accessories</a:t>
            </a:r>
          </a:p>
        </p:txBody>
      </p:sp>
      <p:pic>
        <p:nvPicPr>
          <p:cNvPr id="6" name="Picture 5">
            <a:extLst>
              <a:ext uri="{FF2B5EF4-FFF2-40B4-BE49-F238E27FC236}">
                <a16:creationId xmlns:a16="http://schemas.microsoft.com/office/drawing/2014/main" id="{7ECCE04A-5CE2-1878-36E2-04A253579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615" y="1128712"/>
            <a:ext cx="4219430" cy="4928385"/>
          </a:xfrm>
          <a:prstGeom prst="rect">
            <a:avLst/>
          </a:prstGeom>
        </p:spPr>
      </p:pic>
      <p:pic>
        <p:nvPicPr>
          <p:cNvPr id="8" name="Graphic 7">
            <a:extLst>
              <a:ext uri="{FF2B5EF4-FFF2-40B4-BE49-F238E27FC236}">
                <a16:creationId xmlns:a16="http://schemas.microsoft.com/office/drawing/2014/main" id="{9946BAA4-2C35-55AF-ADA9-F7DF99F297A9}"/>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6191"/>
          <a:stretch/>
        </p:blipFill>
        <p:spPr>
          <a:xfrm>
            <a:off x="391945" y="3921251"/>
            <a:ext cx="897561" cy="923200"/>
          </a:xfrm>
          <a:prstGeom prst="rect">
            <a:avLst/>
          </a:prstGeom>
        </p:spPr>
      </p:pic>
      <p:sp>
        <p:nvSpPr>
          <p:cNvPr id="10" name="TextBox 9">
            <a:extLst>
              <a:ext uri="{FF2B5EF4-FFF2-40B4-BE49-F238E27FC236}">
                <a16:creationId xmlns:a16="http://schemas.microsoft.com/office/drawing/2014/main" id="{543352FF-5D21-340E-6EFA-DA9164B2A0BE}"/>
              </a:ext>
            </a:extLst>
          </p:cNvPr>
          <p:cNvSpPr txBox="1"/>
          <p:nvPr/>
        </p:nvSpPr>
        <p:spPr>
          <a:xfrm>
            <a:off x="1361496" y="4075010"/>
            <a:ext cx="3322758" cy="769441"/>
          </a:xfrm>
          <a:prstGeom prst="rect">
            <a:avLst/>
          </a:prstGeom>
          <a:noFill/>
        </p:spPr>
        <p:txBody>
          <a:bodyPr wrap="square">
            <a:spAutoFit/>
          </a:bodyPr>
          <a:lstStyle/>
          <a:p>
            <a:r>
              <a:rPr lang="en-IN" sz="1600" b="1" i="1" dirty="0">
                <a:solidFill>
                  <a:schemeClr val="tx2"/>
                </a:solidFill>
              </a:rPr>
              <a:t>Total Sales in Myanmar:</a:t>
            </a:r>
          </a:p>
          <a:p>
            <a:r>
              <a:rPr lang="en-IN" sz="2800" b="1" dirty="0">
                <a:solidFill>
                  <a:schemeClr val="tx2"/>
                </a:solidFill>
              </a:rPr>
              <a:t>MMK 322,966.75</a:t>
            </a:r>
          </a:p>
        </p:txBody>
      </p:sp>
      <p:pic>
        <p:nvPicPr>
          <p:cNvPr id="12" name="Picture 11">
            <a:extLst>
              <a:ext uri="{FF2B5EF4-FFF2-40B4-BE49-F238E27FC236}">
                <a16:creationId xmlns:a16="http://schemas.microsoft.com/office/drawing/2014/main" id="{00BFBFA0-212D-864C-4849-E16ABD089C94}"/>
              </a:ext>
            </a:extLst>
          </p:cNvPr>
          <p:cNvPicPr>
            <a:picLocks noChangeAspect="1"/>
          </p:cNvPicPr>
          <p:nvPr/>
        </p:nvPicPr>
        <p:blipFill>
          <a:blip r:embed="rId5"/>
          <a:stretch>
            <a:fillRect/>
          </a:stretch>
        </p:blipFill>
        <p:spPr>
          <a:xfrm>
            <a:off x="4684254" y="4500671"/>
            <a:ext cx="2326801" cy="1031196"/>
          </a:xfrm>
          <a:prstGeom prst="rect">
            <a:avLst/>
          </a:prstGeom>
        </p:spPr>
      </p:pic>
      <p:sp>
        <p:nvSpPr>
          <p:cNvPr id="13" name="TextBox 12">
            <a:extLst>
              <a:ext uri="{FF2B5EF4-FFF2-40B4-BE49-F238E27FC236}">
                <a16:creationId xmlns:a16="http://schemas.microsoft.com/office/drawing/2014/main" id="{6AB0E674-9921-B853-6C34-104722F7C66B}"/>
              </a:ext>
            </a:extLst>
          </p:cNvPr>
          <p:cNvSpPr txBox="1"/>
          <p:nvPr/>
        </p:nvSpPr>
        <p:spPr>
          <a:xfrm>
            <a:off x="4581088" y="4075010"/>
            <a:ext cx="3129673" cy="369332"/>
          </a:xfrm>
          <a:prstGeom prst="rect">
            <a:avLst/>
          </a:prstGeom>
          <a:noFill/>
        </p:spPr>
        <p:txBody>
          <a:bodyPr wrap="square">
            <a:spAutoFit/>
          </a:bodyPr>
          <a:lstStyle/>
          <a:p>
            <a:r>
              <a:rPr lang="en-IN" b="1" i="1" dirty="0">
                <a:solidFill>
                  <a:schemeClr val="tx2"/>
                </a:solidFill>
              </a:rPr>
              <a:t>City-wise Sales:</a:t>
            </a:r>
            <a:endParaRPr lang="en-IN" sz="3200" b="1" dirty="0">
              <a:solidFill>
                <a:schemeClr val="tx2"/>
              </a:solidFill>
            </a:endParaRPr>
          </a:p>
        </p:txBody>
      </p:sp>
    </p:spTree>
    <p:extLst>
      <p:ext uri="{BB962C8B-B14F-4D97-AF65-F5344CB8AC3E}">
        <p14:creationId xmlns:p14="http://schemas.microsoft.com/office/powerpoint/2010/main" val="386890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27982-512A-5747-E281-67B9A615B42B}"/>
              </a:ext>
            </a:extLst>
          </p:cNvPr>
          <p:cNvSpPr/>
          <p:nvPr/>
        </p:nvSpPr>
        <p:spPr>
          <a:xfrm>
            <a:off x="6096000" y="3428999"/>
            <a:ext cx="5745733" cy="229989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946374" cy="588550"/>
          </a:xfrm>
        </p:spPr>
        <p:txBody>
          <a:bodyPr/>
          <a:lstStyle/>
          <a:p>
            <a:r>
              <a:rPr lang="en-IN" sz="2400" dirty="0"/>
              <a:t>While F&amp;B recorded highest sales, Health &amp; Beauty sales could be improved</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2" y="1163208"/>
            <a:ext cx="3932237" cy="276593"/>
          </a:xfrm>
        </p:spPr>
        <p:txBody>
          <a:bodyPr>
            <a:normAutofit fontScale="92500" lnSpcReduction="10000"/>
          </a:bodyPr>
          <a:lstStyle/>
          <a:p>
            <a:r>
              <a:rPr lang="en-IN" b="1" dirty="0">
                <a:solidFill>
                  <a:schemeClr val="tx2"/>
                </a:solidFill>
              </a:rPr>
              <a:t>Sales across Product Lines:</a:t>
            </a:r>
          </a:p>
          <a:p>
            <a:endParaRPr lang="en-IN" dirty="0"/>
          </a:p>
        </p:txBody>
      </p:sp>
      <p:pic>
        <p:nvPicPr>
          <p:cNvPr id="9" name="Picture 8">
            <a:extLst>
              <a:ext uri="{FF2B5EF4-FFF2-40B4-BE49-F238E27FC236}">
                <a16:creationId xmlns:a16="http://schemas.microsoft.com/office/drawing/2014/main" id="{9B97CB6E-EFD5-9F02-A31D-25EDD0478437}"/>
              </a:ext>
            </a:extLst>
          </p:cNvPr>
          <p:cNvPicPr>
            <a:picLocks noChangeAspect="1"/>
          </p:cNvPicPr>
          <p:nvPr/>
        </p:nvPicPr>
        <p:blipFill>
          <a:blip r:embed="rId2"/>
          <a:stretch>
            <a:fillRect/>
          </a:stretch>
        </p:blipFill>
        <p:spPr>
          <a:xfrm>
            <a:off x="392915" y="1490130"/>
            <a:ext cx="3523816" cy="1938869"/>
          </a:xfrm>
          <a:prstGeom prst="rect">
            <a:avLst/>
          </a:prstGeom>
        </p:spPr>
      </p:pic>
      <p:sp>
        <p:nvSpPr>
          <p:cNvPr id="11" name="TextBox 10">
            <a:extLst>
              <a:ext uri="{FF2B5EF4-FFF2-40B4-BE49-F238E27FC236}">
                <a16:creationId xmlns:a16="http://schemas.microsoft.com/office/drawing/2014/main" id="{D861128B-238A-0010-7567-965B6A0EC363}"/>
              </a:ext>
            </a:extLst>
          </p:cNvPr>
          <p:cNvSpPr txBox="1"/>
          <p:nvPr/>
        </p:nvSpPr>
        <p:spPr>
          <a:xfrm>
            <a:off x="6314917" y="1348866"/>
            <a:ext cx="5021622" cy="4524315"/>
          </a:xfrm>
          <a:prstGeom prst="rect">
            <a:avLst/>
          </a:prstGeom>
          <a:noFill/>
        </p:spPr>
        <p:txBody>
          <a:bodyPr wrap="square" rtlCol="0">
            <a:spAutoFit/>
          </a:bodyPr>
          <a:lstStyle/>
          <a:p>
            <a:r>
              <a:rPr lang="en-IN" b="1" dirty="0">
                <a:solidFill>
                  <a:schemeClr val="tx2"/>
                </a:solidFill>
              </a:rPr>
              <a:t>Insights:</a:t>
            </a:r>
          </a:p>
          <a:p>
            <a:endParaRPr lang="en-IN" dirty="0"/>
          </a:p>
          <a:p>
            <a:pPr marL="342900" indent="-342900">
              <a:buAutoNum type="arabicPeriod"/>
            </a:pPr>
            <a:r>
              <a:rPr lang="en-IN" dirty="0"/>
              <a:t>Food and Beverages recorded the highest sales of MMK 56,144.84 across Jan’19 – Mar’19</a:t>
            </a:r>
          </a:p>
          <a:p>
            <a:pPr marL="342900" indent="-342900">
              <a:buAutoNum type="arabicPeriod"/>
            </a:pPr>
            <a:endParaRPr lang="en-IN" dirty="0"/>
          </a:p>
          <a:p>
            <a:pPr marL="342900" indent="-342900">
              <a:buAutoNum type="arabicPeriod"/>
            </a:pPr>
            <a:r>
              <a:rPr lang="en-IN" dirty="0"/>
              <a:t>This was closely followed by Sports and travel, and Electronic accessories</a:t>
            </a:r>
          </a:p>
          <a:p>
            <a:pPr marL="342900" indent="-342900">
              <a:buAutoNum type="arabicPeriod"/>
            </a:pPr>
            <a:endParaRPr lang="en-IN" dirty="0"/>
          </a:p>
          <a:p>
            <a:r>
              <a:rPr lang="en-IN" dirty="0"/>
              <a:t>Continue to strengthen the marketing for these top 3 product lines, as that would ensure consistent sales figures</a:t>
            </a:r>
          </a:p>
          <a:p>
            <a:endParaRPr lang="en-IN" dirty="0"/>
          </a:p>
          <a:p>
            <a:r>
              <a:rPr lang="en-IN" dirty="0"/>
              <a:t>Health and beauty recorded the least sales, and there is a potential for ramping up marketing strategies to improve sales for this product line</a:t>
            </a:r>
          </a:p>
          <a:p>
            <a:pPr marL="342900" indent="-342900">
              <a:buAutoNum type="arabicPeriod"/>
            </a:pPr>
            <a:endParaRPr lang="en-IN" dirty="0"/>
          </a:p>
        </p:txBody>
      </p:sp>
      <p:pic>
        <p:nvPicPr>
          <p:cNvPr id="15" name="Picture 14">
            <a:extLst>
              <a:ext uri="{FF2B5EF4-FFF2-40B4-BE49-F238E27FC236}">
                <a16:creationId xmlns:a16="http://schemas.microsoft.com/office/drawing/2014/main" id="{2BB3DCBC-D3CB-219D-F240-5BEBDBF9138E}"/>
              </a:ext>
            </a:extLst>
          </p:cNvPr>
          <p:cNvPicPr>
            <a:picLocks noChangeAspect="1"/>
          </p:cNvPicPr>
          <p:nvPr/>
        </p:nvPicPr>
        <p:blipFill>
          <a:blip r:embed="rId3"/>
          <a:stretch>
            <a:fillRect/>
          </a:stretch>
        </p:blipFill>
        <p:spPr>
          <a:xfrm>
            <a:off x="392915" y="4658219"/>
            <a:ext cx="4876045" cy="1214962"/>
          </a:xfrm>
          <a:prstGeom prst="rect">
            <a:avLst/>
          </a:prstGeom>
        </p:spPr>
      </p:pic>
      <p:sp>
        <p:nvSpPr>
          <p:cNvPr id="16" name="Text Placeholder 4">
            <a:extLst>
              <a:ext uri="{FF2B5EF4-FFF2-40B4-BE49-F238E27FC236}">
                <a16:creationId xmlns:a16="http://schemas.microsoft.com/office/drawing/2014/main" id="{9FED650D-7198-1C3D-8299-6647F1A533C6}"/>
              </a:ext>
            </a:extLst>
          </p:cNvPr>
          <p:cNvSpPr txBox="1">
            <a:spLocks/>
          </p:cNvSpPr>
          <p:nvPr/>
        </p:nvSpPr>
        <p:spPr>
          <a:xfrm>
            <a:off x="299152" y="4351821"/>
            <a:ext cx="4085085" cy="412153"/>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b="1" dirty="0">
                <a:solidFill>
                  <a:schemeClr val="tx2"/>
                </a:solidFill>
              </a:rPr>
              <a:t>City-wise Top Product Lines by Total Sales:</a:t>
            </a:r>
            <a:endParaRPr lang="en-IN" dirty="0"/>
          </a:p>
        </p:txBody>
      </p:sp>
    </p:spTree>
    <p:extLst>
      <p:ext uri="{BB962C8B-B14F-4D97-AF65-F5344CB8AC3E}">
        <p14:creationId xmlns:p14="http://schemas.microsoft.com/office/powerpoint/2010/main" val="7246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1" y="315746"/>
            <a:ext cx="10420973" cy="588550"/>
          </a:xfrm>
        </p:spPr>
        <p:txBody>
          <a:bodyPr/>
          <a:lstStyle/>
          <a:p>
            <a:r>
              <a:rPr lang="en-US" sz="2400" dirty="0"/>
              <a:t>Sales across all product lines were recorded above average – this is Good</a:t>
            </a:r>
            <a:endParaRPr lang="en-IN" sz="2400" dirty="0"/>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2" y="1163208"/>
            <a:ext cx="3932237" cy="276593"/>
          </a:xfrm>
        </p:spPr>
        <p:txBody>
          <a:bodyPr>
            <a:normAutofit fontScale="92500" lnSpcReduction="10000"/>
          </a:bodyPr>
          <a:lstStyle/>
          <a:p>
            <a:endParaRPr lang="en-IN" b="1" dirty="0">
              <a:solidFill>
                <a:schemeClr val="tx2"/>
              </a:solidFill>
            </a:endParaRP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4917" y="1348866"/>
            <a:ext cx="5021622" cy="2585323"/>
          </a:xfrm>
          <a:prstGeom prst="rect">
            <a:avLst/>
          </a:prstGeom>
          <a:noFill/>
        </p:spPr>
        <p:txBody>
          <a:bodyPr wrap="square" rtlCol="0">
            <a:spAutoFit/>
          </a:bodyPr>
          <a:lstStyle/>
          <a:p>
            <a:r>
              <a:rPr lang="en-IN" b="1" dirty="0">
                <a:solidFill>
                  <a:schemeClr val="tx2"/>
                </a:solidFill>
              </a:rPr>
              <a:t>Insights:</a:t>
            </a:r>
          </a:p>
          <a:p>
            <a:endParaRPr lang="en-IN" dirty="0"/>
          </a:p>
          <a:p>
            <a:pPr marL="342900" indent="-342900">
              <a:buAutoNum type="arabicPeriod"/>
            </a:pPr>
            <a:r>
              <a:rPr lang="en-IN" dirty="0"/>
              <a:t>Food and Beverages registered a Total (and highest) VAT of MMK 2673.56 among the 6 Product Lines in Myanmar</a:t>
            </a:r>
          </a:p>
          <a:p>
            <a:pPr marL="342900" indent="-342900">
              <a:buAutoNum type="arabicPeriod"/>
            </a:pPr>
            <a:endParaRPr lang="en-IN" dirty="0"/>
          </a:p>
          <a:p>
            <a:pPr marL="342900" indent="-342900">
              <a:buAutoNum type="arabicPeriod"/>
            </a:pPr>
            <a:r>
              <a:rPr lang="en-IN" dirty="0"/>
              <a:t>The sales status was “Good” for all the product lines as total sales was higher than average sales for all of them</a:t>
            </a:r>
          </a:p>
        </p:txBody>
      </p:sp>
      <p:pic>
        <p:nvPicPr>
          <p:cNvPr id="4" name="Picture 3">
            <a:extLst>
              <a:ext uri="{FF2B5EF4-FFF2-40B4-BE49-F238E27FC236}">
                <a16:creationId xmlns:a16="http://schemas.microsoft.com/office/drawing/2014/main" id="{6F411613-3D68-83FE-CA68-2846E5CC9BC4}"/>
              </a:ext>
            </a:extLst>
          </p:cNvPr>
          <p:cNvPicPr>
            <a:picLocks noChangeAspect="1"/>
          </p:cNvPicPr>
          <p:nvPr/>
        </p:nvPicPr>
        <p:blipFill>
          <a:blip r:embed="rId2"/>
          <a:stretch>
            <a:fillRect/>
          </a:stretch>
        </p:blipFill>
        <p:spPr>
          <a:xfrm>
            <a:off x="438382" y="1531671"/>
            <a:ext cx="5492268" cy="1897329"/>
          </a:xfrm>
          <a:prstGeom prst="rect">
            <a:avLst/>
          </a:prstGeom>
        </p:spPr>
      </p:pic>
      <p:sp>
        <p:nvSpPr>
          <p:cNvPr id="7" name="Text Placeholder 4">
            <a:extLst>
              <a:ext uri="{FF2B5EF4-FFF2-40B4-BE49-F238E27FC236}">
                <a16:creationId xmlns:a16="http://schemas.microsoft.com/office/drawing/2014/main" id="{05E280C9-50A5-0895-8F1A-4C7215E48405}"/>
              </a:ext>
            </a:extLst>
          </p:cNvPr>
          <p:cNvSpPr txBox="1">
            <a:spLocks/>
          </p:cNvSpPr>
          <p:nvPr/>
        </p:nvSpPr>
        <p:spPr>
          <a:xfrm>
            <a:off x="392915" y="1235703"/>
            <a:ext cx="5745487" cy="412153"/>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b="1" dirty="0">
                <a:solidFill>
                  <a:schemeClr val="tx2"/>
                </a:solidFill>
              </a:rPr>
              <a:t>Sales Status (Good / Bad as per average Sales in that Product line):</a:t>
            </a:r>
            <a:endParaRPr lang="en-IN" dirty="0"/>
          </a:p>
        </p:txBody>
      </p:sp>
      <p:sp>
        <p:nvSpPr>
          <p:cNvPr id="8" name="Rectangle 7">
            <a:extLst>
              <a:ext uri="{FF2B5EF4-FFF2-40B4-BE49-F238E27FC236}">
                <a16:creationId xmlns:a16="http://schemas.microsoft.com/office/drawing/2014/main" id="{14DC673B-7C97-02EB-34BE-5C4FF5B9EA5B}"/>
              </a:ext>
            </a:extLst>
          </p:cNvPr>
          <p:cNvSpPr/>
          <p:nvPr/>
        </p:nvSpPr>
        <p:spPr>
          <a:xfrm>
            <a:off x="311649" y="4194030"/>
            <a:ext cx="11519980" cy="178745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05E03CC-6E13-3BCA-4006-131FD696100F}"/>
              </a:ext>
            </a:extLst>
          </p:cNvPr>
          <p:cNvSpPr txBox="1"/>
          <p:nvPr/>
        </p:nvSpPr>
        <p:spPr>
          <a:xfrm>
            <a:off x="650562" y="4349095"/>
            <a:ext cx="11069923" cy="1477328"/>
          </a:xfrm>
          <a:prstGeom prst="rect">
            <a:avLst/>
          </a:prstGeom>
          <a:noFill/>
        </p:spPr>
        <p:txBody>
          <a:bodyPr wrap="square" rtlCol="0">
            <a:spAutoFit/>
          </a:bodyPr>
          <a:lstStyle/>
          <a:p>
            <a:r>
              <a:rPr lang="en-US" dirty="0"/>
              <a:t>*Sales recorded across all the centers and product lines in each of them were ‘Good’. </a:t>
            </a:r>
          </a:p>
          <a:p>
            <a:r>
              <a:rPr lang="en-US" dirty="0"/>
              <a:t>This indicates that above average sales have been achieved with the current marketing strategies.</a:t>
            </a:r>
          </a:p>
          <a:p>
            <a:endParaRPr lang="en-US" dirty="0"/>
          </a:p>
          <a:p>
            <a:r>
              <a:rPr lang="en-US" dirty="0"/>
              <a:t>Enhance and / or continue existing marketing and brand strategies as they are driving sales across these stores in Myanmar.</a:t>
            </a:r>
            <a:endParaRPr lang="en-IN" dirty="0"/>
          </a:p>
        </p:txBody>
      </p:sp>
      <p:sp>
        <p:nvSpPr>
          <p:cNvPr id="12" name="TextBox 11">
            <a:extLst>
              <a:ext uri="{FF2B5EF4-FFF2-40B4-BE49-F238E27FC236}">
                <a16:creationId xmlns:a16="http://schemas.microsoft.com/office/drawing/2014/main" id="{58E0257E-F167-2DAC-AEE3-EF4F50F24F8E}"/>
              </a:ext>
            </a:extLst>
          </p:cNvPr>
          <p:cNvSpPr txBox="1"/>
          <p:nvPr/>
        </p:nvSpPr>
        <p:spPr>
          <a:xfrm>
            <a:off x="1818401" y="6228697"/>
            <a:ext cx="11069923" cy="276999"/>
          </a:xfrm>
          <a:prstGeom prst="rect">
            <a:avLst/>
          </a:prstGeom>
          <a:noFill/>
        </p:spPr>
        <p:txBody>
          <a:bodyPr wrap="square" rtlCol="0">
            <a:spAutoFit/>
          </a:bodyPr>
          <a:lstStyle/>
          <a:p>
            <a:r>
              <a:rPr lang="en-US" sz="1200" b="1" i="1" dirty="0">
                <a:solidFill>
                  <a:schemeClr val="tx1">
                    <a:lumMod val="50000"/>
                    <a:lumOff val="50000"/>
                  </a:schemeClr>
                </a:solidFill>
              </a:rPr>
              <a:t>*See Q #5 in the SQL Workbench file – within Product Analysis query file</a:t>
            </a:r>
          </a:p>
        </p:txBody>
      </p:sp>
    </p:spTree>
    <p:extLst>
      <p:ext uri="{BB962C8B-B14F-4D97-AF65-F5344CB8AC3E}">
        <p14:creationId xmlns:p14="http://schemas.microsoft.com/office/powerpoint/2010/main" val="114398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1069922" cy="588550"/>
          </a:xfrm>
        </p:spPr>
        <p:txBody>
          <a:bodyPr/>
          <a:lstStyle/>
          <a:p>
            <a:r>
              <a:rPr lang="en-US" sz="2400" dirty="0"/>
              <a:t>H</a:t>
            </a:r>
            <a:r>
              <a:rPr lang="en-IN" sz="2400" dirty="0"/>
              <a:t>&amp;B could be significantly improved by targeting females, the predominant purchasers</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2" y="1163208"/>
            <a:ext cx="3932237" cy="276593"/>
          </a:xfrm>
        </p:spPr>
        <p:txBody>
          <a:bodyPr>
            <a:normAutofit fontScale="92500" lnSpcReduction="10000"/>
          </a:bodyPr>
          <a:lstStyle/>
          <a:p>
            <a:endParaRPr lang="en-IN" b="1" dirty="0">
              <a:solidFill>
                <a:schemeClr val="tx2"/>
              </a:solidFill>
            </a:endParaRP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4917" y="1348866"/>
            <a:ext cx="5021622" cy="3139321"/>
          </a:xfrm>
          <a:prstGeom prst="rect">
            <a:avLst/>
          </a:prstGeom>
          <a:noFill/>
        </p:spPr>
        <p:txBody>
          <a:bodyPr wrap="square" rtlCol="0">
            <a:spAutoFit/>
          </a:bodyPr>
          <a:lstStyle/>
          <a:p>
            <a:r>
              <a:rPr lang="en-IN" b="1" dirty="0">
                <a:solidFill>
                  <a:schemeClr val="tx2"/>
                </a:solidFill>
              </a:rPr>
              <a:t>Insights:</a:t>
            </a:r>
          </a:p>
          <a:p>
            <a:endParaRPr lang="en-IN" dirty="0"/>
          </a:p>
          <a:p>
            <a:pPr marL="342900" indent="-342900">
              <a:buAutoNum type="arabicPeriod"/>
            </a:pPr>
            <a:r>
              <a:rPr lang="en-IN" dirty="0"/>
              <a:t>Females are the predominant purchasers across Fashion Accessories and Food and beverages product lines, possibly because they are usually the primary decision-makers on these categories</a:t>
            </a:r>
          </a:p>
          <a:p>
            <a:pPr marL="342900" indent="-342900">
              <a:buAutoNum type="arabicPeriod"/>
            </a:pPr>
            <a:endParaRPr lang="en-IN" dirty="0"/>
          </a:p>
          <a:p>
            <a:pPr marL="342900" indent="-342900">
              <a:buAutoNum type="arabicPeriod"/>
            </a:pPr>
            <a:r>
              <a:rPr lang="en-IN" dirty="0"/>
              <a:t>Compared to females, health and beauty product line attracts more males</a:t>
            </a:r>
          </a:p>
          <a:p>
            <a:pPr marL="342900" indent="-342900">
              <a:buAutoNum type="arabicPeriod"/>
            </a:pPr>
            <a:endParaRPr lang="en-IN" dirty="0"/>
          </a:p>
        </p:txBody>
      </p:sp>
      <p:sp>
        <p:nvSpPr>
          <p:cNvPr id="7" name="Text Placeholder 4">
            <a:extLst>
              <a:ext uri="{FF2B5EF4-FFF2-40B4-BE49-F238E27FC236}">
                <a16:creationId xmlns:a16="http://schemas.microsoft.com/office/drawing/2014/main" id="{05E280C9-50A5-0895-8F1A-4C7215E48405}"/>
              </a:ext>
            </a:extLst>
          </p:cNvPr>
          <p:cNvSpPr txBox="1">
            <a:spLocks/>
          </p:cNvSpPr>
          <p:nvPr/>
        </p:nvSpPr>
        <p:spPr>
          <a:xfrm>
            <a:off x="392915" y="1235703"/>
            <a:ext cx="5745487" cy="41215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b="1" dirty="0">
                <a:solidFill>
                  <a:schemeClr val="tx2"/>
                </a:solidFill>
              </a:rPr>
              <a:t>Gender vs. Product line distribution of purchases:</a:t>
            </a:r>
            <a:endParaRPr lang="en-IN" dirty="0"/>
          </a:p>
        </p:txBody>
      </p:sp>
      <p:sp>
        <p:nvSpPr>
          <p:cNvPr id="8" name="Rectangle 7">
            <a:extLst>
              <a:ext uri="{FF2B5EF4-FFF2-40B4-BE49-F238E27FC236}">
                <a16:creationId xmlns:a16="http://schemas.microsoft.com/office/drawing/2014/main" id="{14DC673B-7C97-02EB-34BE-5C4FF5B9EA5B}"/>
              </a:ext>
            </a:extLst>
          </p:cNvPr>
          <p:cNvSpPr/>
          <p:nvPr/>
        </p:nvSpPr>
        <p:spPr>
          <a:xfrm>
            <a:off x="6086141" y="4194030"/>
            <a:ext cx="5745488" cy="178745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05E03CC-6E13-3BCA-4006-131FD696100F}"/>
              </a:ext>
            </a:extLst>
          </p:cNvPr>
          <p:cNvSpPr txBox="1"/>
          <p:nvPr/>
        </p:nvSpPr>
        <p:spPr>
          <a:xfrm>
            <a:off x="6240087" y="4349095"/>
            <a:ext cx="5437596" cy="1477328"/>
          </a:xfrm>
          <a:prstGeom prst="rect">
            <a:avLst/>
          </a:prstGeom>
          <a:noFill/>
        </p:spPr>
        <p:txBody>
          <a:bodyPr wrap="square" rtlCol="0">
            <a:spAutoFit/>
          </a:bodyPr>
          <a:lstStyle/>
          <a:p>
            <a:r>
              <a:rPr lang="en-US" dirty="0"/>
              <a:t>Females could be easily targeted in marketing strategies for the categories within Health and Beauty too</a:t>
            </a:r>
          </a:p>
          <a:p>
            <a:endParaRPr lang="en-US" dirty="0"/>
          </a:p>
          <a:p>
            <a:r>
              <a:rPr lang="en-US" dirty="0"/>
              <a:t>This would ensure building the product line, since most of the purchasers are anyway female</a:t>
            </a:r>
          </a:p>
        </p:txBody>
      </p:sp>
      <p:sp>
        <p:nvSpPr>
          <p:cNvPr id="12" name="TextBox 11">
            <a:extLst>
              <a:ext uri="{FF2B5EF4-FFF2-40B4-BE49-F238E27FC236}">
                <a16:creationId xmlns:a16="http://schemas.microsoft.com/office/drawing/2014/main" id="{58E0257E-F167-2DAC-AEE3-EF4F50F24F8E}"/>
              </a:ext>
            </a:extLst>
          </p:cNvPr>
          <p:cNvSpPr txBox="1"/>
          <p:nvPr/>
        </p:nvSpPr>
        <p:spPr>
          <a:xfrm>
            <a:off x="1818401" y="6228697"/>
            <a:ext cx="11069923" cy="276999"/>
          </a:xfrm>
          <a:prstGeom prst="rect">
            <a:avLst/>
          </a:prstGeom>
          <a:noFill/>
        </p:spPr>
        <p:txBody>
          <a:bodyPr wrap="square" rtlCol="0">
            <a:spAutoFit/>
          </a:bodyPr>
          <a:lstStyle/>
          <a:p>
            <a:r>
              <a:rPr lang="en-US" sz="1200" b="1" i="1" dirty="0">
                <a:solidFill>
                  <a:schemeClr val="tx1">
                    <a:lumMod val="50000"/>
                    <a:lumOff val="50000"/>
                  </a:schemeClr>
                </a:solidFill>
              </a:rPr>
              <a:t>*See Q #5 in the SQL Workbench file – within Product Analysis query file</a:t>
            </a:r>
          </a:p>
        </p:txBody>
      </p:sp>
      <p:pic>
        <p:nvPicPr>
          <p:cNvPr id="13" name="Picture 12">
            <a:extLst>
              <a:ext uri="{FF2B5EF4-FFF2-40B4-BE49-F238E27FC236}">
                <a16:creationId xmlns:a16="http://schemas.microsoft.com/office/drawing/2014/main" id="{26DFC0E0-BA28-58B9-018D-266ECC69D4AB}"/>
              </a:ext>
            </a:extLst>
          </p:cNvPr>
          <p:cNvPicPr>
            <a:picLocks noChangeAspect="1"/>
          </p:cNvPicPr>
          <p:nvPr/>
        </p:nvPicPr>
        <p:blipFill>
          <a:blip r:embed="rId2"/>
          <a:stretch>
            <a:fillRect/>
          </a:stretch>
        </p:blipFill>
        <p:spPr>
          <a:xfrm>
            <a:off x="516404" y="1619545"/>
            <a:ext cx="4472637" cy="3688774"/>
          </a:xfrm>
          <a:prstGeom prst="rect">
            <a:avLst/>
          </a:prstGeom>
        </p:spPr>
      </p:pic>
    </p:spTree>
    <p:extLst>
      <p:ext uri="{BB962C8B-B14F-4D97-AF65-F5344CB8AC3E}">
        <p14:creationId xmlns:p14="http://schemas.microsoft.com/office/powerpoint/2010/main" val="302605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5089-4D98-E974-976E-D4812573BCD6}"/>
              </a:ext>
            </a:extLst>
          </p:cNvPr>
          <p:cNvSpPr>
            <a:spLocks noGrp="1"/>
          </p:cNvSpPr>
          <p:nvPr>
            <p:ph type="title"/>
          </p:nvPr>
        </p:nvSpPr>
        <p:spPr>
          <a:xfrm>
            <a:off x="799372" y="315746"/>
            <a:ext cx="10617998" cy="588550"/>
          </a:xfrm>
        </p:spPr>
        <p:txBody>
          <a:bodyPr/>
          <a:lstStyle/>
          <a:p>
            <a:r>
              <a:rPr lang="en-IN" sz="2400" dirty="0"/>
              <a:t>F&amp;B recorded the highest average ratings across all PLs; need to improve ratings for Home and Lifestyle</a:t>
            </a:r>
          </a:p>
        </p:txBody>
      </p:sp>
      <p:sp>
        <p:nvSpPr>
          <p:cNvPr id="5" name="Text Placeholder 4">
            <a:extLst>
              <a:ext uri="{FF2B5EF4-FFF2-40B4-BE49-F238E27FC236}">
                <a16:creationId xmlns:a16="http://schemas.microsoft.com/office/drawing/2014/main" id="{489DDEF3-0751-886B-FE74-5318CF3C5E2E}"/>
              </a:ext>
            </a:extLst>
          </p:cNvPr>
          <p:cNvSpPr>
            <a:spLocks noGrp="1"/>
          </p:cNvSpPr>
          <p:nvPr>
            <p:ph type="body" sz="half" idx="2"/>
          </p:nvPr>
        </p:nvSpPr>
        <p:spPr>
          <a:xfrm>
            <a:off x="299152" y="1163208"/>
            <a:ext cx="3932237" cy="276593"/>
          </a:xfrm>
        </p:spPr>
        <p:txBody>
          <a:bodyPr>
            <a:normAutofit fontScale="92500" lnSpcReduction="10000"/>
          </a:bodyPr>
          <a:lstStyle/>
          <a:p>
            <a:endParaRPr lang="en-IN" b="1" dirty="0">
              <a:solidFill>
                <a:schemeClr val="tx2"/>
              </a:solidFill>
            </a:endParaRPr>
          </a:p>
          <a:p>
            <a:endParaRPr lang="en-IN" dirty="0"/>
          </a:p>
        </p:txBody>
      </p:sp>
      <p:sp>
        <p:nvSpPr>
          <p:cNvPr id="11" name="TextBox 10">
            <a:extLst>
              <a:ext uri="{FF2B5EF4-FFF2-40B4-BE49-F238E27FC236}">
                <a16:creationId xmlns:a16="http://schemas.microsoft.com/office/drawing/2014/main" id="{D861128B-238A-0010-7567-965B6A0EC363}"/>
              </a:ext>
            </a:extLst>
          </p:cNvPr>
          <p:cNvSpPr txBox="1"/>
          <p:nvPr/>
        </p:nvSpPr>
        <p:spPr>
          <a:xfrm>
            <a:off x="6314917" y="1348866"/>
            <a:ext cx="5021622" cy="2585323"/>
          </a:xfrm>
          <a:prstGeom prst="rect">
            <a:avLst/>
          </a:prstGeom>
          <a:noFill/>
        </p:spPr>
        <p:txBody>
          <a:bodyPr wrap="square" rtlCol="0">
            <a:spAutoFit/>
          </a:bodyPr>
          <a:lstStyle/>
          <a:p>
            <a:r>
              <a:rPr lang="en-IN" b="1" dirty="0">
                <a:solidFill>
                  <a:schemeClr val="tx2"/>
                </a:solidFill>
              </a:rPr>
              <a:t>Insights:</a:t>
            </a:r>
          </a:p>
          <a:p>
            <a:endParaRPr lang="en-IN" dirty="0"/>
          </a:p>
          <a:p>
            <a:pPr marL="342900" indent="-342900">
              <a:buAutoNum type="arabicPeriod"/>
            </a:pPr>
            <a:r>
              <a:rPr lang="en-IN" dirty="0"/>
              <a:t>The highest average rating has been for food and beverages, while the lowest has been for Home and lifestyle product lines</a:t>
            </a:r>
          </a:p>
          <a:p>
            <a:pPr marL="342900" indent="-342900">
              <a:buAutoNum type="arabicPeriod"/>
            </a:pPr>
            <a:endParaRPr lang="en-IN" dirty="0"/>
          </a:p>
          <a:p>
            <a:pPr marL="342900" indent="-342900">
              <a:buAutoNum type="arabicPeriod"/>
            </a:pPr>
            <a:r>
              <a:rPr lang="en-IN" dirty="0"/>
              <a:t>However these are not significant differences in average ratings, therefore all the product lines are performing well</a:t>
            </a:r>
          </a:p>
        </p:txBody>
      </p:sp>
      <p:sp>
        <p:nvSpPr>
          <p:cNvPr id="7" name="Text Placeholder 4">
            <a:extLst>
              <a:ext uri="{FF2B5EF4-FFF2-40B4-BE49-F238E27FC236}">
                <a16:creationId xmlns:a16="http://schemas.microsoft.com/office/drawing/2014/main" id="{05E280C9-50A5-0895-8F1A-4C7215E48405}"/>
              </a:ext>
            </a:extLst>
          </p:cNvPr>
          <p:cNvSpPr txBox="1">
            <a:spLocks/>
          </p:cNvSpPr>
          <p:nvPr/>
        </p:nvSpPr>
        <p:spPr>
          <a:xfrm>
            <a:off x="392915" y="1235703"/>
            <a:ext cx="5745487" cy="41215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solidFill>
                  <a:schemeClr val="tx2"/>
                </a:solidFill>
              </a:rPr>
              <a:t>A</a:t>
            </a:r>
            <a:r>
              <a:rPr lang="en-IN" b="1" dirty="0" err="1">
                <a:solidFill>
                  <a:schemeClr val="tx2"/>
                </a:solidFill>
              </a:rPr>
              <a:t>verage</a:t>
            </a:r>
            <a:r>
              <a:rPr lang="en-IN" b="1" dirty="0">
                <a:solidFill>
                  <a:schemeClr val="tx2"/>
                </a:solidFill>
              </a:rPr>
              <a:t> Rating by Product Line:</a:t>
            </a:r>
            <a:endParaRPr lang="en-IN" dirty="0"/>
          </a:p>
        </p:txBody>
      </p:sp>
      <p:sp>
        <p:nvSpPr>
          <p:cNvPr id="8" name="Rectangle 7">
            <a:extLst>
              <a:ext uri="{FF2B5EF4-FFF2-40B4-BE49-F238E27FC236}">
                <a16:creationId xmlns:a16="http://schemas.microsoft.com/office/drawing/2014/main" id="{14DC673B-7C97-02EB-34BE-5C4FF5B9EA5B}"/>
              </a:ext>
            </a:extLst>
          </p:cNvPr>
          <p:cNvSpPr/>
          <p:nvPr/>
        </p:nvSpPr>
        <p:spPr>
          <a:xfrm>
            <a:off x="6086141" y="4194031"/>
            <a:ext cx="5745488" cy="136309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05E03CC-6E13-3BCA-4006-131FD696100F}"/>
              </a:ext>
            </a:extLst>
          </p:cNvPr>
          <p:cNvSpPr txBox="1"/>
          <p:nvPr/>
        </p:nvSpPr>
        <p:spPr>
          <a:xfrm>
            <a:off x="6240087" y="4349095"/>
            <a:ext cx="5437596" cy="923330"/>
          </a:xfrm>
          <a:prstGeom prst="rect">
            <a:avLst/>
          </a:prstGeom>
          <a:noFill/>
        </p:spPr>
        <p:txBody>
          <a:bodyPr wrap="square" rtlCol="0">
            <a:spAutoFit/>
          </a:bodyPr>
          <a:lstStyle/>
          <a:p>
            <a:r>
              <a:rPr lang="en-US" dirty="0"/>
              <a:t>Focus could be given to improving marketing, services, products and ratings in electronic accessories, sports and travel and home and lifestyle product lines</a:t>
            </a:r>
          </a:p>
        </p:txBody>
      </p:sp>
      <p:sp>
        <p:nvSpPr>
          <p:cNvPr id="12" name="TextBox 11">
            <a:extLst>
              <a:ext uri="{FF2B5EF4-FFF2-40B4-BE49-F238E27FC236}">
                <a16:creationId xmlns:a16="http://schemas.microsoft.com/office/drawing/2014/main" id="{58E0257E-F167-2DAC-AEE3-EF4F50F24F8E}"/>
              </a:ext>
            </a:extLst>
          </p:cNvPr>
          <p:cNvSpPr txBox="1"/>
          <p:nvPr/>
        </p:nvSpPr>
        <p:spPr>
          <a:xfrm>
            <a:off x="1818401" y="6228697"/>
            <a:ext cx="11069923" cy="276999"/>
          </a:xfrm>
          <a:prstGeom prst="rect">
            <a:avLst/>
          </a:prstGeom>
          <a:noFill/>
        </p:spPr>
        <p:txBody>
          <a:bodyPr wrap="square" rtlCol="0">
            <a:spAutoFit/>
          </a:bodyPr>
          <a:lstStyle/>
          <a:p>
            <a:r>
              <a:rPr lang="en-US" sz="1200" b="1" i="1" dirty="0">
                <a:solidFill>
                  <a:schemeClr val="tx1">
                    <a:lumMod val="50000"/>
                    <a:lumOff val="50000"/>
                  </a:schemeClr>
                </a:solidFill>
              </a:rPr>
              <a:t>*See Q #5 in the SQL Workbench file – within Product Analysis query file</a:t>
            </a:r>
          </a:p>
        </p:txBody>
      </p:sp>
      <p:pic>
        <p:nvPicPr>
          <p:cNvPr id="9" name="Picture 8">
            <a:extLst>
              <a:ext uri="{FF2B5EF4-FFF2-40B4-BE49-F238E27FC236}">
                <a16:creationId xmlns:a16="http://schemas.microsoft.com/office/drawing/2014/main" id="{370ECA5C-33C0-87BA-8EE1-8450758E2308}"/>
              </a:ext>
            </a:extLst>
          </p:cNvPr>
          <p:cNvPicPr>
            <a:picLocks noChangeAspect="1"/>
          </p:cNvPicPr>
          <p:nvPr/>
        </p:nvPicPr>
        <p:blipFill>
          <a:blip r:embed="rId2"/>
          <a:stretch>
            <a:fillRect/>
          </a:stretch>
        </p:blipFill>
        <p:spPr>
          <a:xfrm>
            <a:off x="344196" y="1606519"/>
            <a:ext cx="4056918" cy="2288521"/>
          </a:xfrm>
          <a:prstGeom prst="rect">
            <a:avLst/>
          </a:prstGeom>
        </p:spPr>
      </p:pic>
    </p:spTree>
    <p:extLst>
      <p:ext uri="{BB962C8B-B14F-4D97-AF65-F5344CB8AC3E}">
        <p14:creationId xmlns:p14="http://schemas.microsoft.com/office/powerpoint/2010/main" val="1837984863"/>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FF9900"/>
      </a:accent1>
      <a:accent2>
        <a:srgbClr val="146EB4"/>
      </a:accent2>
      <a:accent3>
        <a:srgbClr val="000000"/>
      </a:accent3>
      <a:accent4>
        <a:srgbClr val="232F3E"/>
      </a:accent4>
      <a:accent5>
        <a:srgbClr val="F2F2F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FF9900"/>
      </a:accent1>
      <a:accent2>
        <a:srgbClr val="146EB4"/>
      </a:accent2>
      <a:accent3>
        <a:srgbClr val="000000"/>
      </a:accent3>
      <a:accent4>
        <a:srgbClr val="232F3E"/>
      </a:accent4>
      <a:accent5>
        <a:srgbClr val="F2F2F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FF9900"/>
      </a:accent1>
      <a:accent2>
        <a:srgbClr val="146EB4"/>
      </a:accent2>
      <a:accent3>
        <a:srgbClr val="000000"/>
      </a:accent3>
      <a:accent4>
        <a:srgbClr val="232F3E"/>
      </a:accent4>
      <a:accent5>
        <a:srgbClr val="F2F2F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Custom 1">
      <a:dk1>
        <a:sysClr val="windowText" lastClr="000000"/>
      </a:dk1>
      <a:lt1>
        <a:sysClr val="window" lastClr="FFFFFF"/>
      </a:lt1>
      <a:dk2>
        <a:srgbClr val="44546A"/>
      </a:dk2>
      <a:lt2>
        <a:srgbClr val="E7E6E6"/>
      </a:lt2>
      <a:accent1>
        <a:srgbClr val="FF9900"/>
      </a:accent1>
      <a:accent2>
        <a:srgbClr val="146EB4"/>
      </a:accent2>
      <a:accent3>
        <a:srgbClr val="000000"/>
      </a:accent3>
      <a:accent4>
        <a:srgbClr val="232F3E"/>
      </a:accent4>
      <a:accent5>
        <a:srgbClr val="F2F2F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1890</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22</vt:i4>
      </vt:variant>
    </vt:vector>
  </HeadingPairs>
  <TitlesOfParts>
    <vt:vector size="31" baseType="lpstr">
      <vt:lpstr>Arial</vt:lpstr>
      <vt:lpstr>Calibri</vt:lpstr>
      <vt:lpstr>Segoe UI</vt:lpstr>
      <vt:lpstr>Segoe UI Semilight</vt:lpstr>
      <vt:lpstr>Wingdings</vt:lpstr>
      <vt:lpstr>1_Custom Design</vt:lpstr>
      <vt:lpstr>1_Office Theme</vt:lpstr>
      <vt:lpstr>2_Office Theme</vt:lpstr>
      <vt:lpstr>Custom Design</vt:lpstr>
      <vt:lpstr>Amazon Sales Data Insights</vt:lpstr>
      <vt:lpstr>Business Objective</vt:lpstr>
      <vt:lpstr>PowerPoint Presentation</vt:lpstr>
      <vt:lpstr>PowerPoint Presentation</vt:lpstr>
      <vt:lpstr>The capital Naypyitaw recorded the highest sales across all the product lines</vt:lpstr>
      <vt:lpstr>While F&amp;B recorded highest sales, Health &amp; Beauty sales could be improved</vt:lpstr>
      <vt:lpstr>Sales across all product lines were recorded above average – this is Good</vt:lpstr>
      <vt:lpstr>H&amp;B could be significantly improved by targeting females, the predominant purchasers</vt:lpstr>
      <vt:lpstr>F&amp;B recorded the highest average ratings across all PLs; need to improve ratings for Home and Lifestyle</vt:lpstr>
      <vt:lpstr>PowerPoint Presentation</vt:lpstr>
      <vt:lpstr>While Jan’19 is the star month of the Q1’2019, February registered lower revenues</vt:lpstr>
      <vt:lpstr>February also recorded higher production costs, indicating a need to strategize better to ensure profitability</vt:lpstr>
      <vt:lpstr>Most sales occur on Sat, Tues, Wed – predominantly in the Afternoons and Evenings</vt:lpstr>
      <vt:lpstr>Branch-wise: Sat, Tues, Sun and Friday registered peak sales transactions making these days suitable for critical marketing efforts</vt:lpstr>
      <vt:lpstr>Being peak sales hours, Afternoons and Evenings recorded the highest average ratings from customers across Myanmar branches</vt:lpstr>
      <vt:lpstr>Focus should be given to improve ratings on the days with highest recorded sales</vt:lpstr>
      <vt:lpstr>PowerPoint Presentation</vt:lpstr>
      <vt:lpstr>Members are marginally predominant in customer types; scope for further conversions within customer types exists</vt:lpstr>
      <vt:lpstr>Customer Profile: Important to build sales across both customer groups (Males and Females)</vt:lpstr>
      <vt:lpstr>PowerPoint Presentation</vt:lpstr>
      <vt:lpstr>PowerPoint Presentation</vt:lpstr>
      <vt:lpstr>Thank You  Analyst: Rachana Gupta | S8237 | DS41A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Insights</dc:title>
  <dc:creator>Rachana Gupta</dc:creator>
  <cp:lastModifiedBy>Rachana Gupta</cp:lastModifiedBy>
  <cp:revision>8</cp:revision>
  <dcterms:created xsi:type="dcterms:W3CDTF">2024-05-15T09:45:10Z</dcterms:created>
  <dcterms:modified xsi:type="dcterms:W3CDTF">2024-05-16T10:33:53Z</dcterms:modified>
</cp:coreProperties>
</file>