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8" r:id="rId3"/>
    <p:sldId id="259" r:id="rId4"/>
    <p:sldId id="260" r:id="rId5"/>
    <p:sldId id="261" r:id="rId6"/>
    <p:sldId id="262" r:id="rId7"/>
    <p:sldId id="263" r:id="rId8"/>
    <p:sldId id="264" r:id="rId9"/>
    <p:sldId id="276"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80" r:id="rId23"/>
    <p:sldId id="281" r:id="rId24"/>
    <p:sldId id="278" r:id="rId25"/>
    <p:sldId id="286" r:id="rId26"/>
    <p:sldId id="287" r:id="rId27"/>
    <p:sldId id="279" r:id="rId28"/>
    <p:sldId id="282" r:id="rId29"/>
    <p:sldId id="283"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74EADD-BCB4-428A-A126-5EA30F032C9B}">
          <p14:sldIdLst>
            <p14:sldId id="258"/>
            <p14:sldId id="259"/>
            <p14:sldId id="260"/>
            <p14:sldId id="261"/>
          </p14:sldIdLst>
        </p14:section>
        <p14:section name="Insights - Summary" id="{8EEF2539-BFC7-4C73-956F-4239BA902938}">
          <p14:sldIdLst>
            <p14:sldId id="262"/>
            <p14:sldId id="263"/>
          </p14:sldIdLst>
        </p14:section>
        <p14:section name="Insights - Deep Dive" id="{EF3F0DE3-67B1-410F-B80A-02DC0F6DE803}">
          <p14:sldIdLst>
            <p14:sldId id="264"/>
            <p14:sldId id="276"/>
            <p14:sldId id="265"/>
            <p14:sldId id="266"/>
            <p14:sldId id="267"/>
            <p14:sldId id="268"/>
            <p14:sldId id="269"/>
            <p14:sldId id="270"/>
            <p14:sldId id="271"/>
            <p14:sldId id="272"/>
            <p14:sldId id="273"/>
            <p14:sldId id="274"/>
            <p14:sldId id="275"/>
          </p14:sldIdLst>
        </p14:section>
        <p14:section name="ML Model" id="{AC6C8A63-5670-4340-8B3A-93F8429A9490}">
          <p14:sldIdLst>
            <p14:sldId id="277"/>
            <p14:sldId id="280"/>
            <p14:sldId id="281"/>
          </p14:sldIdLst>
        </p14:section>
        <p14:section name="Interface" id="{B61BBA9E-4614-4252-8EA9-EADBEDEE84B9}">
          <p14:sldIdLst>
            <p14:sldId id="278"/>
            <p14:sldId id="286"/>
            <p14:sldId id="287"/>
          </p14:sldIdLst>
        </p14:section>
        <p14:section name="Recommendations" id="{30289416-8CC3-4965-A66C-18869493E0A5}">
          <p14:sldIdLst>
            <p14:sldId id="279"/>
            <p14:sldId id="282"/>
            <p14:sldId id="283"/>
            <p14:sldId id="284"/>
            <p14:sldId id="2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4E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showGuides="1">
      <p:cViewPr varScale="1">
        <p:scale>
          <a:sx n="107" d="100"/>
          <a:sy n="107" d="100"/>
        </p:scale>
        <p:origin x="672" y="11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D8F8F-38FB-430E-9F46-AA0D3E08E9AF}" type="datetimeFigureOut">
              <a:rPr lang="en-IN" smtClean="0"/>
              <a:t>30-05-2024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A9DCE-5547-4F5C-8E5E-44D21198F15E}" type="slidenum">
              <a:rPr lang="en-IN" smtClean="0"/>
              <a:t>‹#›</a:t>
            </a:fld>
            <a:endParaRPr lang="en-IN"/>
          </a:p>
        </p:txBody>
      </p:sp>
    </p:spTree>
    <p:extLst>
      <p:ext uri="{BB962C8B-B14F-4D97-AF65-F5344CB8AC3E}">
        <p14:creationId xmlns:p14="http://schemas.microsoft.com/office/powerpoint/2010/main" val="752482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&lt;a </a:t>
            </a:r>
            <a:r>
              <a:rPr lang="en-US" dirty="0" err="1"/>
              <a:t>href</a:t>
            </a:r>
            <a:r>
              <a:rPr lang="en-US" dirty="0"/>
              <a:t>="https://unsplash.com/@wasdrew?utm_content=creditCopyText&amp;utm_medium=referral&amp;utm_source=unsplash"&gt;Andras Vas&lt;/a&gt; on &lt;a </a:t>
            </a:r>
            <a:r>
              <a:rPr lang="en-US" dirty="0" err="1"/>
              <a:t>href</a:t>
            </a:r>
            <a:r>
              <a:rPr lang="en-US" dirty="0"/>
              <a:t>="https://unsplash.com/photos/macbook-pro-turned-on-Bd7gNnWJBkU?utm_content=</a:t>
            </a:r>
            <a:r>
              <a:rPr lang="en-US" dirty="0" err="1"/>
              <a:t>creditCopyText&amp;utm_medium</a:t>
            </a:r>
            <a:r>
              <a:rPr lang="en-US" dirty="0"/>
              <a:t>=</a:t>
            </a:r>
            <a:r>
              <a:rPr lang="en-US" dirty="0" err="1"/>
              <a:t>referral&amp;utm_source</a:t>
            </a:r>
            <a:r>
              <a:rPr lang="en-US" dirty="0"/>
              <a:t>=</a:t>
            </a:r>
            <a:r>
              <a:rPr lang="en-US" dirty="0" err="1"/>
              <a:t>unsplash</a:t>
            </a:r>
            <a:r>
              <a:rPr lang="en-US" dirty="0"/>
              <a:t>"&gt;</a:t>
            </a:r>
            <a:r>
              <a:rPr lang="en-US" dirty="0" err="1"/>
              <a:t>Unsplash</a:t>
            </a:r>
            <a:r>
              <a:rPr lang="en-US" dirty="0"/>
              <a:t>&lt;/a&gt; </a:t>
            </a:r>
            <a:endParaRPr lang="en-IN" dirty="0"/>
          </a:p>
        </p:txBody>
      </p:sp>
      <p:sp>
        <p:nvSpPr>
          <p:cNvPr id="4" name="Slide Number Placeholder 3"/>
          <p:cNvSpPr>
            <a:spLocks noGrp="1"/>
          </p:cNvSpPr>
          <p:nvPr>
            <p:ph type="sldNum" sz="quarter" idx="5"/>
          </p:nvPr>
        </p:nvSpPr>
        <p:spPr/>
        <p:txBody>
          <a:bodyPr/>
          <a:lstStyle/>
          <a:p>
            <a:fld id="{94EA9DCE-5547-4F5C-8E5E-44D21198F15E}" type="slidenum">
              <a:rPr lang="en-IN" smtClean="0"/>
              <a:t>2</a:t>
            </a:fld>
            <a:endParaRPr lang="en-IN"/>
          </a:p>
        </p:txBody>
      </p:sp>
    </p:spTree>
    <p:extLst>
      <p:ext uri="{BB962C8B-B14F-4D97-AF65-F5344CB8AC3E}">
        <p14:creationId xmlns:p14="http://schemas.microsoft.com/office/powerpoint/2010/main" val="13742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C1641-60CE-9C34-6135-334A2FB410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00AFB2-7AD5-EF55-7FBA-B9F92425A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B0D9EF-CB64-E0E4-4949-E38A3E851A56}"/>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5" name="Footer Placeholder 4">
            <a:extLst>
              <a:ext uri="{FF2B5EF4-FFF2-40B4-BE49-F238E27FC236}">
                <a16:creationId xmlns:a16="http://schemas.microsoft.com/office/drawing/2014/main" id="{6E6F6477-978A-1B63-0229-B9329DC9E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2C3A35-929B-6E40-FA0F-6CF02F907328}"/>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3415260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D3DE1-F6E4-2ADD-F88C-EF65AEA410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9AB1D4-6EC1-98A8-4558-A530BD7DB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1E5053-7728-AFAA-1C2F-F6A1A4A4275F}"/>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5" name="Footer Placeholder 4">
            <a:extLst>
              <a:ext uri="{FF2B5EF4-FFF2-40B4-BE49-F238E27FC236}">
                <a16:creationId xmlns:a16="http://schemas.microsoft.com/office/drawing/2014/main" id="{048241C1-2696-3C08-36F3-9073DAF490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280FBE-B0DD-614A-22D7-46100B61ED62}"/>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373679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53A083-8D4B-E117-F42A-6A5C202C43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E9AC29-6DAA-ACC9-6A66-A4A8E2E4EF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367973-E816-2E1E-FB88-BBC19D771E17}"/>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5" name="Footer Placeholder 4">
            <a:extLst>
              <a:ext uri="{FF2B5EF4-FFF2-40B4-BE49-F238E27FC236}">
                <a16:creationId xmlns:a16="http://schemas.microsoft.com/office/drawing/2014/main" id="{F824C4EB-D51A-BF19-320E-976043F19E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B75351-2025-CAE0-F2FF-954D4D40A080}"/>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572770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C1641-60CE-9C34-6135-334A2FB410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00AFB2-7AD5-EF55-7FBA-B9F92425A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B0D9EF-CB64-E0E4-4949-E38A3E851A56}"/>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5" name="Footer Placeholder 4">
            <a:extLst>
              <a:ext uri="{FF2B5EF4-FFF2-40B4-BE49-F238E27FC236}">
                <a16:creationId xmlns:a16="http://schemas.microsoft.com/office/drawing/2014/main" id="{6E6F6477-978A-1B63-0229-B9329DC9E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2C3A35-929B-6E40-FA0F-6CF02F907328}"/>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24702837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0A56-1FD5-0CA2-8429-D4B3A08E7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3E2BEE-7A24-F31B-912F-B56D8E1EA1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42438-F9E7-DE63-163D-AC143B5D6C1E}"/>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5" name="Footer Placeholder 4">
            <a:extLst>
              <a:ext uri="{FF2B5EF4-FFF2-40B4-BE49-F238E27FC236}">
                <a16:creationId xmlns:a16="http://schemas.microsoft.com/office/drawing/2014/main" id="{0EDC30C7-EDB8-27DF-7720-AE26F6FE2F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27C1F6-7563-9DA4-39CD-A9BB471B0AF4}"/>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367869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423A-3B36-5B8E-C69F-D5ED0BC11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E08710-B88A-390F-2608-69CAE2AFEB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E89C9-3362-FA39-D417-D239FD20659B}"/>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5" name="Footer Placeholder 4">
            <a:extLst>
              <a:ext uri="{FF2B5EF4-FFF2-40B4-BE49-F238E27FC236}">
                <a16:creationId xmlns:a16="http://schemas.microsoft.com/office/drawing/2014/main" id="{5D4E7EC2-9B01-DBEF-8A36-34DACC758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742BC5-96D9-CB1C-4EC2-DF453280DA58}"/>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3927617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B594-4CF8-FF49-BF30-EA0BDBB8F5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EF91FE-5EF9-31DE-036A-3BD74DB24A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95DFBC-2CF7-98FF-E4A6-7EC28AC419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7E3BD2-1E3C-5DEE-8A56-5E883007984E}"/>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6" name="Footer Placeholder 5">
            <a:extLst>
              <a:ext uri="{FF2B5EF4-FFF2-40B4-BE49-F238E27FC236}">
                <a16:creationId xmlns:a16="http://schemas.microsoft.com/office/drawing/2014/main" id="{0F2D3264-E2D3-E2D4-1F8F-3A7CEBE5E4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B2D8B3-9D96-487A-BB4F-BB8B4163D0B7}"/>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747735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F3DA-BCA6-2FFC-2D53-24224E738B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589CEA-3AF7-F4B8-A314-F5EE8426A0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927B05-2801-4FB9-796C-B2C1AB42B0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085DEA-BA4F-082C-C52B-2A6A95F3B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98EFB0-2215-C3B4-15CF-BB9D4B2059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40CCD3-D0CC-A7DC-FD6B-210706D0CB87}"/>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8" name="Footer Placeholder 7">
            <a:extLst>
              <a:ext uri="{FF2B5EF4-FFF2-40B4-BE49-F238E27FC236}">
                <a16:creationId xmlns:a16="http://schemas.microsoft.com/office/drawing/2014/main" id="{1EA7E4C3-5D2C-FF63-B209-1B4FE1CD19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3C9755-790A-42B0-9CA2-A7FB503A1725}"/>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4030063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D512-BCBE-54A6-A74C-73B013830F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4A513C-AF86-8662-1B5D-C81CFFFBFDF7}"/>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4" name="Footer Placeholder 3">
            <a:extLst>
              <a:ext uri="{FF2B5EF4-FFF2-40B4-BE49-F238E27FC236}">
                <a16:creationId xmlns:a16="http://schemas.microsoft.com/office/drawing/2014/main" id="{4FBC523A-85B0-C9DF-9D0B-8EAABEBBAE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E90F14-61D8-C718-564A-9E98DDBCD63A}"/>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41884252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0A9E7C-FE81-1842-E728-E572B3FE5270}"/>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3" name="Footer Placeholder 2">
            <a:extLst>
              <a:ext uri="{FF2B5EF4-FFF2-40B4-BE49-F238E27FC236}">
                <a16:creationId xmlns:a16="http://schemas.microsoft.com/office/drawing/2014/main" id="{620002D3-3A54-44CF-97D9-CA3E77F7EC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2D8A68-C1FB-41B9-A987-76368C8C4AA4}"/>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16730236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1659-2DE1-6B96-F958-E60ABE558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391EB8-4B77-A90F-8306-3635C9B8F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D31417-99B7-F539-C20A-58BA25BF5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B00497-1D46-34F4-F3E7-B7A88690560A}"/>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6" name="Footer Placeholder 5">
            <a:extLst>
              <a:ext uri="{FF2B5EF4-FFF2-40B4-BE49-F238E27FC236}">
                <a16:creationId xmlns:a16="http://schemas.microsoft.com/office/drawing/2014/main" id="{9CD2897A-B87D-96EA-40C0-BBB0B1B805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EE4A6-77C3-DD6A-248D-F28AA36FA242}"/>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69105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0A56-1FD5-0CA2-8429-D4B3A08E7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3E2BEE-7A24-F31B-912F-B56D8E1EA1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42438-F9E7-DE63-163D-AC143B5D6C1E}"/>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5" name="Footer Placeholder 4">
            <a:extLst>
              <a:ext uri="{FF2B5EF4-FFF2-40B4-BE49-F238E27FC236}">
                <a16:creationId xmlns:a16="http://schemas.microsoft.com/office/drawing/2014/main" id="{0EDC30C7-EDB8-27DF-7720-AE26F6FE2F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27C1F6-7563-9DA4-39CD-A9BB471B0AF4}"/>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3852689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4783-E0B3-8048-827E-2367A1802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00ECE6-550B-AB0C-ABAA-7901EFBDC0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F84F1E-EFF1-5291-8949-D0C3E47C2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5E2C1-8EBE-B8F6-89F6-D61ED055527B}"/>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6" name="Footer Placeholder 5">
            <a:extLst>
              <a:ext uri="{FF2B5EF4-FFF2-40B4-BE49-F238E27FC236}">
                <a16:creationId xmlns:a16="http://schemas.microsoft.com/office/drawing/2014/main" id="{22DAF9D0-5E25-C9BF-FCBB-65886AD2A9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050152-D593-E676-2DB4-C022DADCE04A}"/>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4045605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D3DE1-F6E4-2ADD-F88C-EF65AEA410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9AB1D4-6EC1-98A8-4558-A530BD7DB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1E5053-7728-AFAA-1C2F-F6A1A4A4275F}"/>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5" name="Footer Placeholder 4">
            <a:extLst>
              <a:ext uri="{FF2B5EF4-FFF2-40B4-BE49-F238E27FC236}">
                <a16:creationId xmlns:a16="http://schemas.microsoft.com/office/drawing/2014/main" id="{048241C1-2696-3C08-36F3-9073DAF490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280FBE-B0DD-614A-22D7-46100B61ED62}"/>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191969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53A083-8D4B-E117-F42A-6A5C202C43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E9AC29-6DAA-ACC9-6A66-A4A8E2E4EF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367973-E816-2E1E-FB88-BBC19D771E17}"/>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5" name="Footer Placeholder 4">
            <a:extLst>
              <a:ext uri="{FF2B5EF4-FFF2-40B4-BE49-F238E27FC236}">
                <a16:creationId xmlns:a16="http://schemas.microsoft.com/office/drawing/2014/main" id="{F824C4EB-D51A-BF19-320E-976043F19E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B75351-2025-CAE0-F2FF-954D4D40A080}"/>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58851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423A-3B36-5B8E-C69F-D5ED0BC11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E08710-B88A-390F-2608-69CAE2AFEB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E89C9-3362-FA39-D417-D239FD20659B}"/>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5" name="Footer Placeholder 4">
            <a:extLst>
              <a:ext uri="{FF2B5EF4-FFF2-40B4-BE49-F238E27FC236}">
                <a16:creationId xmlns:a16="http://schemas.microsoft.com/office/drawing/2014/main" id="{5D4E7EC2-9B01-DBEF-8A36-34DACC758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742BC5-96D9-CB1C-4EC2-DF453280DA58}"/>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380333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B594-4CF8-FF49-BF30-EA0BDBB8F5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EF91FE-5EF9-31DE-036A-3BD74DB24A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95DFBC-2CF7-98FF-E4A6-7EC28AC419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7E3BD2-1E3C-5DEE-8A56-5E883007984E}"/>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6" name="Footer Placeholder 5">
            <a:extLst>
              <a:ext uri="{FF2B5EF4-FFF2-40B4-BE49-F238E27FC236}">
                <a16:creationId xmlns:a16="http://schemas.microsoft.com/office/drawing/2014/main" id="{0F2D3264-E2D3-E2D4-1F8F-3A7CEBE5E4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B2D8B3-9D96-487A-BB4F-BB8B4163D0B7}"/>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290020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F3DA-BCA6-2FFC-2D53-24224E738B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589CEA-3AF7-F4B8-A314-F5EE8426A0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927B05-2801-4FB9-796C-B2C1AB42B0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085DEA-BA4F-082C-C52B-2A6A95F3B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98EFB0-2215-C3B4-15CF-BB9D4B2059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40CCD3-D0CC-A7DC-FD6B-210706D0CB87}"/>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8" name="Footer Placeholder 7">
            <a:extLst>
              <a:ext uri="{FF2B5EF4-FFF2-40B4-BE49-F238E27FC236}">
                <a16:creationId xmlns:a16="http://schemas.microsoft.com/office/drawing/2014/main" id="{1EA7E4C3-5D2C-FF63-B209-1B4FE1CD19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3C9755-790A-42B0-9CA2-A7FB503A1725}"/>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234758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D512-BCBE-54A6-A74C-73B013830F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4A513C-AF86-8662-1B5D-C81CFFFBFDF7}"/>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4" name="Footer Placeholder 3">
            <a:extLst>
              <a:ext uri="{FF2B5EF4-FFF2-40B4-BE49-F238E27FC236}">
                <a16:creationId xmlns:a16="http://schemas.microsoft.com/office/drawing/2014/main" id="{4FBC523A-85B0-C9DF-9D0B-8EAABEBBAE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E90F14-61D8-C718-564A-9E98DDBCD63A}"/>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167412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0A9E7C-FE81-1842-E728-E572B3FE5270}"/>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3" name="Footer Placeholder 2">
            <a:extLst>
              <a:ext uri="{FF2B5EF4-FFF2-40B4-BE49-F238E27FC236}">
                <a16:creationId xmlns:a16="http://schemas.microsoft.com/office/drawing/2014/main" id="{620002D3-3A54-44CF-97D9-CA3E77F7EC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2D8A68-C1FB-41B9-A987-76368C8C4AA4}"/>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352957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1659-2DE1-6B96-F958-E60ABE558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391EB8-4B77-A90F-8306-3635C9B8F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D31417-99B7-F539-C20A-58BA25BF5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B00497-1D46-34F4-F3E7-B7A88690560A}"/>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6" name="Footer Placeholder 5">
            <a:extLst>
              <a:ext uri="{FF2B5EF4-FFF2-40B4-BE49-F238E27FC236}">
                <a16:creationId xmlns:a16="http://schemas.microsoft.com/office/drawing/2014/main" id="{9CD2897A-B87D-96EA-40C0-BBB0B1B805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EE4A6-77C3-DD6A-248D-F28AA36FA242}"/>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113599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4783-E0B3-8048-827E-2367A1802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00ECE6-550B-AB0C-ABAA-7901EFBDC0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F84F1E-EFF1-5291-8949-D0C3E47C2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5E2C1-8EBE-B8F6-89F6-D61ED055527B}"/>
              </a:ext>
            </a:extLst>
          </p:cNvPr>
          <p:cNvSpPr>
            <a:spLocks noGrp="1"/>
          </p:cNvSpPr>
          <p:nvPr>
            <p:ph type="dt" sz="half" idx="10"/>
          </p:nvPr>
        </p:nvSpPr>
        <p:spPr/>
        <p:txBody>
          <a:bodyPr/>
          <a:lstStyle/>
          <a:p>
            <a:fld id="{78129148-DBF2-49B5-9F21-4E006D51D674}" type="datetimeFigureOut">
              <a:rPr lang="en-IN" smtClean="0"/>
              <a:t>30-05-2024</a:t>
            </a:fld>
            <a:endParaRPr lang="en-IN"/>
          </a:p>
        </p:txBody>
      </p:sp>
      <p:sp>
        <p:nvSpPr>
          <p:cNvPr id="6" name="Footer Placeholder 5">
            <a:extLst>
              <a:ext uri="{FF2B5EF4-FFF2-40B4-BE49-F238E27FC236}">
                <a16:creationId xmlns:a16="http://schemas.microsoft.com/office/drawing/2014/main" id="{22DAF9D0-5E25-C9BF-FCBB-65886AD2A9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050152-D593-E676-2DB4-C022DADCE04A}"/>
              </a:ext>
            </a:extLst>
          </p:cNvPr>
          <p:cNvSpPr>
            <a:spLocks noGrp="1"/>
          </p:cNvSpPr>
          <p:nvPr>
            <p:ph type="sldNum" sz="quarter" idx="12"/>
          </p:nvPr>
        </p:nvSpPr>
        <p:spPr/>
        <p:txBody>
          <a:bodyPr/>
          <a:lstStyle/>
          <a:p>
            <a:fld id="{6A608839-5264-4510-9BD2-41E2C26B754F}" type="slidenum">
              <a:rPr lang="en-IN" smtClean="0"/>
              <a:t>‹#›</a:t>
            </a:fld>
            <a:endParaRPr lang="en-IN"/>
          </a:p>
        </p:txBody>
      </p:sp>
    </p:spTree>
    <p:extLst>
      <p:ext uri="{BB962C8B-B14F-4D97-AF65-F5344CB8AC3E}">
        <p14:creationId xmlns:p14="http://schemas.microsoft.com/office/powerpoint/2010/main" val="130673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5FC621-FFF5-2248-3BBD-8BC6FE7A3B81}"/>
              </a:ext>
            </a:extLst>
          </p:cNvPr>
          <p:cNvSpPr>
            <a:spLocks noGrp="1"/>
          </p:cNvSpPr>
          <p:nvPr>
            <p:ph type="title"/>
          </p:nvPr>
        </p:nvSpPr>
        <p:spPr>
          <a:xfrm>
            <a:off x="342543" y="187888"/>
            <a:ext cx="11493381" cy="505947"/>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C7665A8C-66FC-387B-B9E4-A327C4B32753}"/>
              </a:ext>
            </a:extLst>
          </p:cNvPr>
          <p:cNvSpPr>
            <a:spLocks noGrp="1"/>
          </p:cNvSpPr>
          <p:nvPr>
            <p:ph type="body" idx="1"/>
          </p:nvPr>
        </p:nvSpPr>
        <p:spPr>
          <a:xfrm>
            <a:off x="342543" y="993616"/>
            <a:ext cx="11493382" cy="45355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4F2332-A2F9-5FDD-BFB3-B37AD695BE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29148-DBF2-49B5-9F21-4E006D51D674}" type="datetimeFigureOut">
              <a:rPr lang="en-IN" smtClean="0"/>
              <a:t>30-05-2024</a:t>
            </a:fld>
            <a:endParaRPr lang="en-IN"/>
          </a:p>
        </p:txBody>
      </p:sp>
      <p:sp>
        <p:nvSpPr>
          <p:cNvPr id="5" name="Footer Placeholder 4">
            <a:extLst>
              <a:ext uri="{FF2B5EF4-FFF2-40B4-BE49-F238E27FC236}">
                <a16:creationId xmlns:a16="http://schemas.microsoft.com/office/drawing/2014/main" id="{22677CEF-0726-7441-4B6F-0D34D62CD9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A06158-5681-114E-1CEE-6F0B499AC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08839-5264-4510-9BD2-41E2C26B754F}" type="slidenum">
              <a:rPr lang="en-IN" smtClean="0"/>
              <a:t>‹#›</a:t>
            </a:fld>
            <a:endParaRPr lang="en-IN"/>
          </a:p>
        </p:txBody>
      </p:sp>
      <p:pic>
        <p:nvPicPr>
          <p:cNvPr id="8" name="Picture 7">
            <a:extLst>
              <a:ext uri="{FF2B5EF4-FFF2-40B4-BE49-F238E27FC236}">
                <a16:creationId xmlns:a16="http://schemas.microsoft.com/office/drawing/2014/main" id="{706565C0-FDC6-0ACE-315B-9F4B2CEDCAA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1829" y="5823116"/>
            <a:ext cx="1614005" cy="977567"/>
          </a:xfrm>
          <a:prstGeom prst="rect">
            <a:avLst/>
          </a:prstGeom>
        </p:spPr>
      </p:pic>
      <p:cxnSp>
        <p:nvCxnSpPr>
          <p:cNvPr id="10" name="Straight Connector 9">
            <a:extLst>
              <a:ext uri="{FF2B5EF4-FFF2-40B4-BE49-F238E27FC236}">
                <a16:creationId xmlns:a16="http://schemas.microsoft.com/office/drawing/2014/main" id="{BF3EA090-AB98-F00D-0F5F-529795075F7A}"/>
              </a:ext>
            </a:extLst>
          </p:cNvPr>
          <p:cNvCxnSpPr/>
          <p:nvPr userDrawn="1"/>
        </p:nvCxnSpPr>
        <p:spPr>
          <a:xfrm>
            <a:off x="0" y="780176"/>
            <a:ext cx="12192000" cy="0"/>
          </a:xfrm>
          <a:prstGeom prst="line">
            <a:avLst/>
          </a:prstGeom>
          <a:ln>
            <a:solidFill>
              <a:srgbClr val="214E7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6B79E7B-8DFA-737D-3105-155042568CD1}"/>
              </a:ext>
            </a:extLst>
          </p:cNvPr>
          <p:cNvCxnSpPr/>
          <p:nvPr userDrawn="1"/>
        </p:nvCxnSpPr>
        <p:spPr>
          <a:xfrm>
            <a:off x="0" y="5731079"/>
            <a:ext cx="12192000" cy="0"/>
          </a:xfrm>
          <a:prstGeom prst="line">
            <a:avLst/>
          </a:prstGeom>
          <a:ln>
            <a:solidFill>
              <a:srgbClr val="214E7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45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32000">
              <a:schemeClr val="accent2"/>
            </a:gs>
            <a:gs pos="38000">
              <a:schemeClr val="accent2"/>
            </a:gs>
            <a:gs pos="27000">
              <a:schemeClr val="accent6"/>
            </a:gs>
            <a:gs pos="83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5FC621-FFF5-2248-3BBD-8BC6FE7A3B81}"/>
              </a:ext>
            </a:extLst>
          </p:cNvPr>
          <p:cNvSpPr>
            <a:spLocks noGrp="1"/>
          </p:cNvSpPr>
          <p:nvPr>
            <p:ph type="title"/>
          </p:nvPr>
        </p:nvSpPr>
        <p:spPr>
          <a:xfrm>
            <a:off x="342543" y="187888"/>
            <a:ext cx="11493381" cy="505947"/>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C7665A8C-66FC-387B-B9E4-A327C4B32753}"/>
              </a:ext>
            </a:extLst>
          </p:cNvPr>
          <p:cNvSpPr>
            <a:spLocks noGrp="1"/>
          </p:cNvSpPr>
          <p:nvPr>
            <p:ph type="body" idx="1"/>
          </p:nvPr>
        </p:nvSpPr>
        <p:spPr>
          <a:xfrm>
            <a:off x="342543" y="993616"/>
            <a:ext cx="11493382" cy="45355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4F2332-A2F9-5FDD-BFB3-B37AD695BE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29148-DBF2-49B5-9F21-4E006D51D674}" type="datetimeFigureOut">
              <a:rPr lang="en-IN" smtClean="0"/>
              <a:t>30-05-2024</a:t>
            </a:fld>
            <a:endParaRPr lang="en-IN"/>
          </a:p>
        </p:txBody>
      </p:sp>
      <p:sp>
        <p:nvSpPr>
          <p:cNvPr id="5" name="Footer Placeholder 4">
            <a:extLst>
              <a:ext uri="{FF2B5EF4-FFF2-40B4-BE49-F238E27FC236}">
                <a16:creationId xmlns:a16="http://schemas.microsoft.com/office/drawing/2014/main" id="{22677CEF-0726-7441-4B6F-0D34D62CD9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A06158-5681-114E-1CEE-6F0B499AC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08839-5264-4510-9BD2-41E2C26B754F}" type="slidenum">
              <a:rPr lang="en-IN" smtClean="0"/>
              <a:t>‹#›</a:t>
            </a:fld>
            <a:endParaRPr lang="en-IN"/>
          </a:p>
        </p:txBody>
      </p:sp>
      <p:pic>
        <p:nvPicPr>
          <p:cNvPr id="8" name="Picture 7">
            <a:extLst>
              <a:ext uri="{FF2B5EF4-FFF2-40B4-BE49-F238E27FC236}">
                <a16:creationId xmlns:a16="http://schemas.microsoft.com/office/drawing/2014/main" id="{706565C0-FDC6-0ACE-315B-9F4B2CEDCAA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575520" y="4689364"/>
            <a:ext cx="3273937" cy="1982951"/>
          </a:xfrm>
          <a:prstGeom prst="rect">
            <a:avLst/>
          </a:prstGeom>
        </p:spPr>
      </p:pic>
    </p:spTree>
    <p:extLst>
      <p:ext uri="{BB962C8B-B14F-4D97-AF65-F5344CB8AC3E}">
        <p14:creationId xmlns:p14="http://schemas.microsoft.com/office/powerpoint/2010/main" val="925692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83" userDrawn="1">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4.svg"/><Relationship Id="rId7" Type="http://schemas.openxmlformats.org/officeDocument/2006/relationships/image" Target="../media/image56.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24.svg"/><Relationship Id="rId5" Type="http://schemas.openxmlformats.org/officeDocument/2006/relationships/image" Target="../media/image20.sv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30.svg"/></Relationships>
</file>

<file path=ppt/slides/_rels/slide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4.svg"/><Relationship Id="rId7" Type="http://schemas.openxmlformats.org/officeDocument/2006/relationships/image" Target="../media/image61.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4.svg"/><Relationship Id="rId5" Type="http://schemas.openxmlformats.org/officeDocument/2006/relationships/image" Target="../media/image60.svg"/><Relationship Id="rId10" Type="http://schemas.openxmlformats.org/officeDocument/2006/relationships/image" Target="../media/image23.png"/><Relationship Id="rId4" Type="http://schemas.openxmlformats.org/officeDocument/2006/relationships/image" Target="../media/image59.png"/><Relationship Id="rId9" Type="http://schemas.openxmlformats.org/officeDocument/2006/relationships/image" Target="../media/image30.svg"/></Relationships>
</file>

<file path=ppt/slides/_rels/slide2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4.svg"/><Relationship Id="rId7" Type="http://schemas.openxmlformats.org/officeDocument/2006/relationships/image" Target="../media/image61.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66.svg"/><Relationship Id="rId5" Type="http://schemas.openxmlformats.org/officeDocument/2006/relationships/image" Target="../media/image64.svg"/><Relationship Id="rId10" Type="http://schemas.openxmlformats.org/officeDocument/2006/relationships/image" Target="../media/image65.png"/><Relationship Id="rId4" Type="http://schemas.openxmlformats.org/officeDocument/2006/relationships/image" Target="../media/image19.png"/><Relationship Id="rId9" Type="http://schemas.openxmlformats.org/officeDocument/2006/relationships/image" Target="../media/image30.svg"/></Relationships>
</file>

<file path=ppt/slides/_rels/slide2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4.svg"/><Relationship Id="rId5" Type="http://schemas.openxmlformats.org/officeDocument/2006/relationships/image" Target="../media/image20.sv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8.svg"/><Relationship Id="rId7" Type="http://schemas.openxmlformats.org/officeDocument/2006/relationships/image" Target="../media/image2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4.svg"/><Relationship Id="rId5" Type="http://schemas.openxmlformats.org/officeDocument/2006/relationships/image" Target="../media/image20.sv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30.sv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FA80-9059-50F4-6E10-1A576CEE2373}"/>
              </a:ext>
            </a:extLst>
          </p:cNvPr>
          <p:cNvSpPr>
            <a:spLocks noGrp="1"/>
          </p:cNvSpPr>
          <p:nvPr>
            <p:ph type="ctrTitle"/>
          </p:nvPr>
        </p:nvSpPr>
        <p:spPr/>
        <p:txBody>
          <a:bodyPr>
            <a:normAutofit/>
          </a:bodyPr>
          <a:lstStyle/>
          <a:p>
            <a:r>
              <a:rPr lang="en-US" sz="4400" dirty="0"/>
              <a:t>Laptop Price Prediction</a:t>
            </a:r>
            <a:endParaRPr lang="en-IN" sz="4400" dirty="0"/>
          </a:p>
        </p:txBody>
      </p:sp>
      <p:sp>
        <p:nvSpPr>
          <p:cNvPr id="3" name="Subtitle 2">
            <a:extLst>
              <a:ext uri="{FF2B5EF4-FFF2-40B4-BE49-F238E27FC236}">
                <a16:creationId xmlns:a16="http://schemas.microsoft.com/office/drawing/2014/main" id="{224105DE-4183-1A49-CD16-2DC52F98C65F}"/>
              </a:ext>
            </a:extLst>
          </p:cNvPr>
          <p:cNvSpPr>
            <a:spLocks noGrp="1"/>
          </p:cNvSpPr>
          <p:nvPr>
            <p:ph type="subTitle" idx="1"/>
          </p:nvPr>
        </p:nvSpPr>
        <p:spPr>
          <a:xfrm>
            <a:off x="1524000" y="3602038"/>
            <a:ext cx="9144000" cy="450009"/>
          </a:xfrm>
        </p:spPr>
        <p:txBody>
          <a:bodyPr/>
          <a:lstStyle/>
          <a:p>
            <a:r>
              <a:rPr lang="en-US" dirty="0"/>
              <a:t>ML Case Study, Insights and Recommendations</a:t>
            </a:r>
            <a:endParaRPr lang="en-IN" dirty="0"/>
          </a:p>
        </p:txBody>
      </p:sp>
    </p:spTree>
    <p:extLst>
      <p:ext uri="{BB962C8B-B14F-4D97-AF65-F5344CB8AC3E}">
        <p14:creationId xmlns:p14="http://schemas.microsoft.com/office/powerpoint/2010/main" val="364094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lstStyle/>
          <a:p>
            <a:r>
              <a:rPr lang="en-US" dirty="0"/>
              <a:t>Price is significantly influenced by the type of laptop</a:t>
            </a:r>
            <a:endParaRPr lang="en-IN" dirty="0"/>
          </a:p>
        </p:txBody>
      </p:sp>
      <p:sp>
        <p:nvSpPr>
          <p:cNvPr id="11" name="Rectangle 10">
            <a:extLst>
              <a:ext uri="{FF2B5EF4-FFF2-40B4-BE49-F238E27FC236}">
                <a16:creationId xmlns:a16="http://schemas.microsoft.com/office/drawing/2014/main" id="{4826CB85-1F39-17C6-2D6C-51AD99DCDE3A}"/>
              </a:ext>
            </a:extLst>
          </p:cNvPr>
          <p:cNvSpPr/>
          <p:nvPr/>
        </p:nvSpPr>
        <p:spPr>
          <a:xfrm>
            <a:off x="342542" y="4356847"/>
            <a:ext cx="11493381" cy="12371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3B4E24D-1D46-3783-9423-DED977987137}"/>
              </a:ext>
            </a:extLst>
          </p:cNvPr>
          <p:cNvSpPr txBox="1"/>
          <p:nvPr/>
        </p:nvSpPr>
        <p:spPr>
          <a:xfrm>
            <a:off x="528916" y="4421413"/>
            <a:ext cx="10748683" cy="1107996"/>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2"/>
                </a:solidFill>
              </a:rPr>
              <a:t>Notebooks are the most prominent types of laptops, and are the second-most least priced types of laptop. This is followed by Gaming and </a:t>
            </a:r>
            <a:r>
              <a:rPr lang="en-US" sz="1100" dirty="0" err="1">
                <a:solidFill>
                  <a:schemeClr val="bg2"/>
                </a:solidFill>
              </a:rPr>
              <a:t>Ultrabooks</a:t>
            </a:r>
            <a:r>
              <a:rPr lang="en-US" sz="1100" dirty="0">
                <a:solidFill>
                  <a:schemeClr val="bg2"/>
                </a:solidFill>
              </a:rPr>
              <a:t> – however these command a higher price</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Workstations are the priciest laptops and also the least stocked in the retail outlet</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Thus, the type of laptop does influence the price of the laptop </a:t>
            </a:r>
          </a:p>
        </p:txBody>
      </p:sp>
      <p:pic>
        <p:nvPicPr>
          <p:cNvPr id="6" name="Picture 5">
            <a:extLst>
              <a:ext uri="{FF2B5EF4-FFF2-40B4-BE49-F238E27FC236}">
                <a16:creationId xmlns:a16="http://schemas.microsoft.com/office/drawing/2014/main" id="{13D00BB5-7F99-35CF-BBDC-496992B49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544" y="908107"/>
            <a:ext cx="3411255" cy="3349457"/>
          </a:xfrm>
          <a:prstGeom prst="rect">
            <a:avLst/>
          </a:prstGeom>
        </p:spPr>
      </p:pic>
      <p:pic>
        <p:nvPicPr>
          <p:cNvPr id="9" name="Picture 8">
            <a:extLst>
              <a:ext uri="{FF2B5EF4-FFF2-40B4-BE49-F238E27FC236}">
                <a16:creationId xmlns:a16="http://schemas.microsoft.com/office/drawing/2014/main" id="{8AE9ECF1-7A26-5388-D3B4-5F5F53EF2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3663" y="827293"/>
            <a:ext cx="3778361" cy="3430271"/>
          </a:xfrm>
          <a:prstGeom prst="rect">
            <a:avLst/>
          </a:prstGeom>
        </p:spPr>
      </p:pic>
    </p:spTree>
    <p:extLst>
      <p:ext uri="{BB962C8B-B14F-4D97-AF65-F5344CB8AC3E}">
        <p14:creationId xmlns:p14="http://schemas.microsoft.com/office/powerpoint/2010/main" val="70847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normAutofit fontScale="90000"/>
          </a:bodyPr>
          <a:lstStyle/>
          <a:p>
            <a:r>
              <a:rPr lang="en-US" dirty="0"/>
              <a:t>Touchscreen laptops command a higher price than non-touchscreen laptops</a:t>
            </a:r>
            <a:endParaRPr lang="en-IN" dirty="0"/>
          </a:p>
        </p:txBody>
      </p:sp>
      <p:sp>
        <p:nvSpPr>
          <p:cNvPr id="11" name="Rectangle 10">
            <a:extLst>
              <a:ext uri="{FF2B5EF4-FFF2-40B4-BE49-F238E27FC236}">
                <a16:creationId xmlns:a16="http://schemas.microsoft.com/office/drawing/2014/main" id="{4826CB85-1F39-17C6-2D6C-51AD99DCDE3A}"/>
              </a:ext>
            </a:extLst>
          </p:cNvPr>
          <p:cNvSpPr/>
          <p:nvPr/>
        </p:nvSpPr>
        <p:spPr>
          <a:xfrm>
            <a:off x="342542" y="4356847"/>
            <a:ext cx="11493381" cy="12371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3B4E24D-1D46-3783-9423-DED977987137}"/>
              </a:ext>
            </a:extLst>
          </p:cNvPr>
          <p:cNvSpPr txBox="1"/>
          <p:nvPr/>
        </p:nvSpPr>
        <p:spPr>
          <a:xfrm>
            <a:off x="573739" y="4609672"/>
            <a:ext cx="10748683" cy="600164"/>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2"/>
                </a:solidFill>
              </a:rPr>
              <a:t>Touchscreen laptops are the least stocked laptops; however they command a premium price compared to the non-touchscreen laptops</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Price is therefore influenced by whether a laptop has a touchscreen display or not – If it has, it will be higher priced than the model which does not have a touchscreen</a:t>
            </a:r>
          </a:p>
        </p:txBody>
      </p:sp>
      <p:pic>
        <p:nvPicPr>
          <p:cNvPr id="4" name="Picture 3">
            <a:extLst>
              <a:ext uri="{FF2B5EF4-FFF2-40B4-BE49-F238E27FC236}">
                <a16:creationId xmlns:a16="http://schemas.microsoft.com/office/drawing/2014/main" id="{D5E31E8E-E7FB-DE69-B7B9-1CE7F9676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700" y="926915"/>
            <a:ext cx="4129148" cy="3148476"/>
          </a:xfrm>
          <a:prstGeom prst="rect">
            <a:avLst/>
          </a:prstGeom>
        </p:spPr>
      </p:pic>
      <p:pic>
        <p:nvPicPr>
          <p:cNvPr id="7" name="Picture 6">
            <a:extLst>
              <a:ext uri="{FF2B5EF4-FFF2-40B4-BE49-F238E27FC236}">
                <a16:creationId xmlns:a16="http://schemas.microsoft.com/office/drawing/2014/main" id="{9A8F6C35-25FA-2D8A-357F-8484A3DA3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4457" y="914192"/>
            <a:ext cx="4310061" cy="3161199"/>
          </a:xfrm>
          <a:prstGeom prst="rect">
            <a:avLst/>
          </a:prstGeom>
        </p:spPr>
      </p:pic>
    </p:spTree>
    <p:extLst>
      <p:ext uri="{BB962C8B-B14F-4D97-AF65-F5344CB8AC3E}">
        <p14:creationId xmlns:p14="http://schemas.microsoft.com/office/powerpoint/2010/main" val="11483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normAutofit/>
          </a:bodyPr>
          <a:lstStyle/>
          <a:p>
            <a:r>
              <a:rPr lang="en-US" dirty="0"/>
              <a:t>Laptops with IPS displays command a higher price</a:t>
            </a:r>
            <a:endParaRPr lang="en-IN" dirty="0"/>
          </a:p>
        </p:txBody>
      </p:sp>
      <p:sp>
        <p:nvSpPr>
          <p:cNvPr id="11" name="Rectangle 10">
            <a:extLst>
              <a:ext uri="{FF2B5EF4-FFF2-40B4-BE49-F238E27FC236}">
                <a16:creationId xmlns:a16="http://schemas.microsoft.com/office/drawing/2014/main" id="{4826CB85-1F39-17C6-2D6C-51AD99DCDE3A}"/>
              </a:ext>
            </a:extLst>
          </p:cNvPr>
          <p:cNvSpPr/>
          <p:nvPr/>
        </p:nvSpPr>
        <p:spPr>
          <a:xfrm>
            <a:off x="342542" y="4356847"/>
            <a:ext cx="11493381" cy="12371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3B4E24D-1D46-3783-9423-DED977987137}"/>
              </a:ext>
            </a:extLst>
          </p:cNvPr>
          <p:cNvSpPr txBox="1"/>
          <p:nvPr/>
        </p:nvSpPr>
        <p:spPr>
          <a:xfrm>
            <a:off x="573739" y="4609672"/>
            <a:ext cx="10748683" cy="600164"/>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2"/>
                </a:solidFill>
              </a:rPr>
              <a:t>IPS Displays follow the same trend as Touchscreens – they are fewer in stock, but command a higher price compared to their non-IPS counterparts</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Price of the laptop is therefore influenced by this factor of IPS display – if there is an IPS display, the laptop will be higher priced than its non-IPS counterparts</a:t>
            </a:r>
          </a:p>
        </p:txBody>
      </p:sp>
      <p:pic>
        <p:nvPicPr>
          <p:cNvPr id="5" name="Picture 4">
            <a:extLst>
              <a:ext uri="{FF2B5EF4-FFF2-40B4-BE49-F238E27FC236}">
                <a16:creationId xmlns:a16="http://schemas.microsoft.com/office/drawing/2014/main" id="{5F2E9F9B-EB72-CC04-C6D7-6A73AC824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826" y="915943"/>
            <a:ext cx="4473310" cy="3280934"/>
          </a:xfrm>
          <a:prstGeom prst="rect">
            <a:avLst/>
          </a:prstGeom>
        </p:spPr>
      </p:pic>
      <p:pic>
        <p:nvPicPr>
          <p:cNvPr id="8" name="Picture 7">
            <a:extLst>
              <a:ext uri="{FF2B5EF4-FFF2-40B4-BE49-F238E27FC236}">
                <a16:creationId xmlns:a16="http://schemas.microsoft.com/office/drawing/2014/main" id="{71EB8BAD-7799-6E47-4DA1-5EC84AD83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813" y="946660"/>
            <a:ext cx="4249716" cy="3287371"/>
          </a:xfrm>
          <a:prstGeom prst="rect">
            <a:avLst/>
          </a:prstGeom>
        </p:spPr>
      </p:pic>
    </p:spTree>
    <p:extLst>
      <p:ext uri="{BB962C8B-B14F-4D97-AF65-F5344CB8AC3E}">
        <p14:creationId xmlns:p14="http://schemas.microsoft.com/office/powerpoint/2010/main" val="2079896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normAutofit fontScale="90000"/>
          </a:bodyPr>
          <a:lstStyle/>
          <a:p>
            <a:r>
              <a:rPr lang="en-US" dirty="0"/>
              <a:t>The higher the power of  the Processor and its brand, the greater its price</a:t>
            </a:r>
            <a:endParaRPr lang="en-IN" dirty="0"/>
          </a:p>
        </p:txBody>
      </p:sp>
      <p:sp>
        <p:nvSpPr>
          <p:cNvPr id="11" name="Rectangle 10">
            <a:extLst>
              <a:ext uri="{FF2B5EF4-FFF2-40B4-BE49-F238E27FC236}">
                <a16:creationId xmlns:a16="http://schemas.microsoft.com/office/drawing/2014/main" id="{4826CB85-1F39-17C6-2D6C-51AD99DCDE3A}"/>
              </a:ext>
            </a:extLst>
          </p:cNvPr>
          <p:cNvSpPr/>
          <p:nvPr/>
        </p:nvSpPr>
        <p:spPr>
          <a:xfrm>
            <a:off x="342542" y="4356847"/>
            <a:ext cx="11493381" cy="12371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3B4E24D-1D46-3783-9423-DED977987137}"/>
              </a:ext>
            </a:extLst>
          </p:cNvPr>
          <p:cNvSpPr txBox="1"/>
          <p:nvPr/>
        </p:nvSpPr>
        <p:spPr>
          <a:xfrm>
            <a:off x="573739" y="4609672"/>
            <a:ext cx="10748683" cy="600164"/>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2"/>
                </a:solidFill>
              </a:rPr>
              <a:t>Intel is the dominant CPU (Processor) brand in the market and it commands a premium compared to its competitor AMD. </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The higher the power of the processor and if it is an Intel processor, it’s price will increase accordingly.</a:t>
            </a:r>
          </a:p>
        </p:txBody>
      </p:sp>
      <p:pic>
        <p:nvPicPr>
          <p:cNvPr id="4" name="Picture 3">
            <a:extLst>
              <a:ext uri="{FF2B5EF4-FFF2-40B4-BE49-F238E27FC236}">
                <a16:creationId xmlns:a16="http://schemas.microsoft.com/office/drawing/2014/main" id="{94166AB1-877B-E9FB-4F9F-446711D45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986" y="826649"/>
            <a:ext cx="3361767" cy="3434849"/>
          </a:xfrm>
          <a:prstGeom prst="rect">
            <a:avLst/>
          </a:prstGeom>
        </p:spPr>
      </p:pic>
      <p:pic>
        <p:nvPicPr>
          <p:cNvPr id="7" name="Picture 6">
            <a:extLst>
              <a:ext uri="{FF2B5EF4-FFF2-40B4-BE49-F238E27FC236}">
                <a16:creationId xmlns:a16="http://schemas.microsoft.com/office/drawing/2014/main" id="{41ED41B7-7DF1-B3F2-9793-31E819CB9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9784" y="826649"/>
            <a:ext cx="3592709" cy="3440217"/>
          </a:xfrm>
          <a:prstGeom prst="rect">
            <a:avLst/>
          </a:prstGeom>
        </p:spPr>
      </p:pic>
    </p:spTree>
    <p:extLst>
      <p:ext uri="{BB962C8B-B14F-4D97-AF65-F5344CB8AC3E}">
        <p14:creationId xmlns:p14="http://schemas.microsoft.com/office/powerpoint/2010/main" val="1968060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normAutofit/>
          </a:bodyPr>
          <a:lstStyle/>
          <a:p>
            <a:r>
              <a:rPr lang="en-US" dirty="0"/>
              <a:t>Directionally, higher the RAM, the higher the Price of the device.</a:t>
            </a:r>
            <a:endParaRPr lang="en-IN" dirty="0"/>
          </a:p>
        </p:txBody>
      </p:sp>
      <p:sp>
        <p:nvSpPr>
          <p:cNvPr id="11" name="Rectangle 10">
            <a:extLst>
              <a:ext uri="{FF2B5EF4-FFF2-40B4-BE49-F238E27FC236}">
                <a16:creationId xmlns:a16="http://schemas.microsoft.com/office/drawing/2014/main" id="{4826CB85-1F39-17C6-2D6C-51AD99DCDE3A}"/>
              </a:ext>
            </a:extLst>
          </p:cNvPr>
          <p:cNvSpPr/>
          <p:nvPr/>
        </p:nvSpPr>
        <p:spPr>
          <a:xfrm>
            <a:off x="342542" y="4356847"/>
            <a:ext cx="11493381" cy="12371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3B4E24D-1D46-3783-9423-DED977987137}"/>
              </a:ext>
            </a:extLst>
          </p:cNvPr>
          <p:cNvSpPr txBox="1"/>
          <p:nvPr/>
        </p:nvSpPr>
        <p:spPr>
          <a:xfrm>
            <a:off x="573739" y="4520316"/>
            <a:ext cx="10748683" cy="938719"/>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2"/>
                </a:solidFill>
              </a:rPr>
              <a:t>While 8GB and 4GB RAMs dominate the market in supply, they are priced moderately and cater to the mass segments of consumers.</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16GB, 24GB and 24GB RAMs command a premium, and are lesser in stock in the market as well.</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The higher the RAM, the higher the price point of the laptop</a:t>
            </a:r>
          </a:p>
        </p:txBody>
      </p:sp>
      <p:pic>
        <p:nvPicPr>
          <p:cNvPr id="5" name="Picture 4">
            <a:extLst>
              <a:ext uri="{FF2B5EF4-FFF2-40B4-BE49-F238E27FC236}">
                <a16:creationId xmlns:a16="http://schemas.microsoft.com/office/drawing/2014/main" id="{FEA584A8-67AF-3CAA-04B8-F9FFA4E01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02" y="988619"/>
            <a:ext cx="4098110" cy="3236913"/>
          </a:xfrm>
          <a:prstGeom prst="rect">
            <a:avLst/>
          </a:prstGeom>
        </p:spPr>
      </p:pic>
      <p:pic>
        <p:nvPicPr>
          <p:cNvPr id="8" name="Picture 7">
            <a:extLst>
              <a:ext uri="{FF2B5EF4-FFF2-40B4-BE49-F238E27FC236}">
                <a16:creationId xmlns:a16="http://schemas.microsoft.com/office/drawing/2014/main" id="{58055BD7-2585-220A-3C79-07F38E154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710" y="993460"/>
            <a:ext cx="4425567" cy="3232072"/>
          </a:xfrm>
          <a:prstGeom prst="rect">
            <a:avLst/>
          </a:prstGeom>
        </p:spPr>
      </p:pic>
    </p:spTree>
    <p:extLst>
      <p:ext uri="{BB962C8B-B14F-4D97-AF65-F5344CB8AC3E}">
        <p14:creationId xmlns:p14="http://schemas.microsoft.com/office/powerpoint/2010/main" val="1733756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normAutofit/>
          </a:bodyPr>
          <a:lstStyle/>
          <a:p>
            <a:r>
              <a:rPr lang="en-US" dirty="0"/>
              <a:t>GPU brand impacts the price point of the device</a:t>
            </a:r>
            <a:endParaRPr lang="en-IN" dirty="0"/>
          </a:p>
        </p:txBody>
      </p:sp>
      <p:sp>
        <p:nvSpPr>
          <p:cNvPr id="11" name="Rectangle 10">
            <a:extLst>
              <a:ext uri="{FF2B5EF4-FFF2-40B4-BE49-F238E27FC236}">
                <a16:creationId xmlns:a16="http://schemas.microsoft.com/office/drawing/2014/main" id="{4826CB85-1F39-17C6-2D6C-51AD99DCDE3A}"/>
              </a:ext>
            </a:extLst>
          </p:cNvPr>
          <p:cNvSpPr/>
          <p:nvPr/>
        </p:nvSpPr>
        <p:spPr>
          <a:xfrm>
            <a:off x="342542" y="4356847"/>
            <a:ext cx="11493381" cy="12371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3B4E24D-1D46-3783-9423-DED977987137}"/>
              </a:ext>
            </a:extLst>
          </p:cNvPr>
          <p:cNvSpPr txBox="1"/>
          <p:nvPr/>
        </p:nvSpPr>
        <p:spPr>
          <a:xfrm>
            <a:off x="573739" y="4520316"/>
            <a:ext cx="10748683" cy="938719"/>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2"/>
                </a:solidFill>
              </a:rPr>
              <a:t>While Nvidia is a moderately dominant brand, it commands a higher price point perhaps on account of better quality</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Intel and Nvidia are more dominant in the market and higher priced compared to AMD</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This signifies that GPU brand does influence the price of the laptop</a:t>
            </a:r>
          </a:p>
        </p:txBody>
      </p:sp>
      <p:pic>
        <p:nvPicPr>
          <p:cNvPr id="4" name="Picture 3">
            <a:extLst>
              <a:ext uri="{FF2B5EF4-FFF2-40B4-BE49-F238E27FC236}">
                <a16:creationId xmlns:a16="http://schemas.microsoft.com/office/drawing/2014/main" id="{A78AAE3B-7538-DBC4-D480-8DFDDE25F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487" y="949180"/>
            <a:ext cx="4172372" cy="3272726"/>
          </a:xfrm>
          <a:prstGeom prst="rect">
            <a:avLst/>
          </a:prstGeom>
        </p:spPr>
      </p:pic>
      <p:pic>
        <p:nvPicPr>
          <p:cNvPr id="7" name="Picture 6">
            <a:extLst>
              <a:ext uri="{FF2B5EF4-FFF2-40B4-BE49-F238E27FC236}">
                <a16:creationId xmlns:a16="http://schemas.microsoft.com/office/drawing/2014/main" id="{8582B3DC-1DC3-DE6C-5210-17BB0E5B0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696" y="857304"/>
            <a:ext cx="4025151" cy="3368876"/>
          </a:xfrm>
          <a:prstGeom prst="rect">
            <a:avLst/>
          </a:prstGeom>
        </p:spPr>
      </p:pic>
    </p:spTree>
    <p:extLst>
      <p:ext uri="{BB962C8B-B14F-4D97-AF65-F5344CB8AC3E}">
        <p14:creationId xmlns:p14="http://schemas.microsoft.com/office/powerpoint/2010/main" val="45107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normAutofit/>
          </a:bodyPr>
          <a:lstStyle/>
          <a:p>
            <a:r>
              <a:rPr lang="en-US" dirty="0"/>
              <a:t>Operating System (OS) impacts the price point of the device</a:t>
            </a:r>
            <a:endParaRPr lang="en-IN" dirty="0"/>
          </a:p>
        </p:txBody>
      </p:sp>
      <p:sp>
        <p:nvSpPr>
          <p:cNvPr id="11" name="Rectangle 10">
            <a:extLst>
              <a:ext uri="{FF2B5EF4-FFF2-40B4-BE49-F238E27FC236}">
                <a16:creationId xmlns:a16="http://schemas.microsoft.com/office/drawing/2014/main" id="{4826CB85-1F39-17C6-2D6C-51AD99DCDE3A}"/>
              </a:ext>
            </a:extLst>
          </p:cNvPr>
          <p:cNvSpPr/>
          <p:nvPr/>
        </p:nvSpPr>
        <p:spPr>
          <a:xfrm>
            <a:off x="342542" y="4356847"/>
            <a:ext cx="11493381" cy="12371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3B4E24D-1D46-3783-9423-DED977987137}"/>
              </a:ext>
            </a:extLst>
          </p:cNvPr>
          <p:cNvSpPr txBox="1"/>
          <p:nvPr/>
        </p:nvSpPr>
        <p:spPr>
          <a:xfrm>
            <a:off x="573739" y="4520316"/>
            <a:ext cx="10748683" cy="600164"/>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2"/>
                </a:solidFill>
              </a:rPr>
              <a:t>macOS is the highest priced Operating System in the market, followed by Windows. Other OS are not that dominant in the market or as highly priced</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Price is influenced by Operating System – a more premium OS will command a higher price</a:t>
            </a:r>
          </a:p>
        </p:txBody>
      </p:sp>
      <p:pic>
        <p:nvPicPr>
          <p:cNvPr id="5" name="Picture 4">
            <a:extLst>
              <a:ext uri="{FF2B5EF4-FFF2-40B4-BE49-F238E27FC236}">
                <a16:creationId xmlns:a16="http://schemas.microsoft.com/office/drawing/2014/main" id="{9F5795AF-2D12-C279-534D-366F4EA6C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792" y="896107"/>
            <a:ext cx="3583939" cy="3325799"/>
          </a:xfrm>
          <a:prstGeom prst="rect">
            <a:avLst/>
          </a:prstGeom>
        </p:spPr>
      </p:pic>
      <p:pic>
        <p:nvPicPr>
          <p:cNvPr id="4" name="Picture 3">
            <a:extLst>
              <a:ext uri="{FF2B5EF4-FFF2-40B4-BE49-F238E27FC236}">
                <a16:creationId xmlns:a16="http://schemas.microsoft.com/office/drawing/2014/main" id="{E4C82536-3322-75F2-31E7-B244D926E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568" y="1071193"/>
            <a:ext cx="3304397" cy="3268993"/>
          </a:xfrm>
          <a:prstGeom prst="rect">
            <a:avLst/>
          </a:prstGeom>
        </p:spPr>
      </p:pic>
    </p:spTree>
    <p:extLst>
      <p:ext uri="{BB962C8B-B14F-4D97-AF65-F5344CB8AC3E}">
        <p14:creationId xmlns:p14="http://schemas.microsoft.com/office/powerpoint/2010/main" val="1514964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normAutofit fontScale="90000"/>
          </a:bodyPr>
          <a:lstStyle/>
          <a:p>
            <a:r>
              <a:rPr lang="en-US" dirty="0"/>
              <a:t>Weight of the laptop may not have a very obvious bearing on the price of the laptop</a:t>
            </a:r>
            <a:endParaRPr lang="en-IN" dirty="0"/>
          </a:p>
        </p:txBody>
      </p:sp>
      <p:sp>
        <p:nvSpPr>
          <p:cNvPr id="11" name="Rectangle 10">
            <a:extLst>
              <a:ext uri="{FF2B5EF4-FFF2-40B4-BE49-F238E27FC236}">
                <a16:creationId xmlns:a16="http://schemas.microsoft.com/office/drawing/2014/main" id="{4826CB85-1F39-17C6-2D6C-51AD99DCDE3A}"/>
              </a:ext>
            </a:extLst>
          </p:cNvPr>
          <p:cNvSpPr/>
          <p:nvPr/>
        </p:nvSpPr>
        <p:spPr>
          <a:xfrm>
            <a:off x="342542" y="4356847"/>
            <a:ext cx="11493381" cy="12371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3B4E24D-1D46-3783-9423-DED977987137}"/>
              </a:ext>
            </a:extLst>
          </p:cNvPr>
          <p:cNvSpPr txBox="1"/>
          <p:nvPr/>
        </p:nvSpPr>
        <p:spPr>
          <a:xfrm>
            <a:off x="564774" y="4600999"/>
            <a:ext cx="10748683" cy="769441"/>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2"/>
                </a:solidFill>
              </a:rPr>
              <a:t>We cannot clearly say whether weight influences the price point of a laptop. However, it appears like lower the weight, the lower the price point to be expected in case of certain laptops</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Most laptops weigh between 1kg to 2.3kg as per the observed data</a:t>
            </a:r>
          </a:p>
        </p:txBody>
      </p:sp>
      <p:pic>
        <p:nvPicPr>
          <p:cNvPr id="4" name="Picture 3">
            <a:extLst>
              <a:ext uri="{FF2B5EF4-FFF2-40B4-BE49-F238E27FC236}">
                <a16:creationId xmlns:a16="http://schemas.microsoft.com/office/drawing/2014/main" id="{5B523C8D-3779-74D3-4356-350713A5F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10" y="933308"/>
            <a:ext cx="4086484" cy="3113512"/>
          </a:xfrm>
          <a:prstGeom prst="rect">
            <a:avLst/>
          </a:prstGeom>
        </p:spPr>
      </p:pic>
      <p:pic>
        <p:nvPicPr>
          <p:cNvPr id="7" name="Picture 6">
            <a:extLst>
              <a:ext uri="{FF2B5EF4-FFF2-40B4-BE49-F238E27FC236}">
                <a16:creationId xmlns:a16="http://schemas.microsoft.com/office/drawing/2014/main" id="{B65B40AD-B26E-71B0-270D-33AD10829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686" y="933308"/>
            <a:ext cx="4471043" cy="3235328"/>
          </a:xfrm>
          <a:prstGeom prst="rect">
            <a:avLst/>
          </a:prstGeom>
        </p:spPr>
      </p:pic>
    </p:spTree>
    <p:extLst>
      <p:ext uri="{BB962C8B-B14F-4D97-AF65-F5344CB8AC3E}">
        <p14:creationId xmlns:p14="http://schemas.microsoft.com/office/powerpoint/2010/main" val="3618532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normAutofit/>
          </a:bodyPr>
          <a:lstStyle/>
          <a:p>
            <a:r>
              <a:rPr lang="en-US" dirty="0"/>
              <a:t>Screen Size does not have a significant impact on price points</a:t>
            </a:r>
            <a:endParaRPr lang="en-IN" dirty="0"/>
          </a:p>
        </p:txBody>
      </p:sp>
      <p:sp>
        <p:nvSpPr>
          <p:cNvPr id="11" name="Rectangle 10">
            <a:extLst>
              <a:ext uri="{FF2B5EF4-FFF2-40B4-BE49-F238E27FC236}">
                <a16:creationId xmlns:a16="http://schemas.microsoft.com/office/drawing/2014/main" id="{4826CB85-1F39-17C6-2D6C-51AD99DCDE3A}"/>
              </a:ext>
            </a:extLst>
          </p:cNvPr>
          <p:cNvSpPr/>
          <p:nvPr/>
        </p:nvSpPr>
        <p:spPr>
          <a:xfrm>
            <a:off x="342542" y="4356847"/>
            <a:ext cx="11493381" cy="12371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3B4E24D-1D46-3783-9423-DED977987137}"/>
              </a:ext>
            </a:extLst>
          </p:cNvPr>
          <p:cNvSpPr txBox="1"/>
          <p:nvPr/>
        </p:nvSpPr>
        <p:spPr>
          <a:xfrm>
            <a:off x="564774" y="4506051"/>
            <a:ext cx="10748683" cy="938719"/>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2"/>
                </a:solidFill>
              </a:rPr>
              <a:t>Majority of the laptops have a 15in screen-size.</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However, this does not indicate that the price of the laptop increases with increase in size of the screen or vice-versa.</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Therefore, screen size does not seem to have a major impact on the price of the device</a:t>
            </a:r>
          </a:p>
        </p:txBody>
      </p:sp>
      <p:pic>
        <p:nvPicPr>
          <p:cNvPr id="5" name="Picture 4">
            <a:extLst>
              <a:ext uri="{FF2B5EF4-FFF2-40B4-BE49-F238E27FC236}">
                <a16:creationId xmlns:a16="http://schemas.microsoft.com/office/drawing/2014/main" id="{83F22627-962C-805E-42C3-0A0492EC2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715" y="953555"/>
            <a:ext cx="4303061" cy="3134328"/>
          </a:xfrm>
          <a:prstGeom prst="rect">
            <a:avLst/>
          </a:prstGeom>
        </p:spPr>
      </p:pic>
      <p:pic>
        <p:nvPicPr>
          <p:cNvPr id="8" name="Picture 7">
            <a:extLst>
              <a:ext uri="{FF2B5EF4-FFF2-40B4-BE49-F238E27FC236}">
                <a16:creationId xmlns:a16="http://schemas.microsoft.com/office/drawing/2014/main" id="{9EC83B9A-521E-FBA9-3C02-21C00CA68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209" y="953555"/>
            <a:ext cx="4465780" cy="3231519"/>
          </a:xfrm>
          <a:prstGeom prst="rect">
            <a:avLst/>
          </a:prstGeom>
        </p:spPr>
      </p:pic>
    </p:spTree>
    <p:extLst>
      <p:ext uri="{BB962C8B-B14F-4D97-AF65-F5344CB8AC3E}">
        <p14:creationId xmlns:p14="http://schemas.microsoft.com/office/powerpoint/2010/main" val="4087260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normAutofit/>
          </a:bodyPr>
          <a:lstStyle/>
          <a:p>
            <a:r>
              <a:rPr lang="en-US" dirty="0"/>
              <a:t>RAM and SSD are the most positively correlated features with Price</a:t>
            </a:r>
            <a:endParaRPr lang="en-IN" dirty="0"/>
          </a:p>
        </p:txBody>
      </p:sp>
      <p:sp>
        <p:nvSpPr>
          <p:cNvPr id="11" name="Rectangle 10">
            <a:extLst>
              <a:ext uri="{FF2B5EF4-FFF2-40B4-BE49-F238E27FC236}">
                <a16:creationId xmlns:a16="http://schemas.microsoft.com/office/drawing/2014/main" id="{4826CB85-1F39-17C6-2D6C-51AD99DCDE3A}"/>
              </a:ext>
            </a:extLst>
          </p:cNvPr>
          <p:cNvSpPr/>
          <p:nvPr/>
        </p:nvSpPr>
        <p:spPr>
          <a:xfrm>
            <a:off x="6257365" y="2777805"/>
            <a:ext cx="5641311" cy="276400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3B4E24D-1D46-3783-9423-DED977987137}"/>
              </a:ext>
            </a:extLst>
          </p:cNvPr>
          <p:cNvSpPr txBox="1"/>
          <p:nvPr/>
        </p:nvSpPr>
        <p:spPr>
          <a:xfrm>
            <a:off x="6633881" y="3091248"/>
            <a:ext cx="4491320" cy="2292935"/>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2"/>
                </a:solidFill>
              </a:rPr>
              <a:t>The heatmap shows that RAM and SSD have an above average correlation with Price of the laptop. This means that higher the RAM / SSD, the higher the price of the laptop</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Conversely, existence of an HDD in the laptop has the potential to bring down its price – which aligns with the fact that HDDs are getting outdated these days</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PPI also has a moderate impact on the price point of the laptop</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Existence of IPS and Touchscreen are also positively correlated with the price of the laptop, however to a much lesser degree</a:t>
            </a:r>
          </a:p>
          <a:p>
            <a:endParaRPr lang="en-US" sz="1100" dirty="0">
              <a:solidFill>
                <a:schemeClr val="bg2"/>
              </a:solidFill>
            </a:endParaRPr>
          </a:p>
        </p:txBody>
      </p:sp>
      <p:pic>
        <p:nvPicPr>
          <p:cNvPr id="4" name="Picture 3">
            <a:extLst>
              <a:ext uri="{FF2B5EF4-FFF2-40B4-BE49-F238E27FC236}">
                <a16:creationId xmlns:a16="http://schemas.microsoft.com/office/drawing/2014/main" id="{E8777A4E-0BF0-F54F-B45F-8530EC01E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077" y="1010137"/>
            <a:ext cx="5076535" cy="4531671"/>
          </a:xfrm>
          <a:prstGeom prst="rect">
            <a:avLst/>
          </a:prstGeom>
        </p:spPr>
      </p:pic>
    </p:spTree>
    <p:extLst>
      <p:ext uri="{BB962C8B-B14F-4D97-AF65-F5344CB8AC3E}">
        <p14:creationId xmlns:p14="http://schemas.microsoft.com/office/powerpoint/2010/main" val="225418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lstStyle/>
          <a:p>
            <a:r>
              <a:rPr lang="en-US" dirty="0"/>
              <a:t>Business Overview</a:t>
            </a:r>
            <a:endParaRPr lang="en-IN" dirty="0"/>
          </a:p>
        </p:txBody>
      </p:sp>
      <p:sp>
        <p:nvSpPr>
          <p:cNvPr id="3" name="Content Placeholder 2">
            <a:extLst>
              <a:ext uri="{FF2B5EF4-FFF2-40B4-BE49-F238E27FC236}">
                <a16:creationId xmlns:a16="http://schemas.microsoft.com/office/drawing/2014/main" id="{132CDD58-A689-D9EA-4188-6A923D49669E}"/>
              </a:ext>
            </a:extLst>
          </p:cNvPr>
          <p:cNvSpPr>
            <a:spLocks noGrp="1"/>
          </p:cNvSpPr>
          <p:nvPr>
            <p:ph idx="1"/>
          </p:nvPr>
        </p:nvSpPr>
        <p:spPr>
          <a:xfrm>
            <a:off x="342543" y="1192306"/>
            <a:ext cx="4964563" cy="4336821"/>
          </a:xfrm>
        </p:spPr>
        <p:txBody>
          <a:bodyPr/>
          <a:lstStyle/>
          <a:p>
            <a:pPr marL="0" indent="0">
              <a:buNone/>
            </a:pPr>
            <a:r>
              <a:rPr lang="en-US" sz="1800" b="0" i="0" u="none" strike="noStrike" dirty="0" err="1">
                <a:solidFill>
                  <a:srgbClr val="374151"/>
                </a:solidFill>
                <a:effectLst/>
              </a:rPr>
              <a:t>SmartTech</a:t>
            </a:r>
            <a:r>
              <a:rPr lang="en-US" sz="1800" b="0" i="0" u="none" strike="noStrike" dirty="0">
                <a:solidFill>
                  <a:srgbClr val="374151"/>
                </a:solidFill>
                <a:effectLst/>
              </a:rPr>
              <a:t> Co. has partnered with our data science team to develop a robust machine learning model that predicts laptop prices accurately. </a:t>
            </a:r>
            <a:br>
              <a:rPr lang="en-US" sz="1800" b="0" i="0" u="none" strike="noStrike" dirty="0">
                <a:solidFill>
                  <a:srgbClr val="374151"/>
                </a:solidFill>
                <a:effectLst/>
              </a:rPr>
            </a:br>
            <a:endParaRPr lang="en-US" sz="1800" b="0" i="0" u="none" strike="noStrike" dirty="0">
              <a:solidFill>
                <a:srgbClr val="374151"/>
              </a:solidFill>
              <a:effectLst/>
            </a:endParaRPr>
          </a:p>
          <a:p>
            <a:pPr marL="0" indent="0">
              <a:buNone/>
            </a:pPr>
            <a:r>
              <a:rPr lang="en-US" sz="1800" b="0" i="0" u="none" strike="noStrike" dirty="0">
                <a:solidFill>
                  <a:srgbClr val="374151"/>
                </a:solidFill>
                <a:effectLst/>
              </a:rPr>
              <a:t>As the market for laptops continues to expand with a myriad of brands and specifications, having a precise pricing model becomes crucial for both consumers and manufacturers.</a:t>
            </a:r>
          </a:p>
          <a:p>
            <a:pPr marL="0" indent="0">
              <a:buNone/>
            </a:pPr>
            <a:br>
              <a:rPr lang="en-IN" sz="1800" dirty="0">
                <a:solidFill>
                  <a:srgbClr val="374151"/>
                </a:solidFill>
              </a:rPr>
            </a:br>
            <a:r>
              <a:rPr lang="en-IN" sz="1800" dirty="0">
                <a:solidFill>
                  <a:srgbClr val="374151"/>
                </a:solidFill>
              </a:rPr>
              <a:t>With this in mind, we have worked on a ML project to come up with a model that can accurately predict prices of laptops based on the specifications entered by the user / client.</a:t>
            </a:r>
            <a:endParaRPr lang="en-US" sz="1800" dirty="0">
              <a:solidFill>
                <a:srgbClr val="374151"/>
              </a:solidFill>
            </a:endParaRPr>
          </a:p>
        </p:txBody>
      </p:sp>
      <p:pic>
        <p:nvPicPr>
          <p:cNvPr id="5" name="Picture 4">
            <a:extLst>
              <a:ext uri="{FF2B5EF4-FFF2-40B4-BE49-F238E27FC236}">
                <a16:creationId xmlns:a16="http://schemas.microsoft.com/office/drawing/2014/main" id="{84EBF8E3-9840-B112-36CE-7C1F825EC94F}"/>
              </a:ext>
            </a:extLst>
          </p:cNvPr>
          <p:cNvPicPr>
            <a:picLocks noChangeAspect="1"/>
          </p:cNvPicPr>
          <p:nvPr/>
        </p:nvPicPr>
        <p:blipFill rotWithShape="1">
          <a:blip r:embed="rId3">
            <a:extLst>
              <a:ext uri="{28A0092B-C50C-407E-A947-70E740481C1C}">
                <a14:useLocalDpi xmlns:a14="http://schemas.microsoft.com/office/drawing/2010/main" val="0"/>
              </a:ext>
            </a:extLst>
          </a:blip>
          <a:srcRect t="1530" b="8471"/>
          <a:stretch/>
        </p:blipFill>
        <p:spPr>
          <a:xfrm>
            <a:off x="6096000" y="0"/>
            <a:ext cx="6096000" cy="6858000"/>
          </a:xfrm>
          <a:prstGeom prst="rect">
            <a:avLst/>
          </a:prstGeom>
          <a:effectLst>
            <a:outerShdw blurRad="50800" dist="38100" dir="16200000" rotWithShape="0">
              <a:prstClr val="black">
                <a:alpha val="40000"/>
              </a:prstClr>
            </a:outerShdw>
          </a:effectLst>
        </p:spPr>
      </p:pic>
    </p:spTree>
    <p:extLst>
      <p:ext uri="{BB962C8B-B14F-4D97-AF65-F5344CB8AC3E}">
        <p14:creationId xmlns:p14="http://schemas.microsoft.com/office/powerpoint/2010/main" val="1008912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lstStyle/>
          <a:p>
            <a:r>
              <a:rPr lang="en-US" dirty="0"/>
              <a:t>Flow of the Presentation</a:t>
            </a:r>
            <a:endParaRPr lang="en-IN" dirty="0"/>
          </a:p>
        </p:txBody>
      </p:sp>
      <p:sp>
        <p:nvSpPr>
          <p:cNvPr id="3" name="Content Placeholder 2">
            <a:extLst>
              <a:ext uri="{FF2B5EF4-FFF2-40B4-BE49-F238E27FC236}">
                <a16:creationId xmlns:a16="http://schemas.microsoft.com/office/drawing/2014/main" id="{132CDD58-A689-D9EA-4188-6A923D49669E}"/>
              </a:ext>
            </a:extLst>
          </p:cNvPr>
          <p:cNvSpPr>
            <a:spLocks noGrp="1"/>
          </p:cNvSpPr>
          <p:nvPr>
            <p:ph idx="1"/>
          </p:nvPr>
        </p:nvSpPr>
        <p:spPr>
          <a:xfrm>
            <a:off x="1059715" y="1270281"/>
            <a:ext cx="5403833" cy="367553"/>
          </a:xfrm>
        </p:spPr>
        <p:txBody>
          <a:bodyPr>
            <a:noAutofit/>
          </a:bodyPr>
          <a:lstStyle/>
          <a:p>
            <a:pPr marL="0" indent="0" rtl="0" fontAlgn="base">
              <a:spcBef>
                <a:spcPts val="0"/>
              </a:spcBef>
              <a:spcAft>
                <a:spcPts val="0"/>
              </a:spcAft>
              <a:buNone/>
            </a:pPr>
            <a:r>
              <a:rPr lang="en-US" sz="1700" b="1" dirty="0">
                <a:solidFill>
                  <a:schemeClr val="bg1">
                    <a:lumMod val="75000"/>
                  </a:schemeClr>
                </a:solidFill>
                <a:latin typeface="+mj-lt"/>
              </a:rPr>
              <a:t>Insights – Summary</a:t>
            </a:r>
          </a:p>
        </p:txBody>
      </p:sp>
      <p:sp>
        <p:nvSpPr>
          <p:cNvPr id="5" name="Content Placeholder 2">
            <a:extLst>
              <a:ext uri="{FF2B5EF4-FFF2-40B4-BE49-F238E27FC236}">
                <a16:creationId xmlns:a16="http://schemas.microsoft.com/office/drawing/2014/main" id="{7D10CB27-09EF-3CB3-AEFE-573FC1C42FC3}"/>
              </a:ext>
            </a:extLst>
          </p:cNvPr>
          <p:cNvSpPr txBox="1">
            <a:spLocks/>
          </p:cNvSpPr>
          <p:nvPr/>
        </p:nvSpPr>
        <p:spPr>
          <a:xfrm>
            <a:off x="1059715" y="2105352"/>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bg1">
                    <a:lumMod val="75000"/>
                  </a:schemeClr>
                </a:solidFill>
                <a:latin typeface="+mj-lt"/>
              </a:rPr>
              <a:t>Insights – Deep Dive</a:t>
            </a:r>
          </a:p>
        </p:txBody>
      </p:sp>
      <p:sp>
        <p:nvSpPr>
          <p:cNvPr id="7" name="Content Placeholder 2">
            <a:extLst>
              <a:ext uri="{FF2B5EF4-FFF2-40B4-BE49-F238E27FC236}">
                <a16:creationId xmlns:a16="http://schemas.microsoft.com/office/drawing/2014/main" id="{84D9E71D-BA9E-519B-6F39-0E6D6E7F4C1E}"/>
              </a:ext>
            </a:extLst>
          </p:cNvPr>
          <p:cNvSpPr txBox="1">
            <a:spLocks/>
          </p:cNvSpPr>
          <p:nvPr/>
        </p:nvSpPr>
        <p:spPr>
          <a:xfrm>
            <a:off x="1059715" y="2940423"/>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accent4"/>
                </a:solidFill>
                <a:latin typeface="+mj-lt"/>
              </a:rPr>
              <a:t>Machine Learning Model</a:t>
            </a:r>
          </a:p>
        </p:txBody>
      </p:sp>
      <p:sp>
        <p:nvSpPr>
          <p:cNvPr id="11" name="Content Placeholder 2">
            <a:extLst>
              <a:ext uri="{FF2B5EF4-FFF2-40B4-BE49-F238E27FC236}">
                <a16:creationId xmlns:a16="http://schemas.microsoft.com/office/drawing/2014/main" id="{9824A861-F8D9-F4D9-FF65-9D52599B0B53}"/>
              </a:ext>
            </a:extLst>
          </p:cNvPr>
          <p:cNvSpPr txBox="1">
            <a:spLocks/>
          </p:cNvSpPr>
          <p:nvPr/>
        </p:nvSpPr>
        <p:spPr>
          <a:xfrm>
            <a:off x="1059715" y="3769660"/>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bg1">
                    <a:lumMod val="75000"/>
                  </a:schemeClr>
                </a:solidFill>
                <a:latin typeface="+mj-lt"/>
              </a:rPr>
              <a:t>Interface for Laptop Price Prediction</a:t>
            </a:r>
          </a:p>
        </p:txBody>
      </p:sp>
      <p:sp>
        <p:nvSpPr>
          <p:cNvPr id="12" name="Content Placeholder 2">
            <a:extLst>
              <a:ext uri="{FF2B5EF4-FFF2-40B4-BE49-F238E27FC236}">
                <a16:creationId xmlns:a16="http://schemas.microsoft.com/office/drawing/2014/main" id="{3501AA3D-F3A1-C6C9-099A-0646B4122BF1}"/>
              </a:ext>
            </a:extLst>
          </p:cNvPr>
          <p:cNvSpPr txBox="1">
            <a:spLocks/>
          </p:cNvSpPr>
          <p:nvPr/>
        </p:nvSpPr>
        <p:spPr>
          <a:xfrm>
            <a:off x="1059716" y="4610566"/>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bg1">
                    <a:lumMod val="75000"/>
                  </a:schemeClr>
                </a:solidFill>
                <a:latin typeface="+mj-lt"/>
              </a:rPr>
              <a:t>Recommendations – The Way Forward</a:t>
            </a:r>
          </a:p>
        </p:txBody>
      </p:sp>
      <p:pic>
        <p:nvPicPr>
          <p:cNvPr id="14" name="Graphic 13">
            <a:extLst>
              <a:ext uri="{FF2B5EF4-FFF2-40B4-BE49-F238E27FC236}">
                <a16:creationId xmlns:a16="http://schemas.microsoft.com/office/drawing/2014/main" id="{DBB083AD-53C4-7815-E197-6F792500C7E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792"/>
          <a:stretch/>
        </p:blipFill>
        <p:spPr>
          <a:xfrm>
            <a:off x="397515" y="1949694"/>
            <a:ext cx="662200" cy="692478"/>
          </a:xfrm>
          <a:prstGeom prst="rect">
            <a:avLst/>
          </a:prstGeom>
        </p:spPr>
      </p:pic>
      <p:pic>
        <p:nvPicPr>
          <p:cNvPr id="16" name="Graphic 15">
            <a:extLst>
              <a:ext uri="{FF2B5EF4-FFF2-40B4-BE49-F238E27FC236}">
                <a16:creationId xmlns:a16="http://schemas.microsoft.com/office/drawing/2014/main" id="{0E67EC72-9444-5F3E-EF96-A3ECA96099F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9208"/>
          <a:stretch/>
        </p:blipFill>
        <p:spPr>
          <a:xfrm>
            <a:off x="397515" y="3649950"/>
            <a:ext cx="662200" cy="668755"/>
          </a:xfrm>
          <a:prstGeom prst="rect">
            <a:avLst/>
          </a:prstGeom>
        </p:spPr>
      </p:pic>
      <p:pic>
        <p:nvPicPr>
          <p:cNvPr id="18" name="Graphic 17">
            <a:extLst>
              <a:ext uri="{FF2B5EF4-FFF2-40B4-BE49-F238E27FC236}">
                <a16:creationId xmlns:a16="http://schemas.microsoft.com/office/drawing/2014/main" id="{32B2ED36-601D-E940-35E1-F900736202D9}"/>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16777"/>
          <a:stretch/>
        </p:blipFill>
        <p:spPr>
          <a:xfrm>
            <a:off x="397515" y="2752647"/>
            <a:ext cx="662200" cy="676352"/>
          </a:xfrm>
          <a:prstGeom prst="rect">
            <a:avLst/>
          </a:prstGeom>
        </p:spPr>
      </p:pic>
      <p:pic>
        <p:nvPicPr>
          <p:cNvPr id="24" name="Graphic 23">
            <a:extLst>
              <a:ext uri="{FF2B5EF4-FFF2-40B4-BE49-F238E27FC236}">
                <a16:creationId xmlns:a16="http://schemas.microsoft.com/office/drawing/2014/main" id="{B1B0F3D6-EE97-5B77-9085-50B6B9CD31C5}"/>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17368"/>
          <a:stretch/>
        </p:blipFill>
        <p:spPr>
          <a:xfrm>
            <a:off x="397515" y="1205856"/>
            <a:ext cx="662200" cy="683983"/>
          </a:xfrm>
          <a:prstGeom prst="rect">
            <a:avLst/>
          </a:prstGeom>
        </p:spPr>
      </p:pic>
      <p:pic>
        <p:nvPicPr>
          <p:cNvPr id="26" name="Graphic 25">
            <a:extLst>
              <a:ext uri="{FF2B5EF4-FFF2-40B4-BE49-F238E27FC236}">
                <a16:creationId xmlns:a16="http://schemas.microsoft.com/office/drawing/2014/main" id="{CA9F5C4F-0DEB-923F-2F5D-2B9C15441DD5}"/>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20247"/>
          <a:stretch/>
        </p:blipFill>
        <p:spPr>
          <a:xfrm>
            <a:off x="397515" y="4393783"/>
            <a:ext cx="707485" cy="692478"/>
          </a:xfrm>
          <a:prstGeom prst="rect">
            <a:avLst/>
          </a:prstGeom>
        </p:spPr>
      </p:pic>
    </p:spTree>
    <p:extLst>
      <p:ext uri="{BB962C8B-B14F-4D97-AF65-F5344CB8AC3E}">
        <p14:creationId xmlns:p14="http://schemas.microsoft.com/office/powerpoint/2010/main" val="2772056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normAutofit/>
          </a:bodyPr>
          <a:lstStyle/>
          <a:p>
            <a:r>
              <a:rPr lang="en-US" dirty="0"/>
              <a:t>Selected Model: Random Forest Regressor (R2 Score: 0.88)</a:t>
            </a:r>
            <a:endParaRPr lang="en-IN" dirty="0"/>
          </a:p>
        </p:txBody>
      </p:sp>
      <p:sp>
        <p:nvSpPr>
          <p:cNvPr id="11" name="Rectangle 10">
            <a:extLst>
              <a:ext uri="{FF2B5EF4-FFF2-40B4-BE49-F238E27FC236}">
                <a16:creationId xmlns:a16="http://schemas.microsoft.com/office/drawing/2014/main" id="{4826CB85-1F39-17C6-2D6C-51AD99DCDE3A}"/>
              </a:ext>
            </a:extLst>
          </p:cNvPr>
          <p:cNvSpPr/>
          <p:nvPr/>
        </p:nvSpPr>
        <p:spPr>
          <a:xfrm>
            <a:off x="6318861" y="869576"/>
            <a:ext cx="5641311" cy="459154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3B4E24D-1D46-3783-9423-DED977987137}"/>
              </a:ext>
            </a:extLst>
          </p:cNvPr>
          <p:cNvSpPr txBox="1"/>
          <p:nvPr/>
        </p:nvSpPr>
        <p:spPr>
          <a:xfrm>
            <a:off x="6642846" y="1324966"/>
            <a:ext cx="4491320"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2"/>
                </a:solidFill>
              </a:rPr>
              <a:t>We trained and tested the dataset on 5 different models namely:</a:t>
            </a:r>
          </a:p>
          <a:p>
            <a:pPr marL="742950" lvl="1" indent="-285750">
              <a:buFont typeface="+mj-lt"/>
              <a:buAutoNum type="arabicPeriod"/>
            </a:pPr>
            <a:r>
              <a:rPr lang="en-US" sz="1400" dirty="0">
                <a:solidFill>
                  <a:schemeClr val="bg2"/>
                </a:solidFill>
              </a:rPr>
              <a:t>Linear Lasso Regression</a:t>
            </a:r>
          </a:p>
          <a:p>
            <a:pPr marL="742950" lvl="1" indent="-285750">
              <a:buFont typeface="+mj-lt"/>
              <a:buAutoNum type="arabicPeriod"/>
            </a:pPr>
            <a:r>
              <a:rPr lang="en-US" sz="1400" dirty="0">
                <a:solidFill>
                  <a:schemeClr val="bg2"/>
                </a:solidFill>
              </a:rPr>
              <a:t>K-Nearest Neighbors (KNN) Regression</a:t>
            </a:r>
          </a:p>
          <a:p>
            <a:pPr marL="742950" lvl="1" indent="-285750">
              <a:buFont typeface="+mj-lt"/>
              <a:buAutoNum type="arabicPeriod"/>
            </a:pPr>
            <a:r>
              <a:rPr lang="en-US" sz="1400" dirty="0">
                <a:solidFill>
                  <a:schemeClr val="bg2"/>
                </a:solidFill>
              </a:rPr>
              <a:t>Support Vector Machine Regression</a:t>
            </a:r>
          </a:p>
          <a:p>
            <a:pPr marL="742950" lvl="1" indent="-285750">
              <a:buFont typeface="+mj-lt"/>
              <a:buAutoNum type="arabicPeriod"/>
            </a:pPr>
            <a:r>
              <a:rPr lang="en-US" sz="1400" dirty="0">
                <a:solidFill>
                  <a:schemeClr val="bg2"/>
                </a:solidFill>
              </a:rPr>
              <a:t>Random Forest Regressor</a:t>
            </a:r>
          </a:p>
          <a:p>
            <a:pPr marL="742950" lvl="1" indent="-285750">
              <a:buFont typeface="+mj-lt"/>
              <a:buAutoNum type="arabicPeriod"/>
            </a:pPr>
            <a:r>
              <a:rPr lang="en-US" sz="1400" dirty="0">
                <a:solidFill>
                  <a:schemeClr val="bg2"/>
                </a:solidFill>
              </a:rPr>
              <a:t>Decision Tree Regressor</a:t>
            </a:r>
          </a:p>
        </p:txBody>
      </p:sp>
      <p:sp>
        <p:nvSpPr>
          <p:cNvPr id="3" name="TextBox 2">
            <a:extLst>
              <a:ext uri="{FF2B5EF4-FFF2-40B4-BE49-F238E27FC236}">
                <a16:creationId xmlns:a16="http://schemas.microsoft.com/office/drawing/2014/main" id="{E690F257-D860-39E1-6CCF-526C291229FB}"/>
              </a:ext>
            </a:extLst>
          </p:cNvPr>
          <p:cNvSpPr txBox="1"/>
          <p:nvPr/>
        </p:nvSpPr>
        <p:spPr>
          <a:xfrm>
            <a:off x="6642846" y="3165350"/>
            <a:ext cx="4652683"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2"/>
                </a:solidFill>
              </a:rPr>
              <a:t>Out of these, the best fit model was </a:t>
            </a:r>
            <a:r>
              <a:rPr lang="en-US" sz="1400" b="1" dirty="0">
                <a:solidFill>
                  <a:schemeClr val="bg2"/>
                </a:solidFill>
              </a:rPr>
              <a:t>Random Forest Regressor</a:t>
            </a:r>
            <a:r>
              <a:rPr lang="en-US" sz="1400" dirty="0">
                <a:solidFill>
                  <a:schemeClr val="bg2"/>
                </a:solidFill>
              </a:rPr>
              <a:t>, with </a:t>
            </a:r>
            <a:r>
              <a:rPr lang="en-US" sz="1400" b="1" dirty="0">
                <a:solidFill>
                  <a:schemeClr val="bg2"/>
                </a:solidFill>
              </a:rPr>
              <a:t>R^2 Score of 88% and RMSE of 0.20</a:t>
            </a:r>
          </a:p>
          <a:p>
            <a:pPr marL="285750" indent="-285750">
              <a:buFont typeface="Arial" panose="020B0604020202020204" pitchFamily="34" charset="0"/>
              <a:buChar char="•"/>
            </a:pPr>
            <a:endParaRPr lang="en-US" sz="1400" dirty="0">
              <a:solidFill>
                <a:schemeClr val="bg2"/>
              </a:solidFill>
            </a:endParaRPr>
          </a:p>
          <a:p>
            <a:pPr marL="285750" indent="-285750">
              <a:buFont typeface="Arial" panose="020B0604020202020204" pitchFamily="34" charset="0"/>
              <a:buChar char="•"/>
            </a:pPr>
            <a:r>
              <a:rPr lang="en-US" sz="1400" dirty="0">
                <a:solidFill>
                  <a:schemeClr val="bg2"/>
                </a:solidFill>
              </a:rPr>
              <a:t>We decided to go ahead with this model since it is </a:t>
            </a:r>
            <a:r>
              <a:rPr lang="en-US" sz="1400" b="1" dirty="0">
                <a:solidFill>
                  <a:schemeClr val="bg2"/>
                </a:solidFill>
              </a:rPr>
              <a:t>neither underfit nor overfitting the data and the predictions are largely accurate</a:t>
            </a:r>
            <a:r>
              <a:rPr lang="en-US" sz="1400" dirty="0">
                <a:solidFill>
                  <a:schemeClr val="bg2"/>
                </a:solidFill>
              </a:rPr>
              <a:t> across all the tested cases</a:t>
            </a:r>
          </a:p>
        </p:txBody>
      </p:sp>
      <p:pic>
        <p:nvPicPr>
          <p:cNvPr id="6" name="Picture 5">
            <a:extLst>
              <a:ext uri="{FF2B5EF4-FFF2-40B4-BE49-F238E27FC236}">
                <a16:creationId xmlns:a16="http://schemas.microsoft.com/office/drawing/2014/main" id="{FBE79600-79C3-82A4-FA11-EF633E0CC88E}"/>
              </a:ext>
            </a:extLst>
          </p:cNvPr>
          <p:cNvPicPr>
            <a:picLocks noChangeAspect="1"/>
          </p:cNvPicPr>
          <p:nvPr/>
        </p:nvPicPr>
        <p:blipFill rotWithShape="1">
          <a:blip r:embed="rId2">
            <a:extLst>
              <a:ext uri="{28A0092B-C50C-407E-A947-70E740481C1C}">
                <a14:useLocalDpi xmlns:a14="http://schemas.microsoft.com/office/drawing/2010/main" val="0"/>
              </a:ext>
            </a:extLst>
          </a:blip>
          <a:srcRect l="1425" r="-1"/>
          <a:stretch/>
        </p:blipFill>
        <p:spPr>
          <a:xfrm>
            <a:off x="421341" y="1096907"/>
            <a:ext cx="5451799" cy="3509654"/>
          </a:xfrm>
          <a:prstGeom prst="rect">
            <a:avLst/>
          </a:prstGeom>
        </p:spPr>
      </p:pic>
      <p:sp>
        <p:nvSpPr>
          <p:cNvPr id="7" name="TextBox 6">
            <a:extLst>
              <a:ext uri="{FF2B5EF4-FFF2-40B4-BE49-F238E27FC236}">
                <a16:creationId xmlns:a16="http://schemas.microsoft.com/office/drawing/2014/main" id="{E8ED1322-2AA5-8BB4-B326-0746DEA02A17}"/>
              </a:ext>
            </a:extLst>
          </p:cNvPr>
          <p:cNvSpPr txBox="1"/>
          <p:nvPr/>
        </p:nvSpPr>
        <p:spPr>
          <a:xfrm>
            <a:off x="783804" y="4673324"/>
            <a:ext cx="4726871" cy="307777"/>
          </a:xfrm>
          <a:prstGeom prst="rect">
            <a:avLst/>
          </a:prstGeom>
          <a:noFill/>
        </p:spPr>
        <p:txBody>
          <a:bodyPr wrap="none" rtlCol="0">
            <a:spAutoFit/>
          </a:bodyPr>
          <a:lstStyle/>
          <a:p>
            <a:r>
              <a:rPr lang="en-US" sz="1400" b="1" dirty="0">
                <a:solidFill>
                  <a:schemeClr val="accent3"/>
                </a:solidFill>
              </a:rPr>
              <a:t>Illustrative Working of Random Forest Regression Models</a:t>
            </a:r>
            <a:endParaRPr lang="en-IN" sz="1400" b="1" dirty="0">
              <a:solidFill>
                <a:schemeClr val="accent3"/>
              </a:solidFill>
            </a:endParaRPr>
          </a:p>
        </p:txBody>
      </p:sp>
      <p:sp>
        <p:nvSpPr>
          <p:cNvPr id="8" name="TextBox 7">
            <a:extLst>
              <a:ext uri="{FF2B5EF4-FFF2-40B4-BE49-F238E27FC236}">
                <a16:creationId xmlns:a16="http://schemas.microsoft.com/office/drawing/2014/main" id="{B7D9F53C-27F9-53F7-00AD-17FF9F4168EF}"/>
              </a:ext>
            </a:extLst>
          </p:cNvPr>
          <p:cNvSpPr txBox="1"/>
          <p:nvPr/>
        </p:nvSpPr>
        <p:spPr>
          <a:xfrm>
            <a:off x="1818803" y="5864196"/>
            <a:ext cx="8750585" cy="600164"/>
          </a:xfrm>
          <a:prstGeom prst="rect">
            <a:avLst/>
          </a:prstGeom>
          <a:noFill/>
        </p:spPr>
        <p:txBody>
          <a:bodyPr wrap="square" rtlCol="0">
            <a:spAutoFit/>
          </a:bodyPr>
          <a:lstStyle/>
          <a:p>
            <a:r>
              <a:rPr lang="en-US" sz="1100" b="1" dirty="0">
                <a:solidFill>
                  <a:schemeClr val="tx1">
                    <a:lumMod val="65000"/>
                    <a:lumOff val="35000"/>
                  </a:schemeClr>
                </a:solidFill>
              </a:rPr>
              <a:t>Note: </a:t>
            </a:r>
          </a:p>
          <a:p>
            <a:pPr marL="228600" indent="-228600">
              <a:buAutoNum type="arabicPeriod"/>
            </a:pPr>
            <a:r>
              <a:rPr lang="en-US" sz="1100" dirty="0">
                <a:solidFill>
                  <a:schemeClr val="tx1">
                    <a:lumMod val="65000"/>
                    <a:lumOff val="35000"/>
                  </a:schemeClr>
                </a:solidFill>
              </a:rPr>
              <a:t>We have used 85% of the data for training and 15% of the data for testing.</a:t>
            </a:r>
          </a:p>
          <a:p>
            <a:pPr marL="228600" indent="-228600">
              <a:buAutoNum type="arabicPeriod"/>
            </a:pPr>
            <a:r>
              <a:rPr lang="en-US" sz="1100" dirty="0">
                <a:solidFill>
                  <a:schemeClr val="tx1">
                    <a:lumMod val="65000"/>
                    <a:lumOff val="35000"/>
                  </a:schemeClr>
                </a:solidFill>
              </a:rPr>
              <a:t>The model has been trained using scikit-learn library on the Google </a:t>
            </a:r>
            <a:r>
              <a:rPr lang="en-US" sz="1100" dirty="0" err="1">
                <a:solidFill>
                  <a:schemeClr val="tx1">
                    <a:lumMod val="65000"/>
                    <a:lumOff val="35000"/>
                  </a:schemeClr>
                </a:solidFill>
              </a:rPr>
              <a:t>Colab</a:t>
            </a:r>
            <a:r>
              <a:rPr lang="en-US" sz="1100" dirty="0">
                <a:solidFill>
                  <a:schemeClr val="tx1">
                    <a:lumMod val="65000"/>
                    <a:lumOff val="35000"/>
                  </a:schemeClr>
                </a:solidFill>
              </a:rPr>
              <a:t> environment, using Python as the coding language</a:t>
            </a:r>
            <a:endParaRPr lang="en-IN" sz="1100" dirty="0">
              <a:solidFill>
                <a:schemeClr val="tx1">
                  <a:lumMod val="65000"/>
                  <a:lumOff val="35000"/>
                </a:schemeClr>
              </a:solidFill>
            </a:endParaRPr>
          </a:p>
        </p:txBody>
      </p:sp>
    </p:spTree>
    <p:extLst>
      <p:ext uri="{BB962C8B-B14F-4D97-AF65-F5344CB8AC3E}">
        <p14:creationId xmlns:p14="http://schemas.microsoft.com/office/powerpoint/2010/main" val="74419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normAutofit/>
          </a:bodyPr>
          <a:lstStyle/>
          <a:p>
            <a:r>
              <a:rPr lang="en-US" dirty="0"/>
              <a:t>Residuals Analysis</a:t>
            </a:r>
            <a:endParaRPr lang="en-IN" dirty="0"/>
          </a:p>
        </p:txBody>
      </p:sp>
      <p:sp>
        <p:nvSpPr>
          <p:cNvPr id="11" name="Rectangle 10">
            <a:extLst>
              <a:ext uri="{FF2B5EF4-FFF2-40B4-BE49-F238E27FC236}">
                <a16:creationId xmlns:a16="http://schemas.microsoft.com/office/drawing/2014/main" id="{4826CB85-1F39-17C6-2D6C-51AD99DCDE3A}"/>
              </a:ext>
            </a:extLst>
          </p:cNvPr>
          <p:cNvSpPr/>
          <p:nvPr/>
        </p:nvSpPr>
        <p:spPr>
          <a:xfrm>
            <a:off x="6283072" y="1280699"/>
            <a:ext cx="5641311" cy="276400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3B4E24D-1D46-3783-9423-DED977987137}"/>
              </a:ext>
            </a:extLst>
          </p:cNvPr>
          <p:cNvSpPr txBox="1"/>
          <p:nvPr/>
        </p:nvSpPr>
        <p:spPr>
          <a:xfrm>
            <a:off x="6633880" y="1632773"/>
            <a:ext cx="5082989" cy="2123658"/>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2"/>
                </a:solidFill>
              </a:rPr>
              <a:t>The Residuals Plot for RF Regressor Model depicts the following:</a:t>
            </a:r>
          </a:p>
          <a:p>
            <a:pPr marL="285750" indent="-285750">
              <a:buFont typeface="Arial" panose="020B0604020202020204" pitchFamily="34" charset="0"/>
              <a:buChar char="•"/>
            </a:pPr>
            <a:endParaRPr lang="en-US" sz="1100" dirty="0">
              <a:solidFill>
                <a:schemeClr val="bg2"/>
              </a:solidFill>
            </a:endParaRPr>
          </a:p>
          <a:p>
            <a:pPr marL="628650" lvl="1" indent="-171450">
              <a:buFont typeface="Wingdings" panose="05000000000000000000" pitchFamily="2" charset="2"/>
              <a:buChar char="Ø"/>
            </a:pPr>
            <a:r>
              <a:rPr lang="en-US" sz="1100" dirty="0">
                <a:solidFill>
                  <a:schemeClr val="bg2"/>
                </a:solidFill>
              </a:rPr>
              <a:t>Training Data R2 Score is 95%</a:t>
            </a:r>
            <a:br>
              <a:rPr lang="en-US" sz="1100" dirty="0">
                <a:solidFill>
                  <a:schemeClr val="bg2"/>
                </a:solidFill>
              </a:rPr>
            </a:br>
            <a:endParaRPr lang="en-US" sz="1100" dirty="0">
              <a:solidFill>
                <a:schemeClr val="bg2"/>
              </a:solidFill>
            </a:endParaRPr>
          </a:p>
          <a:p>
            <a:pPr marL="628650" lvl="1" indent="-171450">
              <a:buFont typeface="Wingdings" panose="05000000000000000000" pitchFamily="2" charset="2"/>
              <a:buChar char="Ø"/>
            </a:pPr>
            <a:r>
              <a:rPr lang="en-US" sz="1100" dirty="0">
                <a:solidFill>
                  <a:schemeClr val="bg2"/>
                </a:solidFill>
              </a:rPr>
              <a:t>Test Data R2 Score is 88%</a:t>
            </a:r>
          </a:p>
          <a:p>
            <a:endParaRPr lang="en-US" sz="1100" dirty="0">
              <a:solidFill>
                <a:schemeClr val="bg2"/>
              </a:solidFill>
            </a:endParaRPr>
          </a:p>
          <a:p>
            <a:pPr marL="171450" indent="-171450">
              <a:buFont typeface="Arial" panose="020B0604020202020204" pitchFamily="34" charset="0"/>
              <a:buChar char="•"/>
            </a:pPr>
            <a:r>
              <a:rPr lang="en-US" sz="1100" dirty="0">
                <a:solidFill>
                  <a:schemeClr val="bg2"/>
                </a:solidFill>
              </a:rPr>
              <a:t>This shows us that the model is neither overfitting nor underfitting – rather it is the best fit we could get.</a:t>
            </a:r>
          </a:p>
          <a:p>
            <a:pPr marL="171450" indent="-171450">
              <a:buFont typeface="Arial" panose="020B0604020202020204" pitchFamily="34" charset="0"/>
              <a:buChar char="•"/>
            </a:pPr>
            <a:endParaRPr lang="en-US" sz="1100" dirty="0">
              <a:solidFill>
                <a:schemeClr val="bg2"/>
              </a:solidFill>
            </a:endParaRPr>
          </a:p>
          <a:p>
            <a:pPr marL="171450" indent="-171450">
              <a:buFont typeface="Arial" panose="020B0604020202020204" pitchFamily="34" charset="0"/>
              <a:buChar char="•"/>
            </a:pPr>
            <a:r>
              <a:rPr lang="en-US" sz="1100" dirty="0">
                <a:solidFill>
                  <a:schemeClr val="bg2"/>
                </a:solidFill>
              </a:rPr>
              <a:t>The dispersion and distribution of residuals in the chart for train vs. test is also fairly well-distributed, which indicates that the model is able to generalize well for predicting prices of laptops</a:t>
            </a:r>
          </a:p>
        </p:txBody>
      </p:sp>
      <p:pic>
        <p:nvPicPr>
          <p:cNvPr id="4" name="Picture 3">
            <a:extLst>
              <a:ext uri="{FF2B5EF4-FFF2-40B4-BE49-F238E27FC236}">
                <a16:creationId xmlns:a16="http://schemas.microsoft.com/office/drawing/2014/main" id="{5B64F8E6-214B-3438-CA22-AFF1677B0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17" y="1091486"/>
            <a:ext cx="5744830" cy="3973573"/>
          </a:xfrm>
          <a:prstGeom prst="rect">
            <a:avLst/>
          </a:prstGeom>
        </p:spPr>
      </p:pic>
    </p:spTree>
    <p:extLst>
      <p:ext uri="{BB962C8B-B14F-4D97-AF65-F5344CB8AC3E}">
        <p14:creationId xmlns:p14="http://schemas.microsoft.com/office/powerpoint/2010/main" val="1071608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lstStyle/>
          <a:p>
            <a:r>
              <a:rPr lang="en-US" dirty="0"/>
              <a:t>Flow of the Presentation</a:t>
            </a:r>
            <a:endParaRPr lang="en-IN" dirty="0"/>
          </a:p>
        </p:txBody>
      </p:sp>
      <p:sp>
        <p:nvSpPr>
          <p:cNvPr id="3" name="Content Placeholder 2">
            <a:extLst>
              <a:ext uri="{FF2B5EF4-FFF2-40B4-BE49-F238E27FC236}">
                <a16:creationId xmlns:a16="http://schemas.microsoft.com/office/drawing/2014/main" id="{132CDD58-A689-D9EA-4188-6A923D49669E}"/>
              </a:ext>
            </a:extLst>
          </p:cNvPr>
          <p:cNvSpPr>
            <a:spLocks noGrp="1"/>
          </p:cNvSpPr>
          <p:nvPr>
            <p:ph idx="1"/>
          </p:nvPr>
        </p:nvSpPr>
        <p:spPr>
          <a:xfrm>
            <a:off x="1059715" y="1270281"/>
            <a:ext cx="5403833" cy="367553"/>
          </a:xfrm>
        </p:spPr>
        <p:txBody>
          <a:bodyPr>
            <a:noAutofit/>
          </a:bodyPr>
          <a:lstStyle/>
          <a:p>
            <a:pPr marL="0" indent="0" rtl="0" fontAlgn="base">
              <a:spcBef>
                <a:spcPts val="0"/>
              </a:spcBef>
              <a:spcAft>
                <a:spcPts val="0"/>
              </a:spcAft>
              <a:buNone/>
            </a:pPr>
            <a:r>
              <a:rPr lang="en-US" sz="1700" b="1" dirty="0">
                <a:solidFill>
                  <a:schemeClr val="bg1">
                    <a:lumMod val="75000"/>
                  </a:schemeClr>
                </a:solidFill>
                <a:latin typeface="+mj-lt"/>
              </a:rPr>
              <a:t>Insights – Summary</a:t>
            </a:r>
          </a:p>
        </p:txBody>
      </p:sp>
      <p:sp>
        <p:nvSpPr>
          <p:cNvPr id="5" name="Content Placeholder 2">
            <a:extLst>
              <a:ext uri="{FF2B5EF4-FFF2-40B4-BE49-F238E27FC236}">
                <a16:creationId xmlns:a16="http://schemas.microsoft.com/office/drawing/2014/main" id="{7D10CB27-09EF-3CB3-AEFE-573FC1C42FC3}"/>
              </a:ext>
            </a:extLst>
          </p:cNvPr>
          <p:cNvSpPr txBox="1">
            <a:spLocks/>
          </p:cNvSpPr>
          <p:nvPr/>
        </p:nvSpPr>
        <p:spPr>
          <a:xfrm>
            <a:off x="1059715" y="2105352"/>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bg1">
                    <a:lumMod val="75000"/>
                  </a:schemeClr>
                </a:solidFill>
                <a:latin typeface="+mj-lt"/>
              </a:rPr>
              <a:t>Insights – Deep Dive</a:t>
            </a:r>
          </a:p>
        </p:txBody>
      </p:sp>
      <p:sp>
        <p:nvSpPr>
          <p:cNvPr id="7" name="Content Placeholder 2">
            <a:extLst>
              <a:ext uri="{FF2B5EF4-FFF2-40B4-BE49-F238E27FC236}">
                <a16:creationId xmlns:a16="http://schemas.microsoft.com/office/drawing/2014/main" id="{84D9E71D-BA9E-519B-6F39-0E6D6E7F4C1E}"/>
              </a:ext>
            </a:extLst>
          </p:cNvPr>
          <p:cNvSpPr txBox="1">
            <a:spLocks/>
          </p:cNvSpPr>
          <p:nvPr/>
        </p:nvSpPr>
        <p:spPr>
          <a:xfrm>
            <a:off x="1059715" y="2940423"/>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bg1">
                    <a:lumMod val="75000"/>
                  </a:schemeClr>
                </a:solidFill>
                <a:latin typeface="+mj-lt"/>
              </a:rPr>
              <a:t>Machine Learning Model</a:t>
            </a:r>
          </a:p>
        </p:txBody>
      </p:sp>
      <p:sp>
        <p:nvSpPr>
          <p:cNvPr id="11" name="Content Placeholder 2">
            <a:extLst>
              <a:ext uri="{FF2B5EF4-FFF2-40B4-BE49-F238E27FC236}">
                <a16:creationId xmlns:a16="http://schemas.microsoft.com/office/drawing/2014/main" id="{9824A861-F8D9-F4D9-FF65-9D52599B0B53}"/>
              </a:ext>
            </a:extLst>
          </p:cNvPr>
          <p:cNvSpPr txBox="1">
            <a:spLocks/>
          </p:cNvSpPr>
          <p:nvPr/>
        </p:nvSpPr>
        <p:spPr>
          <a:xfrm>
            <a:off x="1059715" y="3769660"/>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accent4"/>
                </a:solidFill>
                <a:latin typeface="+mj-lt"/>
              </a:rPr>
              <a:t>Interface for Laptop Price Prediction</a:t>
            </a:r>
          </a:p>
        </p:txBody>
      </p:sp>
      <p:sp>
        <p:nvSpPr>
          <p:cNvPr id="12" name="Content Placeholder 2">
            <a:extLst>
              <a:ext uri="{FF2B5EF4-FFF2-40B4-BE49-F238E27FC236}">
                <a16:creationId xmlns:a16="http://schemas.microsoft.com/office/drawing/2014/main" id="{3501AA3D-F3A1-C6C9-099A-0646B4122BF1}"/>
              </a:ext>
            </a:extLst>
          </p:cNvPr>
          <p:cNvSpPr txBox="1">
            <a:spLocks/>
          </p:cNvSpPr>
          <p:nvPr/>
        </p:nvSpPr>
        <p:spPr>
          <a:xfrm>
            <a:off x="1059716" y="4610566"/>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bg1">
                    <a:lumMod val="75000"/>
                  </a:schemeClr>
                </a:solidFill>
                <a:latin typeface="+mj-lt"/>
              </a:rPr>
              <a:t>Recommendations – The Way Forward</a:t>
            </a:r>
          </a:p>
        </p:txBody>
      </p:sp>
      <p:pic>
        <p:nvPicPr>
          <p:cNvPr id="14" name="Graphic 13">
            <a:extLst>
              <a:ext uri="{FF2B5EF4-FFF2-40B4-BE49-F238E27FC236}">
                <a16:creationId xmlns:a16="http://schemas.microsoft.com/office/drawing/2014/main" id="{DBB083AD-53C4-7815-E197-6F792500C7E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792"/>
          <a:stretch/>
        </p:blipFill>
        <p:spPr>
          <a:xfrm>
            <a:off x="397515" y="1949694"/>
            <a:ext cx="662200" cy="692478"/>
          </a:xfrm>
          <a:prstGeom prst="rect">
            <a:avLst/>
          </a:prstGeom>
        </p:spPr>
      </p:pic>
      <p:pic>
        <p:nvPicPr>
          <p:cNvPr id="16" name="Graphic 15">
            <a:extLst>
              <a:ext uri="{FF2B5EF4-FFF2-40B4-BE49-F238E27FC236}">
                <a16:creationId xmlns:a16="http://schemas.microsoft.com/office/drawing/2014/main" id="{0E67EC72-9444-5F3E-EF96-A3ECA96099F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9208"/>
          <a:stretch/>
        </p:blipFill>
        <p:spPr>
          <a:xfrm>
            <a:off x="397515" y="3649950"/>
            <a:ext cx="662200" cy="668755"/>
          </a:xfrm>
          <a:prstGeom prst="rect">
            <a:avLst/>
          </a:prstGeom>
        </p:spPr>
      </p:pic>
      <p:pic>
        <p:nvPicPr>
          <p:cNvPr id="18" name="Graphic 17">
            <a:extLst>
              <a:ext uri="{FF2B5EF4-FFF2-40B4-BE49-F238E27FC236}">
                <a16:creationId xmlns:a16="http://schemas.microsoft.com/office/drawing/2014/main" id="{32B2ED36-601D-E940-35E1-F900736202D9}"/>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16777"/>
          <a:stretch/>
        </p:blipFill>
        <p:spPr>
          <a:xfrm>
            <a:off x="397515" y="2752647"/>
            <a:ext cx="662200" cy="676352"/>
          </a:xfrm>
          <a:prstGeom prst="rect">
            <a:avLst/>
          </a:prstGeom>
        </p:spPr>
      </p:pic>
      <p:pic>
        <p:nvPicPr>
          <p:cNvPr id="24" name="Graphic 23">
            <a:extLst>
              <a:ext uri="{FF2B5EF4-FFF2-40B4-BE49-F238E27FC236}">
                <a16:creationId xmlns:a16="http://schemas.microsoft.com/office/drawing/2014/main" id="{B1B0F3D6-EE97-5B77-9085-50B6B9CD31C5}"/>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17368"/>
          <a:stretch/>
        </p:blipFill>
        <p:spPr>
          <a:xfrm>
            <a:off x="397515" y="1205856"/>
            <a:ext cx="662200" cy="683983"/>
          </a:xfrm>
          <a:prstGeom prst="rect">
            <a:avLst/>
          </a:prstGeom>
        </p:spPr>
      </p:pic>
      <p:pic>
        <p:nvPicPr>
          <p:cNvPr id="26" name="Graphic 25">
            <a:extLst>
              <a:ext uri="{FF2B5EF4-FFF2-40B4-BE49-F238E27FC236}">
                <a16:creationId xmlns:a16="http://schemas.microsoft.com/office/drawing/2014/main" id="{CA9F5C4F-0DEB-923F-2F5D-2B9C15441DD5}"/>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20247"/>
          <a:stretch/>
        </p:blipFill>
        <p:spPr>
          <a:xfrm>
            <a:off x="397515" y="4393783"/>
            <a:ext cx="707485" cy="692478"/>
          </a:xfrm>
          <a:prstGeom prst="rect">
            <a:avLst/>
          </a:prstGeom>
        </p:spPr>
      </p:pic>
    </p:spTree>
    <p:extLst>
      <p:ext uri="{BB962C8B-B14F-4D97-AF65-F5344CB8AC3E}">
        <p14:creationId xmlns:p14="http://schemas.microsoft.com/office/powerpoint/2010/main" val="1586825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normAutofit/>
          </a:bodyPr>
          <a:lstStyle/>
          <a:p>
            <a:r>
              <a:rPr lang="en-US" dirty="0" err="1"/>
              <a:t>Streamlit</a:t>
            </a:r>
            <a:r>
              <a:rPr lang="en-US" dirty="0"/>
              <a:t> App – Laptop Price Predictor</a:t>
            </a:r>
            <a:endParaRPr lang="en-IN" dirty="0"/>
          </a:p>
        </p:txBody>
      </p:sp>
      <p:sp>
        <p:nvSpPr>
          <p:cNvPr id="13" name="TextBox 12">
            <a:extLst>
              <a:ext uri="{FF2B5EF4-FFF2-40B4-BE49-F238E27FC236}">
                <a16:creationId xmlns:a16="http://schemas.microsoft.com/office/drawing/2014/main" id="{13B4E24D-1D46-3783-9423-DED977987137}"/>
              </a:ext>
            </a:extLst>
          </p:cNvPr>
          <p:cNvSpPr txBox="1"/>
          <p:nvPr/>
        </p:nvSpPr>
        <p:spPr>
          <a:xfrm>
            <a:off x="6633880" y="1632773"/>
            <a:ext cx="5082989" cy="2123658"/>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2"/>
                </a:solidFill>
              </a:rPr>
              <a:t>The Residuals Plot for RF Regressor Model depicts the following:</a:t>
            </a:r>
          </a:p>
          <a:p>
            <a:pPr marL="285750" indent="-285750">
              <a:buFont typeface="Arial" panose="020B0604020202020204" pitchFamily="34" charset="0"/>
              <a:buChar char="•"/>
            </a:pPr>
            <a:endParaRPr lang="en-US" sz="1100" dirty="0">
              <a:solidFill>
                <a:schemeClr val="bg2"/>
              </a:solidFill>
            </a:endParaRPr>
          </a:p>
          <a:p>
            <a:pPr marL="628650" lvl="1" indent="-171450">
              <a:buFont typeface="Wingdings" panose="05000000000000000000" pitchFamily="2" charset="2"/>
              <a:buChar char="Ø"/>
            </a:pPr>
            <a:r>
              <a:rPr lang="en-US" sz="1100" dirty="0">
                <a:solidFill>
                  <a:schemeClr val="bg2"/>
                </a:solidFill>
              </a:rPr>
              <a:t>Training Data R2 Score is 95%</a:t>
            </a:r>
            <a:br>
              <a:rPr lang="en-US" sz="1100" dirty="0">
                <a:solidFill>
                  <a:schemeClr val="bg2"/>
                </a:solidFill>
              </a:rPr>
            </a:br>
            <a:endParaRPr lang="en-US" sz="1100" dirty="0">
              <a:solidFill>
                <a:schemeClr val="bg2"/>
              </a:solidFill>
            </a:endParaRPr>
          </a:p>
          <a:p>
            <a:pPr marL="628650" lvl="1" indent="-171450">
              <a:buFont typeface="Wingdings" panose="05000000000000000000" pitchFamily="2" charset="2"/>
              <a:buChar char="Ø"/>
            </a:pPr>
            <a:r>
              <a:rPr lang="en-US" sz="1100" dirty="0">
                <a:solidFill>
                  <a:schemeClr val="bg2"/>
                </a:solidFill>
              </a:rPr>
              <a:t>Test Data R2 Score is 88%</a:t>
            </a:r>
          </a:p>
          <a:p>
            <a:endParaRPr lang="en-US" sz="1100" dirty="0">
              <a:solidFill>
                <a:schemeClr val="bg2"/>
              </a:solidFill>
            </a:endParaRPr>
          </a:p>
          <a:p>
            <a:pPr marL="171450" indent="-171450">
              <a:buFont typeface="Arial" panose="020B0604020202020204" pitchFamily="34" charset="0"/>
              <a:buChar char="•"/>
            </a:pPr>
            <a:r>
              <a:rPr lang="en-US" sz="1100" dirty="0">
                <a:solidFill>
                  <a:schemeClr val="bg2"/>
                </a:solidFill>
              </a:rPr>
              <a:t>This shows us that the model is neither overfitting nor underfitting – rather it is the best fit we could get.</a:t>
            </a:r>
          </a:p>
          <a:p>
            <a:pPr marL="171450" indent="-171450">
              <a:buFont typeface="Arial" panose="020B0604020202020204" pitchFamily="34" charset="0"/>
              <a:buChar char="•"/>
            </a:pPr>
            <a:endParaRPr lang="en-US" sz="1100" dirty="0">
              <a:solidFill>
                <a:schemeClr val="bg2"/>
              </a:solidFill>
            </a:endParaRPr>
          </a:p>
          <a:p>
            <a:pPr marL="171450" indent="-171450">
              <a:buFont typeface="Arial" panose="020B0604020202020204" pitchFamily="34" charset="0"/>
              <a:buChar char="•"/>
            </a:pPr>
            <a:r>
              <a:rPr lang="en-US" sz="1100" dirty="0">
                <a:solidFill>
                  <a:schemeClr val="bg2"/>
                </a:solidFill>
              </a:rPr>
              <a:t>The dispersion and distribution of residuals in the chart for train vs. test is also fairly well-distributed, which indicates that the model is able to generalize well for predicting prices of laptops</a:t>
            </a:r>
          </a:p>
        </p:txBody>
      </p:sp>
      <p:pic>
        <p:nvPicPr>
          <p:cNvPr id="5" name="Picture 4">
            <a:extLst>
              <a:ext uri="{FF2B5EF4-FFF2-40B4-BE49-F238E27FC236}">
                <a16:creationId xmlns:a16="http://schemas.microsoft.com/office/drawing/2014/main" id="{6639F0A0-66AF-7784-EB54-1937F1F36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26" y="852978"/>
            <a:ext cx="10866873" cy="4812716"/>
          </a:xfrm>
          <a:prstGeom prst="rect">
            <a:avLst/>
          </a:prstGeom>
        </p:spPr>
      </p:pic>
    </p:spTree>
    <p:extLst>
      <p:ext uri="{BB962C8B-B14F-4D97-AF65-F5344CB8AC3E}">
        <p14:creationId xmlns:p14="http://schemas.microsoft.com/office/powerpoint/2010/main" val="821096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normAutofit/>
          </a:bodyPr>
          <a:lstStyle/>
          <a:p>
            <a:r>
              <a:rPr lang="en-US" dirty="0" err="1"/>
              <a:t>Streamlit</a:t>
            </a:r>
            <a:r>
              <a:rPr lang="en-US" dirty="0"/>
              <a:t> App – Laptop Price Predictor</a:t>
            </a:r>
            <a:endParaRPr lang="en-IN" dirty="0"/>
          </a:p>
        </p:txBody>
      </p:sp>
      <p:sp>
        <p:nvSpPr>
          <p:cNvPr id="13" name="TextBox 12">
            <a:extLst>
              <a:ext uri="{FF2B5EF4-FFF2-40B4-BE49-F238E27FC236}">
                <a16:creationId xmlns:a16="http://schemas.microsoft.com/office/drawing/2014/main" id="{13B4E24D-1D46-3783-9423-DED977987137}"/>
              </a:ext>
            </a:extLst>
          </p:cNvPr>
          <p:cNvSpPr txBox="1"/>
          <p:nvPr/>
        </p:nvSpPr>
        <p:spPr>
          <a:xfrm>
            <a:off x="6633880" y="1632773"/>
            <a:ext cx="5082989" cy="2123658"/>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2"/>
                </a:solidFill>
              </a:rPr>
              <a:t>The Residuals Plot for RF Regressor Model depicts the following:</a:t>
            </a:r>
          </a:p>
          <a:p>
            <a:pPr marL="285750" indent="-285750">
              <a:buFont typeface="Arial" panose="020B0604020202020204" pitchFamily="34" charset="0"/>
              <a:buChar char="•"/>
            </a:pPr>
            <a:endParaRPr lang="en-US" sz="1100" dirty="0">
              <a:solidFill>
                <a:schemeClr val="bg2"/>
              </a:solidFill>
            </a:endParaRPr>
          </a:p>
          <a:p>
            <a:pPr marL="628650" lvl="1" indent="-171450">
              <a:buFont typeface="Wingdings" panose="05000000000000000000" pitchFamily="2" charset="2"/>
              <a:buChar char="Ø"/>
            </a:pPr>
            <a:r>
              <a:rPr lang="en-US" sz="1100" dirty="0">
                <a:solidFill>
                  <a:schemeClr val="bg2"/>
                </a:solidFill>
              </a:rPr>
              <a:t>Training Data R2 Score is 95%</a:t>
            </a:r>
            <a:br>
              <a:rPr lang="en-US" sz="1100" dirty="0">
                <a:solidFill>
                  <a:schemeClr val="bg2"/>
                </a:solidFill>
              </a:rPr>
            </a:br>
            <a:endParaRPr lang="en-US" sz="1100" dirty="0">
              <a:solidFill>
                <a:schemeClr val="bg2"/>
              </a:solidFill>
            </a:endParaRPr>
          </a:p>
          <a:p>
            <a:pPr marL="628650" lvl="1" indent="-171450">
              <a:buFont typeface="Wingdings" panose="05000000000000000000" pitchFamily="2" charset="2"/>
              <a:buChar char="Ø"/>
            </a:pPr>
            <a:r>
              <a:rPr lang="en-US" sz="1100" dirty="0">
                <a:solidFill>
                  <a:schemeClr val="bg2"/>
                </a:solidFill>
              </a:rPr>
              <a:t>Test Data R2 Score is 88%</a:t>
            </a:r>
          </a:p>
          <a:p>
            <a:endParaRPr lang="en-US" sz="1100" dirty="0">
              <a:solidFill>
                <a:schemeClr val="bg2"/>
              </a:solidFill>
            </a:endParaRPr>
          </a:p>
          <a:p>
            <a:pPr marL="171450" indent="-171450">
              <a:buFont typeface="Arial" panose="020B0604020202020204" pitchFamily="34" charset="0"/>
              <a:buChar char="•"/>
            </a:pPr>
            <a:r>
              <a:rPr lang="en-US" sz="1100" dirty="0">
                <a:solidFill>
                  <a:schemeClr val="bg2"/>
                </a:solidFill>
              </a:rPr>
              <a:t>This shows us that the model is neither overfitting nor underfitting – rather it is the best fit we could get.</a:t>
            </a:r>
          </a:p>
          <a:p>
            <a:pPr marL="171450" indent="-171450">
              <a:buFont typeface="Arial" panose="020B0604020202020204" pitchFamily="34" charset="0"/>
              <a:buChar char="•"/>
            </a:pPr>
            <a:endParaRPr lang="en-US" sz="1100" dirty="0">
              <a:solidFill>
                <a:schemeClr val="bg2"/>
              </a:solidFill>
            </a:endParaRPr>
          </a:p>
          <a:p>
            <a:pPr marL="171450" indent="-171450">
              <a:buFont typeface="Arial" panose="020B0604020202020204" pitchFamily="34" charset="0"/>
              <a:buChar char="•"/>
            </a:pPr>
            <a:r>
              <a:rPr lang="en-US" sz="1100" dirty="0">
                <a:solidFill>
                  <a:schemeClr val="bg2"/>
                </a:solidFill>
              </a:rPr>
              <a:t>The dispersion and distribution of residuals in the chart for train vs. test is also fairly well-distributed, which indicates that the model is able to generalize well for predicting prices of laptops</a:t>
            </a:r>
          </a:p>
        </p:txBody>
      </p:sp>
      <p:pic>
        <p:nvPicPr>
          <p:cNvPr id="4" name="Picture 3">
            <a:extLst>
              <a:ext uri="{FF2B5EF4-FFF2-40B4-BE49-F238E27FC236}">
                <a16:creationId xmlns:a16="http://schemas.microsoft.com/office/drawing/2014/main" id="{93422E69-BCE8-08CF-D19F-E7E254602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511" y="867258"/>
            <a:ext cx="9827565" cy="4798436"/>
          </a:xfrm>
          <a:prstGeom prst="rect">
            <a:avLst/>
          </a:prstGeom>
        </p:spPr>
      </p:pic>
    </p:spTree>
    <p:extLst>
      <p:ext uri="{BB962C8B-B14F-4D97-AF65-F5344CB8AC3E}">
        <p14:creationId xmlns:p14="http://schemas.microsoft.com/office/powerpoint/2010/main" val="3584644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lstStyle/>
          <a:p>
            <a:r>
              <a:rPr lang="en-US" dirty="0"/>
              <a:t>Flow of the Presentation</a:t>
            </a:r>
            <a:endParaRPr lang="en-IN" dirty="0"/>
          </a:p>
        </p:txBody>
      </p:sp>
      <p:sp>
        <p:nvSpPr>
          <p:cNvPr id="3" name="Content Placeholder 2">
            <a:extLst>
              <a:ext uri="{FF2B5EF4-FFF2-40B4-BE49-F238E27FC236}">
                <a16:creationId xmlns:a16="http://schemas.microsoft.com/office/drawing/2014/main" id="{132CDD58-A689-D9EA-4188-6A923D49669E}"/>
              </a:ext>
            </a:extLst>
          </p:cNvPr>
          <p:cNvSpPr>
            <a:spLocks noGrp="1"/>
          </p:cNvSpPr>
          <p:nvPr>
            <p:ph idx="1"/>
          </p:nvPr>
        </p:nvSpPr>
        <p:spPr>
          <a:xfrm>
            <a:off x="1059715" y="1270281"/>
            <a:ext cx="5403833" cy="367553"/>
          </a:xfrm>
        </p:spPr>
        <p:txBody>
          <a:bodyPr>
            <a:noAutofit/>
          </a:bodyPr>
          <a:lstStyle/>
          <a:p>
            <a:pPr marL="0" indent="0" rtl="0" fontAlgn="base">
              <a:spcBef>
                <a:spcPts val="0"/>
              </a:spcBef>
              <a:spcAft>
                <a:spcPts val="0"/>
              </a:spcAft>
              <a:buNone/>
            </a:pPr>
            <a:r>
              <a:rPr lang="en-US" sz="1700" b="1" dirty="0">
                <a:solidFill>
                  <a:schemeClr val="bg1">
                    <a:lumMod val="75000"/>
                  </a:schemeClr>
                </a:solidFill>
                <a:latin typeface="+mj-lt"/>
              </a:rPr>
              <a:t>Insights – Summary</a:t>
            </a:r>
          </a:p>
        </p:txBody>
      </p:sp>
      <p:sp>
        <p:nvSpPr>
          <p:cNvPr id="5" name="Content Placeholder 2">
            <a:extLst>
              <a:ext uri="{FF2B5EF4-FFF2-40B4-BE49-F238E27FC236}">
                <a16:creationId xmlns:a16="http://schemas.microsoft.com/office/drawing/2014/main" id="{7D10CB27-09EF-3CB3-AEFE-573FC1C42FC3}"/>
              </a:ext>
            </a:extLst>
          </p:cNvPr>
          <p:cNvSpPr txBox="1">
            <a:spLocks/>
          </p:cNvSpPr>
          <p:nvPr/>
        </p:nvSpPr>
        <p:spPr>
          <a:xfrm>
            <a:off x="1059715" y="2105352"/>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bg1">
                    <a:lumMod val="75000"/>
                  </a:schemeClr>
                </a:solidFill>
                <a:latin typeface="+mj-lt"/>
              </a:rPr>
              <a:t>Insights – Deep Dive</a:t>
            </a:r>
          </a:p>
        </p:txBody>
      </p:sp>
      <p:sp>
        <p:nvSpPr>
          <p:cNvPr id="7" name="Content Placeholder 2">
            <a:extLst>
              <a:ext uri="{FF2B5EF4-FFF2-40B4-BE49-F238E27FC236}">
                <a16:creationId xmlns:a16="http://schemas.microsoft.com/office/drawing/2014/main" id="{84D9E71D-BA9E-519B-6F39-0E6D6E7F4C1E}"/>
              </a:ext>
            </a:extLst>
          </p:cNvPr>
          <p:cNvSpPr txBox="1">
            <a:spLocks/>
          </p:cNvSpPr>
          <p:nvPr/>
        </p:nvSpPr>
        <p:spPr>
          <a:xfrm>
            <a:off x="1059715" y="2940423"/>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bg1">
                    <a:lumMod val="75000"/>
                  </a:schemeClr>
                </a:solidFill>
                <a:latin typeface="+mj-lt"/>
              </a:rPr>
              <a:t>Machine Learning Model</a:t>
            </a:r>
          </a:p>
        </p:txBody>
      </p:sp>
      <p:sp>
        <p:nvSpPr>
          <p:cNvPr id="11" name="Content Placeholder 2">
            <a:extLst>
              <a:ext uri="{FF2B5EF4-FFF2-40B4-BE49-F238E27FC236}">
                <a16:creationId xmlns:a16="http://schemas.microsoft.com/office/drawing/2014/main" id="{9824A861-F8D9-F4D9-FF65-9D52599B0B53}"/>
              </a:ext>
            </a:extLst>
          </p:cNvPr>
          <p:cNvSpPr txBox="1">
            <a:spLocks/>
          </p:cNvSpPr>
          <p:nvPr/>
        </p:nvSpPr>
        <p:spPr>
          <a:xfrm>
            <a:off x="1059715" y="3769660"/>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bg1">
                    <a:lumMod val="75000"/>
                  </a:schemeClr>
                </a:solidFill>
                <a:latin typeface="+mj-lt"/>
              </a:rPr>
              <a:t>Interface for Laptop Price Prediction</a:t>
            </a:r>
          </a:p>
        </p:txBody>
      </p:sp>
      <p:sp>
        <p:nvSpPr>
          <p:cNvPr id="12" name="Content Placeholder 2">
            <a:extLst>
              <a:ext uri="{FF2B5EF4-FFF2-40B4-BE49-F238E27FC236}">
                <a16:creationId xmlns:a16="http://schemas.microsoft.com/office/drawing/2014/main" id="{3501AA3D-F3A1-C6C9-099A-0646B4122BF1}"/>
              </a:ext>
            </a:extLst>
          </p:cNvPr>
          <p:cNvSpPr txBox="1">
            <a:spLocks/>
          </p:cNvSpPr>
          <p:nvPr/>
        </p:nvSpPr>
        <p:spPr>
          <a:xfrm>
            <a:off x="1059716" y="4610566"/>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accent4"/>
                </a:solidFill>
                <a:latin typeface="+mj-lt"/>
              </a:rPr>
              <a:t>Recommendations – The Way Forward</a:t>
            </a:r>
          </a:p>
        </p:txBody>
      </p:sp>
      <p:pic>
        <p:nvPicPr>
          <p:cNvPr id="14" name="Graphic 13">
            <a:extLst>
              <a:ext uri="{FF2B5EF4-FFF2-40B4-BE49-F238E27FC236}">
                <a16:creationId xmlns:a16="http://schemas.microsoft.com/office/drawing/2014/main" id="{DBB083AD-53C4-7815-E197-6F792500C7E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792"/>
          <a:stretch/>
        </p:blipFill>
        <p:spPr>
          <a:xfrm>
            <a:off x="397515" y="1949694"/>
            <a:ext cx="662200" cy="692478"/>
          </a:xfrm>
          <a:prstGeom prst="rect">
            <a:avLst/>
          </a:prstGeom>
        </p:spPr>
      </p:pic>
      <p:pic>
        <p:nvPicPr>
          <p:cNvPr id="16" name="Graphic 15">
            <a:extLst>
              <a:ext uri="{FF2B5EF4-FFF2-40B4-BE49-F238E27FC236}">
                <a16:creationId xmlns:a16="http://schemas.microsoft.com/office/drawing/2014/main" id="{0E67EC72-9444-5F3E-EF96-A3ECA96099F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9208"/>
          <a:stretch/>
        </p:blipFill>
        <p:spPr>
          <a:xfrm>
            <a:off x="397515" y="3649950"/>
            <a:ext cx="662200" cy="668755"/>
          </a:xfrm>
          <a:prstGeom prst="rect">
            <a:avLst/>
          </a:prstGeom>
        </p:spPr>
      </p:pic>
      <p:pic>
        <p:nvPicPr>
          <p:cNvPr id="18" name="Graphic 17">
            <a:extLst>
              <a:ext uri="{FF2B5EF4-FFF2-40B4-BE49-F238E27FC236}">
                <a16:creationId xmlns:a16="http://schemas.microsoft.com/office/drawing/2014/main" id="{32B2ED36-601D-E940-35E1-F900736202D9}"/>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16777"/>
          <a:stretch/>
        </p:blipFill>
        <p:spPr>
          <a:xfrm>
            <a:off x="397515" y="2752647"/>
            <a:ext cx="662200" cy="676352"/>
          </a:xfrm>
          <a:prstGeom prst="rect">
            <a:avLst/>
          </a:prstGeom>
        </p:spPr>
      </p:pic>
      <p:pic>
        <p:nvPicPr>
          <p:cNvPr id="24" name="Graphic 23">
            <a:extLst>
              <a:ext uri="{FF2B5EF4-FFF2-40B4-BE49-F238E27FC236}">
                <a16:creationId xmlns:a16="http://schemas.microsoft.com/office/drawing/2014/main" id="{B1B0F3D6-EE97-5B77-9085-50B6B9CD31C5}"/>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17368"/>
          <a:stretch/>
        </p:blipFill>
        <p:spPr>
          <a:xfrm>
            <a:off x="397515" y="1205856"/>
            <a:ext cx="662200" cy="683983"/>
          </a:xfrm>
          <a:prstGeom prst="rect">
            <a:avLst/>
          </a:prstGeom>
        </p:spPr>
      </p:pic>
      <p:pic>
        <p:nvPicPr>
          <p:cNvPr id="26" name="Graphic 25">
            <a:extLst>
              <a:ext uri="{FF2B5EF4-FFF2-40B4-BE49-F238E27FC236}">
                <a16:creationId xmlns:a16="http://schemas.microsoft.com/office/drawing/2014/main" id="{CA9F5C4F-0DEB-923F-2F5D-2B9C15441DD5}"/>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20247"/>
          <a:stretch/>
        </p:blipFill>
        <p:spPr>
          <a:xfrm>
            <a:off x="397515" y="4393783"/>
            <a:ext cx="707485" cy="692478"/>
          </a:xfrm>
          <a:prstGeom prst="rect">
            <a:avLst/>
          </a:prstGeom>
        </p:spPr>
      </p:pic>
    </p:spTree>
    <p:extLst>
      <p:ext uri="{BB962C8B-B14F-4D97-AF65-F5344CB8AC3E}">
        <p14:creationId xmlns:p14="http://schemas.microsoft.com/office/powerpoint/2010/main" val="3029494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normAutofit/>
          </a:bodyPr>
          <a:lstStyle/>
          <a:p>
            <a:r>
              <a:rPr lang="en-US" dirty="0"/>
              <a:t>The Customer’s Dilemma</a:t>
            </a:r>
            <a:endParaRPr lang="en-IN" dirty="0"/>
          </a:p>
        </p:txBody>
      </p:sp>
      <p:sp>
        <p:nvSpPr>
          <p:cNvPr id="11" name="Rectangle 10">
            <a:extLst>
              <a:ext uri="{FF2B5EF4-FFF2-40B4-BE49-F238E27FC236}">
                <a16:creationId xmlns:a16="http://schemas.microsoft.com/office/drawing/2014/main" id="{4826CB85-1F39-17C6-2D6C-51AD99DCDE3A}"/>
              </a:ext>
            </a:extLst>
          </p:cNvPr>
          <p:cNvSpPr/>
          <p:nvPr/>
        </p:nvSpPr>
        <p:spPr>
          <a:xfrm>
            <a:off x="6194613" y="914400"/>
            <a:ext cx="5641311" cy="459154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TextBox 12">
            <a:extLst>
              <a:ext uri="{FF2B5EF4-FFF2-40B4-BE49-F238E27FC236}">
                <a16:creationId xmlns:a16="http://schemas.microsoft.com/office/drawing/2014/main" id="{13B4E24D-1D46-3783-9423-DED977987137}"/>
              </a:ext>
            </a:extLst>
          </p:cNvPr>
          <p:cNvSpPr txBox="1"/>
          <p:nvPr/>
        </p:nvSpPr>
        <p:spPr>
          <a:xfrm>
            <a:off x="6535269" y="1132682"/>
            <a:ext cx="5118849" cy="4154984"/>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average customer has a dilemma when he comes to purchase a laptop at the retail store.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He has several brands to choose from. Within these brands he has several choices of specifications. Within each choice of specifications he has brands he can choose from (such as GPU brands) and so on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He has a limited budget in mind and needs to work within that constraint, but also gain the most value for his money</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Laptops are not a frequent purchase – they are durable goods.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Therefore there would be a lot of research and thought before the decision is made to purchase a laptop.</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Considering all this, the customer is faced with several CONJOINT CASES when trying to make a decision on which model of laptop to purchase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dirty="0"/>
              <a:t>It is in the retailer’s best interest to find an opportunity in this problem and solve the customer’s dilemma effectively by tailoring services to meet each customer’s unique needs</a:t>
            </a:r>
          </a:p>
        </p:txBody>
      </p:sp>
      <p:pic>
        <p:nvPicPr>
          <p:cNvPr id="7" name="Picture 6">
            <a:extLst>
              <a:ext uri="{FF2B5EF4-FFF2-40B4-BE49-F238E27FC236}">
                <a16:creationId xmlns:a16="http://schemas.microsoft.com/office/drawing/2014/main" id="{D37FF3F8-4CD3-3E6E-BD51-ECDAD676C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389" y="1425319"/>
            <a:ext cx="2302045" cy="2353305"/>
          </a:xfrm>
          <a:prstGeom prst="rect">
            <a:avLst/>
          </a:prstGeom>
        </p:spPr>
      </p:pic>
      <p:sp>
        <p:nvSpPr>
          <p:cNvPr id="8" name="TextBox 7">
            <a:extLst>
              <a:ext uri="{FF2B5EF4-FFF2-40B4-BE49-F238E27FC236}">
                <a16:creationId xmlns:a16="http://schemas.microsoft.com/office/drawing/2014/main" id="{FB35A48E-17B1-E8B6-E566-65EF832D87BF}"/>
              </a:ext>
            </a:extLst>
          </p:cNvPr>
          <p:cNvSpPr txBox="1"/>
          <p:nvPr/>
        </p:nvSpPr>
        <p:spPr>
          <a:xfrm>
            <a:off x="753036" y="4048443"/>
            <a:ext cx="3979807" cy="461665"/>
          </a:xfrm>
          <a:prstGeom prst="rect">
            <a:avLst/>
          </a:prstGeom>
          <a:noFill/>
        </p:spPr>
        <p:txBody>
          <a:bodyPr wrap="none" rtlCol="0">
            <a:spAutoFit/>
          </a:bodyPr>
          <a:lstStyle/>
          <a:p>
            <a:r>
              <a:rPr lang="en-US" sz="2400" b="1" dirty="0">
                <a:solidFill>
                  <a:schemeClr val="accent4"/>
                </a:solidFill>
              </a:rPr>
              <a:t>Dilemmas of Conjoint Cases</a:t>
            </a:r>
            <a:endParaRPr lang="en-IN" sz="2400" b="1" dirty="0">
              <a:solidFill>
                <a:schemeClr val="accent4"/>
              </a:solidFill>
            </a:endParaRPr>
          </a:p>
        </p:txBody>
      </p:sp>
    </p:spTree>
    <p:extLst>
      <p:ext uri="{BB962C8B-B14F-4D97-AF65-F5344CB8AC3E}">
        <p14:creationId xmlns:p14="http://schemas.microsoft.com/office/powerpoint/2010/main" val="2891893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normAutofit/>
          </a:bodyPr>
          <a:lstStyle/>
          <a:p>
            <a:r>
              <a:rPr lang="en-US" dirty="0"/>
              <a:t>The Way Forward – How to Meet Customer’s Unique Needs</a:t>
            </a:r>
            <a:endParaRPr lang="en-IN" dirty="0"/>
          </a:p>
        </p:txBody>
      </p:sp>
      <p:sp>
        <p:nvSpPr>
          <p:cNvPr id="11" name="Rectangle 10">
            <a:extLst>
              <a:ext uri="{FF2B5EF4-FFF2-40B4-BE49-F238E27FC236}">
                <a16:creationId xmlns:a16="http://schemas.microsoft.com/office/drawing/2014/main" id="{4826CB85-1F39-17C6-2D6C-51AD99DCDE3A}"/>
              </a:ext>
            </a:extLst>
          </p:cNvPr>
          <p:cNvSpPr/>
          <p:nvPr/>
        </p:nvSpPr>
        <p:spPr>
          <a:xfrm>
            <a:off x="6194613" y="914400"/>
            <a:ext cx="5641311" cy="459154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TextBox 12">
            <a:extLst>
              <a:ext uri="{FF2B5EF4-FFF2-40B4-BE49-F238E27FC236}">
                <a16:creationId xmlns:a16="http://schemas.microsoft.com/office/drawing/2014/main" id="{13B4E24D-1D46-3783-9423-DED977987137}"/>
              </a:ext>
            </a:extLst>
          </p:cNvPr>
          <p:cNvSpPr txBox="1"/>
          <p:nvPr/>
        </p:nvSpPr>
        <p:spPr>
          <a:xfrm>
            <a:off x="6633880" y="1235554"/>
            <a:ext cx="4957484" cy="4154984"/>
          </a:xfrm>
          <a:prstGeom prst="rect">
            <a:avLst/>
          </a:prstGeom>
          <a:noFill/>
        </p:spPr>
        <p:txBody>
          <a:bodyPr wrap="square" rtlCol="0">
            <a:spAutoFit/>
          </a:bodyPr>
          <a:lstStyle/>
          <a:p>
            <a:r>
              <a:rPr lang="en-US" sz="1200" dirty="0"/>
              <a:t>By using the pre-existing customer data, </a:t>
            </a:r>
            <a:r>
              <a:rPr lang="en-US" sz="1200" dirty="0" err="1"/>
              <a:t>SmartTech</a:t>
            </a:r>
            <a:r>
              <a:rPr lang="en-US" sz="1200" dirty="0"/>
              <a:t> can do a customer segmentation project that would help:</a:t>
            </a:r>
          </a:p>
          <a:p>
            <a:pPr marL="285750" indent="-285750">
              <a:buFont typeface="Arial" panose="020B0604020202020204" pitchFamily="34" charset="0"/>
              <a:buChar char="•"/>
            </a:pPr>
            <a:endParaRPr lang="en-US" sz="1200" dirty="0"/>
          </a:p>
          <a:p>
            <a:pPr marL="742950" lvl="1" indent="-285750">
              <a:buFont typeface="Arial" panose="020B0604020202020204" pitchFamily="34" charset="0"/>
              <a:buChar char="•"/>
            </a:pPr>
            <a:r>
              <a:rPr lang="en-US" sz="1200" dirty="0"/>
              <a:t>Segment the customers by demographics and/or geographies</a:t>
            </a:r>
          </a:p>
          <a:p>
            <a:pPr marL="742950" lvl="1" indent="-285750">
              <a:buFont typeface="Arial" panose="020B0604020202020204" pitchFamily="34" charset="0"/>
              <a:buChar char="•"/>
            </a:pPr>
            <a:r>
              <a:rPr lang="en-US" sz="1200" dirty="0"/>
              <a:t>Understand the types of laptops and budget-groups each of these customers generally purchase</a:t>
            </a:r>
          </a:p>
          <a:p>
            <a:pPr marL="742950" lvl="1" indent="-285750">
              <a:buFont typeface="Arial" panose="020B0604020202020204" pitchFamily="34" charset="0"/>
              <a:buChar char="•"/>
            </a:pPr>
            <a:r>
              <a:rPr lang="en-US" sz="1200" dirty="0"/>
              <a:t>Understand each segment’s different usage, attitudes and needs within the category of laptops</a:t>
            </a:r>
          </a:p>
          <a:p>
            <a:endParaRPr lang="en-US" sz="1200" dirty="0"/>
          </a:p>
          <a:p>
            <a:r>
              <a:rPr lang="en-US" sz="1200" dirty="0"/>
              <a:t>With this deeper understanding of its customers, </a:t>
            </a:r>
            <a:r>
              <a:rPr lang="en-US" sz="1200" dirty="0" err="1"/>
              <a:t>SmartTech</a:t>
            </a:r>
            <a:r>
              <a:rPr lang="en-US" sz="1200" dirty="0"/>
              <a:t> could do the following:</a:t>
            </a:r>
          </a:p>
          <a:p>
            <a:endParaRPr lang="en-US" sz="1200" dirty="0"/>
          </a:p>
          <a:p>
            <a:pPr marL="171450" indent="-171450">
              <a:buFont typeface="Arial" panose="020B0604020202020204" pitchFamily="34" charset="0"/>
              <a:buChar char="•"/>
            </a:pPr>
            <a:r>
              <a:rPr lang="en-US" sz="1200" dirty="0"/>
              <a:t>Equip and train store personnel to recognize each segment of customers when they enter and enquire at the store</a:t>
            </a:r>
            <a:br>
              <a:rPr lang="en-US" sz="1200" dirty="0"/>
            </a:br>
            <a:endParaRPr lang="en-US" sz="1200" dirty="0"/>
          </a:p>
          <a:p>
            <a:pPr marL="171450" indent="-171450">
              <a:buFont typeface="Arial" panose="020B0604020202020204" pitchFamily="34" charset="0"/>
              <a:buChar char="•"/>
            </a:pPr>
            <a:r>
              <a:rPr lang="en-US" sz="1200" dirty="0"/>
              <a:t>Store personnel can tailor the advise provided on laptops to suit that segment and their budget</a:t>
            </a:r>
            <a:br>
              <a:rPr lang="en-US" sz="1200" dirty="0"/>
            </a:br>
            <a:endParaRPr lang="en-US" sz="1200" dirty="0"/>
          </a:p>
          <a:p>
            <a:pPr marL="171450" indent="-171450">
              <a:buFont typeface="Arial" panose="020B0604020202020204" pitchFamily="34" charset="0"/>
              <a:buChar char="•"/>
            </a:pPr>
            <a:r>
              <a:rPr lang="en-US" sz="1200" dirty="0"/>
              <a:t>Segment-specific offers could be provided by </a:t>
            </a:r>
            <a:r>
              <a:rPr lang="en-US" sz="1200" dirty="0" err="1"/>
              <a:t>SmartTech</a:t>
            </a:r>
            <a:r>
              <a:rPr lang="en-US" sz="1200" dirty="0"/>
              <a:t> to help increase the sales in certain seasons when sales are higher</a:t>
            </a:r>
          </a:p>
          <a:p>
            <a:pPr marL="285750" indent="-285750">
              <a:buFont typeface="Arial" panose="020B0604020202020204" pitchFamily="34" charset="0"/>
              <a:buChar char="•"/>
            </a:pPr>
            <a:endParaRPr lang="en-US" sz="1200" dirty="0"/>
          </a:p>
        </p:txBody>
      </p:sp>
      <p:pic>
        <p:nvPicPr>
          <p:cNvPr id="4" name="Picture 3">
            <a:extLst>
              <a:ext uri="{FF2B5EF4-FFF2-40B4-BE49-F238E27FC236}">
                <a16:creationId xmlns:a16="http://schemas.microsoft.com/office/drawing/2014/main" id="{9D48CF40-BEDF-5E62-A491-515D653B7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959" y="1235554"/>
            <a:ext cx="5055809" cy="3013262"/>
          </a:xfrm>
          <a:prstGeom prst="rect">
            <a:avLst/>
          </a:prstGeom>
        </p:spPr>
      </p:pic>
      <p:sp>
        <p:nvSpPr>
          <p:cNvPr id="5" name="TextBox 4">
            <a:extLst>
              <a:ext uri="{FF2B5EF4-FFF2-40B4-BE49-F238E27FC236}">
                <a16:creationId xmlns:a16="http://schemas.microsoft.com/office/drawing/2014/main" id="{87127F3B-2418-334D-024E-68AAA5F68EA5}"/>
              </a:ext>
            </a:extLst>
          </p:cNvPr>
          <p:cNvSpPr txBox="1"/>
          <p:nvPr/>
        </p:nvSpPr>
        <p:spPr>
          <a:xfrm>
            <a:off x="1271112" y="4451856"/>
            <a:ext cx="3423501" cy="461665"/>
          </a:xfrm>
          <a:prstGeom prst="rect">
            <a:avLst/>
          </a:prstGeom>
          <a:noFill/>
        </p:spPr>
        <p:txBody>
          <a:bodyPr wrap="none" rtlCol="0">
            <a:spAutoFit/>
          </a:bodyPr>
          <a:lstStyle/>
          <a:p>
            <a:r>
              <a:rPr lang="en-US" sz="2400" b="1" dirty="0">
                <a:solidFill>
                  <a:schemeClr val="accent4"/>
                </a:solidFill>
              </a:rPr>
              <a:t>Customer Segmentation</a:t>
            </a:r>
            <a:endParaRPr lang="en-IN" sz="2400" b="1" dirty="0">
              <a:solidFill>
                <a:schemeClr val="accent4"/>
              </a:solidFill>
            </a:endParaRPr>
          </a:p>
        </p:txBody>
      </p:sp>
    </p:spTree>
    <p:extLst>
      <p:ext uri="{BB962C8B-B14F-4D97-AF65-F5344CB8AC3E}">
        <p14:creationId xmlns:p14="http://schemas.microsoft.com/office/powerpoint/2010/main" val="2754122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normAutofit/>
          </a:bodyPr>
          <a:lstStyle/>
          <a:p>
            <a:r>
              <a:rPr lang="en-US" dirty="0"/>
              <a:t>The Way Forward</a:t>
            </a:r>
            <a:endParaRPr lang="en-IN" dirty="0"/>
          </a:p>
        </p:txBody>
      </p:sp>
      <p:sp>
        <p:nvSpPr>
          <p:cNvPr id="11" name="Rectangle 10">
            <a:extLst>
              <a:ext uri="{FF2B5EF4-FFF2-40B4-BE49-F238E27FC236}">
                <a16:creationId xmlns:a16="http://schemas.microsoft.com/office/drawing/2014/main" id="{4826CB85-1F39-17C6-2D6C-51AD99DCDE3A}"/>
              </a:ext>
            </a:extLst>
          </p:cNvPr>
          <p:cNvSpPr/>
          <p:nvPr/>
        </p:nvSpPr>
        <p:spPr>
          <a:xfrm>
            <a:off x="6194613" y="914400"/>
            <a:ext cx="5641311" cy="45915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TextBox 12">
            <a:extLst>
              <a:ext uri="{FF2B5EF4-FFF2-40B4-BE49-F238E27FC236}">
                <a16:creationId xmlns:a16="http://schemas.microsoft.com/office/drawing/2014/main" id="{13B4E24D-1D46-3783-9423-DED977987137}"/>
              </a:ext>
            </a:extLst>
          </p:cNvPr>
          <p:cNvSpPr txBox="1"/>
          <p:nvPr/>
        </p:nvSpPr>
        <p:spPr>
          <a:xfrm>
            <a:off x="6642845" y="1235553"/>
            <a:ext cx="4894731" cy="3970318"/>
          </a:xfrm>
          <a:prstGeom prst="rect">
            <a:avLst/>
          </a:prstGeom>
          <a:noFill/>
        </p:spPr>
        <p:txBody>
          <a:bodyPr wrap="square" rtlCol="0">
            <a:spAutoFit/>
          </a:bodyPr>
          <a:lstStyle/>
          <a:p>
            <a:r>
              <a:rPr lang="en-US" sz="1200" b="1" dirty="0">
                <a:solidFill>
                  <a:schemeClr val="bg2"/>
                </a:solidFill>
              </a:rPr>
              <a:t>Price Estimation:</a:t>
            </a:r>
          </a:p>
          <a:p>
            <a:endParaRPr lang="en-US" sz="1200" b="1" dirty="0">
              <a:solidFill>
                <a:schemeClr val="bg2"/>
              </a:solidFill>
            </a:endParaRPr>
          </a:p>
          <a:p>
            <a:pPr marL="171450" indent="-171450">
              <a:buFont typeface="Arial" panose="020B0604020202020204" pitchFamily="34" charset="0"/>
              <a:buChar char="•"/>
            </a:pPr>
            <a:r>
              <a:rPr lang="en-US" sz="1200" dirty="0">
                <a:solidFill>
                  <a:schemeClr val="bg2"/>
                </a:solidFill>
              </a:rPr>
              <a:t>Given the existing data on general prices in the retail laptop selling market and high-level competition price data, price changes could be estimated which would help forecast future sales trends as well.</a:t>
            </a:r>
          </a:p>
          <a:p>
            <a:pPr marL="171450" indent="-171450">
              <a:buFont typeface="Arial" panose="020B0604020202020204" pitchFamily="34" charset="0"/>
              <a:buChar char="•"/>
            </a:pPr>
            <a:endParaRPr lang="en-US" sz="1200" dirty="0">
              <a:solidFill>
                <a:schemeClr val="bg2"/>
              </a:solidFill>
            </a:endParaRPr>
          </a:p>
          <a:p>
            <a:endParaRPr lang="en-US" sz="1200" dirty="0">
              <a:solidFill>
                <a:schemeClr val="bg2"/>
              </a:solidFill>
            </a:endParaRPr>
          </a:p>
          <a:p>
            <a:r>
              <a:rPr lang="en-US" sz="1200" b="1" dirty="0">
                <a:solidFill>
                  <a:schemeClr val="bg2"/>
                </a:solidFill>
              </a:rPr>
              <a:t>Demand Estimation:</a:t>
            </a:r>
          </a:p>
          <a:p>
            <a:endParaRPr lang="en-US" sz="1200" b="1" dirty="0">
              <a:solidFill>
                <a:schemeClr val="bg2"/>
              </a:solidFill>
            </a:endParaRPr>
          </a:p>
          <a:p>
            <a:pPr marL="171450" indent="-171450">
              <a:buFont typeface="Arial" panose="020B0604020202020204" pitchFamily="34" charset="0"/>
              <a:buChar char="•"/>
            </a:pPr>
            <a:r>
              <a:rPr lang="en-US" sz="1200" dirty="0">
                <a:solidFill>
                  <a:schemeClr val="bg2"/>
                </a:solidFill>
              </a:rPr>
              <a:t>With the help of inventory and sales data of the store, future demand trends could be forecasted, which helps in maintaining optimal stock levels of different laptops</a:t>
            </a:r>
          </a:p>
          <a:p>
            <a:pPr marL="171450" indent="-171450">
              <a:buFont typeface="Arial" panose="020B0604020202020204" pitchFamily="34" charset="0"/>
              <a:buChar char="•"/>
            </a:pPr>
            <a:endParaRPr lang="en-US" sz="1200" dirty="0">
              <a:solidFill>
                <a:schemeClr val="bg2"/>
              </a:solidFill>
            </a:endParaRPr>
          </a:p>
          <a:p>
            <a:endParaRPr lang="en-US" sz="1200" dirty="0">
              <a:solidFill>
                <a:schemeClr val="bg2"/>
              </a:solidFill>
            </a:endParaRPr>
          </a:p>
          <a:p>
            <a:r>
              <a:rPr lang="en-US" sz="1200" b="1" dirty="0">
                <a:solidFill>
                  <a:schemeClr val="bg2"/>
                </a:solidFill>
              </a:rPr>
              <a:t>Market Basket Analysis:</a:t>
            </a:r>
          </a:p>
          <a:p>
            <a:endParaRPr lang="en-US" sz="1200" b="1" dirty="0">
              <a:solidFill>
                <a:schemeClr val="bg2"/>
              </a:solidFill>
            </a:endParaRPr>
          </a:p>
          <a:p>
            <a:pPr marL="171450" indent="-171450">
              <a:buFont typeface="Arial" panose="020B0604020202020204" pitchFamily="34" charset="0"/>
              <a:buChar char="•"/>
            </a:pPr>
            <a:r>
              <a:rPr lang="en-US" sz="1200" dirty="0">
                <a:solidFill>
                  <a:schemeClr val="bg2"/>
                </a:solidFill>
              </a:rPr>
              <a:t>This analysis would help in identifying purchase patterns among customers by using the existing customer purchase datasets, and it is useful to identify and target customers through cross-promotions of products (</a:t>
            </a:r>
            <a:r>
              <a:rPr lang="en-US" sz="1200" dirty="0" err="1">
                <a:solidFill>
                  <a:schemeClr val="bg2"/>
                </a:solidFill>
              </a:rPr>
              <a:t>eg.</a:t>
            </a:r>
            <a:r>
              <a:rPr lang="en-US" sz="1200" dirty="0">
                <a:solidFill>
                  <a:schemeClr val="bg2"/>
                </a:solidFill>
              </a:rPr>
              <a:t> Cordless mouse/bag/headset sold along with a laptop)</a:t>
            </a:r>
          </a:p>
        </p:txBody>
      </p:sp>
      <p:sp>
        <p:nvSpPr>
          <p:cNvPr id="5" name="TextBox 4">
            <a:extLst>
              <a:ext uri="{FF2B5EF4-FFF2-40B4-BE49-F238E27FC236}">
                <a16:creationId xmlns:a16="http://schemas.microsoft.com/office/drawing/2014/main" id="{87127F3B-2418-334D-024E-68AAA5F68EA5}"/>
              </a:ext>
            </a:extLst>
          </p:cNvPr>
          <p:cNvSpPr txBox="1"/>
          <p:nvPr/>
        </p:nvSpPr>
        <p:spPr>
          <a:xfrm>
            <a:off x="3270744" y="1484538"/>
            <a:ext cx="2601861" cy="1200329"/>
          </a:xfrm>
          <a:prstGeom prst="rect">
            <a:avLst/>
          </a:prstGeom>
          <a:noFill/>
        </p:spPr>
        <p:txBody>
          <a:bodyPr wrap="square" rtlCol="0">
            <a:spAutoFit/>
          </a:bodyPr>
          <a:lstStyle/>
          <a:p>
            <a:r>
              <a:rPr lang="en-US" sz="2400" b="1" dirty="0">
                <a:solidFill>
                  <a:schemeClr val="accent4"/>
                </a:solidFill>
              </a:rPr>
              <a:t>Price &amp; Demand Estimation Analysis</a:t>
            </a:r>
            <a:endParaRPr lang="en-IN" sz="2400" b="1" dirty="0">
              <a:solidFill>
                <a:schemeClr val="accent4"/>
              </a:solidFill>
            </a:endParaRPr>
          </a:p>
        </p:txBody>
      </p:sp>
      <p:pic>
        <p:nvPicPr>
          <p:cNvPr id="6" name="Picture 5">
            <a:extLst>
              <a:ext uri="{FF2B5EF4-FFF2-40B4-BE49-F238E27FC236}">
                <a16:creationId xmlns:a16="http://schemas.microsoft.com/office/drawing/2014/main" id="{CA38A306-064B-7959-7A6C-71CEFAAD1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914400"/>
            <a:ext cx="2186737" cy="2186737"/>
          </a:xfrm>
          <a:prstGeom prst="rect">
            <a:avLst/>
          </a:prstGeom>
        </p:spPr>
      </p:pic>
      <p:pic>
        <p:nvPicPr>
          <p:cNvPr id="8" name="Picture 7">
            <a:extLst>
              <a:ext uri="{FF2B5EF4-FFF2-40B4-BE49-F238E27FC236}">
                <a16:creationId xmlns:a16="http://schemas.microsoft.com/office/drawing/2014/main" id="{8E2E4675-65B5-D743-0BDE-E1B10CF8C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13" y="3599890"/>
            <a:ext cx="3470910" cy="1837142"/>
          </a:xfrm>
          <a:prstGeom prst="rect">
            <a:avLst/>
          </a:prstGeom>
        </p:spPr>
      </p:pic>
      <p:sp>
        <p:nvSpPr>
          <p:cNvPr id="9" name="TextBox 8">
            <a:extLst>
              <a:ext uri="{FF2B5EF4-FFF2-40B4-BE49-F238E27FC236}">
                <a16:creationId xmlns:a16="http://schemas.microsoft.com/office/drawing/2014/main" id="{9EE92E87-D085-CB28-C3B0-8A74B34A6EAD}"/>
              </a:ext>
            </a:extLst>
          </p:cNvPr>
          <p:cNvSpPr txBox="1"/>
          <p:nvPr/>
        </p:nvSpPr>
        <p:spPr>
          <a:xfrm>
            <a:off x="3270744" y="4102962"/>
            <a:ext cx="2601861" cy="830997"/>
          </a:xfrm>
          <a:prstGeom prst="rect">
            <a:avLst/>
          </a:prstGeom>
          <a:noFill/>
        </p:spPr>
        <p:txBody>
          <a:bodyPr wrap="square" rtlCol="0">
            <a:spAutoFit/>
          </a:bodyPr>
          <a:lstStyle/>
          <a:p>
            <a:r>
              <a:rPr lang="en-US" sz="2400" b="1" dirty="0">
                <a:solidFill>
                  <a:schemeClr val="accent4"/>
                </a:solidFill>
              </a:rPr>
              <a:t>Market Basket Analysis</a:t>
            </a:r>
            <a:endParaRPr lang="en-IN" sz="2400" b="1" dirty="0">
              <a:solidFill>
                <a:schemeClr val="accent4"/>
              </a:solidFill>
            </a:endParaRPr>
          </a:p>
        </p:txBody>
      </p:sp>
    </p:spTree>
    <p:extLst>
      <p:ext uri="{BB962C8B-B14F-4D97-AF65-F5344CB8AC3E}">
        <p14:creationId xmlns:p14="http://schemas.microsoft.com/office/powerpoint/2010/main" val="48955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lstStyle/>
          <a:p>
            <a:r>
              <a:rPr lang="en-US" dirty="0"/>
              <a:t>Client Objectives &amp; Challenges</a:t>
            </a:r>
            <a:endParaRPr lang="en-IN" dirty="0"/>
          </a:p>
        </p:txBody>
      </p:sp>
      <p:sp>
        <p:nvSpPr>
          <p:cNvPr id="3" name="Content Placeholder 2">
            <a:extLst>
              <a:ext uri="{FF2B5EF4-FFF2-40B4-BE49-F238E27FC236}">
                <a16:creationId xmlns:a16="http://schemas.microsoft.com/office/drawing/2014/main" id="{132CDD58-A689-D9EA-4188-6A923D49669E}"/>
              </a:ext>
            </a:extLst>
          </p:cNvPr>
          <p:cNvSpPr>
            <a:spLocks noGrp="1"/>
          </p:cNvSpPr>
          <p:nvPr>
            <p:ph idx="1"/>
          </p:nvPr>
        </p:nvSpPr>
        <p:spPr>
          <a:xfrm>
            <a:off x="342543" y="2519082"/>
            <a:ext cx="5403833" cy="3010045"/>
          </a:xfrm>
        </p:spPr>
        <p:txBody>
          <a:bodyPr>
            <a:noAutofit/>
          </a:bodyPr>
          <a:lstStyle/>
          <a:p>
            <a:pPr rtl="0" fontAlgn="base">
              <a:spcBef>
                <a:spcPts val="0"/>
              </a:spcBef>
              <a:spcAft>
                <a:spcPts val="0"/>
              </a:spcAft>
              <a:buFont typeface="Arial" panose="020B0604020202020204" pitchFamily="34" charset="0"/>
              <a:buChar char="•"/>
            </a:pPr>
            <a:r>
              <a:rPr lang="en-US" sz="1700" b="1" i="0" u="none" strike="noStrike" dirty="0">
                <a:solidFill>
                  <a:schemeClr val="accent4"/>
                </a:solidFill>
                <a:effectLst/>
              </a:rPr>
              <a:t>Accurate Pricing:</a:t>
            </a:r>
            <a:r>
              <a:rPr lang="en-US" sz="1700" b="0" i="0" u="none" strike="noStrike" dirty="0">
                <a:solidFill>
                  <a:schemeClr val="accent4"/>
                </a:solidFill>
                <a:effectLst/>
              </a:rPr>
              <a:t> </a:t>
            </a:r>
            <a:r>
              <a:rPr lang="en-US" sz="1700" b="0" i="0" u="none" strike="noStrike" dirty="0">
                <a:solidFill>
                  <a:srgbClr val="374151"/>
                </a:solidFill>
                <a:effectLst/>
              </a:rPr>
              <a:t>Develop a model that can accurately predict laptop prices based on various features, helping our clients stay competitive in the market.</a:t>
            </a:r>
            <a:br>
              <a:rPr lang="en-US" sz="1700" b="0" i="0" u="none" strike="noStrike" dirty="0">
                <a:solidFill>
                  <a:srgbClr val="374151"/>
                </a:solidFill>
                <a:effectLst/>
              </a:rPr>
            </a:br>
            <a:endParaRPr lang="en-US" sz="1700" b="0" i="0" u="none" strike="noStrike" dirty="0">
              <a:solidFill>
                <a:srgbClr val="374151"/>
              </a:solidFill>
              <a:effectLst/>
            </a:endParaRPr>
          </a:p>
          <a:p>
            <a:pPr rtl="0" fontAlgn="base">
              <a:spcBef>
                <a:spcPts val="0"/>
              </a:spcBef>
              <a:spcAft>
                <a:spcPts val="0"/>
              </a:spcAft>
              <a:buFont typeface="Arial" panose="020B0604020202020204" pitchFamily="34" charset="0"/>
              <a:buChar char="•"/>
            </a:pPr>
            <a:r>
              <a:rPr lang="en-US" sz="1700" b="1" i="0" u="none" strike="noStrike" dirty="0">
                <a:solidFill>
                  <a:schemeClr val="accent4"/>
                </a:solidFill>
                <a:effectLst/>
              </a:rPr>
              <a:t>Market Positioning:</a:t>
            </a:r>
            <a:r>
              <a:rPr lang="en-US" sz="1700" b="0" i="0" u="none" strike="noStrike" dirty="0">
                <a:solidFill>
                  <a:schemeClr val="accent4"/>
                </a:solidFill>
                <a:effectLst/>
              </a:rPr>
              <a:t> </a:t>
            </a:r>
            <a:r>
              <a:rPr lang="en-US" sz="1700" b="0" i="0" u="none" strike="noStrike" dirty="0">
                <a:solidFill>
                  <a:srgbClr val="374151"/>
                </a:solidFill>
                <a:effectLst/>
              </a:rPr>
              <a:t>Understand how different features contribute to pricing, enabling </a:t>
            </a:r>
            <a:r>
              <a:rPr lang="en-US" sz="1700" b="0" i="0" u="none" strike="noStrike" dirty="0" err="1">
                <a:solidFill>
                  <a:srgbClr val="374151"/>
                </a:solidFill>
                <a:effectLst/>
              </a:rPr>
              <a:t>SmartTech</a:t>
            </a:r>
            <a:r>
              <a:rPr lang="en-US" sz="1700" b="0" i="0" u="none" strike="noStrike" dirty="0">
                <a:solidFill>
                  <a:srgbClr val="374151"/>
                </a:solidFill>
                <a:effectLst/>
              </a:rPr>
              <a:t> Co. to strategically position its laptops in the market.</a:t>
            </a:r>
            <a:br>
              <a:rPr lang="en-US" sz="1700" b="0" i="0" u="none" strike="noStrike" dirty="0">
                <a:solidFill>
                  <a:srgbClr val="374151"/>
                </a:solidFill>
                <a:effectLst/>
              </a:rPr>
            </a:br>
            <a:endParaRPr lang="en-US" sz="1700" b="0" i="0" u="none" strike="noStrike" dirty="0">
              <a:solidFill>
                <a:srgbClr val="374151"/>
              </a:solidFill>
              <a:effectLst/>
            </a:endParaRPr>
          </a:p>
          <a:p>
            <a:pPr rtl="0" fontAlgn="base">
              <a:spcBef>
                <a:spcPts val="0"/>
              </a:spcBef>
              <a:spcAft>
                <a:spcPts val="1500"/>
              </a:spcAft>
              <a:buFont typeface="Arial" panose="020B0604020202020204" pitchFamily="34" charset="0"/>
              <a:buChar char="•"/>
            </a:pPr>
            <a:r>
              <a:rPr lang="en-US" sz="1700" b="1" i="0" u="none" strike="noStrike" dirty="0">
                <a:solidFill>
                  <a:schemeClr val="accent4"/>
                </a:solidFill>
                <a:effectLst/>
              </a:rPr>
              <a:t>Brand Influence:</a:t>
            </a:r>
            <a:r>
              <a:rPr lang="en-US" sz="1700" b="0" i="0" u="none" strike="noStrike" dirty="0">
                <a:solidFill>
                  <a:schemeClr val="accent4"/>
                </a:solidFill>
                <a:effectLst/>
              </a:rPr>
              <a:t> </a:t>
            </a:r>
            <a:r>
              <a:rPr lang="en-US" sz="1700" b="0" i="0" u="none" strike="noStrike" dirty="0">
                <a:solidFill>
                  <a:srgbClr val="374151"/>
                </a:solidFill>
                <a:effectLst/>
              </a:rPr>
              <a:t>Assess the impact of brand reputation on pricing, providing insights into brand perception and market demand.</a:t>
            </a:r>
          </a:p>
        </p:txBody>
      </p:sp>
      <p:sp>
        <p:nvSpPr>
          <p:cNvPr id="4" name="Content Placeholder 2">
            <a:extLst>
              <a:ext uri="{FF2B5EF4-FFF2-40B4-BE49-F238E27FC236}">
                <a16:creationId xmlns:a16="http://schemas.microsoft.com/office/drawing/2014/main" id="{DF89322B-A5D1-B906-8025-DCB53360B57C}"/>
              </a:ext>
            </a:extLst>
          </p:cNvPr>
          <p:cNvSpPr txBox="1">
            <a:spLocks/>
          </p:cNvSpPr>
          <p:nvPr/>
        </p:nvSpPr>
        <p:spPr>
          <a:xfrm>
            <a:off x="6348896" y="2519082"/>
            <a:ext cx="5403833" cy="311971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fontAlgn="base">
              <a:spcBef>
                <a:spcPts val="0"/>
              </a:spcBef>
              <a:spcAft>
                <a:spcPts val="0"/>
              </a:spcAft>
              <a:buFont typeface="Arial" panose="020B0604020202020204" pitchFamily="34" charset="0"/>
              <a:buChar char="•"/>
            </a:pPr>
            <a:r>
              <a:rPr lang="en-US" sz="1800" b="1" i="0" u="none" strike="noStrike" dirty="0">
                <a:solidFill>
                  <a:schemeClr val="accent4"/>
                </a:solidFill>
                <a:effectLst/>
              </a:rPr>
              <a:t>Diverse Specifications:</a:t>
            </a:r>
            <a:r>
              <a:rPr lang="en-US" sz="1800" b="0" i="0" u="none" strike="noStrike" dirty="0">
                <a:solidFill>
                  <a:schemeClr val="accent4"/>
                </a:solidFill>
                <a:effectLst/>
              </a:rPr>
              <a:t> </a:t>
            </a:r>
            <a:r>
              <a:rPr lang="en-US" sz="1800" b="0" i="0" u="none" strike="noStrike" dirty="0">
                <a:solidFill>
                  <a:srgbClr val="374151"/>
                </a:solidFill>
                <a:effectLst/>
              </a:rPr>
              <a:t>The dataset encompasses laptops with diverse specifications. Our challenge is to build a model that generalizes well across a wide range of features.</a:t>
            </a:r>
            <a:br>
              <a:rPr lang="en-US" sz="1800" b="0" i="0" u="none" strike="noStrike" dirty="0">
                <a:solidFill>
                  <a:srgbClr val="374151"/>
                </a:solidFill>
                <a:effectLst/>
              </a:rPr>
            </a:br>
            <a:endParaRPr lang="en-US" sz="1800" b="0" i="0" u="none" strike="noStrike" dirty="0">
              <a:solidFill>
                <a:srgbClr val="374151"/>
              </a:solidFill>
              <a:effectLst/>
            </a:endParaRPr>
          </a:p>
          <a:p>
            <a:pPr rtl="0" fontAlgn="base">
              <a:spcBef>
                <a:spcPts val="0"/>
              </a:spcBef>
              <a:spcAft>
                <a:spcPts val="0"/>
              </a:spcAft>
              <a:buFont typeface="Arial" panose="020B0604020202020204" pitchFamily="34" charset="0"/>
              <a:buChar char="•"/>
            </a:pPr>
            <a:r>
              <a:rPr lang="en-US" sz="1800" b="1" i="0" u="none" strike="noStrike" dirty="0">
                <a:solidFill>
                  <a:schemeClr val="accent4"/>
                </a:solidFill>
                <a:effectLst/>
              </a:rPr>
              <a:t>Real-time Prediction:</a:t>
            </a:r>
            <a:r>
              <a:rPr lang="en-US" sz="1800" b="0" i="0" u="none" strike="noStrike" dirty="0">
                <a:solidFill>
                  <a:schemeClr val="accent4"/>
                </a:solidFill>
                <a:effectLst/>
              </a:rPr>
              <a:t> </a:t>
            </a:r>
            <a:r>
              <a:rPr lang="en-US" sz="1800" b="0" i="0" u="none" strike="noStrike" dirty="0">
                <a:solidFill>
                  <a:srgbClr val="374151"/>
                </a:solidFill>
                <a:effectLst/>
              </a:rPr>
              <a:t>The model should have the capability to predict prices for newly released laptops, reflecting the fast-paced nature of the tech industry.</a:t>
            </a:r>
            <a:br>
              <a:rPr lang="en-US" sz="1800" b="0" i="0" u="none" strike="noStrike" dirty="0">
                <a:solidFill>
                  <a:srgbClr val="374151"/>
                </a:solidFill>
                <a:effectLst/>
              </a:rPr>
            </a:br>
            <a:endParaRPr lang="en-US" sz="1800" b="0" i="0" u="none" strike="noStrike" dirty="0">
              <a:solidFill>
                <a:srgbClr val="374151"/>
              </a:solidFill>
              <a:effectLst/>
            </a:endParaRPr>
          </a:p>
          <a:p>
            <a:pPr rtl="0" fontAlgn="base">
              <a:spcBef>
                <a:spcPts val="0"/>
              </a:spcBef>
              <a:spcAft>
                <a:spcPts val="1500"/>
              </a:spcAft>
              <a:buFont typeface="Arial" panose="020B0604020202020204" pitchFamily="34" charset="0"/>
              <a:buChar char="•"/>
            </a:pPr>
            <a:r>
              <a:rPr lang="en-US" sz="1800" b="1" i="0" u="none" strike="noStrike" dirty="0">
                <a:solidFill>
                  <a:schemeClr val="accent4"/>
                </a:solidFill>
                <a:effectLst/>
              </a:rPr>
              <a:t>Interpretability:</a:t>
            </a:r>
            <a:r>
              <a:rPr lang="en-US" sz="1800" b="0" i="0" u="none" strike="noStrike" dirty="0">
                <a:solidFill>
                  <a:schemeClr val="accent4"/>
                </a:solidFill>
                <a:effectLst/>
              </a:rPr>
              <a:t> </a:t>
            </a:r>
            <a:r>
              <a:rPr lang="en-US" sz="1800" b="0" i="0" u="none" strike="noStrike" dirty="0">
                <a:solidFill>
                  <a:srgbClr val="374151"/>
                </a:solidFill>
                <a:effectLst/>
              </a:rPr>
              <a:t>It is crucial to make the model interpretable, allowing </a:t>
            </a:r>
            <a:r>
              <a:rPr lang="en-US" sz="1800" b="0" i="0" u="none" strike="noStrike" dirty="0" err="1">
                <a:solidFill>
                  <a:srgbClr val="374151"/>
                </a:solidFill>
                <a:effectLst/>
              </a:rPr>
              <a:t>SmartTech</a:t>
            </a:r>
            <a:r>
              <a:rPr lang="en-US" sz="1800" b="0" i="0" u="none" strike="noStrike" dirty="0">
                <a:solidFill>
                  <a:srgbClr val="374151"/>
                </a:solidFill>
                <a:effectLst/>
              </a:rPr>
              <a:t> Co. to understand the rationale behind pricing predictions.</a:t>
            </a:r>
          </a:p>
        </p:txBody>
      </p:sp>
      <p:pic>
        <p:nvPicPr>
          <p:cNvPr id="6" name="Graphic 5">
            <a:extLst>
              <a:ext uri="{FF2B5EF4-FFF2-40B4-BE49-F238E27FC236}">
                <a16:creationId xmlns:a16="http://schemas.microsoft.com/office/drawing/2014/main" id="{F62D3575-A737-57EB-712A-E9671266D74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8897" b="27868"/>
          <a:stretch/>
        </p:blipFill>
        <p:spPr>
          <a:xfrm>
            <a:off x="1317811" y="1181294"/>
            <a:ext cx="1075765" cy="850329"/>
          </a:xfrm>
          <a:prstGeom prst="rect">
            <a:avLst/>
          </a:prstGeom>
        </p:spPr>
      </p:pic>
      <p:pic>
        <p:nvPicPr>
          <p:cNvPr id="8" name="Graphic 7">
            <a:extLst>
              <a:ext uri="{FF2B5EF4-FFF2-40B4-BE49-F238E27FC236}">
                <a16:creationId xmlns:a16="http://schemas.microsoft.com/office/drawing/2014/main" id="{5774DF87-D9D8-FA69-C5DA-542EEB2A139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6451"/>
          <a:stretch/>
        </p:blipFill>
        <p:spPr>
          <a:xfrm>
            <a:off x="7281984" y="1139014"/>
            <a:ext cx="911757" cy="934888"/>
          </a:xfrm>
          <a:prstGeom prst="rect">
            <a:avLst/>
          </a:prstGeom>
        </p:spPr>
      </p:pic>
      <p:sp>
        <p:nvSpPr>
          <p:cNvPr id="9" name="TextBox 8">
            <a:extLst>
              <a:ext uri="{FF2B5EF4-FFF2-40B4-BE49-F238E27FC236}">
                <a16:creationId xmlns:a16="http://schemas.microsoft.com/office/drawing/2014/main" id="{746F1DA8-B4A2-17E8-65C5-750E72DBB3F1}"/>
              </a:ext>
            </a:extLst>
          </p:cNvPr>
          <p:cNvSpPr txBox="1"/>
          <p:nvPr/>
        </p:nvSpPr>
        <p:spPr>
          <a:xfrm>
            <a:off x="2330823" y="1344848"/>
            <a:ext cx="1876219" cy="523220"/>
          </a:xfrm>
          <a:prstGeom prst="rect">
            <a:avLst/>
          </a:prstGeom>
          <a:noFill/>
        </p:spPr>
        <p:txBody>
          <a:bodyPr wrap="none" rtlCol="0">
            <a:spAutoFit/>
          </a:bodyPr>
          <a:lstStyle/>
          <a:p>
            <a:r>
              <a:rPr lang="en-US" sz="2800" dirty="0">
                <a:solidFill>
                  <a:schemeClr val="accent3"/>
                </a:solidFill>
                <a:latin typeface="+mj-lt"/>
              </a:rPr>
              <a:t>Objectives</a:t>
            </a:r>
            <a:endParaRPr lang="en-IN" sz="2800" dirty="0">
              <a:solidFill>
                <a:schemeClr val="accent3"/>
              </a:solidFill>
              <a:latin typeface="+mj-lt"/>
            </a:endParaRPr>
          </a:p>
        </p:txBody>
      </p:sp>
      <p:sp>
        <p:nvSpPr>
          <p:cNvPr id="10" name="TextBox 9">
            <a:extLst>
              <a:ext uri="{FF2B5EF4-FFF2-40B4-BE49-F238E27FC236}">
                <a16:creationId xmlns:a16="http://schemas.microsoft.com/office/drawing/2014/main" id="{AE69EAF5-7911-C8A3-4C6E-CBFFD2B44CDA}"/>
              </a:ext>
            </a:extLst>
          </p:cNvPr>
          <p:cNvSpPr txBox="1"/>
          <p:nvPr/>
        </p:nvSpPr>
        <p:spPr>
          <a:xfrm>
            <a:off x="8229939" y="1344848"/>
            <a:ext cx="2644250" cy="523220"/>
          </a:xfrm>
          <a:prstGeom prst="rect">
            <a:avLst/>
          </a:prstGeom>
          <a:noFill/>
        </p:spPr>
        <p:txBody>
          <a:bodyPr wrap="none" rtlCol="0">
            <a:spAutoFit/>
          </a:bodyPr>
          <a:lstStyle/>
          <a:p>
            <a:r>
              <a:rPr lang="en-US" sz="2800" dirty="0">
                <a:solidFill>
                  <a:schemeClr val="accent3"/>
                </a:solidFill>
                <a:latin typeface="+mj-lt"/>
              </a:rPr>
              <a:t>Key Challenges</a:t>
            </a:r>
            <a:endParaRPr lang="en-IN" sz="2800" dirty="0">
              <a:solidFill>
                <a:schemeClr val="accent3"/>
              </a:solidFill>
              <a:latin typeface="+mj-lt"/>
            </a:endParaRPr>
          </a:p>
        </p:txBody>
      </p:sp>
    </p:spTree>
    <p:extLst>
      <p:ext uri="{BB962C8B-B14F-4D97-AF65-F5344CB8AC3E}">
        <p14:creationId xmlns:p14="http://schemas.microsoft.com/office/powerpoint/2010/main" val="645322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764D-9AE5-8B51-65C8-CD0BDA8DEB1E}"/>
              </a:ext>
            </a:extLst>
          </p:cNvPr>
          <p:cNvSpPr>
            <a:spLocks noGrp="1"/>
          </p:cNvSpPr>
          <p:nvPr>
            <p:ph type="ctrTitle"/>
          </p:nvPr>
        </p:nvSpPr>
        <p:spPr/>
        <p:txBody>
          <a:bodyPr>
            <a:normAutofit/>
          </a:bodyPr>
          <a:lstStyle/>
          <a:p>
            <a:r>
              <a:rPr lang="en-US" sz="4800" dirty="0"/>
              <a:t>Thank You</a:t>
            </a:r>
            <a:endParaRPr lang="en-IN" sz="4800" dirty="0"/>
          </a:p>
        </p:txBody>
      </p:sp>
      <p:sp>
        <p:nvSpPr>
          <p:cNvPr id="3" name="Subtitle 2">
            <a:extLst>
              <a:ext uri="{FF2B5EF4-FFF2-40B4-BE49-F238E27FC236}">
                <a16:creationId xmlns:a16="http://schemas.microsoft.com/office/drawing/2014/main" id="{FD0A0C65-E229-6C57-6F8F-7CB71EBE08D4}"/>
              </a:ext>
            </a:extLst>
          </p:cNvPr>
          <p:cNvSpPr>
            <a:spLocks noGrp="1"/>
          </p:cNvSpPr>
          <p:nvPr>
            <p:ph type="subTitle" idx="1"/>
          </p:nvPr>
        </p:nvSpPr>
        <p:spPr/>
        <p:txBody>
          <a:bodyPr>
            <a:normAutofit/>
          </a:bodyPr>
          <a:lstStyle/>
          <a:p>
            <a:r>
              <a:rPr lang="en-US" sz="1800" dirty="0"/>
              <a:t>Rachana Gupta | S8237 | DS41A</a:t>
            </a:r>
            <a:endParaRPr lang="en-IN" sz="1800" dirty="0"/>
          </a:p>
        </p:txBody>
      </p:sp>
    </p:spTree>
    <p:extLst>
      <p:ext uri="{BB962C8B-B14F-4D97-AF65-F5344CB8AC3E}">
        <p14:creationId xmlns:p14="http://schemas.microsoft.com/office/powerpoint/2010/main" val="728570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lstStyle/>
          <a:p>
            <a:r>
              <a:rPr lang="en-US" dirty="0"/>
              <a:t>Flow of the Presentation</a:t>
            </a:r>
            <a:endParaRPr lang="en-IN" dirty="0"/>
          </a:p>
        </p:txBody>
      </p:sp>
      <p:sp>
        <p:nvSpPr>
          <p:cNvPr id="3" name="Content Placeholder 2">
            <a:extLst>
              <a:ext uri="{FF2B5EF4-FFF2-40B4-BE49-F238E27FC236}">
                <a16:creationId xmlns:a16="http://schemas.microsoft.com/office/drawing/2014/main" id="{132CDD58-A689-D9EA-4188-6A923D49669E}"/>
              </a:ext>
            </a:extLst>
          </p:cNvPr>
          <p:cNvSpPr>
            <a:spLocks noGrp="1"/>
          </p:cNvSpPr>
          <p:nvPr>
            <p:ph idx="1"/>
          </p:nvPr>
        </p:nvSpPr>
        <p:spPr>
          <a:xfrm>
            <a:off x="1059715" y="1270281"/>
            <a:ext cx="5403833" cy="367553"/>
          </a:xfrm>
        </p:spPr>
        <p:txBody>
          <a:bodyPr>
            <a:noAutofit/>
          </a:bodyPr>
          <a:lstStyle/>
          <a:p>
            <a:pPr marL="0" indent="0" rtl="0" fontAlgn="base">
              <a:spcBef>
                <a:spcPts val="0"/>
              </a:spcBef>
              <a:spcAft>
                <a:spcPts val="0"/>
              </a:spcAft>
              <a:buNone/>
            </a:pPr>
            <a:r>
              <a:rPr lang="en-US" sz="1700" b="1" dirty="0">
                <a:solidFill>
                  <a:srgbClr val="374151"/>
                </a:solidFill>
                <a:latin typeface="+mj-lt"/>
              </a:rPr>
              <a:t>Insights – Summary</a:t>
            </a:r>
          </a:p>
        </p:txBody>
      </p:sp>
      <p:sp>
        <p:nvSpPr>
          <p:cNvPr id="5" name="Content Placeholder 2">
            <a:extLst>
              <a:ext uri="{FF2B5EF4-FFF2-40B4-BE49-F238E27FC236}">
                <a16:creationId xmlns:a16="http://schemas.microsoft.com/office/drawing/2014/main" id="{7D10CB27-09EF-3CB3-AEFE-573FC1C42FC3}"/>
              </a:ext>
            </a:extLst>
          </p:cNvPr>
          <p:cNvSpPr txBox="1">
            <a:spLocks/>
          </p:cNvSpPr>
          <p:nvPr/>
        </p:nvSpPr>
        <p:spPr>
          <a:xfrm>
            <a:off x="1059715" y="2105352"/>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rgbClr val="374151"/>
                </a:solidFill>
                <a:latin typeface="+mj-lt"/>
              </a:rPr>
              <a:t>Insights – Deep Dive</a:t>
            </a:r>
          </a:p>
        </p:txBody>
      </p:sp>
      <p:sp>
        <p:nvSpPr>
          <p:cNvPr id="7" name="Content Placeholder 2">
            <a:extLst>
              <a:ext uri="{FF2B5EF4-FFF2-40B4-BE49-F238E27FC236}">
                <a16:creationId xmlns:a16="http://schemas.microsoft.com/office/drawing/2014/main" id="{84D9E71D-BA9E-519B-6F39-0E6D6E7F4C1E}"/>
              </a:ext>
            </a:extLst>
          </p:cNvPr>
          <p:cNvSpPr txBox="1">
            <a:spLocks/>
          </p:cNvSpPr>
          <p:nvPr/>
        </p:nvSpPr>
        <p:spPr>
          <a:xfrm>
            <a:off x="1059715" y="2940423"/>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rgbClr val="374151"/>
                </a:solidFill>
                <a:latin typeface="+mj-lt"/>
              </a:rPr>
              <a:t>Machine Learning Model</a:t>
            </a:r>
          </a:p>
        </p:txBody>
      </p:sp>
      <p:sp>
        <p:nvSpPr>
          <p:cNvPr id="11" name="Content Placeholder 2">
            <a:extLst>
              <a:ext uri="{FF2B5EF4-FFF2-40B4-BE49-F238E27FC236}">
                <a16:creationId xmlns:a16="http://schemas.microsoft.com/office/drawing/2014/main" id="{9824A861-F8D9-F4D9-FF65-9D52599B0B53}"/>
              </a:ext>
            </a:extLst>
          </p:cNvPr>
          <p:cNvSpPr txBox="1">
            <a:spLocks/>
          </p:cNvSpPr>
          <p:nvPr/>
        </p:nvSpPr>
        <p:spPr>
          <a:xfrm>
            <a:off x="1059715" y="3769660"/>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rgbClr val="374151"/>
                </a:solidFill>
                <a:latin typeface="+mj-lt"/>
              </a:rPr>
              <a:t>Interface for Laptop Price Prediction</a:t>
            </a:r>
          </a:p>
        </p:txBody>
      </p:sp>
      <p:sp>
        <p:nvSpPr>
          <p:cNvPr id="12" name="Content Placeholder 2">
            <a:extLst>
              <a:ext uri="{FF2B5EF4-FFF2-40B4-BE49-F238E27FC236}">
                <a16:creationId xmlns:a16="http://schemas.microsoft.com/office/drawing/2014/main" id="{3501AA3D-F3A1-C6C9-099A-0646B4122BF1}"/>
              </a:ext>
            </a:extLst>
          </p:cNvPr>
          <p:cNvSpPr txBox="1">
            <a:spLocks/>
          </p:cNvSpPr>
          <p:nvPr/>
        </p:nvSpPr>
        <p:spPr>
          <a:xfrm>
            <a:off x="1059716" y="4610566"/>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rgbClr val="374151"/>
                </a:solidFill>
                <a:latin typeface="+mj-lt"/>
              </a:rPr>
              <a:t>Recommendations – The Way Forward</a:t>
            </a:r>
          </a:p>
        </p:txBody>
      </p:sp>
      <p:pic>
        <p:nvPicPr>
          <p:cNvPr id="14" name="Graphic 13">
            <a:extLst>
              <a:ext uri="{FF2B5EF4-FFF2-40B4-BE49-F238E27FC236}">
                <a16:creationId xmlns:a16="http://schemas.microsoft.com/office/drawing/2014/main" id="{DBB083AD-53C4-7815-E197-6F792500C7E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792"/>
          <a:stretch/>
        </p:blipFill>
        <p:spPr>
          <a:xfrm>
            <a:off x="397515" y="1949694"/>
            <a:ext cx="662200" cy="692478"/>
          </a:xfrm>
          <a:prstGeom prst="rect">
            <a:avLst/>
          </a:prstGeom>
        </p:spPr>
      </p:pic>
      <p:pic>
        <p:nvPicPr>
          <p:cNvPr id="16" name="Graphic 15">
            <a:extLst>
              <a:ext uri="{FF2B5EF4-FFF2-40B4-BE49-F238E27FC236}">
                <a16:creationId xmlns:a16="http://schemas.microsoft.com/office/drawing/2014/main" id="{0E67EC72-9444-5F3E-EF96-A3ECA96099F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9208"/>
          <a:stretch/>
        </p:blipFill>
        <p:spPr>
          <a:xfrm>
            <a:off x="397515" y="3649950"/>
            <a:ext cx="662200" cy="668755"/>
          </a:xfrm>
          <a:prstGeom prst="rect">
            <a:avLst/>
          </a:prstGeom>
        </p:spPr>
      </p:pic>
      <p:pic>
        <p:nvPicPr>
          <p:cNvPr id="18" name="Graphic 17">
            <a:extLst>
              <a:ext uri="{FF2B5EF4-FFF2-40B4-BE49-F238E27FC236}">
                <a16:creationId xmlns:a16="http://schemas.microsoft.com/office/drawing/2014/main" id="{32B2ED36-601D-E940-35E1-F900736202D9}"/>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16777"/>
          <a:stretch/>
        </p:blipFill>
        <p:spPr>
          <a:xfrm>
            <a:off x="397515" y="2752647"/>
            <a:ext cx="662200" cy="676352"/>
          </a:xfrm>
          <a:prstGeom prst="rect">
            <a:avLst/>
          </a:prstGeom>
        </p:spPr>
      </p:pic>
      <p:pic>
        <p:nvPicPr>
          <p:cNvPr id="24" name="Graphic 23">
            <a:extLst>
              <a:ext uri="{FF2B5EF4-FFF2-40B4-BE49-F238E27FC236}">
                <a16:creationId xmlns:a16="http://schemas.microsoft.com/office/drawing/2014/main" id="{B1B0F3D6-EE97-5B77-9085-50B6B9CD31C5}"/>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17368"/>
          <a:stretch/>
        </p:blipFill>
        <p:spPr>
          <a:xfrm>
            <a:off x="397515" y="1205856"/>
            <a:ext cx="662200" cy="683983"/>
          </a:xfrm>
          <a:prstGeom prst="rect">
            <a:avLst/>
          </a:prstGeom>
        </p:spPr>
      </p:pic>
      <p:pic>
        <p:nvPicPr>
          <p:cNvPr id="26" name="Graphic 25">
            <a:extLst>
              <a:ext uri="{FF2B5EF4-FFF2-40B4-BE49-F238E27FC236}">
                <a16:creationId xmlns:a16="http://schemas.microsoft.com/office/drawing/2014/main" id="{CA9F5C4F-0DEB-923F-2F5D-2B9C15441DD5}"/>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20247"/>
          <a:stretch/>
        </p:blipFill>
        <p:spPr>
          <a:xfrm>
            <a:off x="397515" y="4393783"/>
            <a:ext cx="707485" cy="692478"/>
          </a:xfrm>
          <a:prstGeom prst="rect">
            <a:avLst/>
          </a:prstGeom>
        </p:spPr>
      </p:pic>
    </p:spTree>
    <p:extLst>
      <p:ext uri="{BB962C8B-B14F-4D97-AF65-F5344CB8AC3E}">
        <p14:creationId xmlns:p14="http://schemas.microsoft.com/office/powerpoint/2010/main" val="12236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lstStyle/>
          <a:p>
            <a:r>
              <a:rPr lang="en-US" dirty="0"/>
              <a:t>Flow of the Presentation</a:t>
            </a:r>
            <a:endParaRPr lang="en-IN" dirty="0"/>
          </a:p>
        </p:txBody>
      </p:sp>
      <p:sp>
        <p:nvSpPr>
          <p:cNvPr id="3" name="Content Placeholder 2">
            <a:extLst>
              <a:ext uri="{FF2B5EF4-FFF2-40B4-BE49-F238E27FC236}">
                <a16:creationId xmlns:a16="http://schemas.microsoft.com/office/drawing/2014/main" id="{132CDD58-A689-D9EA-4188-6A923D49669E}"/>
              </a:ext>
            </a:extLst>
          </p:cNvPr>
          <p:cNvSpPr>
            <a:spLocks noGrp="1"/>
          </p:cNvSpPr>
          <p:nvPr>
            <p:ph idx="1"/>
          </p:nvPr>
        </p:nvSpPr>
        <p:spPr>
          <a:xfrm>
            <a:off x="1059715" y="1270281"/>
            <a:ext cx="5403833" cy="367553"/>
          </a:xfrm>
        </p:spPr>
        <p:txBody>
          <a:bodyPr>
            <a:noAutofit/>
          </a:bodyPr>
          <a:lstStyle/>
          <a:p>
            <a:pPr marL="0" indent="0" rtl="0" fontAlgn="base">
              <a:spcBef>
                <a:spcPts val="0"/>
              </a:spcBef>
              <a:spcAft>
                <a:spcPts val="0"/>
              </a:spcAft>
              <a:buNone/>
            </a:pPr>
            <a:r>
              <a:rPr lang="en-US" sz="1700" b="1" dirty="0">
                <a:solidFill>
                  <a:schemeClr val="accent4"/>
                </a:solidFill>
                <a:latin typeface="+mj-lt"/>
              </a:rPr>
              <a:t>Insights – Summary</a:t>
            </a:r>
          </a:p>
        </p:txBody>
      </p:sp>
      <p:sp>
        <p:nvSpPr>
          <p:cNvPr id="5" name="Content Placeholder 2">
            <a:extLst>
              <a:ext uri="{FF2B5EF4-FFF2-40B4-BE49-F238E27FC236}">
                <a16:creationId xmlns:a16="http://schemas.microsoft.com/office/drawing/2014/main" id="{7D10CB27-09EF-3CB3-AEFE-573FC1C42FC3}"/>
              </a:ext>
            </a:extLst>
          </p:cNvPr>
          <p:cNvSpPr txBox="1">
            <a:spLocks/>
          </p:cNvSpPr>
          <p:nvPr/>
        </p:nvSpPr>
        <p:spPr>
          <a:xfrm>
            <a:off x="1059715" y="2105352"/>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bg1">
                    <a:lumMod val="75000"/>
                  </a:schemeClr>
                </a:solidFill>
                <a:latin typeface="+mj-lt"/>
              </a:rPr>
              <a:t>Insights – Deep Dive</a:t>
            </a:r>
          </a:p>
        </p:txBody>
      </p:sp>
      <p:sp>
        <p:nvSpPr>
          <p:cNvPr id="7" name="Content Placeholder 2">
            <a:extLst>
              <a:ext uri="{FF2B5EF4-FFF2-40B4-BE49-F238E27FC236}">
                <a16:creationId xmlns:a16="http://schemas.microsoft.com/office/drawing/2014/main" id="{84D9E71D-BA9E-519B-6F39-0E6D6E7F4C1E}"/>
              </a:ext>
            </a:extLst>
          </p:cNvPr>
          <p:cNvSpPr txBox="1">
            <a:spLocks/>
          </p:cNvSpPr>
          <p:nvPr/>
        </p:nvSpPr>
        <p:spPr>
          <a:xfrm>
            <a:off x="1059715" y="2940423"/>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bg1">
                    <a:lumMod val="75000"/>
                  </a:schemeClr>
                </a:solidFill>
                <a:latin typeface="+mj-lt"/>
              </a:rPr>
              <a:t>Machine Learning Model</a:t>
            </a:r>
          </a:p>
        </p:txBody>
      </p:sp>
      <p:sp>
        <p:nvSpPr>
          <p:cNvPr id="11" name="Content Placeholder 2">
            <a:extLst>
              <a:ext uri="{FF2B5EF4-FFF2-40B4-BE49-F238E27FC236}">
                <a16:creationId xmlns:a16="http://schemas.microsoft.com/office/drawing/2014/main" id="{9824A861-F8D9-F4D9-FF65-9D52599B0B53}"/>
              </a:ext>
            </a:extLst>
          </p:cNvPr>
          <p:cNvSpPr txBox="1">
            <a:spLocks/>
          </p:cNvSpPr>
          <p:nvPr/>
        </p:nvSpPr>
        <p:spPr>
          <a:xfrm>
            <a:off x="1059715" y="3769660"/>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bg1">
                    <a:lumMod val="75000"/>
                  </a:schemeClr>
                </a:solidFill>
                <a:latin typeface="+mj-lt"/>
              </a:rPr>
              <a:t>Interface for Laptop Price Prediction</a:t>
            </a:r>
          </a:p>
        </p:txBody>
      </p:sp>
      <p:sp>
        <p:nvSpPr>
          <p:cNvPr id="12" name="Content Placeholder 2">
            <a:extLst>
              <a:ext uri="{FF2B5EF4-FFF2-40B4-BE49-F238E27FC236}">
                <a16:creationId xmlns:a16="http://schemas.microsoft.com/office/drawing/2014/main" id="{3501AA3D-F3A1-C6C9-099A-0646B4122BF1}"/>
              </a:ext>
            </a:extLst>
          </p:cNvPr>
          <p:cNvSpPr txBox="1">
            <a:spLocks/>
          </p:cNvSpPr>
          <p:nvPr/>
        </p:nvSpPr>
        <p:spPr>
          <a:xfrm>
            <a:off x="1059716" y="4610566"/>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bg1">
                    <a:lumMod val="75000"/>
                  </a:schemeClr>
                </a:solidFill>
                <a:latin typeface="+mj-lt"/>
              </a:rPr>
              <a:t>Recommendations – The Way Forward</a:t>
            </a:r>
          </a:p>
        </p:txBody>
      </p:sp>
      <p:pic>
        <p:nvPicPr>
          <p:cNvPr id="14" name="Graphic 13">
            <a:extLst>
              <a:ext uri="{FF2B5EF4-FFF2-40B4-BE49-F238E27FC236}">
                <a16:creationId xmlns:a16="http://schemas.microsoft.com/office/drawing/2014/main" id="{DBB083AD-53C4-7815-E197-6F792500C7E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792"/>
          <a:stretch/>
        </p:blipFill>
        <p:spPr>
          <a:xfrm>
            <a:off x="397515" y="1949694"/>
            <a:ext cx="662200" cy="692478"/>
          </a:xfrm>
          <a:prstGeom prst="rect">
            <a:avLst/>
          </a:prstGeom>
        </p:spPr>
      </p:pic>
      <p:pic>
        <p:nvPicPr>
          <p:cNvPr id="16" name="Graphic 15">
            <a:extLst>
              <a:ext uri="{FF2B5EF4-FFF2-40B4-BE49-F238E27FC236}">
                <a16:creationId xmlns:a16="http://schemas.microsoft.com/office/drawing/2014/main" id="{0E67EC72-9444-5F3E-EF96-A3ECA96099F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9208"/>
          <a:stretch/>
        </p:blipFill>
        <p:spPr>
          <a:xfrm>
            <a:off x="397515" y="3649950"/>
            <a:ext cx="662200" cy="668755"/>
          </a:xfrm>
          <a:prstGeom prst="rect">
            <a:avLst/>
          </a:prstGeom>
        </p:spPr>
      </p:pic>
      <p:pic>
        <p:nvPicPr>
          <p:cNvPr id="18" name="Graphic 17">
            <a:extLst>
              <a:ext uri="{FF2B5EF4-FFF2-40B4-BE49-F238E27FC236}">
                <a16:creationId xmlns:a16="http://schemas.microsoft.com/office/drawing/2014/main" id="{32B2ED36-601D-E940-35E1-F900736202D9}"/>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16777"/>
          <a:stretch/>
        </p:blipFill>
        <p:spPr>
          <a:xfrm>
            <a:off x="397515" y="2752647"/>
            <a:ext cx="662200" cy="676352"/>
          </a:xfrm>
          <a:prstGeom prst="rect">
            <a:avLst/>
          </a:prstGeom>
        </p:spPr>
      </p:pic>
      <p:pic>
        <p:nvPicPr>
          <p:cNvPr id="24" name="Graphic 23">
            <a:extLst>
              <a:ext uri="{FF2B5EF4-FFF2-40B4-BE49-F238E27FC236}">
                <a16:creationId xmlns:a16="http://schemas.microsoft.com/office/drawing/2014/main" id="{B1B0F3D6-EE97-5B77-9085-50B6B9CD31C5}"/>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17368"/>
          <a:stretch/>
        </p:blipFill>
        <p:spPr>
          <a:xfrm>
            <a:off x="397515" y="1205856"/>
            <a:ext cx="662200" cy="683983"/>
          </a:xfrm>
          <a:prstGeom prst="rect">
            <a:avLst/>
          </a:prstGeom>
        </p:spPr>
      </p:pic>
      <p:pic>
        <p:nvPicPr>
          <p:cNvPr id="26" name="Graphic 25">
            <a:extLst>
              <a:ext uri="{FF2B5EF4-FFF2-40B4-BE49-F238E27FC236}">
                <a16:creationId xmlns:a16="http://schemas.microsoft.com/office/drawing/2014/main" id="{CA9F5C4F-0DEB-923F-2F5D-2B9C15441DD5}"/>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20247"/>
          <a:stretch/>
        </p:blipFill>
        <p:spPr>
          <a:xfrm>
            <a:off x="397515" y="4393783"/>
            <a:ext cx="707485" cy="692478"/>
          </a:xfrm>
          <a:prstGeom prst="rect">
            <a:avLst/>
          </a:prstGeom>
        </p:spPr>
      </p:pic>
    </p:spTree>
    <p:extLst>
      <p:ext uri="{BB962C8B-B14F-4D97-AF65-F5344CB8AC3E}">
        <p14:creationId xmlns:p14="http://schemas.microsoft.com/office/powerpoint/2010/main" val="392517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lstStyle/>
          <a:p>
            <a:r>
              <a:rPr lang="en-US" dirty="0"/>
              <a:t>Insights - Summary</a:t>
            </a:r>
            <a:endParaRPr lang="en-IN" dirty="0"/>
          </a:p>
        </p:txBody>
      </p:sp>
      <p:sp>
        <p:nvSpPr>
          <p:cNvPr id="3" name="Content Placeholder 2">
            <a:extLst>
              <a:ext uri="{FF2B5EF4-FFF2-40B4-BE49-F238E27FC236}">
                <a16:creationId xmlns:a16="http://schemas.microsoft.com/office/drawing/2014/main" id="{132CDD58-A689-D9EA-4188-6A923D49669E}"/>
              </a:ext>
            </a:extLst>
          </p:cNvPr>
          <p:cNvSpPr>
            <a:spLocks noGrp="1"/>
          </p:cNvSpPr>
          <p:nvPr>
            <p:ph idx="1"/>
          </p:nvPr>
        </p:nvSpPr>
        <p:spPr>
          <a:xfrm>
            <a:off x="1131432" y="1611684"/>
            <a:ext cx="8353227" cy="3910576"/>
          </a:xfrm>
        </p:spPr>
        <p:txBody>
          <a:bodyPr>
            <a:noAutofit/>
          </a:bodyPr>
          <a:lstStyle/>
          <a:p>
            <a:pPr rtl="0" fontAlgn="base">
              <a:spcBef>
                <a:spcPts val="0"/>
              </a:spcBef>
              <a:spcAft>
                <a:spcPts val="0"/>
              </a:spcAft>
              <a:buFont typeface="Arial" panose="020B0604020202020204" pitchFamily="34" charset="0"/>
              <a:buChar char="•"/>
            </a:pPr>
            <a:r>
              <a:rPr lang="en-US" sz="1400" b="1" i="0" u="none" strike="noStrike" dirty="0">
                <a:solidFill>
                  <a:schemeClr val="accent4"/>
                </a:solidFill>
                <a:effectLst/>
              </a:rPr>
              <a:t>Brand of the Laptop:</a:t>
            </a:r>
            <a:r>
              <a:rPr lang="en-US" sz="1400" b="0" i="0" u="none" strike="noStrike" dirty="0">
                <a:solidFill>
                  <a:schemeClr val="accent4"/>
                </a:solidFill>
                <a:effectLst/>
              </a:rPr>
              <a:t> </a:t>
            </a:r>
            <a:r>
              <a:rPr lang="en-US" sz="1400" dirty="0">
                <a:solidFill>
                  <a:srgbClr val="374151"/>
                </a:solidFill>
              </a:rPr>
              <a:t>Certain brands markedly demand a premium, while several others are reasonably priced.</a:t>
            </a:r>
            <a:br>
              <a:rPr lang="en-US" sz="1400" dirty="0">
                <a:solidFill>
                  <a:srgbClr val="374151"/>
                </a:solidFill>
              </a:rPr>
            </a:br>
            <a:endParaRPr lang="en-US" sz="1400" dirty="0">
              <a:solidFill>
                <a:srgbClr val="374151"/>
              </a:solidFill>
            </a:endParaRPr>
          </a:p>
          <a:p>
            <a:pPr rtl="0" fontAlgn="base">
              <a:spcBef>
                <a:spcPts val="0"/>
              </a:spcBef>
              <a:spcAft>
                <a:spcPts val="0"/>
              </a:spcAft>
              <a:buFont typeface="Arial" panose="020B0604020202020204" pitchFamily="34" charset="0"/>
              <a:buChar char="•"/>
            </a:pPr>
            <a:r>
              <a:rPr lang="en-US" sz="1400" b="1" dirty="0">
                <a:solidFill>
                  <a:schemeClr val="accent4"/>
                </a:solidFill>
              </a:rPr>
              <a:t>Type of Laptop</a:t>
            </a:r>
            <a:r>
              <a:rPr lang="en-US" sz="1400" b="1" i="0" u="none" strike="noStrike" dirty="0">
                <a:solidFill>
                  <a:schemeClr val="accent4"/>
                </a:solidFill>
                <a:effectLst/>
              </a:rPr>
              <a:t>:</a:t>
            </a:r>
            <a:r>
              <a:rPr lang="en-US" sz="1400" b="0" i="0" u="none" strike="noStrike" dirty="0">
                <a:solidFill>
                  <a:schemeClr val="accent4"/>
                </a:solidFill>
                <a:effectLst/>
              </a:rPr>
              <a:t> </a:t>
            </a:r>
            <a:r>
              <a:rPr lang="en-US" sz="1400" b="0" i="0" u="none" strike="noStrike" dirty="0">
                <a:solidFill>
                  <a:srgbClr val="374151"/>
                </a:solidFill>
                <a:effectLst/>
              </a:rPr>
              <a:t>The typ</a:t>
            </a:r>
            <a:r>
              <a:rPr lang="en-US" sz="1400" dirty="0">
                <a:solidFill>
                  <a:srgbClr val="374151"/>
                </a:solidFill>
              </a:rPr>
              <a:t>e of laptop (Ultrabook, Notebook, </a:t>
            </a:r>
            <a:r>
              <a:rPr lang="en-US" sz="1400" dirty="0" err="1">
                <a:solidFill>
                  <a:srgbClr val="374151"/>
                </a:solidFill>
              </a:rPr>
              <a:t>etc</a:t>
            </a:r>
            <a:r>
              <a:rPr lang="en-US" sz="1400" dirty="0">
                <a:solidFill>
                  <a:srgbClr val="374151"/>
                </a:solidFill>
              </a:rPr>
              <a:t>) influence a difference in price – certain types influence an increase in price</a:t>
            </a:r>
            <a:r>
              <a:rPr lang="en-US" sz="1400" b="0" i="0" u="none" strike="noStrike" dirty="0">
                <a:solidFill>
                  <a:srgbClr val="374151"/>
                </a:solidFill>
                <a:effectLst/>
              </a:rPr>
              <a:t>.</a:t>
            </a:r>
            <a:br>
              <a:rPr lang="en-US" sz="1400" b="0" i="0" u="none" strike="noStrike" dirty="0">
                <a:solidFill>
                  <a:srgbClr val="374151"/>
                </a:solidFill>
                <a:effectLst/>
              </a:rPr>
            </a:br>
            <a:endParaRPr lang="en-US" sz="1400" b="0" i="0" u="none" strike="noStrike" dirty="0">
              <a:solidFill>
                <a:srgbClr val="374151"/>
              </a:solidFill>
              <a:effectLst/>
            </a:endParaRPr>
          </a:p>
          <a:p>
            <a:pPr rtl="0" fontAlgn="base">
              <a:spcBef>
                <a:spcPts val="0"/>
              </a:spcBef>
              <a:spcAft>
                <a:spcPts val="1500"/>
              </a:spcAft>
              <a:buFont typeface="Arial" panose="020B0604020202020204" pitchFamily="34" charset="0"/>
              <a:buChar char="•"/>
            </a:pPr>
            <a:r>
              <a:rPr lang="en-US" sz="1400" b="1" i="0" u="none" strike="noStrike" dirty="0">
                <a:solidFill>
                  <a:schemeClr val="accent4"/>
                </a:solidFill>
                <a:effectLst/>
              </a:rPr>
              <a:t>Touchscreen &amp; IPS Display: </a:t>
            </a:r>
            <a:r>
              <a:rPr lang="en-US" sz="1400" dirty="0">
                <a:solidFill>
                  <a:srgbClr val="374151"/>
                </a:solidFill>
              </a:rPr>
              <a:t>Brands that have Touchscreens and/or IPS displays are priced at a premium and are generally lesser in supply in the market</a:t>
            </a:r>
          </a:p>
          <a:p>
            <a:pPr fontAlgn="base">
              <a:spcBef>
                <a:spcPts val="0"/>
              </a:spcBef>
              <a:spcAft>
                <a:spcPts val="1500"/>
              </a:spcAft>
            </a:pPr>
            <a:r>
              <a:rPr lang="en-US" sz="1400" b="1" i="0" u="none" strike="noStrike" dirty="0">
                <a:solidFill>
                  <a:schemeClr val="accent4"/>
                </a:solidFill>
                <a:effectLst/>
              </a:rPr>
              <a:t>CPU Brand (Processor): </a:t>
            </a:r>
            <a:r>
              <a:rPr lang="en-US" sz="1400" dirty="0">
                <a:solidFill>
                  <a:srgbClr val="374151"/>
                </a:solidFill>
              </a:rPr>
              <a:t>High-end processors demand a premium while low-end processors influence a price decrement</a:t>
            </a:r>
          </a:p>
          <a:p>
            <a:pPr fontAlgn="base">
              <a:spcBef>
                <a:spcPts val="0"/>
              </a:spcBef>
              <a:spcAft>
                <a:spcPts val="1500"/>
              </a:spcAft>
            </a:pPr>
            <a:r>
              <a:rPr lang="en-US" sz="1400" b="1" i="0" u="none" strike="noStrike" dirty="0">
                <a:solidFill>
                  <a:schemeClr val="accent4"/>
                </a:solidFill>
                <a:effectLst/>
              </a:rPr>
              <a:t>GPU Brand: </a:t>
            </a:r>
            <a:r>
              <a:rPr lang="en-US" sz="1400" dirty="0">
                <a:solidFill>
                  <a:srgbClr val="374151"/>
                </a:solidFill>
              </a:rPr>
              <a:t>GPU brand influences a difference in price</a:t>
            </a:r>
          </a:p>
          <a:p>
            <a:pPr fontAlgn="base">
              <a:spcBef>
                <a:spcPts val="0"/>
              </a:spcBef>
              <a:spcAft>
                <a:spcPts val="1500"/>
              </a:spcAft>
            </a:pPr>
            <a:r>
              <a:rPr lang="en-US" sz="1400" b="1" i="0" u="none" strike="noStrike" dirty="0">
                <a:solidFill>
                  <a:schemeClr val="accent4"/>
                </a:solidFill>
                <a:effectLst/>
              </a:rPr>
              <a:t>RAM: </a:t>
            </a:r>
            <a:r>
              <a:rPr lang="en-US" sz="1400" dirty="0">
                <a:solidFill>
                  <a:srgbClr val="374151"/>
                </a:solidFill>
              </a:rPr>
              <a:t>The higher the RAM, the more the price point of the laptop</a:t>
            </a:r>
          </a:p>
          <a:p>
            <a:pPr fontAlgn="base">
              <a:spcBef>
                <a:spcPts val="0"/>
              </a:spcBef>
              <a:spcAft>
                <a:spcPts val="1500"/>
              </a:spcAft>
            </a:pPr>
            <a:r>
              <a:rPr lang="en-US" sz="1400" b="1" dirty="0">
                <a:solidFill>
                  <a:schemeClr val="accent4"/>
                </a:solidFill>
              </a:rPr>
              <a:t>PPI (Pixels per Inch): </a:t>
            </a:r>
            <a:r>
              <a:rPr lang="en-US" sz="1400" dirty="0">
                <a:solidFill>
                  <a:srgbClr val="374151"/>
                </a:solidFill>
              </a:rPr>
              <a:t>The higher the PPI, the more the price of the laptop</a:t>
            </a:r>
          </a:p>
          <a:p>
            <a:pPr fontAlgn="base">
              <a:spcBef>
                <a:spcPts val="0"/>
              </a:spcBef>
              <a:spcAft>
                <a:spcPts val="1500"/>
              </a:spcAft>
            </a:pPr>
            <a:r>
              <a:rPr lang="en-US" sz="1400" b="1" dirty="0">
                <a:solidFill>
                  <a:schemeClr val="accent4"/>
                </a:solidFill>
              </a:rPr>
              <a:t>RAM and SSD: </a:t>
            </a:r>
            <a:r>
              <a:rPr lang="en-US" sz="1400" dirty="0">
                <a:solidFill>
                  <a:srgbClr val="374151"/>
                </a:solidFill>
              </a:rPr>
              <a:t>The higher the RAM and SSD, the greater the Price of the laptop</a:t>
            </a:r>
          </a:p>
          <a:p>
            <a:pPr fontAlgn="base">
              <a:spcBef>
                <a:spcPts val="0"/>
              </a:spcBef>
              <a:spcAft>
                <a:spcPts val="1500"/>
              </a:spcAft>
            </a:pPr>
            <a:endParaRPr lang="en-US" sz="1400" dirty="0">
              <a:solidFill>
                <a:srgbClr val="374151"/>
              </a:solidFill>
            </a:endParaRPr>
          </a:p>
          <a:p>
            <a:pPr fontAlgn="base">
              <a:spcBef>
                <a:spcPts val="0"/>
              </a:spcBef>
              <a:spcAft>
                <a:spcPts val="1500"/>
              </a:spcAft>
            </a:pPr>
            <a:endParaRPr lang="en-US" sz="1400" dirty="0">
              <a:solidFill>
                <a:srgbClr val="374151"/>
              </a:solidFill>
            </a:endParaRPr>
          </a:p>
          <a:p>
            <a:pPr fontAlgn="base">
              <a:spcBef>
                <a:spcPts val="0"/>
              </a:spcBef>
              <a:spcAft>
                <a:spcPts val="1500"/>
              </a:spcAft>
            </a:pPr>
            <a:endParaRPr lang="en-US" sz="1400" dirty="0">
              <a:solidFill>
                <a:srgbClr val="374151"/>
              </a:solidFill>
            </a:endParaRPr>
          </a:p>
          <a:p>
            <a:pPr fontAlgn="base">
              <a:spcBef>
                <a:spcPts val="0"/>
              </a:spcBef>
              <a:spcAft>
                <a:spcPts val="1500"/>
              </a:spcAft>
            </a:pPr>
            <a:endParaRPr lang="en-US" sz="1400" dirty="0">
              <a:solidFill>
                <a:srgbClr val="374151"/>
              </a:solidFill>
            </a:endParaRPr>
          </a:p>
          <a:p>
            <a:pPr fontAlgn="base">
              <a:spcBef>
                <a:spcPts val="0"/>
              </a:spcBef>
              <a:spcAft>
                <a:spcPts val="1500"/>
              </a:spcAft>
            </a:pPr>
            <a:endParaRPr lang="en-US" sz="1400" dirty="0">
              <a:solidFill>
                <a:srgbClr val="374151"/>
              </a:solidFill>
            </a:endParaRPr>
          </a:p>
          <a:p>
            <a:pPr fontAlgn="base">
              <a:spcBef>
                <a:spcPts val="0"/>
              </a:spcBef>
              <a:spcAft>
                <a:spcPts val="1500"/>
              </a:spcAft>
            </a:pPr>
            <a:endParaRPr lang="en-US" sz="1400" dirty="0">
              <a:solidFill>
                <a:srgbClr val="374151"/>
              </a:solidFill>
            </a:endParaRPr>
          </a:p>
          <a:p>
            <a:pPr fontAlgn="base">
              <a:spcBef>
                <a:spcPts val="0"/>
              </a:spcBef>
              <a:spcAft>
                <a:spcPts val="1500"/>
              </a:spcAft>
            </a:pPr>
            <a:endParaRPr lang="en-US" sz="1400" dirty="0">
              <a:solidFill>
                <a:srgbClr val="374151"/>
              </a:solidFill>
            </a:endParaRPr>
          </a:p>
          <a:p>
            <a:pPr fontAlgn="base">
              <a:spcBef>
                <a:spcPts val="0"/>
              </a:spcBef>
              <a:spcAft>
                <a:spcPts val="1500"/>
              </a:spcAft>
            </a:pPr>
            <a:endParaRPr lang="en-US" sz="1400" dirty="0">
              <a:solidFill>
                <a:srgbClr val="374151"/>
              </a:solidFill>
            </a:endParaRPr>
          </a:p>
          <a:p>
            <a:pPr rtl="0" fontAlgn="base">
              <a:spcBef>
                <a:spcPts val="0"/>
              </a:spcBef>
              <a:spcAft>
                <a:spcPts val="1500"/>
              </a:spcAft>
              <a:buFont typeface="Arial" panose="020B0604020202020204" pitchFamily="34" charset="0"/>
              <a:buChar char="•"/>
            </a:pPr>
            <a:endParaRPr lang="en-US" sz="1700" dirty="0">
              <a:solidFill>
                <a:srgbClr val="374151"/>
              </a:solidFill>
            </a:endParaRPr>
          </a:p>
        </p:txBody>
      </p:sp>
      <p:sp>
        <p:nvSpPr>
          <p:cNvPr id="5" name="Content Placeholder 2">
            <a:extLst>
              <a:ext uri="{FF2B5EF4-FFF2-40B4-BE49-F238E27FC236}">
                <a16:creationId xmlns:a16="http://schemas.microsoft.com/office/drawing/2014/main" id="{CC5C53A0-034E-F34B-C487-06A53A3142C3}"/>
              </a:ext>
            </a:extLst>
          </p:cNvPr>
          <p:cNvSpPr txBox="1">
            <a:spLocks/>
          </p:cNvSpPr>
          <p:nvPr/>
        </p:nvSpPr>
        <p:spPr>
          <a:xfrm>
            <a:off x="1131433" y="1079315"/>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2000" b="1" dirty="0">
                <a:solidFill>
                  <a:schemeClr val="accent3"/>
                </a:solidFill>
                <a:latin typeface="+mj-lt"/>
              </a:rPr>
              <a:t>Factors Influencing the Price of a Laptop</a:t>
            </a:r>
          </a:p>
        </p:txBody>
      </p:sp>
      <p:pic>
        <p:nvPicPr>
          <p:cNvPr id="12" name="Graphic 11">
            <a:extLst>
              <a:ext uri="{FF2B5EF4-FFF2-40B4-BE49-F238E27FC236}">
                <a16:creationId xmlns:a16="http://schemas.microsoft.com/office/drawing/2014/main" id="{516CD985-BC77-BE16-F0AB-2AC3AF2D09E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3399"/>
          <a:stretch/>
        </p:blipFill>
        <p:spPr>
          <a:xfrm>
            <a:off x="387332" y="858651"/>
            <a:ext cx="794709" cy="844643"/>
          </a:xfrm>
          <a:prstGeom prst="rect">
            <a:avLst/>
          </a:prstGeom>
        </p:spPr>
      </p:pic>
    </p:spTree>
    <p:extLst>
      <p:ext uri="{BB962C8B-B14F-4D97-AF65-F5344CB8AC3E}">
        <p14:creationId xmlns:p14="http://schemas.microsoft.com/office/powerpoint/2010/main" val="2486894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lstStyle/>
          <a:p>
            <a:r>
              <a:rPr lang="en-US" dirty="0"/>
              <a:t>Flow of the Presentation</a:t>
            </a:r>
            <a:endParaRPr lang="en-IN" dirty="0"/>
          </a:p>
        </p:txBody>
      </p:sp>
      <p:sp>
        <p:nvSpPr>
          <p:cNvPr id="3" name="Content Placeholder 2">
            <a:extLst>
              <a:ext uri="{FF2B5EF4-FFF2-40B4-BE49-F238E27FC236}">
                <a16:creationId xmlns:a16="http://schemas.microsoft.com/office/drawing/2014/main" id="{132CDD58-A689-D9EA-4188-6A923D49669E}"/>
              </a:ext>
            </a:extLst>
          </p:cNvPr>
          <p:cNvSpPr>
            <a:spLocks noGrp="1"/>
          </p:cNvSpPr>
          <p:nvPr>
            <p:ph idx="1"/>
          </p:nvPr>
        </p:nvSpPr>
        <p:spPr>
          <a:xfrm>
            <a:off x="1059715" y="1270281"/>
            <a:ext cx="5403833" cy="367553"/>
          </a:xfrm>
        </p:spPr>
        <p:txBody>
          <a:bodyPr>
            <a:noAutofit/>
          </a:bodyPr>
          <a:lstStyle/>
          <a:p>
            <a:pPr marL="0" indent="0" rtl="0" fontAlgn="base">
              <a:spcBef>
                <a:spcPts val="0"/>
              </a:spcBef>
              <a:spcAft>
                <a:spcPts val="0"/>
              </a:spcAft>
              <a:buNone/>
            </a:pPr>
            <a:r>
              <a:rPr lang="en-US" sz="1700" b="1" dirty="0">
                <a:solidFill>
                  <a:schemeClr val="bg1">
                    <a:lumMod val="75000"/>
                  </a:schemeClr>
                </a:solidFill>
                <a:latin typeface="+mj-lt"/>
              </a:rPr>
              <a:t>Insights – Summary</a:t>
            </a:r>
          </a:p>
        </p:txBody>
      </p:sp>
      <p:sp>
        <p:nvSpPr>
          <p:cNvPr id="5" name="Content Placeholder 2">
            <a:extLst>
              <a:ext uri="{FF2B5EF4-FFF2-40B4-BE49-F238E27FC236}">
                <a16:creationId xmlns:a16="http://schemas.microsoft.com/office/drawing/2014/main" id="{7D10CB27-09EF-3CB3-AEFE-573FC1C42FC3}"/>
              </a:ext>
            </a:extLst>
          </p:cNvPr>
          <p:cNvSpPr txBox="1">
            <a:spLocks/>
          </p:cNvSpPr>
          <p:nvPr/>
        </p:nvSpPr>
        <p:spPr>
          <a:xfrm>
            <a:off x="1059715" y="2105352"/>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accent4"/>
                </a:solidFill>
                <a:latin typeface="+mj-lt"/>
              </a:rPr>
              <a:t>Insights – Deep Dive</a:t>
            </a:r>
          </a:p>
        </p:txBody>
      </p:sp>
      <p:sp>
        <p:nvSpPr>
          <p:cNvPr id="7" name="Content Placeholder 2">
            <a:extLst>
              <a:ext uri="{FF2B5EF4-FFF2-40B4-BE49-F238E27FC236}">
                <a16:creationId xmlns:a16="http://schemas.microsoft.com/office/drawing/2014/main" id="{84D9E71D-BA9E-519B-6F39-0E6D6E7F4C1E}"/>
              </a:ext>
            </a:extLst>
          </p:cNvPr>
          <p:cNvSpPr txBox="1">
            <a:spLocks/>
          </p:cNvSpPr>
          <p:nvPr/>
        </p:nvSpPr>
        <p:spPr>
          <a:xfrm>
            <a:off x="1059715" y="2940423"/>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bg1">
                    <a:lumMod val="75000"/>
                  </a:schemeClr>
                </a:solidFill>
                <a:latin typeface="+mj-lt"/>
              </a:rPr>
              <a:t>Machine Learning Model</a:t>
            </a:r>
          </a:p>
        </p:txBody>
      </p:sp>
      <p:sp>
        <p:nvSpPr>
          <p:cNvPr id="11" name="Content Placeholder 2">
            <a:extLst>
              <a:ext uri="{FF2B5EF4-FFF2-40B4-BE49-F238E27FC236}">
                <a16:creationId xmlns:a16="http://schemas.microsoft.com/office/drawing/2014/main" id="{9824A861-F8D9-F4D9-FF65-9D52599B0B53}"/>
              </a:ext>
            </a:extLst>
          </p:cNvPr>
          <p:cNvSpPr txBox="1">
            <a:spLocks/>
          </p:cNvSpPr>
          <p:nvPr/>
        </p:nvSpPr>
        <p:spPr>
          <a:xfrm>
            <a:off x="1059715" y="3769660"/>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bg1">
                    <a:lumMod val="75000"/>
                  </a:schemeClr>
                </a:solidFill>
                <a:latin typeface="+mj-lt"/>
              </a:rPr>
              <a:t>Interface for Laptop Price Prediction</a:t>
            </a:r>
          </a:p>
        </p:txBody>
      </p:sp>
      <p:sp>
        <p:nvSpPr>
          <p:cNvPr id="12" name="Content Placeholder 2">
            <a:extLst>
              <a:ext uri="{FF2B5EF4-FFF2-40B4-BE49-F238E27FC236}">
                <a16:creationId xmlns:a16="http://schemas.microsoft.com/office/drawing/2014/main" id="{3501AA3D-F3A1-C6C9-099A-0646B4122BF1}"/>
              </a:ext>
            </a:extLst>
          </p:cNvPr>
          <p:cNvSpPr txBox="1">
            <a:spLocks/>
          </p:cNvSpPr>
          <p:nvPr/>
        </p:nvSpPr>
        <p:spPr>
          <a:xfrm>
            <a:off x="1059716" y="4610566"/>
            <a:ext cx="5403833" cy="367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0"/>
              </a:spcBef>
              <a:buFont typeface="Arial" panose="020B0604020202020204" pitchFamily="34" charset="0"/>
              <a:buNone/>
            </a:pPr>
            <a:r>
              <a:rPr lang="en-US" sz="1700" b="1" dirty="0">
                <a:solidFill>
                  <a:schemeClr val="bg1">
                    <a:lumMod val="75000"/>
                  </a:schemeClr>
                </a:solidFill>
                <a:latin typeface="+mj-lt"/>
              </a:rPr>
              <a:t>Recommendations – The Way Forward</a:t>
            </a:r>
          </a:p>
        </p:txBody>
      </p:sp>
      <p:pic>
        <p:nvPicPr>
          <p:cNvPr id="14" name="Graphic 13">
            <a:extLst>
              <a:ext uri="{FF2B5EF4-FFF2-40B4-BE49-F238E27FC236}">
                <a16:creationId xmlns:a16="http://schemas.microsoft.com/office/drawing/2014/main" id="{DBB083AD-53C4-7815-E197-6F792500C7E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792"/>
          <a:stretch/>
        </p:blipFill>
        <p:spPr>
          <a:xfrm>
            <a:off x="397515" y="1949694"/>
            <a:ext cx="662200" cy="692478"/>
          </a:xfrm>
          <a:prstGeom prst="rect">
            <a:avLst/>
          </a:prstGeom>
        </p:spPr>
      </p:pic>
      <p:pic>
        <p:nvPicPr>
          <p:cNvPr id="16" name="Graphic 15">
            <a:extLst>
              <a:ext uri="{FF2B5EF4-FFF2-40B4-BE49-F238E27FC236}">
                <a16:creationId xmlns:a16="http://schemas.microsoft.com/office/drawing/2014/main" id="{0E67EC72-9444-5F3E-EF96-A3ECA96099F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9208"/>
          <a:stretch/>
        </p:blipFill>
        <p:spPr>
          <a:xfrm>
            <a:off x="397515" y="3649950"/>
            <a:ext cx="662200" cy="668755"/>
          </a:xfrm>
          <a:prstGeom prst="rect">
            <a:avLst/>
          </a:prstGeom>
        </p:spPr>
      </p:pic>
      <p:pic>
        <p:nvPicPr>
          <p:cNvPr id="18" name="Graphic 17">
            <a:extLst>
              <a:ext uri="{FF2B5EF4-FFF2-40B4-BE49-F238E27FC236}">
                <a16:creationId xmlns:a16="http://schemas.microsoft.com/office/drawing/2014/main" id="{32B2ED36-601D-E940-35E1-F900736202D9}"/>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16777"/>
          <a:stretch/>
        </p:blipFill>
        <p:spPr>
          <a:xfrm>
            <a:off x="397515" y="2752647"/>
            <a:ext cx="662200" cy="676352"/>
          </a:xfrm>
          <a:prstGeom prst="rect">
            <a:avLst/>
          </a:prstGeom>
        </p:spPr>
      </p:pic>
      <p:pic>
        <p:nvPicPr>
          <p:cNvPr id="24" name="Graphic 23">
            <a:extLst>
              <a:ext uri="{FF2B5EF4-FFF2-40B4-BE49-F238E27FC236}">
                <a16:creationId xmlns:a16="http://schemas.microsoft.com/office/drawing/2014/main" id="{B1B0F3D6-EE97-5B77-9085-50B6B9CD31C5}"/>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17368"/>
          <a:stretch/>
        </p:blipFill>
        <p:spPr>
          <a:xfrm>
            <a:off x="397515" y="1205856"/>
            <a:ext cx="662200" cy="683983"/>
          </a:xfrm>
          <a:prstGeom prst="rect">
            <a:avLst/>
          </a:prstGeom>
        </p:spPr>
      </p:pic>
      <p:pic>
        <p:nvPicPr>
          <p:cNvPr id="26" name="Graphic 25">
            <a:extLst>
              <a:ext uri="{FF2B5EF4-FFF2-40B4-BE49-F238E27FC236}">
                <a16:creationId xmlns:a16="http://schemas.microsoft.com/office/drawing/2014/main" id="{CA9F5C4F-0DEB-923F-2F5D-2B9C15441DD5}"/>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20247"/>
          <a:stretch/>
        </p:blipFill>
        <p:spPr>
          <a:xfrm>
            <a:off x="397515" y="4393783"/>
            <a:ext cx="707485" cy="692478"/>
          </a:xfrm>
          <a:prstGeom prst="rect">
            <a:avLst/>
          </a:prstGeom>
        </p:spPr>
      </p:pic>
    </p:spTree>
    <p:extLst>
      <p:ext uri="{BB962C8B-B14F-4D97-AF65-F5344CB8AC3E}">
        <p14:creationId xmlns:p14="http://schemas.microsoft.com/office/powerpoint/2010/main" val="355686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lstStyle/>
          <a:p>
            <a:r>
              <a:rPr lang="en-US" dirty="0"/>
              <a:t>Price is positively skewed (right-skewed distribution)</a:t>
            </a:r>
            <a:endParaRPr lang="en-IN" dirty="0"/>
          </a:p>
        </p:txBody>
      </p:sp>
      <p:sp>
        <p:nvSpPr>
          <p:cNvPr id="11" name="Rectangle 10">
            <a:extLst>
              <a:ext uri="{FF2B5EF4-FFF2-40B4-BE49-F238E27FC236}">
                <a16:creationId xmlns:a16="http://schemas.microsoft.com/office/drawing/2014/main" id="{4826CB85-1F39-17C6-2D6C-51AD99DCDE3A}"/>
              </a:ext>
            </a:extLst>
          </p:cNvPr>
          <p:cNvSpPr/>
          <p:nvPr/>
        </p:nvSpPr>
        <p:spPr>
          <a:xfrm>
            <a:off x="342542" y="4356847"/>
            <a:ext cx="11493381" cy="12371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3B4E24D-1D46-3783-9423-DED977987137}"/>
              </a:ext>
            </a:extLst>
          </p:cNvPr>
          <p:cNvSpPr txBox="1"/>
          <p:nvPr/>
        </p:nvSpPr>
        <p:spPr>
          <a:xfrm>
            <a:off x="528917" y="4506051"/>
            <a:ext cx="10811436" cy="769441"/>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2"/>
                </a:solidFill>
              </a:rPr>
              <a:t>Price of laptops is a positively skewed distribution. </a:t>
            </a:r>
          </a:p>
          <a:p>
            <a:pPr marL="285750" indent="-285750">
              <a:buFont typeface="Arial" panose="020B0604020202020204" pitchFamily="34" charset="0"/>
              <a:buChar char="•"/>
            </a:pP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For predicting the price-points properly, we will be using the log transformation of the price feature, which would convert the right-skewed distribution into a distribution that is more normal / standardized for the sake of better machine-learning</a:t>
            </a:r>
          </a:p>
        </p:txBody>
      </p:sp>
      <p:pic>
        <p:nvPicPr>
          <p:cNvPr id="6" name="Picture 5">
            <a:extLst>
              <a:ext uri="{FF2B5EF4-FFF2-40B4-BE49-F238E27FC236}">
                <a16:creationId xmlns:a16="http://schemas.microsoft.com/office/drawing/2014/main" id="{7364C0EC-3209-A45E-1EEB-082BDC3DD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404" y="932575"/>
            <a:ext cx="3977466" cy="3137156"/>
          </a:xfrm>
          <a:prstGeom prst="rect">
            <a:avLst/>
          </a:prstGeom>
        </p:spPr>
      </p:pic>
      <p:pic>
        <p:nvPicPr>
          <p:cNvPr id="9" name="Picture 8">
            <a:extLst>
              <a:ext uri="{FF2B5EF4-FFF2-40B4-BE49-F238E27FC236}">
                <a16:creationId xmlns:a16="http://schemas.microsoft.com/office/drawing/2014/main" id="{3377CDFE-BF77-8EAC-990E-4DE52D7DC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2410" y="932575"/>
            <a:ext cx="4117517" cy="3137156"/>
          </a:xfrm>
          <a:prstGeom prst="rect">
            <a:avLst/>
          </a:prstGeom>
        </p:spPr>
      </p:pic>
    </p:spTree>
    <p:extLst>
      <p:ext uri="{BB962C8B-B14F-4D97-AF65-F5344CB8AC3E}">
        <p14:creationId xmlns:p14="http://schemas.microsoft.com/office/powerpoint/2010/main" val="124786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2B3-4B0E-1047-354E-55D32891E270}"/>
              </a:ext>
            </a:extLst>
          </p:cNvPr>
          <p:cNvSpPr>
            <a:spLocks noGrp="1"/>
          </p:cNvSpPr>
          <p:nvPr>
            <p:ph type="title"/>
          </p:nvPr>
        </p:nvSpPr>
        <p:spPr/>
        <p:txBody>
          <a:bodyPr/>
          <a:lstStyle/>
          <a:p>
            <a:r>
              <a:rPr lang="en-US" dirty="0"/>
              <a:t>Price varies as the brand of the laptop</a:t>
            </a:r>
            <a:endParaRPr lang="en-IN" dirty="0"/>
          </a:p>
        </p:txBody>
      </p:sp>
      <p:pic>
        <p:nvPicPr>
          <p:cNvPr id="8" name="Content Placeholder 7">
            <a:extLst>
              <a:ext uri="{FF2B5EF4-FFF2-40B4-BE49-F238E27FC236}">
                <a16:creationId xmlns:a16="http://schemas.microsoft.com/office/drawing/2014/main" id="{4E6B5774-FCF9-2E84-EE42-6B7A879647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086" y="953854"/>
            <a:ext cx="3665490" cy="3253787"/>
          </a:xfrm>
        </p:spPr>
      </p:pic>
      <p:pic>
        <p:nvPicPr>
          <p:cNvPr id="10" name="Picture 9">
            <a:extLst>
              <a:ext uri="{FF2B5EF4-FFF2-40B4-BE49-F238E27FC236}">
                <a16:creationId xmlns:a16="http://schemas.microsoft.com/office/drawing/2014/main" id="{F8831DE1-09DD-73CA-C4D5-32CF285C0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7035" y="953854"/>
            <a:ext cx="3927089" cy="3223239"/>
          </a:xfrm>
          <a:prstGeom prst="rect">
            <a:avLst/>
          </a:prstGeom>
        </p:spPr>
      </p:pic>
      <p:sp>
        <p:nvSpPr>
          <p:cNvPr id="11" name="Rectangle 10">
            <a:extLst>
              <a:ext uri="{FF2B5EF4-FFF2-40B4-BE49-F238E27FC236}">
                <a16:creationId xmlns:a16="http://schemas.microsoft.com/office/drawing/2014/main" id="{4826CB85-1F39-17C6-2D6C-51AD99DCDE3A}"/>
              </a:ext>
            </a:extLst>
          </p:cNvPr>
          <p:cNvSpPr/>
          <p:nvPr/>
        </p:nvSpPr>
        <p:spPr>
          <a:xfrm>
            <a:off x="342542" y="4356847"/>
            <a:ext cx="11493381" cy="12371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3B4E24D-1D46-3783-9423-DED977987137}"/>
              </a:ext>
            </a:extLst>
          </p:cNvPr>
          <p:cNvSpPr txBox="1"/>
          <p:nvPr/>
        </p:nvSpPr>
        <p:spPr>
          <a:xfrm>
            <a:off x="528917" y="4506051"/>
            <a:ext cx="9063318" cy="938719"/>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2"/>
                </a:solidFill>
              </a:rPr>
              <a:t>Brands like Lenovo, Dell, HP have greater market presence, but are lower priced as they are mass / masstige brands</a:t>
            </a:r>
            <a:br>
              <a:rPr lang="en-US" sz="1100" dirty="0">
                <a:solidFill>
                  <a:schemeClr val="bg2"/>
                </a:solidFill>
              </a:rPr>
            </a:br>
            <a:endParaRPr lang="en-US" sz="1100" dirty="0">
              <a:solidFill>
                <a:schemeClr val="bg2"/>
              </a:solidFill>
            </a:endParaRPr>
          </a:p>
          <a:p>
            <a:pPr marL="285750" indent="-285750">
              <a:buFont typeface="Arial" panose="020B0604020202020204" pitchFamily="34" charset="0"/>
              <a:buChar char="•"/>
            </a:pPr>
            <a:r>
              <a:rPr lang="en-US" sz="1100" dirty="0">
                <a:solidFill>
                  <a:schemeClr val="bg2"/>
                </a:solidFill>
              </a:rPr>
              <a:t>Brands like Razer, LG, MS, MSI, and Apple have low to moderate presence but are higher priced, on account of their </a:t>
            </a:r>
            <a:r>
              <a:rPr lang="en-US" sz="1100" dirty="0" err="1">
                <a:solidFill>
                  <a:schemeClr val="bg2"/>
                </a:solidFill>
              </a:rPr>
              <a:t>premiumness</a:t>
            </a:r>
            <a:endParaRPr lang="en-IN" sz="1100" dirty="0">
              <a:solidFill>
                <a:schemeClr val="bg2"/>
              </a:solidFill>
            </a:endParaRPr>
          </a:p>
          <a:p>
            <a:pPr marL="285750" indent="-285750">
              <a:buFont typeface="Arial" panose="020B0604020202020204" pitchFamily="34" charset="0"/>
              <a:buChar char="•"/>
            </a:pPr>
            <a:endParaRPr lang="en-IN" sz="1100" dirty="0">
              <a:solidFill>
                <a:schemeClr val="bg2"/>
              </a:solidFill>
            </a:endParaRPr>
          </a:p>
          <a:p>
            <a:pPr marL="285750" indent="-285750">
              <a:buFont typeface="Arial" panose="020B0604020202020204" pitchFamily="34" charset="0"/>
              <a:buChar char="•"/>
            </a:pPr>
            <a:r>
              <a:rPr lang="en-IN" sz="1100" dirty="0">
                <a:solidFill>
                  <a:schemeClr val="bg2"/>
                </a:solidFill>
              </a:rPr>
              <a:t>Brand therefore influences price points of laptops significantly</a:t>
            </a:r>
            <a:endParaRPr lang="en-US" sz="1100" dirty="0">
              <a:solidFill>
                <a:schemeClr val="bg2"/>
              </a:solidFill>
            </a:endParaRPr>
          </a:p>
        </p:txBody>
      </p:sp>
    </p:spTree>
    <p:extLst>
      <p:ext uri="{BB962C8B-B14F-4D97-AF65-F5344CB8AC3E}">
        <p14:creationId xmlns:p14="http://schemas.microsoft.com/office/powerpoint/2010/main" val="3267817829"/>
      </p:ext>
    </p:extLst>
  </p:cSld>
  <p:clrMapOvr>
    <a:masterClrMapping/>
  </p:clrMapOvr>
</p:sld>
</file>

<file path=ppt/theme/theme1.xml><?xml version="1.0" encoding="utf-8"?>
<a:theme xmlns:a="http://schemas.openxmlformats.org/drawingml/2006/main" name="Office Theme">
  <a:themeElements>
    <a:clrScheme name="SmartTech">
      <a:dk1>
        <a:sysClr val="windowText" lastClr="000000"/>
      </a:dk1>
      <a:lt1>
        <a:sysClr val="window" lastClr="FFFFFF"/>
      </a:lt1>
      <a:dk2>
        <a:srgbClr val="44546A"/>
      </a:dk2>
      <a:lt2>
        <a:srgbClr val="E7E6E6"/>
      </a:lt2>
      <a:accent1>
        <a:srgbClr val="041C34"/>
      </a:accent1>
      <a:accent2>
        <a:srgbClr val="53BBC3"/>
      </a:accent2>
      <a:accent3>
        <a:srgbClr val="244C74"/>
      </a:accent3>
      <a:accent4>
        <a:srgbClr val="2C7493"/>
      </a:accent4>
      <a:accent5>
        <a:srgbClr val="3C849C"/>
      </a:accent5>
      <a:accent6>
        <a:srgbClr val="449CAC"/>
      </a:accent6>
      <a:hlink>
        <a:srgbClr val="2C5C7C"/>
      </a:hlink>
      <a:folHlink>
        <a:srgbClr val="245479"/>
      </a:folHlink>
    </a:clrScheme>
    <a:fontScheme name="SmartTech">
      <a:majorFont>
        <a:latin typeface="Segoe UI Semibold"/>
        <a:ea typeface=""/>
        <a:cs typeface=""/>
      </a:majorFont>
      <a:minorFont>
        <a:latin typeface="Segoe UI Emoj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SmartTech">
      <a:dk1>
        <a:sysClr val="windowText" lastClr="000000"/>
      </a:dk1>
      <a:lt1>
        <a:sysClr val="window" lastClr="FFFFFF"/>
      </a:lt1>
      <a:dk2>
        <a:srgbClr val="44546A"/>
      </a:dk2>
      <a:lt2>
        <a:srgbClr val="E7E6E6"/>
      </a:lt2>
      <a:accent1>
        <a:srgbClr val="041C34"/>
      </a:accent1>
      <a:accent2>
        <a:srgbClr val="53BBC3"/>
      </a:accent2>
      <a:accent3>
        <a:srgbClr val="244C74"/>
      </a:accent3>
      <a:accent4>
        <a:srgbClr val="2C7493"/>
      </a:accent4>
      <a:accent5>
        <a:srgbClr val="3C849C"/>
      </a:accent5>
      <a:accent6>
        <a:srgbClr val="449CAC"/>
      </a:accent6>
      <a:hlink>
        <a:srgbClr val="2C5C7C"/>
      </a:hlink>
      <a:folHlink>
        <a:srgbClr val="245479"/>
      </a:folHlink>
    </a:clrScheme>
    <a:fontScheme name="SmartTech">
      <a:majorFont>
        <a:latin typeface="Segoe UI Semibold"/>
        <a:ea typeface=""/>
        <a:cs typeface=""/>
      </a:majorFont>
      <a:minorFont>
        <a:latin typeface="Segoe UI Emoj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2294</Words>
  <Application>Microsoft Office PowerPoint</Application>
  <PresentationFormat>Widescreen</PresentationFormat>
  <Paragraphs>218</Paragraphs>
  <Slides>30</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Segoe UI Emoji</vt:lpstr>
      <vt:lpstr>Segoe UI Semibold</vt:lpstr>
      <vt:lpstr>Wingdings</vt:lpstr>
      <vt:lpstr>Office Theme</vt:lpstr>
      <vt:lpstr>1_Office Theme</vt:lpstr>
      <vt:lpstr>Laptop Price Prediction</vt:lpstr>
      <vt:lpstr>Business Overview</vt:lpstr>
      <vt:lpstr>Client Objectives &amp; Challenges</vt:lpstr>
      <vt:lpstr>Flow of the Presentation</vt:lpstr>
      <vt:lpstr>Flow of the Presentation</vt:lpstr>
      <vt:lpstr>Insights - Summary</vt:lpstr>
      <vt:lpstr>Flow of the Presentation</vt:lpstr>
      <vt:lpstr>Price is positively skewed (right-skewed distribution)</vt:lpstr>
      <vt:lpstr>Price varies as the brand of the laptop</vt:lpstr>
      <vt:lpstr>Price is significantly influenced by the type of laptop</vt:lpstr>
      <vt:lpstr>Touchscreen laptops command a higher price than non-touchscreen laptops</vt:lpstr>
      <vt:lpstr>Laptops with IPS displays command a higher price</vt:lpstr>
      <vt:lpstr>The higher the power of  the Processor and its brand, the greater its price</vt:lpstr>
      <vt:lpstr>Directionally, higher the RAM, the higher the Price of the device.</vt:lpstr>
      <vt:lpstr>GPU brand impacts the price point of the device</vt:lpstr>
      <vt:lpstr>Operating System (OS) impacts the price point of the device</vt:lpstr>
      <vt:lpstr>Weight of the laptop may not have a very obvious bearing on the price of the laptop</vt:lpstr>
      <vt:lpstr>Screen Size does not have a significant impact on price points</vt:lpstr>
      <vt:lpstr>RAM and SSD are the most positively correlated features with Price</vt:lpstr>
      <vt:lpstr>Flow of the Presentation</vt:lpstr>
      <vt:lpstr>Selected Model: Random Forest Regressor (R2 Score: 0.88)</vt:lpstr>
      <vt:lpstr>Residuals Analysis</vt:lpstr>
      <vt:lpstr>Flow of the Presentation</vt:lpstr>
      <vt:lpstr>Streamlit App – Laptop Price Predictor</vt:lpstr>
      <vt:lpstr>Streamlit App – Laptop Price Predictor</vt:lpstr>
      <vt:lpstr>Flow of the Presentation</vt:lpstr>
      <vt:lpstr>The Customer’s Dilemma</vt:lpstr>
      <vt:lpstr>The Way Forward – How to Meet Customer’s Unique Needs</vt:lpstr>
      <vt:lpstr>The Way Forward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 Prediction</dc:title>
  <dc:creator>Rachana Gupta</dc:creator>
  <cp:lastModifiedBy>Rachana Gupta</cp:lastModifiedBy>
  <cp:revision>7</cp:revision>
  <dcterms:created xsi:type="dcterms:W3CDTF">2024-05-29T05:42:17Z</dcterms:created>
  <dcterms:modified xsi:type="dcterms:W3CDTF">2024-05-30T10:23:44Z</dcterms:modified>
</cp:coreProperties>
</file>