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8" r:id="rId7"/>
    <p:sldId id="276" r:id="rId8"/>
    <p:sldId id="277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5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95" autoAdjust="0"/>
  </p:normalViewPr>
  <p:slideViewPr>
    <p:cSldViewPr snapToGrid="0">
      <p:cViewPr>
        <p:scale>
          <a:sx n="90" d="100"/>
          <a:sy n="90" d="100"/>
        </p:scale>
        <p:origin x="36" y="-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0961D-66DD-49C6-ACD6-82E3C659B90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B74B-43F2-468F-BBC6-8CC152A89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B74B-43F2-468F-BBC6-8CC152A89F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BCFC-9493-1C07-5953-8C07DB107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F4788-D942-EDA6-7C3D-8AE85E008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16234-0A4E-177E-A706-1DFB0D19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1" y="444725"/>
            <a:ext cx="11397258" cy="596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FA4C8-5032-E6C7-ED84-40C5862F8CE6}"/>
              </a:ext>
            </a:extLst>
          </p:cNvPr>
          <p:cNvSpPr txBox="1"/>
          <p:nvPr/>
        </p:nvSpPr>
        <p:spPr>
          <a:xfrm>
            <a:off x="8598309" y="3996813"/>
            <a:ext cx="243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Presented by</a:t>
            </a:r>
            <a:r>
              <a:rPr lang="en-GB" sz="20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3034D-B4F6-0444-0A48-C859D3F7E50B}"/>
              </a:ext>
            </a:extLst>
          </p:cNvPr>
          <p:cNvSpPr txBox="1"/>
          <p:nvPr/>
        </p:nvSpPr>
        <p:spPr>
          <a:xfrm>
            <a:off x="9350477" y="4367426"/>
            <a:ext cx="176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 Rasha Yasser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DejaVu Sans Mon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F82A5-4451-4090-35A5-CFF178A55711}"/>
              </a:ext>
            </a:extLst>
          </p:cNvPr>
          <p:cNvSpPr txBox="1"/>
          <p:nvPr/>
        </p:nvSpPr>
        <p:spPr>
          <a:xfrm>
            <a:off x="8598309" y="4764233"/>
            <a:ext cx="191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C94EC-DBFF-F924-2842-7B4CA8EA4CAF}"/>
              </a:ext>
            </a:extLst>
          </p:cNvPr>
          <p:cNvSpPr txBox="1"/>
          <p:nvPr/>
        </p:nvSpPr>
        <p:spPr>
          <a:xfrm>
            <a:off x="9335728" y="5104068"/>
            <a:ext cx="21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Coretech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ITIDA</a:t>
            </a:r>
            <a:endParaRPr lang="en-GB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143F1-D6FC-3DA2-3BC3-4B1240F1FA7A}"/>
              </a:ext>
            </a:extLst>
          </p:cNvPr>
          <p:cNvSpPr txBox="1"/>
          <p:nvPr/>
        </p:nvSpPr>
        <p:spPr>
          <a:xfrm>
            <a:off x="10502058" y="6465837"/>
            <a:ext cx="19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30/7/2024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8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0A10-1819-C57E-2851-02254226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D92C4-B830-AD63-81C2-AB12A65E1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64" y="2168012"/>
            <a:ext cx="10613375" cy="45867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8D627-BD30-2ADE-F8D7-9553B51245D2}"/>
              </a:ext>
            </a:extLst>
          </p:cNvPr>
          <p:cNvSpPr txBox="1"/>
          <p:nvPr/>
        </p:nvSpPr>
        <p:spPr>
          <a:xfrm>
            <a:off x="796961" y="2271251"/>
            <a:ext cx="154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OverView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D7AF-D34B-DB8D-EEBA-E6638FA1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6CD6B-74D5-F359-E586-A3CDC651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19869"/>
            <a:ext cx="10545097" cy="4732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FFE66-8126-3D3D-75AF-287DCF642570}"/>
              </a:ext>
            </a:extLst>
          </p:cNvPr>
          <p:cNvSpPr txBox="1"/>
          <p:nvPr/>
        </p:nvSpPr>
        <p:spPr>
          <a:xfrm>
            <a:off x="1154954" y="2279176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MainWindow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D96E-91AB-FB57-F648-52DB8C8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09D12-2A89-162B-FC7B-20C8D1FEC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54" y="2524836"/>
            <a:ext cx="11150221" cy="4012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E713-224B-368D-A5DD-5FC9BBDE43E2}"/>
              </a:ext>
            </a:extLst>
          </p:cNvPr>
          <p:cNvSpPr txBox="1"/>
          <p:nvPr/>
        </p:nvSpPr>
        <p:spPr>
          <a:xfrm>
            <a:off x="764276" y="2524836"/>
            <a:ext cx="15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EB13-8398-428D-95BE-1D716D7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19637-810F-475F-F1A2-5D8D559D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86" y="2333768"/>
            <a:ext cx="11324306" cy="3971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3C49D-796F-0B29-6A99-975DE9154CF1}"/>
              </a:ext>
            </a:extLst>
          </p:cNvPr>
          <p:cNvSpPr txBox="1"/>
          <p:nvPr/>
        </p:nvSpPr>
        <p:spPr>
          <a:xfrm>
            <a:off x="621586" y="2456598"/>
            <a:ext cx="205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RequestValidate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B2FB-83CC-1A09-6E86-ED8581B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GB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37F95-54F6-65D9-0907-E792EF686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4" y="2400300"/>
            <a:ext cx="8674099" cy="3924300"/>
          </a:xfrm>
        </p:spPr>
      </p:pic>
    </p:spTree>
    <p:extLst>
      <p:ext uri="{BB962C8B-B14F-4D97-AF65-F5344CB8AC3E}">
        <p14:creationId xmlns:p14="http://schemas.microsoft.com/office/powerpoint/2010/main" val="396271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C2D3-8C23-ACB9-C887-78D10775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267" y="-141267"/>
            <a:ext cx="8825659" cy="575731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Client </a:t>
            </a:r>
            <a:r>
              <a:rPr lang="en-GB" sz="2400" b="1" dirty="0">
                <a:solidFill>
                  <a:schemeClr val="tx2"/>
                </a:solidFill>
              </a:rPr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3D052-CA78-037F-C287-1085E34C5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05" y="434463"/>
            <a:ext cx="11350389" cy="6078631"/>
          </a:xfrm>
        </p:spPr>
      </p:pic>
    </p:spTree>
    <p:extLst>
      <p:ext uri="{BB962C8B-B14F-4D97-AF65-F5344CB8AC3E}">
        <p14:creationId xmlns:p14="http://schemas.microsoft.com/office/powerpoint/2010/main" val="38099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EDD6-20BE-C7F3-EF25-9809200C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B2302-63BF-B686-FBA4-6DD1EAF3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52" y="-1"/>
            <a:ext cx="11694695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7835E-99B9-E58E-DECC-501A69A9E52C}"/>
              </a:ext>
            </a:extLst>
          </p:cNvPr>
          <p:cNvSpPr txBox="1"/>
          <p:nvPr/>
        </p:nvSpPr>
        <p:spPr>
          <a:xfrm rot="16200000">
            <a:off x="-1234947" y="2168511"/>
            <a:ext cx="291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Login</a:t>
            </a:r>
            <a:endParaRPr lang="en-GB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8BF-5E32-46EC-2DF0-95E2BBC7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State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AB7A49-74A5-4A1F-B5C7-BE5DBFAEF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73" y="2085474"/>
            <a:ext cx="8951495" cy="45399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EC2F9-F92C-E8EE-5235-7AFA3A0CA3F5}"/>
              </a:ext>
            </a:extLst>
          </p:cNvPr>
          <p:cNvSpPr txBox="1"/>
          <p:nvPr/>
        </p:nvSpPr>
        <p:spPr>
          <a:xfrm>
            <a:off x="673768" y="2309315"/>
            <a:ext cx="169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Connection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9338-3B19-C06B-64C2-DF6CA9E1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State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653AE-F93C-F06A-496D-897865F1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465" y="2229855"/>
            <a:ext cx="8825659" cy="44115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0994B-4AE7-780F-E14B-EAEDA3084B9C}"/>
              </a:ext>
            </a:extLst>
          </p:cNvPr>
          <p:cNvSpPr txBox="1"/>
          <p:nvPr/>
        </p:nvSpPr>
        <p:spPr>
          <a:xfrm>
            <a:off x="641684" y="2406315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Login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1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4D19-2B98-B631-E21F-D8F23EC0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5B91-0330-F95F-FECE-E1495C23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6526"/>
            <a:ext cx="9753678" cy="394635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Developed using Qt/C++ framework.</a:t>
            </a:r>
          </a:p>
          <a:p>
            <a:r>
              <a:rPr lang="en-GB" sz="2000" dirty="0"/>
              <a:t>Runs as a console application in the background.</a:t>
            </a:r>
          </a:p>
          <a:p>
            <a:r>
              <a:rPr lang="en-GB" sz="2000" dirty="0"/>
              <a:t>Uses </a:t>
            </a:r>
            <a:r>
              <a:rPr lang="en-GB" sz="2000" dirty="0" err="1"/>
              <a:t>DatabaseManager</a:t>
            </a:r>
            <a:r>
              <a:rPr lang="en-GB" sz="2000" dirty="0"/>
              <a:t>: Interacts with the database to retrieve and update information.</a:t>
            </a:r>
          </a:p>
          <a:p>
            <a:r>
              <a:rPr lang="en-GB" sz="2000" dirty="0"/>
              <a:t>'</a:t>
            </a:r>
            <a:r>
              <a:rPr lang="en-GB" sz="2000" dirty="0" err="1"/>
              <a:t>DatabaseManager</a:t>
            </a:r>
            <a:r>
              <a:rPr lang="en-GB" sz="2000" dirty="0"/>
              <a:t>: implemented with Memento and Singleton design patterns.</a:t>
            </a:r>
          </a:p>
          <a:p>
            <a:r>
              <a:rPr lang="en-GB" sz="2000" dirty="0"/>
              <a:t>Includes classes for '</a:t>
            </a:r>
            <a:r>
              <a:rPr lang="en-GB" sz="2000" dirty="0" err="1"/>
              <a:t>MyServerHandler</a:t>
            </a:r>
            <a:r>
              <a:rPr lang="en-GB" sz="2000" dirty="0"/>
              <a:t>', '</a:t>
            </a:r>
            <a:r>
              <a:rPr lang="en-GB" sz="2000" dirty="0" err="1"/>
              <a:t>MyRequestHandler</a:t>
            </a:r>
            <a:r>
              <a:rPr lang="en-GB" sz="2000" dirty="0"/>
              <a:t>', 'Encryption', and 'Signature’.</a:t>
            </a:r>
          </a:p>
          <a:p>
            <a:r>
              <a:rPr lang="en-GB" sz="2000" dirty="0"/>
              <a:t>Handles multiple client requests using threading.</a:t>
            </a:r>
          </a:p>
          <a:p>
            <a:r>
              <a:rPr lang="en-GB" sz="2000" dirty="0"/>
              <a:t>Decrypts and processes client requests.</a:t>
            </a:r>
          </a:p>
          <a:p>
            <a:r>
              <a:rPr lang="en-GB" sz="2000" dirty="0"/>
              <a:t>Verifies the signature of each request.</a:t>
            </a:r>
          </a:p>
          <a:p>
            <a:r>
              <a:rPr lang="en-GB" sz="2000" dirty="0"/>
              <a:t>Sends Response Back To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0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FB3-E34C-B833-BE9E-DF55F80D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3DF3-A258-FE2A-5E5B-C4DB5245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0968"/>
            <a:ext cx="9567123" cy="2745011"/>
          </a:xfrm>
        </p:spPr>
        <p:txBody>
          <a:bodyPr/>
          <a:lstStyle/>
          <a:p>
            <a:r>
              <a:rPr lang="en-GB" sz="2400" b="1" dirty="0">
                <a:solidFill>
                  <a:schemeClr val="tx2"/>
                </a:solidFill>
              </a:rPr>
              <a:t>Objective:</a:t>
            </a:r>
            <a:r>
              <a:rPr lang="en-GB" sz="3600" b="1" dirty="0"/>
              <a:t> </a:t>
            </a:r>
          </a:p>
          <a:p>
            <a:pPr marL="0" indent="0" algn="ctr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Create a distributed banking system using the client-server model.</a:t>
            </a:r>
            <a:endParaRPr lang="en-GB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entury Gothic (Body)"/>
                <a:cs typeface="Times New Roman" panose="02020603050405020304" pitchFamily="18" charset="0"/>
              </a:rPr>
              <a:t>Technologies</a:t>
            </a:r>
            <a:r>
              <a:rPr lang="en-GB" sz="2000" b="1" dirty="0">
                <a:latin typeface="Century Gothic (Body)"/>
                <a:cs typeface="Times New Roman" panose="02020603050405020304" pitchFamily="18" charset="0"/>
              </a:rPr>
              <a:t> : </a:t>
            </a:r>
          </a:p>
          <a:p>
            <a:pPr marL="0" indent="0" algn="ctr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QT/C++, TCP Socket for communication, Multithreading.</a:t>
            </a:r>
          </a:p>
          <a:p>
            <a:pPr marL="0" indent="0" algn="ctr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8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317A-379A-5504-4BCB-F284017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Class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2F2FA-9022-C22D-5468-66858B71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97768"/>
            <a:ext cx="11839074" cy="4660232"/>
          </a:xfrm>
        </p:spPr>
      </p:pic>
    </p:spTree>
    <p:extLst>
      <p:ext uri="{BB962C8B-B14F-4D97-AF65-F5344CB8AC3E}">
        <p14:creationId xmlns:p14="http://schemas.microsoft.com/office/powerpoint/2010/main" val="14852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56CE-0990-C003-1FEB-D2AE821C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Class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9A0FC-CB43-1745-C123-ADE6447A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774" y="2021306"/>
            <a:ext cx="11036300" cy="4523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1A36D-37FB-2155-91AD-56412CDC2B29}"/>
              </a:ext>
            </a:extLst>
          </p:cNvPr>
          <p:cNvSpPr txBox="1"/>
          <p:nvPr/>
        </p:nvSpPr>
        <p:spPr>
          <a:xfrm rot="16200000">
            <a:off x="-931239" y="3354759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RequestHandler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9B0A-63FF-26A6-D29F-9F0DD27F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Sequance</a:t>
            </a:r>
            <a:r>
              <a:rPr lang="en-US" dirty="0"/>
              <a:t>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84DF2C-1DBA-B9CA-EF44-F1694C2D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97" y="2277980"/>
            <a:ext cx="9635405" cy="42511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98C41-E9A0-059C-A544-C2D6668E5EA0}"/>
              </a:ext>
            </a:extLst>
          </p:cNvPr>
          <p:cNvSpPr txBox="1"/>
          <p:nvPr/>
        </p:nvSpPr>
        <p:spPr>
          <a:xfrm rot="16200000">
            <a:off x="-304799" y="3198168"/>
            <a:ext cx="121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Login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E0B3-767B-3524-E2FC-281EAF04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State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766F89-2D29-B09A-0390-7B55B5204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35" y="2261936"/>
            <a:ext cx="7543778" cy="4219073"/>
          </a:xfrm>
        </p:spPr>
      </p:pic>
    </p:spTree>
    <p:extLst>
      <p:ext uri="{BB962C8B-B14F-4D97-AF65-F5344CB8AC3E}">
        <p14:creationId xmlns:p14="http://schemas.microsoft.com/office/powerpoint/2010/main" val="7159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BAF-D2C2-F7DF-569D-0EA133A9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24C7CED-C3CF-5C28-FA2E-60CD61E47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654" y="282742"/>
            <a:ext cx="11186692" cy="629251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A21EAD-60E5-6D97-0F17-ABA1A796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"/>
            <a:ext cx="12192000" cy="6858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035BF2-245E-3360-ABA5-9423143A3F58}"/>
              </a:ext>
            </a:extLst>
          </p:cNvPr>
          <p:cNvSpPr txBox="1"/>
          <p:nvPr/>
        </p:nvSpPr>
        <p:spPr>
          <a:xfrm>
            <a:off x="5245850" y="326877"/>
            <a:ext cx="741672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</a:rPr>
              <a:t>Time to See It in Action! 🎉</a:t>
            </a:r>
            <a:endParaRPr lang="ar-EG" sz="2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endParaRPr lang="ar-EG" sz="24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bg2"/>
                </a:solidFill>
              </a:rPr>
              <a:t>Are you ready? Let's proceed and see our work in action!</a:t>
            </a:r>
            <a:r>
              <a:rPr lang="en-GB" sz="2400" b="1" dirty="0">
                <a:solidFill>
                  <a:srgbClr val="002060"/>
                </a:solidFill>
              </a:rPr>
              <a:t> 🚀</a:t>
            </a:r>
            <a:r>
              <a:rPr lang="en-GB" sz="2400" b="1" dirty="0">
                <a:solidFill>
                  <a:schemeClr val="bg2"/>
                </a:solidFill>
              </a:rPr>
              <a:t> 😎</a:t>
            </a:r>
            <a:r>
              <a:rPr lang="en-GB" sz="2400" dirty="0">
                <a:solidFill>
                  <a:schemeClr val="bg2"/>
                </a:solidFill>
              </a:rPr>
              <a:t>"</a:t>
            </a:r>
            <a:endParaRPr lang="ar-EG" sz="24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ar-E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AA-8E57-F17F-0B8F-93FE3835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Systemd</a:t>
            </a:r>
            <a:r>
              <a:rPr lang="en-GB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1B18-7206-E597-D391-DF3BF806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2989"/>
            <a:ext cx="10299109" cy="2261938"/>
          </a:xfrm>
        </p:spPr>
        <p:txBody>
          <a:bodyPr>
            <a:normAutofit/>
          </a:bodyPr>
          <a:lstStyle/>
          <a:p>
            <a:r>
              <a:rPr lang="en-GB" sz="2400" dirty="0" err="1"/>
              <a:t>Systemd</a:t>
            </a:r>
            <a:r>
              <a:rPr lang="en-GB" sz="2400" dirty="0"/>
              <a:t> services allow server applications to run in the background on Linux systems. They enable automatic startup, crash recovery, and ensure continuous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4834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F7F4-CD12-18B1-524F-C3371AB4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Service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B0D6-231F-F53F-5A56-2FE016FE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3974"/>
          </a:xfrm>
        </p:spPr>
        <p:txBody>
          <a:bodyPr>
            <a:normAutofit/>
          </a:bodyPr>
          <a:lstStyle/>
          <a:p>
            <a:r>
              <a:rPr lang="en-GB" sz="2400" dirty="0"/>
              <a:t>1. Open </a:t>
            </a:r>
            <a:r>
              <a:rPr lang="en-GB" sz="2400" dirty="0" err="1"/>
              <a:t>terminalon</a:t>
            </a:r>
            <a:r>
              <a:rPr lang="en-GB" sz="2400" dirty="0"/>
              <a:t> Linux system and run the command:</a:t>
            </a:r>
          </a:p>
          <a:p>
            <a:r>
              <a:rPr lang="en-GB" sz="2400" dirty="0"/>
              <a:t>`</a:t>
            </a:r>
            <a:r>
              <a:rPr lang="en-GB" sz="2400" dirty="0" err="1"/>
              <a:t>sudo</a:t>
            </a:r>
            <a:r>
              <a:rPr lang="en-GB" sz="2400" dirty="0"/>
              <a:t> nano /etc/</a:t>
            </a:r>
            <a:r>
              <a:rPr lang="en-GB" sz="2400" dirty="0" err="1"/>
              <a:t>systemd</a:t>
            </a:r>
            <a:r>
              <a:rPr lang="en-GB" sz="2400" dirty="0"/>
              <a:t>/system/</a:t>
            </a:r>
            <a:r>
              <a:rPr lang="en-GB" sz="2400" dirty="0" err="1"/>
              <a:t>myprogram.service</a:t>
            </a:r>
            <a:r>
              <a:rPr lang="en-GB" sz="2400" dirty="0"/>
              <a:t>`</a:t>
            </a:r>
          </a:p>
          <a:p>
            <a:r>
              <a:rPr lang="en-GB" sz="2400" dirty="0"/>
              <a:t>This command creates a new service file with administrative privileges.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F206A-95F6-A6B3-F23E-A6A395EE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20" y="4630487"/>
            <a:ext cx="6756150" cy="16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23A-A4C8-A352-B727-53E2D9B0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CE983-8191-8D90-61EC-9A6E8B05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463" y="2531343"/>
            <a:ext cx="8422106" cy="3805289"/>
          </a:xfrm>
        </p:spPr>
      </p:pic>
    </p:spTree>
    <p:extLst>
      <p:ext uri="{BB962C8B-B14F-4D97-AF65-F5344CB8AC3E}">
        <p14:creationId xmlns:p14="http://schemas.microsoft.com/office/powerpoint/2010/main" val="340964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F7A3-A9C1-5664-8313-01796A16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51D2-B0BF-AA2B-1308-53A937A5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2165684"/>
            <a:ext cx="9673390" cy="437949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[Unit]</a:t>
            </a:r>
          </a:p>
          <a:p>
            <a:r>
              <a:rPr lang="en-GB" sz="2000" dirty="0"/>
              <a:t>   - `Description`: A brief description of the service.</a:t>
            </a:r>
          </a:p>
          <a:p>
            <a:r>
              <a:rPr lang="en-GB" sz="2000" dirty="0"/>
              <a:t>   - `After`: Ensures the service starts after the network is available.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[Service]</a:t>
            </a:r>
          </a:p>
          <a:p>
            <a:r>
              <a:rPr lang="en-GB" sz="2000" dirty="0"/>
              <a:t>   - `Type`: Specifies the start type of the service.</a:t>
            </a:r>
          </a:p>
          <a:p>
            <a:r>
              <a:rPr lang="en-GB" sz="2000" dirty="0"/>
              <a:t>   - `</a:t>
            </a:r>
            <a:r>
              <a:rPr lang="en-GB" sz="2000" dirty="0" err="1"/>
              <a:t>ExecStart</a:t>
            </a:r>
            <a:r>
              <a:rPr lang="en-GB" sz="2000" dirty="0"/>
              <a:t>`: Command to start the server application.</a:t>
            </a:r>
          </a:p>
          <a:p>
            <a:r>
              <a:rPr lang="en-GB" sz="2000" dirty="0"/>
              <a:t>   - `Restart`: Specifies restart </a:t>
            </a:r>
            <a:r>
              <a:rPr lang="en-GB" sz="2000" dirty="0" err="1"/>
              <a:t>behavior</a:t>
            </a:r>
            <a:r>
              <a:rPr lang="en-GB" sz="2000" dirty="0"/>
              <a:t> on failure.</a:t>
            </a:r>
          </a:p>
          <a:p>
            <a:r>
              <a:rPr lang="en-GB" sz="2000" dirty="0"/>
              <a:t>   - `</a:t>
            </a:r>
            <a:r>
              <a:rPr lang="en-GB" sz="2000" dirty="0" err="1"/>
              <a:t>RestartSec</a:t>
            </a:r>
            <a:r>
              <a:rPr lang="en-GB" sz="2000" dirty="0"/>
              <a:t>`: Delay before restarting the service.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[Install]</a:t>
            </a:r>
          </a:p>
          <a:p>
            <a:r>
              <a:rPr lang="en-GB" sz="2000" dirty="0"/>
              <a:t>   - `</a:t>
            </a:r>
            <a:r>
              <a:rPr lang="en-GB" sz="2000" dirty="0" err="1"/>
              <a:t>WantedBy</a:t>
            </a:r>
            <a:r>
              <a:rPr lang="en-GB" sz="2000" dirty="0"/>
              <a:t>`: Specifies the target under which the service should start.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8536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9AFB-E3CA-E06C-EDD3-B895D12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Close the Service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CFF7-045B-039B-BB06-FFC22E6F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04499" cy="3416300"/>
          </a:xfrm>
        </p:spPr>
        <p:txBody>
          <a:bodyPr/>
          <a:lstStyle/>
          <a:p>
            <a:r>
              <a:rPr lang="en-GB" sz="2400" dirty="0"/>
              <a:t>To save the service file and exit the nano editor, follow these steps:</a:t>
            </a:r>
          </a:p>
          <a:p>
            <a:r>
              <a:rPr lang="en-GB" sz="2400" dirty="0"/>
              <a:t>- Press `Ctrl + O` to save the changes.</a:t>
            </a:r>
          </a:p>
          <a:p>
            <a:r>
              <a:rPr lang="en-GB" sz="2400" dirty="0"/>
              <a:t>- Press `Enter` to confirm the file name.</a:t>
            </a:r>
          </a:p>
          <a:p>
            <a:r>
              <a:rPr lang="en-GB" sz="2400" dirty="0"/>
              <a:t>- Press `Ctrl + X` to exit the editor.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7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3C52-4C59-30BC-022C-1293186E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D550-7437-CFE3-5B52-8FCAF9B5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3987"/>
            <a:ext cx="8825659" cy="4100051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/>
              <a:t>Log in (user, pass)</a:t>
            </a:r>
          </a:p>
          <a:p>
            <a:r>
              <a:rPr lang="en-GB" sz="2200" dirty="0"/>
              <a:t>Get Account number (username)</a:t>
            </a:r>
          </a:p>
          <a:p>
            <a:r>
              <a:rPr lang="en-GB" sz="2200" dirty="0"/>
              <a:t>Get Account number By Admin(admin, username)</a:t>
            </a:r>
          </a:p>
          <a:p>
            <a:r>
              <a:rPr lang="en-GB" sz="2200" dirty="0"/>
              <a:t>View Account balance (account number)</a:t>
            </a:r>
          </a:p>
          <a:p>
            <a:r>
              <a:rPr lang="en-GB" sz="2200" dirty="0"/>
              <a:t>View transaction history (account number, count)</a:t>
            </a:r>
          </a:p>
          <a:p>
            <a:r>
              <a:rPr lang="en-GB" sz="2200" dirty="0"/>
              <a:t>Make Transaction (account number, transaction amount)</a:t>
            </a:r>
          </a:p>
          <a:p>
            <a:r>
              <a:rPr lang="en-GB" sz="2200" dirty="0"/>
              <a:t>Transfer Amount (</a:t>
            </a:r>
            <a:r>
              <a:rPr lang="en-GB" sz="2200" dirty="0" err="1"/>
              <a:t>from_AN</a:t>
            </a:r>
            <a:r>
              <a:rPr lang="en-GB" sz="2200" dirty="0"/>
              <a:t>, </a:t>
            </a:r>
            <a:r>
              <a:rPr lang="en-GB" sz="2200" dirty="0" err="1"/>
              <a:t>to_AN</a:t>
            </a:r>
            <a:r>
              <a:rPr lang="en-GB" sz="2200" dirty="0"/>
              <a:t>, transfer amount)</a:t>
            </a:r>
          </a:p>
          <a:p>
            <a:r>
              <a:rPr lang="en-GB" sz="2200" dirty="0"/>
              <a:t>View Bank Database (admin)</a:t>
            </a:r>
          </a:p>
          <a:p>
            <a:r>
              <a:rPr lang="en-GB" sz="2200" dirty="0"/>
              <a:t>Create New User (String </a:t>
            </a:r>
            <a:r>
              <a:rPr lang="en-GB" sz="2200" dirty="0" err="1"/>
              <a:t>userdata</a:t>
            </a:r>
            <a:r>
              <a:rPr lang="en-GB" sz="2200" dirty="0"/>
              <a:t>)</a:t>
            </a:r>
          </a:p>
          <a:p>
            <a:r>
              <a:rPr lang="en-GB" sz="2200" dirty="0"/>
              <a:t>Delete User (account number)</a:t>
            </a:r>
          </a:p>
          <a:p>
            <a:r>
              <a:rPr lang="en-GB" sz="2200" dirty="0"/>
              <a:t>Update User (AN, </a:t>
            </a:r>
            <a:r>
              <a:rPr lang="en-GB" sz="2200" dirty="0" err="1"/>
              <a:t>newData</a:t>
            </a:r>
            <a:r>
              <a:rPr lang="en-GB" sz="2200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1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877-D21F-AB6C-28DC-CC2738AD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Reloading </a:t>
            </a:r>
            <a:r>
              <a:rPr lang="en-GB" dirty="0" err="1"/>
              <a:t>Systemd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C24A-A939-9AEC-D408-38530E07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To apply the new service, reload the </a:t>
            </a:r>
            <a:r>
              <a:rPr lang="en-GB" sz="2000" dirty="0" err="1"/>
              <a:t>systemd</a:t>
            </a:r>
            <a:r>
              <a:rPr lang="en-GB" sz="2000" dirty="0"/>
              <a:t> configuration by running the command:</a:t>
            </a:r>
          </a:p>
          <a:p>
            <a:r>
              <a:rPr lang="en-GB" sz="2000" dirty="0"/>
              <a:t>`</a:t>
            </a:r>
            <a:r>
              <a:rPr lang="en-GB" sz="2000" dirty="0" err="1"/>
              <a:t>sudo</a:t>
            </a:r>
            <a:r>
              <a:rPr lang="en-GB" sz="2000" dirty="0"/>
              <a:t> </a:t>
            </a:r>
            <a:r>
              <a:rPr lang="en-GB" sz="2000" dirty="0" err="1"/>
              <a:t>systemctl</a:t>
            </a:r>
            <a:r>
              <a:rPr lang="en-GB" sz="2000" dirty="0"/>
              <a:t> daemon-reload`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E3A8F-25E1-3ED1-0FB7-458C1BAF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43" y="3978441"/>
            <a:ext cx="5451279" cy="13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8D48DF59-6BE0-F4FF-6904-6F7E9A4E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54" y="3541295"/>
            <a:ext cx="6962274" cy="994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65AAF-51F0-FCD6-4B72-4B1693B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Enable and Start the Service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5223-2A7A-6CED-66D6-B039FA4F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603500"/>
            <a:ext cx="11004885" cy="3524584"/>
          </a:xfrm>
        </p:spPr>
        <p:txBody>
          <a:bodyPr/>
          <a:lstStyle/>
          <a:p>
            <a:r>
              <a:rPr lang="en-GB" sz="2000" dirty="0"/>
              <a:t>To enable and start the service, run the following commands:</a:t>
            </a:r>
          </a:p>
          <a:p>
            <a:r>
              <a:rPr lang="en-GB" sz="2000" b="1" dirty="0"/>
              <a:t>Enable the Service:</a:t>
            </a:r>
            <a:r>
              <a:rPr lang="en-GB" sz="2000" dirty="0"/>
              <a:t> This command sets the service to start automatically at boot.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/>
              <a:t>Start The </a:t>
            </a:r>
            <a:r>
              <a:rPr lang="en-GB" sz="2000" b="1" dirty="0" err="1"/>
              <a:t>Service:</a:t>
            </a:r>
            <a:r>
              <a:rPr lang="en-GB" sz="2000" dirty="0" err="1"/>
              <a:t>This</a:t>
            </a:r>
            <a:r>
              <a:rPr lang="en-GB" sz="2000" dirty="0"/>
              <a:t> command starts the service right away</a:t>
            </a:r>
          </a:p>
          <a:p>
            <a:endParaRPr lang="en-GB" sz="2000" b="1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41DE5-45C4-D6DC-AECF-129BE161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54" y="5327871"/>
            <a:ext cx="7093096" cy="9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281-F7EB-3E5D-E8F2-B9814272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55FA-FA31-0198-0B6B-95770847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02857" cy="2931026"/>
          </a:xfrm>
        </p:spPr>
        <p:txBody>
          <a:bodyPr>
            <a:normAutofit/>
          </a:bodyPr>
          <a:lstStyle/>
          <a:p>
            <a:r>
              <a:rPr lang="en-GB" sz="2000" dirty="0"/>
              <a:t>By following these steps, we create a </a:t>
            </a:r>
            <a:r>
              <a:rPr lang="en-GB" sz="2000" dirty="0" err="1"/>
              <a:t>systemd</a:t>
            </a:r>
            <a:r>
              <a:rPr lang="en-GB" sz="2000" dirty="0"/>
              <a:t> service that manages our server application. </a:t>
            </a:r>
          </a:p>
          <a:p>
            <a:r>
              <a:rPr lang="en-GB" sz="2000" dirty="0"/>
              <a:t>This setup ensures that</a:t>
            </a:r>
          </a:p>
          <a:p>
            <a:r>
              <a:rPr lang="en-GB" sz="2000" dirty="0"/>
              <a:t>Application Runs continuously as a background service</a:t>
            </a:r>
          </a:p>
          <a:p>
            <a:r>
              <a:rPr lang="en-GB" sz="2000" dirty="0"/>
              <a:t>Recovers from crashes the application restarts automatically if it crashes</a:t>
            </a:r>
          </a:p>
          <a:p>
            <a:r>
              <a:rPr lang="en-GB" sz="2000" dirty="0"/>
              <a:t>Automatically starts on boot providing reliability and ease of  management for server applications.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99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FB3E-D49C-F379-A068-BB96E0B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1094-CCAA-8132-8131-3C1758C1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638" y="2713702"/>
            <a:ext cx="8637975" cy="3583859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/>
              <a:t>System should be distributed on two applications: one for the client and one for the server.</a:t>
            </a:r>
          </a:p>
          <a:p>
            <a:r>
              <a:rPr lang="en-GB" sz="8000" dirty="0"/>
              <a:t>Applications should be developed using the QT/C++ framework.</a:t>
            </a:r>
          </a:p>
          <a:p>
            <a:r>
              <a:rPr lang="en-GB" sz="8000" dirty="0"/>
              <a:t>The client application should be executed as a GUI application.</a:t>
            </a:r>
          </a:p>
          <a:p>
            <a:r>
              <a:rPr lang="en-GB" sz="8000" dirty="0"/>
              <a:t>The server application should be a simple console application that runs in the background.</a:t>
            </a:r>
          </a:p>
          <a:p>
            <a:r>
              <a:rPr lang="en-GB" sz="8000" dirty="0"/>
              <a:t>Client-server communication should happen via the Sockets.</a:t>
            </a:r>
          </a:p>
          <a:p>
            <a:r>
              <a:rPr lang="en-GB" sz="8000" dirty="0">
                <a:latin typeface="Century Gothic (Body)"/>
              </a:rPr>
              <a:t>The server should handle multiple requests from multiple clients using threads.</a:t>
            </a:r>
            <a:endParaRPr lang="ar-EG" sz="8000" dirty="0">
              <a:latin typeface="Century Gothic (Body)"/>
            </a:endParaRPr>
          </a:p>
          <a:p>
            <a:endParaRPr lang="en-GB" sz="8000" dirty="0">
              <a:latin typeface="Century Gothic (Body)"/>
            </a:endParaRPr>
          </a:p>
          <a:p>
            <a:endParaRPr lang="en-GB" sz="80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965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1BD4-5167-A196-F13F-D72FC9FD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22CC-AA8E-6601-AA3A-29D70195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entury Gothic (Body)"/>
              </a:rPr>
              <a:t>Encrypt the whole client request before sending it and decrypt it on the server side.</a:t>
            </a:r>
          </a:p>
          <a:p>
            <a:r>
              <a:rPr lang="en-GB" sz="2000" dirty="0">
                <a:latin typeface="Century Gothic (Body)"/>
              </a:rPr>
              <a:t>Add signature to the request message before sending it to the server and verify the signature on the server.</a:t>
            </a:r>
            <a:endParaRPr lang="ar-EG" sz="2000" dirty="0">
              <a:latin typeface="Century Gothic (Body)"/>
            </a:endParaRPr>
          </a:p>
          <a:p>
            <a:r>
              <a:rPr lang="en-GB" sz="2000" dirty="0">
                <a:latin typeface="Century Gothic (Body)"/>
              </a:rPr>
              <a:t>Create a log file to save the requests from clients.</a:t>
            </a:r>
          </a:p>
          <a:p>
            <a:r>
              <a:rPr lang="en-GB" sz="2000" dirty="0">
                <a:latin typeface="Century Gothic (Body)"/>
              </a:rPr>
              <a:t>Send the server's response to client requests via email to the associated client.</a:t>
            </a:r>
            <a:endParaRPr lang="ar-EG" sz="2000" dirty="0">
              <a:latin typeface="Century Gothic (Body)"/>
            </a:endParaRPr>
          </a:p>
          <a:p>
            <a:r>
              <a:rPr lang="en-GB" sz="2000" dirty="0">
                <a:latin typeface="Century Gothic (Body)"/>
              </a:rPr>
              <a:t>Apply OOP design to the whole system.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2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EBA7-93E3-46FB-85A5-94F5FA9B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8A51-6B99-F43A-03C5-A1902B26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/>
          </a:p>
          <a:p>
            <a:pPr>
              <a:defRPr sz="1800"/>
            </a:pPr>
            <a:r>
              <a:rPr lang="en-GB" sz="2000" dirty="0" err="1"/>
              <a:t>Systemctl</a:t>
            </a:r>
            <a:r>
              <a:rPr lang="en-GB" sz="2000" dirty="0"/>
              <a:t> Service: Server as a </a:t>
            </a:r>
            <a:r>
              <a:rPr lang="en-GB" sz="2000" dirty="0" err="1"/>
              <a:t>systemd</a:t>
            </a:r>
            <a:r>
              <a:rPr lang="en-GB" sz="2000" dirty="0"/>
              <a:t> service.</a:t>
            </a:r>
          </a:p>
          <a:p>
            <a:pPr>
              <a:defRPr sz="1800"/>
            </a:pPr>
            <a:r>
              <a:rPr lang="en-GB" sz="2000" dirty="0"/>
              <a:t>Logging: Save client requests to a log file.</a:t>
            </a:r>
          </a:p>
          <a:p>
            <a:pPr>
              <a:defRPr sz="1800"/>
            </a:pPr>
            <a:r>
              <a:rPr lang="en-GB" sz="2000" dirty="0"/>
              <a:t>Email Responses: Server responses sent to client's email.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6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7A27-2C85-7B5B-B972-2A01C6BB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7411-C76A-AD48-4C0A-6A6B7309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2273300"/>
          </a:xfrm>
        </p:spPr>
        <p:txBody>
          <a:bodyPr/>
          <a:lstStyle/>
          <a:p>
            <a:endParaRPr lang="en-GB" sz="2000" dirty="0"/>
          </a:p>
          <a:p>
            <a:pPr>
              <a:defRPr sz="1800"/>
            </a:pPr>
            <a:r>
              <a:rPr lang="en-GB" sz="2000" dirty="0"/>
              <a:t>Client-Server Interaction: Overview of communication.</a:t>
            </a:r>
          </a:p>
          <a:p>
            <a:pPr>
              <a:defRPr sz="1800"/>
            </a:pPr>
            <a:r>
              <a:rPr lang="en-GB" sz="2000" dirty="0"/>
              <a:t>Multithreading: Server handles requests in separate threads.</a:t>
            </a:r>
          </a:p>
          <a:p>
            <a:pPr>
              <a:defRPr sz="1800"/>
            </a:pPr>
            <a:r>
              <a:rPr lang="en-GB" sz="2000" dirty="0"/>
              <a:t>Encryption: Secure data transmission between client and server.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A7F-56C9-C673-8109-767419C9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5844-265A-DA8E-7356-B041A470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defRPr sz="1800"/>
            </a:pPr>
            <a:r>
              <a:rPr lang="en-GB" sz="2000" dirty="0"/>
              <a:t>Client Application: GUI for user interaction.</a:t>
            </a:r>
          </a:p>
          <a:p>
            <a:pPr>
              <a:defRPr sz="1800"/>
            </a:pPr>
            <a:r>
              <a:rPr lang="en-GB" sz="2000" dirty="0"/>
              <a:t>Server Application: Runs in the background as a console application. Handles requests and sends responses.</a:t>
            </a:r>
          </a:p>
          <a:p>
            <a:pPr>
              <a:defRPr sz="1800"/>
            </a:pPr>
            <a:r>
              <a:rPr lang="en-GB" sz="2000" dirty="0"/>
              <a:t>Encryption and Decryption: Details on how data encryption and decryption are handled.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0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1370-1097-5067-ED08-9FA5B9C1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E359-BD2A-4931-41A9-6616EF8C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6105"/>
            <a:ext cx="9721593" cy="4395537"/>
          </a:xfrm>
        </p:spPr>
        <p:txBody>
          <a:bodyPr>
            <a:noAutofit/>
          </a:bodyPr>
          <a:lstStyle/>
          <a:p>
            <a:r>
              <a:rPr lang="en-GB" sz="2000" dirty="0"/>
              <a:t>Developed using Qt/C++ framework.</a:t>
            </a:r>
          </a:p>
          <a:p>
            <a:r>
              <a:rPr lang="en-GB" sz="2000" dirty="0"/>
              <a:t>Provides a graphical user interface (GUI).</a:t>
            </a:r>
          </a:p>
          <a:p>
            <a:r>
              <a:rPr lang="en-GB" sz="2000" dirty="0"/>
              <a:t>Communicates with the server using socket programming.</a:t>
            </a:r>
          </a:p>
          <a:p>
            <a:r>
              <a:rPr lang="en-GB" sz="2000" dirty="0" err="1"/>
              <a:t>MyClient</a:t>
            </a:r>
            <a:r>
              <a:rPr lang="en-GB" sz="2000" dirty="0"/>
              <a:t> Class: Handles client-side operations.</a:t>
            </a:r>
          </a:p>
          <a:p>
            <a:r>
              <a:rPr lang="en-GB" sz="2000" dirty="0"/>
              <a:t>Includes classes for '</a:t>
            </a:r>
            <a:r>
              <a:rPr lang="en-GB" sz="2000" dirty="0" err="1"/>
              <a:t>RequestValidator</a:t>
            </a:r>
            <a:r>
              <a:rPr lang="en-GB" sz="2000" dirty="0"/>
              <a:t>', '</a:t>
            </a:r>
            <a:r>
              <a:rPr lang="en-GB" sz="2000" dirty="0" err="1"/>
              <a:t>RequestHandler</a:t>
            </a:r>
            <a:r>
              <a:rPr lang="en-GB" sz="2000" dirty="0"/>
              <a:t>', 'Encryption', 'Signature', and '</a:t>
            </a:r>
            <a:r>
              <a:rPr lang="en-GB" sz="2000" dirty="0" err="1"/>
              <a:t>MainWindow</a:t>
            </a:r>
            <a:r>
              <a:rPr lang="en-GB" sz="2000" dirty="0"/>
              <a:t>'.</a:t>
            </a:r>
          </a:p>
          <a:p>
            <a:r>
              <a:rPr lang="en-GB" sz="2000" dirty="0"/>
              <a:t>Requests: Handles different types of requests (Login, Get Account Number, etc.),Includes an abstract class 'Request' from which all requests inherit(OCP).</a:t>
            </a:r>
          </a:p>
          <a:p>
            <a:pPr>
              <a:defRPr sz="1800"/>
            </a:pPr>
            <a:r>
              <a:rPr lang="en-GB" dirty="0"/>
              <a:t>Encryption: Encrypts requests before sending to the server.</a:t>
            </a:r>
          </a:p>
          <a:p>
            <a:pPr>
              <a:defRPr sz="1800"/>
            </a:pPr>
            <a:r>
              <a:rPr lang="en-GB" dirty="0"/>
              <a:t>Signature: Adds a signature to each request for verification.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915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890</TotalTime>
  <Words>976</Words>
  <Application>Microsoft Office PowerPoint</Application>
  <PresentationFormat>Widescreen</PresentationFormat>
  <Paragraphs>154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Century Gothic</vt:lpstr>
      <vt:lpstr>Century Gothic (Body)</vt:lpstr>
      <vt:lpstr>Times New Roman</vt:lpstr>
      <vt:lpstr>Wingdings</vt:lpstr>
      <vt:lpstr>Wingdings 3</vt:lpstr>
      <vt:lpstr>Ion Boardroom</vt:lpstr>
      <vt:lpstr>PowerPoint Presentation</vt:lpstr>
      <vt:lpstr>Project Overview</vt:lpstr>
      <vt:lpstr>Functional Requirements</vt:lpstr>
      <vt:lpstr>Non-Functional Requirements</vt:lpstr>
      <vt:lpstr>Non-Functional Requirements</vt:lpstr>
      <vt:lpstr>Additional Features</vt:lpstr>
      <vt:lpstr>System Architecture</vt:lpstr>
      <vt:lpstr>Implementation Details</vt:lpstr>
      <vt:lpstr>Client Application</vt:lpstr>
      <vt:lpstr>Client Diagram</vt:lpstr>
      <vt:lpstr>Client Diagram</vt:lpstr>
      <vt:lpstr>Client Diagram</vt:lpstr>
      <vt:lpstr>Client Diagram</vt:lpstr>
      <vt:lpstr>Client Sequence Diagram</vt:lpstr>
      <vt:lpstr>Client Sequence Diagram</vt:lpstr>
      <vt:lpstr>PowerPoint Presentation</vt:lpstr>
      <vt:lpstr>Client State Diagram</vt:lpstr>
      <vt:lpstr>Client State Diagram</vt:lpstr>
      <vt:lpstr>Server Application</vt:lpstr>
      <vt:lpstr>Server Class Diagram</vt:lpstr>
      <vt:lpstr>Server Class Diagram</vt:lpstr>
      <vt:lpstr>Server Sequance Diagram</vt:lpstr>
      <vt:lpstr>Server State Diagram</vt:lpstr>
      <vt:lpstr>PowerPoint Presentation</vt:lpstr>
      <vt:lpstr>Systemd Service</vt:lpstr>
      <vt:lpstr>Creating a Service File</vt:lpstr>
      <vt:lpstr>Define the Service</vt:lpstr>
      <vt:lpstr>Defining the Service</vt:lpstr>
      <vt:lpstr>Save and Close the Service File</vt:lpstr>
      <vt:lpstr>Reloading Systemd Configuration</vt:lpstr>
      <vt:lpstr>Enable and Start the Service </vt:lpstr>
      <vt:lpstr>Conclusion and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 Yasser</dc:creator>
  <cp:lastModifiedBy>Rasha Yasser</cp:lastModifiedBy>
  <cp:revision>56</cp:revision>
  <dcterms:created xsi:type="dcterms:W3CDTF">2024-07-29T21:46:55Z</dcterms:created>
  <dcterms:modified xsi:type="dcterms:W3CDTF">2024-07-30T12:39:04Z</dcterms:modified>
</cp:coreProperties>
</file>