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96" r:id="rId3"/>
    <p:sldId id="299" r:id="rId4"/>
    <p:sldId id="300" r:id="rId5"/>
    <p:sldId id="294" r:id="rId6"/>
    <p:sldId id="297" r:id="rId7"/>
    <p:sldId id="301" r:id="rId8"/>
    <p:sldId id="298"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8" r:id="rId25"/>
    <p:sldId id="317" r:id="rId26"/>
    <p:sldId id="295" r:id="rId27"/>
  </p:sldIdLst>
  <p:sldSz cx="9144000" cy="5143500" type="screen16x9"/>
  <p:notesSz cx="6858000" cy="9144000"/>
  <p:embeddedFontLst>
    <p:embeddedFont>
      <p:font typeface="Barlow Light" panose="020B0604020202020204" charset="0"/>
      <p:regular r:id="rId29"/>
      <p:bold r:id="rId30"/>
      <p:italic r:id="rId31"/>
      <p:boldItalic r:id="rId32"/>
    </p:embeddedFont>
    <p:embeddedFont>
      <p:font typeface="SimSun" panose="02010600030101010101" pitchFamily="2" charset="-122"/>
      <p:regular r:id="rId33"/>
    </p:embeddedFont>
    <p:embeddedFont>
      <p:font typeface="Cambria Math" panose="02040503050406030204" pitchFamily="18" charset="0"/>
      <p:regular r:id="rId34"/>
    </p:embeddedFont>
    <p:embeddedFont>
      <p:font typeface="Barlow SemiBol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72033E-A272-4589-BBBA-2358F93EBE04}">
  <a:tblStyle styleId="{A272033E-A272-4589-BBBA-2358F93EBE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2" autoAdjust="0"/>
    <p:restoredTop sz="94660"/>
  </p:normalViewPr>
  <p:slideViewPr>
    <p:cSldViewPr snapToGrid="0">
      <p:cViewPr varScale="1">
        <p:scale>
          <a:sx n="98" d="100"/>
          <a:sy n="98"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userDrawn="1"/>
        </p:nvGrpSpPr>
        <p:grpSpPr>
          <a:xfrm>
            <a:off x="3621" y="-6336"/>
            <a:ext cx="9158157" cy="5149836"/>
            <a:chOff x="-207" y="0"/>
            <a:chExt cx="9158157" cy="5149836"/>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52056" y="295877"/>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95" y="4483463"/>
              <a:ext cx="261670" cy="666373"/>
              <a:chOff x="7134700" y="414375"/>
              <a:chExt cx="197100"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390525"/>
            <a:ext cx="7843200" cy="542305"/>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dirty="0"/>
          </a:p>
        </p:txBody>
      </p:sp>
      <p:sp>
        <p:nvSpPr>
          <p:cNvPr id="287" name="Google Shape;287;p5"/>
          <p:cNvSpPr txBox="1">
            <a:spLocks noGrp="1"/>
          </p:cNvSpPr>
          <p:nvPr>
            <p:ph type="body" idx="1"/>
          </p:nvPr>
        </p:nvSpPr>
        <p:spPr>
          <a:xfrm>
            <a:off x="1199774" y="1056140"/>
            <a:ext cx="7334181" cy="342956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dirty="0"/>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4" y="-6335"/>
            <a:ext cx="9157950" cy="5149836"/>
            <a:chOff x="0" y="0"/>
            <a:chExt cx="9157950" cy="5149836"/>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0" y="388075"/>
              <a:ext cx="8504275"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7"/>
            <p:cNvGrpSpPr/>
            <p:nvPr/>
          </p:nvGrpSpPr>
          <p:grpSpPr>
            <a:xfrm>
              <a:off x="322395" y="4483463"/>
              <a:ext cx="261670" cy="666373"/>
              <a:chOff x="7134700" y="414375"/>
              <a:chExt cx="197100"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381740"/>
            <a:ext cx="7578025"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dirty="0"/>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dirty="0"/>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tutiempo.net/climate/ws-419230.html" TargetMode="External"/><Relationship Id="rId2" Type="http://schemas.openxmlformats.org/officeDocument/2006/relationships/hyperlink" Target="http://data.worldbank.org/indicator/SP.DYN.LE00.FE.IN" TargetMode="External"/><Relationship Id="rId1" Type="http://schemas.openxmlformats.org/officeDocument/2006/relationships/slideLayout" Target="../slideLayouts/slideLayout2.xml"/><Relationship Id="rId5" Type="http://schemas.openxmlformats.org/officeDocument/2006/relationships/hyperlink" Target="https://github.com/RashadTanjim/Application_of_Data_Mining_Techniques_on_Air_Pollution_of_Dhaka_City.git?fbclid=IwAR2z-1axWno5dSjQ5OiQ-1fIELLHE88QQP1SQJOK4xYm9FfMtb-airAbM9E" TargetMode="External"/><Relationship Id="rId4" Type="http://schemas.openxmlformats.org/officeDocument/2006/relationships/hyperlink" Target="https://www.airnow.gov/index.cfm?action=airnow.global_summary&amp;fbclid=IwAR1wMF1jSJdZW2blmyST6oXseWk76BJr2Uls53z3SAyza_UO52v6BTSBLJY#Bangladesh$Dhak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tutiempo.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369652" y="1935804"/>
            <a:ext cx="6478620" cy="1675698"/>
          </a:xfrm>
          <a:prstGeom prst="rect">
            <a:avLst/>
          </a:prstGeom>
        </p:spPr>
        <p:txBody>
          <a:bodyPr spcFirstLastPara="1" wrap="square" lIns="0" tIns="0" rIns="0" bIns="0" anchor="ctr" anchorCtr="0">
            <a:noAutofit/>
          </a:bodyPr>
          <a:lstStyle/>
          <a:p>
            <a:pPr>
              <a:lnSpc>
                <a:spcPct val="100000"/>
              </a:lnSpc>
            </a:pPr>
            <a:r>
              <a:rPr lang="en-US" sz="1400" dirty="0" smtClean="0"/>
              <a:t>Presentation on:</a:t>
            </a:r>
            <a:r>
              <a:rPr lang="en-US" sz="2400" dirty="0"/>
              <a:t/>
            </a:r>
            <a:br>
              <a:rPr lang="en-US" sz="2400" dirty="0"/>
            </a:br>
            <a:r>
              <a:rPr lang="en-US" sz="2800" dirty="0"/>
              <a:t>Application of Data Mining Techniques on Air Pollution of Dhaka </a:t>
            </a:r>
            <a:r>
              <a:rPr lang="en-US" sz="2800" dirty="0" smtClean="0"/>
              <a:t>City</a:t>
            </a:r>
            <a:br>
              <a:rPr lang="en-US" sz="2800" dirty="0" smtClean="0"/>
            </a:br>
            <a:r>
              <a:rPr lang="en-US" sz="2000" dirty="0" smtClean="0"/>
              <a:t>Paper ID: 55</a:t>
            </a:r>
            <a:r>
              <a:rPr lang="en-US" sz="2400" dirty="0"/>
              <a:t/>
            </a:r>
            <a:br>
              <a:rPr lang="en-US" sz="2400" dirty="0"/>
            </a:br>
            <a:r>
              <a:rPr lang="en-US" sz="1400" dirty="0" smtClean="0"/>
              <a:t>Proceedings </a:t>
            </a:r>
            <a:r>
              <a:rPr lang="en-US" sz="1400" dirty="0"/>
              <a:t>of 2020 IEEE 10th International Conference on Intelligent Systems</a:t>
            </a:r>
            <a:r>
              <a:rPr lang="en-US" dirty="0"/>
              <a:t/>
            </a:r>
            <a:br>
              <a:rPr lang="en-US" dirty="0"/>
            </a:br>
            <a:endParaRPr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0" y="390525"/>
            <a:ext cx="7799450" cy="542305"/>
          </a:xfrm>
        </p:spPr>
        <p:txBody>
          <a:bodyPr/>
          <a:lstStyle/>
          <a:p>
            <a:r>
              <a:rPr lang="en-US" dirty="0" smtClean="0">
                <a:latin typeface="Times New Roman" panose="02020603050405020304" pitchFamily="18" charset="0"/>
                <a:cs typeface="Times New Roman" panose="02020603050405020304" pitchFamily="18" charset="0"/>
              </a:rPr>
              <a:t>Standard AQI Level Implication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5472A0BB-75FE-4BB5-8AFA-B84C9CFFCF0C}"/>
              </a:ext>
            </a:extLst>
          </p:cNvPr>
          <p:cNvPicPr>
            <a:picLocks noChangeAspect="1"/>
          </p:cNvPicPr>
          <p:nvPr/>
        </p:nvPicPr>
        <p:blipFill>
          <a:blip r:embed="rId2"/>
          <a:stretch>
            <a:fillRect/>
          </a:stretch>
        </p:blipFill>
        <p:spPr>
          <a:xfrm>
            <a:off x="1296519" y="1027391"/>
            <a:ext cx="7050986" cy="3287433"/>
          </a:xfrm>
          <a:prstGeom prst="rect">
            <a:avLst/>
          </a:prstGeom>
        </p:spPr>
      </p:pic>
      <p:sp>
        <p:nvSpPr>
          <p:cNvPr id="6" name="TextBox 5">
            <a:extLst>
              <a:ext uri="{FF2B5EF4-FFF2-40B4-BE49-F238E27FC236}">
                <a16:creationId xmlns:a16="http://schemas.microsoft.com/office/drawing/2014/main" id="{656FED87-BA9B-458D-9300-C80B3CC6F1B5}"/>
              </a:ext>
            </a:extLst>
          </p:cNvPr>
          <p:cNvSpPr txBox="1"/>
          <p:nvPr/>
        </p:nvSpPr>
        <p:spPr>
          <a:xfrm>
            <a:off x="3190875" y="4483050"/>
            <a:ext cx="3625780" cy="307777"/>
          </a:xfrm>
          <a:prstGeom prst="rect">
            <a:avLst/>
          </a:prstGeom>
          <a:noFill/>
        </p:spPr>
        <p:txBody>
          <a:bodyPr wrap="square" rtlCol="0">
            <a:spAutoFit/>
          </a:bodyPr>
          <a:lstStyle/>
          <a:p>
            <a:r>
              <a:rPr lang="en-US" dirty="0" smtClean="0"/>
              <a:t>AQI Categorization </a:t>
            </a:r>
            <a:r>
              <a:rPr lang="en-US" dirty="0"/>
              <a:t>and its </a:t>
            </a:r>
            <a:r>
              <a:rPr lang="en-US" dirty="0" smtClean="0"/>
              <a:t>Implication </a:t>
            </a:r>
            <a:endParaRPr lang="en-US" dirty="0"/>
          </a:p>
        </p:txBody>
      </p:sp>
    </p:spTree>
    <p:extLst>
      <p:ext uri="{BB962C8B-B14F-4D97-AF65-F5344CB8AC3E}">
        <p14:creationId xmlns:p14="http://schemas.microsoft.com/office/powerpoint/2010/main" val="3802019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Preprocessing</a:t>
            </a:r>
          </a:p>
        </p:txBody>
      </p:sp>
      <p:sp>
        <p:nvSpPr>
          <p:cNvPr id="3" name="Text Placeholder 2"/>
          <p:cNvSpPr>
            <a:spLocks noGrp="1"/>
          </p:cNvSpPr>
          <p:nvPr>
            <p:ph type="body" idx="1"/>
          </p:nvPr>
        </p:nvSpPr>
        <p:spPr>
          <a:xfrm>
            <a:off x="661101" y="932831"/>
            <a:ext cx="7843154" cy="3982070"/>
          </a:xfrm>
        </p:spPr>
        <p:txBody>
          <a:bodyPr/>
          <a:lstStyle/>
          <a:p>
            <a:pPr marL="76200" indent="0">
              <a:buNone/>
            </a:pPr>
            <a:r>
              <a:rPr lang="en-US" sz="1800" dirty="0">
                <a:latin typeface="Times New Roman" panose="02020603050405020304" pitchFamily="18" charset="0"/>
                <a:cs typeface="Times New Roman" panose="02020603050405020304" pitchFamily="18" charset="0"/>
              </a:rPr>
              <a:t>The raw dataset contained many missing as well as repeated values. We have preprocessed the data for correct analysis. The steps followed were: </a:t>
            </a: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Conversion:</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anose="02020603050405020304" pitchFamily="18" charset="0"/>
                <a:cs typeface="Times New Roman" panose="02020603050405020304" pitchFamily="18" charset="0"/>
              </a:rPr>
              <a:t>have obtained a total of more than 31000 instances. </a:t>
            </a:r>
          </a:p>
          <a:p>
            <a:pPr marL="742950" lvl="1"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It contained </a:t>
            </a:r>
            <a:r>
              <a:rPr lang="en-US" sz="1800" dirty="0">
                <a:latin typeface="Times New Roman" panose="02020603050405020304" pitchFamily="18" charset="0"/>
                <a:cs typeface="Times New Roman" panose="02020603050405020304" pitchFamily="18" charset="0"/>
              </a:rPr>
              <a:t>many continuous values. </a:t>
            </a:r>
            <a:endParaRPr lang="en-US" sz="1800"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anose="02020603050405020304" pitchFamily="18" charset="0"/>
                <a:cs typeface="Times New Roman" panose="02020603050405020304" pitchFamily="18" charset="0"/>
              </a:rPr>
              <a:t>have converted those continuous values to discrete values, by applying a range. </a:t>
            </a:r>
            <a:endParaRPr lang="en-US" sz="1800"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smtClean="0">
                <a:latin typeface="Times New Roman" panose="02020603050405020304" pitchFamily="18" charset="0"/>
                <a:cs typeface="Times New Roman" panose="02020603050405020304" pitchFamily="18" charset="0"/>
              </a:rPr>
              <a:t>Replacement</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anose="02020603050405020304" pitchFamily="18" charset="0"/>
                <a:cs typeface="Times New Roman" panose="02020603050405020304" pitchFamily="18" charset="0"/>
              </a:rPr>
              <a:t>have faced the issue of missing and negative values</a:t>
            </a:r>
            <a:r>
              <a:rPr lang="en-US" sz="1800" dirty="0" smtClean="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anose="02020603050405020304" pitchFamily="18" charset="0"/>
                <a:cs typeface="Times New Roman" panose="02020603050405020304" pitchFamily="18" charset="0"/>
              </a:rPr>
              <a:t>replace the negative values with the monthly mean that we obtained directly with our dataset.</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24065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a:t>
            </a:r>
            <a:r>
              <a:rPr lang="en-US" dirty="0" smtClean="0">
                <a:latin typeface="Times New Roman" panose="02020603050405020304" pitchFamily="18" charset="0"/>
                <a:cs typeface="Times New Roman" panose="02020603050405020304" pitchFamily="18" charset="0"/>
              </a:rPr>
              <a:t>Preprocessing (Cont.)</a:t>
            </a:r>
            <a:endParaRPr lang="en-US" dirty="0"/>
          </a:p>
        </p:txBody>
      </p:sp>
      <p:sp>
        <p:nvSpPr>
          <p:cNvPr id="3" name="Text Placeholder 2"/>
          <p:cNvSpPr>
            <a:spLocks noGrp="1"/>
          </p:cNvSpPr>
          <p:nvPr>
            <p:ph type="body" idx="1"/>
          </p:nvPr>
        </p:nvSpPr>
        <p:spPr>
          <a:xfrm>
            <a:off x="661100" y="1056140"/>
            <a:ext cx="7872855" cy="3744460"/>
          </a:xfrm>
        </p:spPr>
        <p:txBody>
          <a:bodyPr/>
          <a:lstStyle/>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Normalization of the Attributes: </a:t>
            </a:r>
            <a:endParaRPr lang="en-US" sz="1800" b="1"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dirty="0" smtClean="0">
                <a:latin typeface="Times New Roman" panose="02020603050405020304" pitchFamily="18" charset="0"/>
                <a:ea typeface="SimSun" panose="02010600030101010101" pitchFamily="2" charset="-122"/>
                <a:cs typeface="Times New Roman" panose="02020603050405020304" pitchFamily="18" charset="0"/>
              </a:rPr>
              <a:t>o</a:t>
            </a:r>
            <a:r>
              <a:rPr lang="en-US" sz="1800" spc="-30" dirty="0" smtClean="0">
                <a:latin typeface="Times New Roman" panose="02020603050405020304" pitchFamily="18" charset="0"/>
                <a:ea typeface="SimSun" panose="02010600030101010101" pitchFamily="2" charset="-122"/>
                <a:cs typeface="Times New Roman" panose="02020603050405020304" pitchFamily="18" charset="0"/>
              </a:rPr>
              <a:t>ne </a:t>
            </a:r>
            <a:r>
              <a:rPr lang="en-US" sz="1800" dirty="0">
                <a:latin typeface="Times New Roman" panose="02020603050405020304" pitchFamily="18" charset="0"/>
                <a:ea typeface="SimSun" panose="02010600030101010101" pitchFamily="2" charset="-122"/>
                <a:cs typeface="Times New Roman" panose="02020603050405020304" pitchFamily="18" charset="0"/>
              </a:rPr>
              <a:t>attribute has the range of values in thousands, whereas </a:t>
            </a:r>
            <a:r>
              <a:rPr lang="en-US" sz="1800" spc="-15" dirty="0">
                <a:latin typeface="Times New Roman" panose="02020603050405020304" pitchFamily="18" charset="0"/>
                <a:ea typeface="SimSun" panose="02010600030101010101" pitchFamily="2" charset="-122"/>
                <a:cs typeface="Times New Roman" panose="02020603050405020304" pitchFamily="18" charset="0"/>
              </a:rPr>
              <a:t>another </a:t>
            </a:r>
            <a:r>
              <a:rPr lang="en-US" sz="1800" dirty="0">
                <a:latin typeface="Times New Roman" panose="02020603050405020304" pitchFamily="18" charset="0"/>
                <a:ea typeface="SimSun" panose="02010600030101010101" pitchFamily="2" charset="-122"/>
                <a:cs typeface="Times New Roman" panose="02020603050405020304" pitchFamily="18" charset="0"/>
              </a:rPr>
              <a:t>attribute has range of value between 0 and 1.</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Hence, the data was normalized.</a:t>
            </a:r>
            <a:endParaRPr lang="en-US"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Feature Selection: </a:t>
            </a:r>
            <a:endParaRPr lang="en-US" sz="1800" b="1"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dirty="0" smtClean="0">
                <a:latin typeface="Times New Roman" panose="02020603050405020304" pitchFamily="18" charset="0"/>
                <a:ea typeface="SimSun" panose="02010600030101010101" pitchFamily="2" charset="-122"/>
                <a:cs typeface="Times New Roman" panose="02020603050405020304" pitchFamily="18" charset="0"/>
              </a:rPr>
              <a:t>Two </a:t>
            </a:r>
            <a:r>
              <a:rPr lang="en-US" sz="1800" dirty="0">
                <a:latin typeface="Times New Roman" panose="02020603050405020304" pitchFamily="18" charset="0"/>
                <a:ea typeface="SimSun" panose="02010600030101010101" pitchFamily="2" charset="-122"/>
                <a:cs typeface="Times New Roman" panose="02020603050405020304" pitchFamily="18" charset="0"/>
              </a:rPr>
              <a:t>datasets have been </a:t>
            </a:r>
            <a:r>
              <a:rPr lang="en-US" sz="1800" spc="-15" dirty="0">
                <a:latin typeface="Times New Roman" panose="02020603050405020304" pitchFamily="18" charset="0"/>
                <a:ea typeface="SimSun" panose="02010600030101010101" pitchFamily="2" charset="-122"/>
                <a:cs typeface="Times New Roman" panose="02020603050405020304" pitchFamily="18" charset="0"/>
              </a:rPr>
              <a:t>merged </a:t>
            </a:r>
            <a:r>
              <a:rPr lang="en-US" sz="1800" dirty="0">
                <a:latin typeface="Times New Roman" panose="02020603050405020304" pitchFamily="18" charset="0"/>
                <a:ea typeface="SimSun" panose="02010600030101010101" pitchFamily="2" charset="-122"/>
                <a:cs typeface="Times New Roman" panose="02020603050405020304" pitchFamily="18" charset="0"/>
              </a:rPr>
              <a:t>into a single dataset. </a:t>
            </a:r>
            <a:endParaRPr lang="en-US" sz="1800" dirty="0" smtClean="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just">
              <a:buFont typeface="Arial" panose="020B0604020202020204" pitchFamily="34" charset="0"/>
              <a:buChar char="•"/>
            </a:pPr>
            <a:r>
              <a:rPr lang="en-US" sz="1800" spc="-40" dirty="0" smtClean="0">
                <a:latin typeface="Times New Roman" panose="02020603050405020304" pitchFamily="18" charset="0"/>
                <a:ea typeface="SimSun" panose="02010600030101010101" pitchFamily="2" charset="-122"/>
                <a:cs typeface="Times New Roman" panose="02020603050405020304" pitchFamily="18" charset="0"/>
              </a:rPr>
              <a:t>We </a:t>
            </a:r>
            <a:r>
              <a:rPr lang="en-US" sz="1800" dirty="0">
                <a:latin typeface="Times New Roman" panose="02020603050405020304" pitchFamily="18" charset="0"/>
                <a:ea typeface="SimSun" panose="02010600030101010101" pitchFamily="2" charset="-122"/>
                <a:cs typeface="Times New Roman" panose="02020603050405020304" pitchFamily="18" charset="0"/>
              </a:rPr>
              <a:t>have calculated the gain ratio of different features and </a:t>
            </a:r>
            <a:r>
              <a:rPr lang="en-US" sz="1800" spc="-15" dirty="0">
                <a:latin typeface="Times New Roman" panose="02020603050405020304" pitchFamily="18" charset="0"/>
                <a:ea typeface="SimSun" panose="02010600030101010101" pitchFamily="2" charset="-122"/>
                <a:cs typeface="Times New Roman" panose="02020603050405020304" pitchFamily="18" charset="0"/>
              </a:rPr>
              <a:t>only </a:t>
            </a:r>
            <a:r>
              <a:rPr lang="en-US" sz="1800" dirty="0">
                <a:latin typeface="Times New Roman" panose="02020603050405020304" pitchFamily="18" charset="0"/>
                <a:ea typeface="SimSun" panose="02010600030101010101" pitchFamily="2" charset="-122"/>
                <a:cs typeface="Times New Roman" panose="02020603050405020304" pitchFamily="18" charset="0"/>
              </a:rPr>
              <a:t>selected those features, which have high gain ratio. </a:t>
            </a:r>
            <a:endParaRPr lang="en-US"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Correlation Matrix: </a:t>
            </a:r>
            <a:endParaRPr lang="en-US" sz="1800" b="1"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spc="-40" dirty="0" smtClean="0">
                <a:latin typeface="Times New Roman" panose="02020603050405020304" pitchFamily="18" charset="0"/>
                <a:ea typeface="SimSun" panose="02010600030101010101" pitchFamily="2" charset="-122"/>
                <a:cs typeface="Times New Roman" panose="02020603050405020304" pitchFamily="18" charset="0"/>
              </a:rPr>
              <a:t>We </a:t>
            </a:r>
            <a:r>
              <a:rPr lang="en-US" sz="1800" dirty="0">
                <a:latin typeface="Times New Roman" panose="02020603050405020304" pitchFamily="18" charset="0"/>
                <a:ea typeface="SimSun" panose="02010600030101010101" pitchFamily="2" charset="-122"/>
                <a:cs typeface="Times New Roman" panose="02020603050405020304" pitchFamily="18" charset="0"/>
              </a:rPr>
              <a:t>have filtered the </a:t>
            </a:r>
            <a:r>
              <a:rPr lang="en-US" sz="1800" dirty="0" smtClean="0">
                <a:latin typeface="Times New Roman" panose="02020603050405020304" pitchFamily="18" charset="0"/>
                <a:ea typeface="SimSun" panose="02010600030101010101" pitchFamily="2" charset="-122"/>
                <a:cs typeface="Times New Roman" panose="02020603050405020304" pitchFamily="18" charset="0"/>
              </a:rPr>
              <a:t>dataset </a:t>
            </a:r>
            <a:r>
              <a:rPr lang="en-US" sz="1800" dirty="0">
                <a:latin typeface="Times New Roman" panose="02020603050405020304" pitchFamily="18" charset="0"/>
                <a:ea typeface="SimSun" panose="02010600030101010101" pitchFamily="2" charset="-122"/>
                <a:cs typeface="Times New Roman" panose="02020603050405020304" pitchFamily="18" charset="0"/>
              </a:rPr>
              <a:t>and then determined the </a:t>
            </a:r>
            <a:r>
              <a:rPr lang="en-US" sz="1800" spc="-25" dirty="0">
                <a:latin typeface="Times New Roman" panose="02020603050405020304" pitchFamily="18" charset="0"/>
                <a:ea typeface="SimSun" panose="02010600030101010101" pitchFamily="2" charset="-122"/>
                <a:cs typeface="Times New Roman" panose="02020603050405020304" pitchFamily="18" charset="0"/>
              </a:rPr>
              <a:t>correlation </a:t>
            </a:r>
            <a:r>
              <a:rPr lang="en-US" sz="1800" dirty="0">
                <a:latin typeface="Times New Roman" panose="02020603050405020304" pitchFamily="18" charset="0"/>
                <a:ea typeface="SimSun" panose="02010600030101010101" pitchFamily="2" charset="-122"/>
                <a:cs typeface="Times New Roman" panose="02020603050405020304" pitchFamily="18" charset="0"/>
              </a:rPr>
              <a:t>among different attributes</a:t>
            </a:r>
            <a:r>
              <a:rPr lang="en-US" sz="1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67748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1100" y="1056139"/>
            <a:ext cx="7872855" cy="3696835"/>
          </a:xfrm>
        </p:spPr>
        <p:txBody>
          <a:bodyPr/>
          <a:lstStyle/>
          <a:p>
            <a:r>
              <a:rPr lang="en-US" sz="2000" i="1" dirty="0">
                <a:latin typeface="Times New Roman" panose="02020603050405020304" pitchFamily="18" charset="0"/>
                <a:cs typeface="Times New Roman" panose="02020603050405020304" pitchFamily="18" charset="0"/>
              </a:rPr>
              <a:t>Correlation Matrix</a:t>
            </a:r>
            <a:r>
              <a:rPr lang="en-US" sz="2000" i="1"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614739" y="1447801"/>
            <a:ext cx="4090861" cy="3042000"/>
          </a:xfrm>
          <a:prstGeom prst="rect">
            <a:avLst/>
          </a:prstGeom>
          <a:noFill/>
          <a:ln>
            <a:noFill/>
          </a:ln>
        </p:spPr>
      </p:pic>
      <p:sp>
        <p:nvSpPr>
          <p:cNvPr id="6" name="Rectangle 5"/>
          <p:cNvSpPr/>
          <p:nvPr/>
        </p:nvSpPr>
        <p:spPr>
          <a:xfrm>
            <a:off x="3624418" y="4432072"/>
            <a:ext cx="2101537" cy="316369"/>
          </a:xfrm>
          <a:prstGeom prst="rect">
            <a:avLst/>
          </a:prstGeom>
        </p:spPr>
        <p:txBody>
          <a:bodyPr wrap="none">
            <a:spAutoFit/>
          </a:bodyPr>
          <a:lstStyle/>
          <a:p>
            <a:pPr indent="571500" algn="ctr">
              <a:lnSpc>
                <a:spcPct val="104000"/>
              </a:lnSpc>
              <a:spcAft>
                <a:spcPts val="600"/>
              </a:spcAft>
              <a:tabLst>
                <a:tab pos="800100" algn="l"/>
              </a:tabLst>
            </a:pPr>
            <a:r>
              <a:rPr lang="en-US" spc="-5" dirty="0" smtClean="0">
                <a:latin typeface="Times New Roman" panose="02020603050405020304" pitchFamily="18" charset="0"/>
                <a:ea typeface="SimSun" panose="02010600030101010101" pitchFamily="2" charset="-122"/>
              </a:rPr>
              <a:t>Correlation </a:t>
            </a:r>
            <a:r>
              <a:rPr lang="en-US" spc="-5" dirty="0">
                <a:latin typeface="Times New Roman" panose="02020603050405020304" pitchFamily="18" charset="0"/>
                <a:ea typeface="SimSun" panose="02010600030101010101" pitchFamily="2" charset="-122"/>
              </a:rPr>
              <a:t>Matrix</a:t>
            </a:r>
            <a:endParaRPr lang="en-US"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93618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Methodology (Cont.)</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61100" y="1056140"/>
                <a:ext cx="7872855" cy="3706360"/>
              </a:xfrm>
            </p:spPr>
            <p:txBody>
              <a:bodyPr/>
              <a:lstStyle/>
              <a:p>
                <a:r>
                  <a:rPr lang="en-US" sz="2000" i="1" dirty="0">
                    <a:latin typeface="Times New Roman" panose="02020603050405020304" pitchFamily="18" charset="0"/>
                    <a:cs typeface="Times New Roman" panose="02020603050405020304" pitchFamily="18" charset="0"/>
                  </a:rPr>
                  <a:t>Re-Sampling Data </a:t>
                </a:r>
                <a:endParaRPr lang="en-US" sz="2000" i="1" dirty="0" smtClean="0">
                  <a:latin typeface="Times New Roman" panose="02020603050405020304" pitchFamily="18" charset="0"/>
                  <a:cs typeface="Times New Roman" panose="02020603050405020304" pitchFamily="18" charset="0"/>
                </a:endParaRPr>
              </a:p>
              <a:p>
                <a:pPr marL="76200" indent="0">
                  <a:buNone/>
                </a:pPr>
                <a:endParaRPr lang="en-US" sz="2000" i="1" dirty="0" smtClean="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𝑃𝑀</m:t>
                        </m:r>
                      </m:e>
                      <m:sub>
                        <m:r>
                          <a:rPr lang="en-US" sz="2000" i="1">
                            <a:latin typeface="Cambria Math" panose="02040503050406030204" pitchFamily="18" charset="0"/>
                          </a:rPr>
                          <m:t>2.5</m:t>
                        </m:r>
                      </m:sub>
                    </m:sSub>
                    <m:r>
                      <a:rPr lang="en-US" sz="2000" i="1">
                        <a:latin typeface="Cambria Math" panose="02040503050406030204" pitchFamily="18" charset="0"/>
                      </a:rPr>
                      <m:t>𝑁𝑜𝑤𝐶𝑎𝑠𝑡</m:t>
                    </m:r>
                    <m:r>
                      <a:rPr lang="en-US" sz="2000" i="1">
                        <a:latin typeface="Cambria Math" panose="02040503050406030204" pitchFamily="18" charset="0"/>
                      </a:rPr>
                      <m:t> </m:t>
                    </m:r>
                    <m:r>
                      <a:rPr lang="en-US" sz="2000" i="1">
                        <a:latin typeface="Cambria Math" panose="02040503050406030204" pitchFamily="18" charset="0"/>
                      </a:rPr>
                      <m:t>𝐶𝑎𝑙𝑐𝑢𝑙𝑎𝑡𝑖𝑜𝑛</m:t>
                    </m:r>
                  </m:oMath>
                </a14:m>
                <a:endParaRPr lang="en-US" sz="2000" b="1" i="1" dirty="0" smtClean="0">
                  <a:effectLst>
                    <a:outerShdw sx="0" sy="0">
                      <a:srgbClr val="000000"/>
                    </a:outerShdw>
                  </a:effectLst>
                  <a:latin typeface="Times New Roman" panose="02020603050405020304" pitchFamily="18" charset="0"/>
                  <a:cs typeface="Times New Roman" panose="02020603050405020304" pitchFamily="18" charset="0"/>
                </a:endParaRPr>
              </a:p>
              <a:p>
                <a:pPr marL="990600" lvl="2" indent="0">
                  <a:buNone/>
                </a:pPr>
                <a:r>
                  <a:rPr lang="en-US" sz="2000" i="1" dirty="0" smtClean="0">
                    <a:latin typeface="Times New Roman" panose="02020603050405020304" pitchFamily="18" charset="0"/>
                    <a:cs typeface="Times New Roman" panose="02020603050405020304" pitchFamily="18" charset="0"/>
                  </a:rPr>
                  <a:t>NowCast </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latin typeface="Cambria Math" panose="02040503050406030204" pitchFamily="18" charset="0"/>
                          </a:rPr>
                        </m:ctrlPr>
                      </m:fPr>
                      <m:num>
                        <m:nary>
                          <m:naryPr>
                            <m:chr m:val="∑"/>
                            <m:ctrlPr>
                              <a:rPr lang="en-US" sz="2000" i="1">
                                <a:latin typeface="Cambria Math" panose="02040503050406030204" pitchFamily="18" charset="0"/>
                              </a:rPr>
                            </m:ctrlPr>
                          </m:naryPr>
                          <m:sub>
                            <m:r>
                              <m:rPr>
                                <m:sty m:val="p"/>
                              </m:rPr>
                              <a:rPr lang="en-US" sz="2000">
                                <a:latin typeface="Cambria Math" panose="02040503050406030204" pitchFamily="18" charset="0"/>
                              </a:rPr>
                              <m:t>i</m:t>
                            </m:r>
                            <m:r>
                              <a:rPr lang="en-US" sz="2000">
                                <a:latin typeface="Cambria Math" panose="02040503050406030204" pitchFamily="18" charset="0"/>
                              </a:rPr>
                              <m:t>=1</m:t>
                            </m:r>
                          </m:sub>
                          <m:sup>
                            <m:r>
                              <a:rPr lang="en-US" sz="2000">
                                <a:latin typeface="Cambria Math" panose="02040503050406030204" pitchFamily="18" charset="0"/>
                              </a:rPr>
                              <m:t>12</m:t>
                            </m:r>
                          </m:sup>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w</m:t>
                                </m:r>
                              </m:e>
                              <m:sup>
                                <m:r>
                                  <m:rPr>
                                    <m:sty m:val="p"/>
                                  </m:rPr>
                                  <a:rPr lang="en-US" sz="2000">
                                    <a:latin typeface="Cambria Math" panose="02040503050406030204" pitchFamily="18" charset="0"/>
                                  </a:rPr>
                                  <m:t>i</m:t>
                                </m:r>
                                <m:r>
                                  <a:rPr lang="en-US" sz="2000" i="1">
                                    <a:latin typeface="Cambria Math" panose="02040503050406030204" pitchFamily="18" charset="0"/>
                                  </a:rPr>
                                  <m:t>−</m:t>
                                </m:r>
                                <m:r>
                                  <a:rPr lang="en-US" sz="2000">
                                    <a:latin typeface="Cambria Math" panose="02040503050406030204" pitchFamily="18" charset="0"/>
                                  </a:rPr>
                                  <m:t>1</m:t>
                                </m:r>
                              </m:sup>
                            </m:sSup>
                            <m:sSub>
                              <m:sSubPr>
                                <m:ctrlPr>
                                  <a:rPr lang="en-US" sz="2000" i="1">
                                    <a:latin typeface="Cambria Math" panose="02040503050406030204" pitchFamily="18" charset="0"/>
                                  </a:rPr>
                                </m:ctrlPr>
                              </m:sSubPr>
                              <m:e>
                                <m:r>
                                  <m:rPr>
                                    <m:sty m:val="p"/>
                                  </m:rPr>
                                  <a:rPr lang="en-US" sz="2000">
                                    <a:latin typeface="Cambria Math" panose="02040503050406030204" pitchFamily="18" charset="0"/>
                                  </a:rPr>
                                  <m:t>c</m:t>
                                </m:r>
                              </m:e>
                              <m:sub>
                                <m:r>
                                  <m:rPr>
                                    <m:sty m:val="p"/>
                                  </m:rPr>
                                  <a:rPr lang="en-US" sz="2000">
                                    <a:latin typeface="Cambria Math" panose="02040503050406030204" pitchFamily="18" charset="0"/>
                                  </a:rPr>
                                  <m:t>i</m:t>
                                </m:r>
                              </m:sub>
                            </m:sSub>
                          </m:e>
                        </m:nary>
                      </m:num>
                      <m:den>
                        <m:nary>
                          <m:naryPr>
                            <m:chr m:val="∑"/>
                            <m:ctrlPr>
                              <a:rPr lang="en-US" sz="2000" i="1">
                                <a:latin typeface="Cambria Math" panose="02040503050406030204" pitchFamily="18" charset="0"/>
                              </a:rPr>
                            </m:ctrlPr>
                          </m:naryPr>
                          <m:sub>
                            <m:r>
                              <m:rPr>
                                <m:sty m:val="p"/>
                              </m:rPr>
                              <a:rPr lang="en-US" sz="2000">
                                <a:latin typeface="Cambria Math" panose="02040503050406030204" pitchFamily="18" charset="0"/>
                              </a:rPr>
                              <m:t>i</m:t>
                            </m:r>
                            <m:r>
                              <a:rPr lang="en-US" sz="2000">
                                <a:latin typeface="Cambria Math" panose="02040503050406030204" pitchFamily="18" charset="0"/>
                              </a:rPr>
                              <m:t>=1</m:t>
                            </m:r>
                          </m:sub>
                          <m:sup>
                            <m:r>
                              <a:rPr lang="en-US" sz="2000">
                                <a:latin typeface="Cambria Math" panose="02040503050406030204" pitchFamily="18" charset="0"/>
                              </a:rPr>
                              <m:t>12</m:t>
                            </m:r>
                          </m:sup>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w</m:t>
                                </m:r>
                              </m:e>
                              <m:sup>
                                <m:r>
                                  <m:rPr>
                                    <m:sty m:val="p"/>
                                  </m:rPr>
                                  <a:rPr lang="en-US" sz="2000">
                                    <a:latin typeface="Cambria Math" panose="02040503050406030204" pitchFamily="18" charset="0"/>
                                  </a:rPr>
                                  <m:t>i</m:t>
                                </m:r>
                                <m:r>
                                  <a:rPr lang="en-US" sz="2000" i="1">
                                    <a:latin typeface="Cambria Math" panose="02040503050406030204" pitchFamily="18" charset="0"/>
                                  </a:rPr>
                                  <m:t>−</m:t>
                                </m:r>
                                <m:r>
                                  <a:rPr lang="en-US" sz="2000">
                                    <a:latin typeface="Cambria Math" panose="02040503050406030204" pitchFamily="18" charset="0"/>
                                  </a:rPr>
                                  <m:t>1</m:t>
                                </m:r>
                              </m:sup>
                            </m:sSup>
                          </m:e>
                        </m:nary>
                      </m:den>
                    </m:f>
                  </m:oMath>
                </a14:m>
                <a:r>
                  <a:rPr lang="en-US" sz="2000" i="1" dirty="0">
                    <a:latin typeface="Times New Roman" panose="02020603050405020304" pitchFamily="18" charset="0"/>
                    <a:cs typeface="Times New Roman" panose="02020603050405020304" pitchFamily="18" charset="0"/>
                  </a:rPr>
                  <a:t> </a:t>
                </a:r>
                <a:endParaRPr lang="en-US" sz="2000" i="1" dirty="0" smtClean="0">
                  <a:latin typeface="Times New Roman" panose="02020603050405020304" pitchFamily="18" charset="0"/>
                  <a:cs typeface="Times New Roman" panose="02020603050405020304" pitchFamily="18" charset="0"/>
                </a:endParaRPr>
              </a:p>
              <a:p>
                <a:pPr marL="533400" lvl="1" indent="0">
                  <a:buNone/>
                </a:pPr>
                <a:endParaRPr lang="en-US" sz="2000" i="1" dirty="0">
                  <a:latin typeface="Times New Roman" panose="02020603050405020304" pitchFamily="18" charset="0"/>
                  <a:cs typeface="Times New Roman" panose="02020603050405020304" pitchFamily="18" charset="0"/>
                </a:endParaRPr>
              </a:p>
              <a:p>
                <a:pPr marL="76200" indent="0">
                  <a:buNone/>
                </a:pPr>
                <a14:m>
                  <m:oMath xmlns:m="http://schemas.openxmlformats.org/officeDocument/2006/math">
                    <m:r>
                      <a:rPr lang="en-US" sz="1800" i="1">
                        <a:latin typeface="Cambria Math" panose="02040503050406030204" pitchFamily="18" charset="0"/>
                      </a:rPr>
                      <m:t> </m:t>
                    </m:r>
                    <m:r>
                      <a:rPr lang="en-US" sz="1800" i="1">
                        <a:latin typeface="Cambria Math" panose="02040503050406030204" pitchFamily="18" charset="0"/>
                      </a:rPr>
                      <m:t>𝐼</m:t>
                    </m:r>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𝐶</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𝑚𝑖𝑛</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𝑚𝑎𝑥</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𝑚𝑖𝑛</m:t>
                            </m:r>
                          </m:sub>
                        </m:sSub>
                      </m:den>
                    </m:f>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𝑚𝑎𝑥</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𝑚𝑖𝑛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𝑚𝑖𝑛</m:t>
                        </m:r>
                      </m:sub>
                    </m:sSub>
                  </m:oMath>
                </a14:m>
                <a:r>
                  <a:rPr lang="en-US" sz="1800" dirty="0"/>
                  <a:t> </a:t>
                </a:r>
                <a:endParaRPr lang="en-US" sz="1800" b="1" i="1" dirty="0">
                  <a:effectLst>
                    <a:outerShdw sx="0" sy="0">
                      <a:srgbClr val="000000"/>
                    </a:outerShdw>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61100" y="1056140"/>
                <a:ext cx="7872855" cy="3706360"/>
              </a:xfrm>
              <a:blipFill>
                <a:blip r:embed="rId2"/>
                <a:stretch>
                  <a:fillRect l="-1161" t="-493"/>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mc:AlternateContent xmlns:mc="http://schemas.openxmlformats.org/markup-compatibility/2006" xmlns:a14="http://schemas.microsoft.com/office/drawing/2010/main">
        <mc:Choice Requires="a14">
          <p:sp>
            <p:nvSpPr>
              <p:cNvPr id="6" name="Rectangle 5"/>
              <p:cNvSpPr/>
              <p:nvPr/>
            </p:nvSpPr>
            <p:spPr>
              <a:xfrm>
                <a:off x="4543425" y="2105026"/>
                <a:ext cx="3848100" cy="2384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solidFill>
                      <a:schemeClr val="tx1"/>
                    </a:solidFill>
                    <a:latin typeface="Times New Roman" panose="02020603050405020304" pitchFamily="18" charset="0"/>
                    <a:cs typeface="Times New Roman" panose="02020603050405020304" pitchFamily="18" charset="0"/>
                  </a:rPr>
                  <a:t>Where: I = AQI value,</a:t>
                </a:r>
              </a:p>
              <a:p>
                <a:endParaRPr lang="en-US" i="1" dirty="0" smtClean="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C = pollutant concentration average for 24 hours,</a:t>
                </a:r>
              </a:p>
              <a:p>
                <a14:m>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𝑪</m:t>
                        </m:r>
                      </m:e>
                      <m:sub>
                        <m:r>
                          <a:rPr lang="en-US" b="1" i="1">
                            <a:solidFill>
                              <a:schemeClr val="tx1"/>
                            </a:solidFill>
                            <a:latin typeface="Cambria Math" panose="02040503050406030204" pitchFamily="18" charset="0"/>
                          </a:rPr>
                          <m:t>𝒎𝒊𝒏</m:t>
                        </m:r>
                      </m:sub>
                    </m:sSub>
                  </m:oMath>
                </a14:m>
                <a:r>
                  <a:rPr lang="en-US" i="1" dirty="0">
                    <a:solidFill>
                      <a:schemeClr val="tx1"/>
                    </a:solidFill>
                    <a:latin typeface="Times New Roman" panose="02020603050405020304" pitchFamily="18" charset="0"/>
                    <a:cs typeface="Times New Roman" panose="02020603050405020304" pitchFamily="18" charset="0"/>
                  </a:rPr>
                  <a:t> = break-point for concentration that is </a:t>
                </a:r>
                <a14:m>
                  <m:oMath xmlns:m="http://schemas.openxmlformats.org/officeDocument/2006/math">
                    <m:r>
                      <a:rPr lang="en-US" b="1" i="1">
                        <a:solidFill>
                          <a:schemeClr val="tx1"/>
                        </a:solidFill>
                        <a:latin typeface="Cambria Math" panose="02040503050406030204" pitchFamily="18" charset="0"/>
                      </a:rPr>
                      <m:t>≤</m:t>
                    </m:r>
                  </m:oMath>
                </a14:m>
                <a:r>
                  <a:rPr lang="en-US" i="1" dirty="0">
                    <a:solidFill>
                      <a:schemeClr val="tx1"/>
                    </a:solidFill>
                    <a:latin typeface="Times New Roman" panose="02020603050405020304" pitchFamily="18" charset="0"/>
                    <a:cs typeface="Times New Roman" panose="02020603050405020304" pitchFamily="18" charset="0"/>
                  </a:rPr>
                  <a:t>C </a:t>
                </a:r>
              </a:p>
              <a:p>
                <a14:m>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𝑪</m:t>
                        </m:r>
                      </m:e>
                      <m:sub>
                        <m:r>
                          <a:rPr lang="en-US" b="1" i="1">
                            <a:solidFill>
                              <a:schemeClr val="tx1"/>
                            </a:solidFill>
                            <a:latin typeface="Cambria Math" panose="02040503050406030204" pitchFamily="18" charset="0"/>
                          </a:rPr>
                          <m:t>𝒎𝒂𝒙</m:t>
                        </m:r>
                      </m:sub>
                    </m:sSub>
                  </m:oMath>
                </a14:m>
                <a:r>
                  <a:rPr lang="en-US" i="1" dirty="0">
                    <a:solidFill>
                      <a:schemeClr val="tx1"/>
                    </a:solidFill>
                    <a:latin typeface="Times New Roman" panose="02020603050405020304" pitchFamily="18" charset="0"/>
                    <a:cs typeface="Times New Roman" panose="02020603050405020304" pitchFamily="18" charset="0"/>
                  </a:rPr>
                  <a:t> = break-point for concentration that is </a:t>
                </a:r>
                <a14:m>
                  <m:oMath xmlns:m="http://schemas.openxmlformats.org/officeDocument/2006/math">
                    <m:r>
                      <a:rPr lang="en-US" b="1" i="1">
                        <a:solidFill>
                          <a:schemeClr val="tx1"/>
                        </a:solidFill>
                        <a:latin typeface="Cambria Math" panose="02040503050406030204" pitchFamily="18" charset="0"/>
                      </a:rPr>
                      <m:t>≥</m:t>
                    </m:r>
                  </m:oMath>
                </a14:m>
                <a:r>
                  <a:rPr lang="en-US" i="1" dirty="0">
                    <a:solidFill>
                      <a:schemeClr val="tx1"/>
                    </a:solidFill>
                    <a:latin typeface="Times New Roman" panose="02020603050405020304" pitchFamily="18" charset="0"/>
                    <a:cs typeface="Times New Roman" panose="02020603050405020304" pitchFamily="18" charset="0"/>
                  </a:rPr>
                  <a:t> C</a:t>
                </a:r>
              </a:p>
              <a:p>
                <a14:m>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𝑰</m:t>
                        </m:r>
                      </m:e>
                      <m:sub>
                        <m:r>
                          <a:rPr lang="en-US" b="1" i="1">
                            <a:solidFill>
                              <a:schemeClr val="tx1"/>
                            </a:solidFill>
                            <a:latin typeface="Cambria Math" panose="02040503050406030204" pitchFamily="18" charset="0"/>
                          </a:rPr>
                          <m:t>𝒎𝒊𝒏</m:t>
                        </m:r>
                      </m:sub>
                    </m:sSub>
                  </m:oMath>
                </a14:m>
                <a:r>
                  <a:rPr lang="en-US" i="1" dirty="0">
                    <a:solidFill>
                      <a:schemeClr val="tx1"/>
                    </a:solidFill>
                    <a:latin typeface="Times New Roman" panose="02020603050405020304" pitchFamily="18" charset="0"/>
                    <a:cs typeface="Times New Roman" panose="02020603050405020304" pitchFamily="18" charset="0"/>
                  </a:rPr>
                  <a:t> = Correlating to </a:t>
                </a:r>
                <a14:m>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𝑪</m:t>
                        </m:r>
                      </m:e>
                      <m:sub>
                        <m:r>
                          <a:rPr lang="en-US" b="1" i="1">
                            <a:solidFill>
                              <a:schemeClr val="tx1"/>
                            </a:solidFill>
                            <a:latin typeface="Cambria Math" panose="02040503050406030204" pitchFamily="18" charset="0"/>
                          </a:rPr>
                          <m:t>𝒎𝒊𝒏</m:t>
                        </m:r>
                      </m:sub>
                    </m:sSub>
                  </m:oMath>
                </a14:m>
                <a:r>
                  <a:rPr lang="en-US" i="1" dirty="0">
                    <a:solidFill>
                      <a:schemeClr val="tx1"/>
                    </a:solidFill>
                    <a:latin typeface="Times New Roman" panose="02020603050405020304" pitchFamily="18" charset="0"/>
                    <a:cs typeface="Times New Roman" panose="02020603050405020304" pitchFamily="18" charset="0"/>
                  </a:rPr>
                  <a:t> in terms of index-break point,</a:t>
                </a:r>
              </a:p>
              <a:p>
                <a14:m>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𝑰</m:t>
                        </m:r>
                      </m:e>
                      <m:sub>
                        <m:r>
                          <a:rPr lang="en-US" b="1" i="1">
                            <a:solidFill>
                              <a:schemeClr val="tx1"/>
                            </a:solidFill>
                            <a:latin typeface="Cambria Math" panose="02040503050406030204" pitchFamily="18" charset="0"/>
                          </a:rPr>
                          <m:t>𝒎𝒂𝒙</m:t>
                        </m:r>
                      </m:sub>
                    </m:sSub>
                  </m:oMath>
                </a14:m>
                <a:r>
                  <a:rPr lang="en-US" i="1" dirty="0">
                    <a:solidFill>
                      <a:schemeClr val="tx1"/>
                    </a:solidFill>
                    <a:latin typeface="Times New Roman" panose="02020603050405020304" pitchFamily="18" charset="0"/>
                    <a:cs typeface="Times New Roman" panose="02020603050405020304" pitchFamily="18" charset="0"/>
                  </a:rPr>
                  <a:t>= Correlating to </a:t>
                </a:r>
                <a14:m>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𝑪</m:t>
                        </m:r>
                      </m:e>
                      <m:sub>
                        <m:r>
                          <a:rPr lang="en-US" b="1" i="1">
                            <a:solidFill>
                              <a:schemeClr val="tx1"/>
                            </a:solidFill>
                            <a:latin typeface="Cambria Math" panose="02040503050406030204" pitchFamily="18" charset="0"/>
                          </a:rPr>
                          <m:t>𝒎𝒂𝒙</m:t>
                        </m:r>
                      </m:sub>
                    </m:sSub>
                  </m:oMath>
                </a14:m>
                <a:r>
                  <a:rPr lang="en-US" i="1" dirty="0">
                    <a:solidFill>
                      <a:schemeClr val="tx1"/>
                    </a:solidFill>
                    <a:latin typeface="Times New Roman" panose="02020603050405020304" pitchFamily="18" charset="0"/>
                    <a:cs typeface="Times New Roman" panose="02020603050405020304" pitchFamily="18" charset="0"/>
                  </a:rPr>
                  <a:t> in terms of index-break point</a:t>
                </a:r>
              </a:p>
              <a:p>
                <a:pPr algn="ctr"/>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543425" y="2105026"/>
                <a:ext cx="3848100" cy="2384774"/>
              </a:xfrm>
              <a:prstGeom prst="rect">
                <a:avLst/>
              </a:prstGeom>
              <a:blipFill>
                <a:blip r:embed="rId3"/>
                <a:stretch>
                  <a:fillRect l="-157"/>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54250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Methodology (Cont.) - Classifiers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1101" y="1009651"/>
            <a:ext cx="7625649" cy="533399"/>
          </a:xfrm>
        </p:spPr>
        <p:txBody>
          <a:bodyPr/>
          <a:lstStyle/>
          <a:p>
            <a:r>
              <a:rPr lang="en-US" sz="2000" dirty="0">
                <a:latin typeface="Times New Roman" panose="02020603050405020304" pitchFamily="18" charset="0"/>
                <a:cs typeface="Times New Roman" panose="02020603050405020304" pitchFamily="18" charset="0"/>
              </a:rPr>
              <a:t>Decision </a:t>
            </a:r>
            <a:r>
              <a:rPr lang="en-US" sz="2000" dirty="0" smtClean="0">
                <a:latin typeface="Times New Roman" panose="02020603050405020304" pitchFamily="18" charset="0"/>
                <a:cs typeface="Times New Roman" panose="02020603050405020304" pitchFamily="18" charset="0"/>
              </a:rPr>
              <a:t>Tree, Random Forest, SVM, Kstar, Ensemble method</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graphicFrame>
        <p:nvGraphicFramePr>
          <p:cNvPr id="7" name="Table 6"/>
          <p:cNvGraphicFramePr>
            <a:graphicFrameLocks noGrp="1"/>
          </p:cNvGraphicFramePr>
          <p:nvPr>
            <p:extLst>
              <p:ext uri="{D42A27DB-BD31-4B8C-83A1-F6EECF244321}">
                <p14:modId xmlns:p14="http://schemas.microsoft.com/office/powerpoint/2010/main" val="3784566150"/>
              </p:ext>
            </p:extLst>
          </p:nvPr>
        </p:nvGraphicFramePr>
        <p:xfrm>
          <a:off x="1762126" y="1828802"/>
          <a:ext cx="5819774" cy="2495547"/>
        </p:xfrm>
        <a:graphic>
          <a:graphicData uri="http://schemas.openxmlformats.org/drawingml/2006/table">
            <a:tbl>
              <a:tblPr firstRow="1" firstCol="1" bandRow="1">
                <a:tableStyleId>{A272033E-A272-4589-BBBA-2358F93EBE04}</a:tableStyleId>
              </a:tblPr>
              <a:tblGrid>
                <a:gridCol w="1607421">
                  <a:extLst>
                    <a:ext uri="{9D8B030D-6E8A-4147-A177-3AD203B41FA5}">
                      <a16:colId xmlns:a16="http://schemas.microsoft.com/office/drawing/2014/main" val="3557935556"/>
                    </a:ext>
                  </a:extLst>
                </a:gridCol>
                <a:gridCol w="1196547">
                  <a:extLst>
                    <a:ext uri="{9D8B030D-6E8A-4147-A177-3AD203B41FA5}">
                      <a16:colId xmlns:a16="http://schemas.microsoft.com/office/drawing/2014/main" val="717044637"/>
                    </a:ext>
                  </a:extLst>
                </a:gridCol>
                <a:gridCol w="1134855">
                  <a:extLst>
                    <a:ext uri="{9D8B030D-6E8A-4147-A177-3AD203B41FA5}">
                      <a16:colId xmlns:a16="http://schemas.microsoft.com/office/drawing/2014/main" val="1051526583"/>
                    </a:ext>
                  </a:extLst>
                </a:gridCol>
                <a:gridCol w="902064">
                  <a:extLst>
                    <a:ext uri="{9D8B030D-6E8A-4147-A177-3AD203B41FA5}">
                      <a16:colId xmlns:a16="http://schemas.microsoft.com/office/drawing/2014/main" val="2699437064"/>
                    </a:ext>
                  </a:extLst>
                </a:gridCol>
                <a:gridCol w="978887">
                  <a:extLst>
                    <a:ext uri="{9D8B030D-6E8A-4147-A177-3AD203B41FA5}">
                      <a16:colId xmlns:a16="http://schemas.microsoft.com/office/drawing/2014/main" val="1972767605"/>
                    </a:ext>
                  </a:extLst>
                </a:gridCol>
              </a:tblGrid>
              <a:tr h="534461">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Classifier</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F-measure (Avg.)</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ROC Area (Avg.)</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Build Time (sec)</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97968742"/>
                  </a:ext>
                </a:extLst>
              </a:tr>
              <a:tr h="357700">
                <a:tc>
                  <a:txBody>
                    <a:bodyPr/>
                    <a:lstStyle/>
                    <a:p>
                      <a:pPr marL="0" marR="0" algn="l">
                        <a:spcBef>
                          <a:spcPts val="0"/>
                        </a:spcBef>
                        <a:spcAft>
                          <a:spcPts val="0"/>
                        </a:spcAft>
                      </a:pPr>
                      <a:r>
                        <a:rPr lang="en-US" sz="1200">
                          <a:effectLst/>
                          <a:latin typeface="Times New Roman" panose="02020603050405020304" pitchFamily="18" charset="0"/>
                          <a:cs typeface="Times New Roman" panose="02020603050405020304" pitchFamily="18" charset="0"/>
                        </a:rPr>
                        <a:t>Decision Tree</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0.913</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0.965</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91.48%</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0.02</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5347858"/>
                  </a:ext>
                </a:extLst>
              </a:tr>
              <a:tr h="267231">
                <a:tc>
                  <a:txBody>
                    <a:bodyPr/>
                    <a:lstStyle/>
                    <a:p>
                      <a:pPr marL="0" marR="0" algn="l">
                        <a:spcBef>
                          <a:spcPts val="0"/>
                        </a:spcBef>
                        <a:spcAft>
                          <a:spcPts val="0"/>
                        </a:spcAft>
                      </a:pPr>
                      <a:r>
                        <a:rPr lang="en-US" sz="1200">
                          <a:effectLst/>
                          <a:latin typeface="Times New Roman" panose="02020603050405020304" pitchFamily="18" charset="0"/>
                          <a:cs typeface="Times New Roman" panose="02020603050405020304" pitchFamily="18" charset="0"/>
                        </a:rPr>
                        <a:t>Random Forest</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0.933</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0.993</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93.37%</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0.86</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8076496"/>
                  </a:ext>
                </a:extLst>
              </a:tr>
              <a:tr h="267231">
                <a:tc>
                  <a:txBody>
                    <a:bodyPr/>
                    <a:lstStyle/>
                    <a:p>
                      <a:pPr marL="0" marR="0" algn="l">
                        <a:spcBef>
                          <a:spcPts val="0"/>
                        </a:spcBef>
                        <a:spcAft>
                          <a:spcPts val="0"/>
                        </a:spcAft>
                      </a:pPr>
                      <a:r>
                        <a:rPr lang="en-US" sz="1200" dirty="0">
                          <a:effectLst/>
                          <a:latin typeface="Times New Roman" panose="02020603050405020304" pitchFamily="18" charset="0"/>
                          <a:cs typeface="Times New Roman" panose="02020603050405020304" pitchFamily="18" charset="0"/>
                        </a:rPr>
                        <a:t>SVM</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0.779</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0.837</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77.43%</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0.41</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02395008"/>
                  </a:ext>
                </a:extLst>
              </a:tr>
              <a:tr h="267231">
                <a:tc>
                  <a:txBody>
                    <a:bodyPr/>
                    <a:lstStyle/>
                    <a:p>
                      <a:pPr marL="0" marR="0" algn="l">
                        <a:spcBef>
                          <a:spcPts val="0"/>
                        </a:spcBef>
                        <a:spcAft>
                          <a:spcPts val="0"/>
                        </a:spcAft>
                      </a:pPr>
                      <a:r>
                        <a:rPr lang="en-US" sz="1200">
                          <a:effectLst/>
                          <a:latin typeface="Times New Roman" panose="02020603050405020304" pitchFamily="18" charset="0"/>
                          <a:cs typeface="Times New Roman" panose="02020603050405020304" pitchFamily="18" charset="0"/>
                        </a:rPr>
                        <a:t>Kstar</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0.883</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0.976</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88.47%</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0.01</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5067810"/>
                  </a:ext>
                </a:extLst>
              </a:tr>
              <a:tr h="267231">
                <a:tc>
                  <a:txBody>
                    <a:bodyPr/>
                    <a:lstStyle/>
                    <a:p>
                      <a:pPr marL="0" marR="0" algn="l">
                        <a:spcBef>
                          <a:spcPts val="0"/>
                        </a:spcBef>
                        <a:spcAft>
                          <a:spcPts val="0"/>
                        </a:spcAft>
                      </a:pPr>
                      <a:r>
                        <a:rPr lang="en-US" sz="1200">
                          <a:effectLst/>
                          <a:latin typeface="Times New Roman" panose="02020603050405020304" pitchFamily="18" charset="0"/>
                          <a:cs typeface="Times New Roman" panose="02020603050405020304" pitchFamily="18" charset="0"/>
                        </a:rPr>
                        <a:t>Bagging</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0.900</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0.989</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90.52%</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0.22</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6951809"/>
                  </a:ext>
                </a:extLst>
              </a:tr>
              <a:tr h="267231">
                <a:tc>
                  <a:txBody>
                    <a:bodyPr/>
                    <a:lstStyle/>
                    <a:p>
                      <a:pPr marL="0" marR="0" algn="l">
                        <a:spcBef>
                          <a:spcPts val="0"/>
                        </a:spcBef>
                        <a:spcAft>
                          <a:spcPts val="0"/>
                        </a:spcAft>
                      </a:pPr>
                      <a:r>
                        <a:rPr lang="en-US" sz="1200">
                          <a:effectLst/>
                          <a:latin typeface="Times New Roman" panose="02020603050405020304" pitchFamily="18" charset="0"/>
                          <a:cs typeface="Times New Roman" panose="02020603050405020304" pitchFamily="18" charset="0"/>
                        </a:rPr>
                        <a:t>Ensemble Selection</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0.890</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0.982</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89.42%</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1.75</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54402115"/>
                  </a:ext>
                </a:extLst>
              </a:tr>
              <a:tr h="267231">
                <a:tc>
                  <a:txBody>
                    <a:bodyPr/>
                    <a:lstStyle/>
                    <a:p>
                      <a:pPr marL="0" marR="0" algn="l">
                        <a:spcBef>
                          <a:spcPts val="0"/>
                        </a:spcBef>
                        <a:spcAft>
                          <a:spcPts val="0"/>
                        </a:spcAft>
                      </a:pPr>
                      <a:r>
                        <a:rPr lang="en-US" sz="1200">
                          <a:effectLst/>
                          <a:latin typeface="Times New Roman" panose="02020603050405020304" pitchFamily="18" charset="0"/>
                          <a:cs typeface="Times New Roman" panose="02020603050405020304" pitchFamily="18" charset="0"/>
                        </a:rPr>
                        <a:t>Multilayer Perceptron</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0.854</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0.956</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85.79%</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2.22</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93082392"/>
                  </a:ext>
                </a:extLst>
              </a:tr>
            </a:tbl>
          </a:graphicData>
        </a:graphic>
      </p:graphicFrame>
      <p:sp>
        <p:nvSpPr>
          <p:cNvPr id="8" name="Rectangle 7"/>
          <p:cNvSpPr/>
          <p:nvPr/>
        </p:nvSpPr>
        <p:spPr>
          <a:xfrm>
            <a:off x="1864075" y="4469469"/>
            <a:ext cx="5717824" cy="424732"/>
          </a:xfrm>
          <a:prstGeom prst="rect">
            <a:avLst/>
          </a:prstGeom>
        </p:spPr>
        <p:txBody>
          <a:bodyPr wrap="square">
            <a:spAutoFit/>
          </a:bodyPr>
          <a:lstStyle/>
          <a:p>
            <a:pPr lvl="0" algn="ctr">
              <a:lnSpc>
                <a:spcPct val="90000"/>
              </a:lnSpc>
              <a:spcBef>
                <a:spcPts val="1200"/>
              </a:spcBef>
              <a:spcAft>
                <a:spcPts val="600"/>
              </a:spcAft>
              <a:buSzPts val="800"/>
              <a:tabLst>
                <a:tab pos="685800" algn="l"/>
              </a:tabLst>
            </a:pPr>
            <a:r>
              <a:rPr lang="en-US" sz="1200" cap="small" dirty="0">
                <a:latin typeface="Times New Roman" panose="02020603050405020304" pitchFamily="18" charset="0"/>
                <a:ea typeface="SimSun" panose="02010600030101010101" pitchFamily="2" charset="-122"/>
              </a:rPr>
              <a:t>Comparisons of Different Classifiers with Accuracy, F- Measure, ROC Area and Model Build Time</a:t>
            </a:r>
            <a:endParaRPr lang="en-US" sz="1100" cap="small"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08501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Methodology (cont.)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899748898"/>
              </p:ext>
            </p:extLst>
          </p:nvPr>
        </p:nvGraphicFramePr>
        <p:xfrm>
          <a:off x="1876425" y="2057399"/>
          <a:ext cx="5934076" cy="2286001"/>
        </p:xfrm>
        <a:graphic>
          <a:graphicData uri="http://schemas.openxmlformats.org/drawingml/2006/table">
            <a:tbl>
              <a:tblPr firstRow="1" firstCol="1" bandRow="1">
                <a:tableStyleId>{A272033E-A272-4589-BBBA-2358F93EBE04}</a:tableStyleId>
              </a:tblPr>
              <a:tblGrid>
                <a:gridCol w="1300701">
                  <a:extLst>
                    <a:ext uri="{9D8B030D-6E8A-4147-A177-3AD203B41FA5}">
                      <a16:colId xmlns:a16="http://schemas.microsoft.com/office/drawing/2014/main" val="2174258070"/>
                    </a:ext>
                  </a:extLst>
                </a:gridCol>
                <a:gridCol w="888313">
                  <a:extLst>
                    <a:ext uri="{9D8B030D-6E8A-4147-A177-3AD203B41FA5}">
                      <a16:colId xmlns:a16="http://schemas.microsoft.com/office/drawing/2014/main" val="492718562"/>
                    </a:ext>
                  </a:extLst>
                </a:gridCol>
                <a:gridCol w="894307">
                  <a:extLst>
                    <a:ext uri="{9D8B030D-6E8A-4147-A177-3AD203B41FA5}">
                      <a16:colId xmlns:a16="http://schemas.microsoft.com/office/drawing/2014/main" val="115038152"/>
                    </a:ext>
                  </a:extLst>
                </a:gridCol>
                <a:gridCol w="894307">
                  <a:extLst>
                    <a:ext uri="{9D8B030D-6E8A-4147-A177-3AD203B41FA5}">
                      <a16:colId xmlns:a16="http://schemas.microsoft.com/office/drawing/2014/main" val="3775082327"/>
                    </a:ext>
                  </a:extLst>
                </a:gridCol>
                <a:gridCol w="894307">
                  <a:extLst>
                    <a:ext uri="{9D8B030D-6E8A-4147-A177-3AD203B41FA5}">
                      <a16:colId xmlns:a16="http://schemas.microsoft.com/office/drawing/2014/main" val="3350906645"/>
                    </a:ext>
                  </a:extLst>
                </a:gridCol>
                <a:gridCol w="1062141">
                  <a:extLst>
                    <a:ext uri="{9D8B030D-6E8A-4147-A177-3AD203B41FA5}">
                      <a16:colId xmlns:a16="http://schemas.microsoft.com/office/drawing/2014/main" val="121726473"/>
                    </a:ext>
                  </a:extLst>
                </a:gridCol>
              </a:tblGrid>
              <a:tr h="548492">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Hazardous</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Very Unhealthy</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Sensitive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Unhealthy</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Moderate Good</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Good</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5160020"/>
                  </a:ext>
                </a:extLst>
              </a:tr>
              <a:tr h="268341">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24</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12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2022177"/>
                  </a:ext>
                </a:extLst>
              </a:tr>
              <a:tr h="310509">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222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0803453"/>
                  </a:ext>
                </a:extLst>
              </a:tr>
              <a:tr h="319134">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6</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384</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6</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5159550"/>
                  </a:ext>
                </a:extLst>
              </a:tr>
              <a:tr h="24342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12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237</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7737643"/>
                  </a:ext>
                </a:extLst>
              </a:tr>
              <a:tr h="276968">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3</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0</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298</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4174258"/>
                  </a:ext>
                </a:extLst>
              </a:tr>
              <a:tr h="319134">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26</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28899136"/>
                  </a:ext>
                </a:extLst>
              </a:tr>
            </a:tbl>
          </a:graphicData>
        </a:graphic>
      </p:graphicFrame>
      <p:sp>
        <p:nvSpPr>
          <p:cNvPr id="6" name="Rectangle 5"/>
          <p:cNvSpPr/>
          <p:nvPr/>
        </p:nvSpPr>
        <p:spPr>
          <a:xfrm>
            <a:off x="3104498" y="4489800"/>
            <a:ext cx="3429652" cy="286232"/>
          </a:xfrm>
          <a:prstGeom prst="rect">
            <a:avLst/>
          </a:prstGeom>
        </p:spPr>
        <p:txBody>
          <a:bodyPr wrap="square">
            <a:spAutoFit/>
          </a:bodyPr>
          <a:lstStyle/>
          <a:p>
            <a:pPr lvl="0" algn="ctr">
              <a:lnSpc>
                <a:spcPct val="90000"/>
              </a:lnSpc>
              <a:spcBef>
                <a:spcPts val="1200"/>
              </a:spcBef>
              <a:spcAft>
                <a:spcPts val="600"/>
              </a:spcAft>
              <a:buSzPts val="800"/>
              <a:tabLst>
                <a:tab pos="685800" algn="l"/>
              </a:tabLst>
            </a:pPr>
            <a:r>
              <a:rPr lang="en-US" cap="small" dirty="0">
                <a:latin typeface="Times New Roman" panose="02020603050405020304" pitchFamily="18" charset="0"/>
                <a:ea typeface="SimSun" panose="02010600030101010101" pitchFamily="2" charset="-122"/>
              </a:rPr>
              <a:t>Confusion Matrix of Random Forest</a:t>
            </a:r>
            <a:endParaRPr lang="en-US" sz="1200" cap="small" dirty="0">
              <a:effectLst/>
              <a:latin typeface="Times New Roman" panose="02020603050405020304" pitchFamily="18" charset="0"/>
              <a:ea typeface="SimSun" panose="02010600030101010101" pitchFamily="2" charset="-122"/>
            </a:endParaRPr>
          </a:p>
        </p:txBody>
      </p:sp>
      <p:sp>
        <p:nvSpPr>
          <p:cNvPr id="7" name="Text Placeholder 2"/>
          <p:cNvSpPr>
            <a:spLocks noGrp="1"/>
          </p:cNvSpPr>
          <p:nvPr>
            <p:ph type="body" idx="1"/>
          </p:nvPr>
        </p:nvSpPr>
        <p:spPr>
          <a:xfrm>
            <a:off x="661101" y="932830"/>
            <a:ext cx="7625649" cy="841863"/>
          </a:xfrm>
        </p:spPr>
        <p:txBody>
          <a:bodyPr/>
          <a:lstStyle/>
          <a:p>
            <a:pPr marL="76200" indent="0">
              <a:buNone/>
            </a:pPr>
            <a:r>
              <a:rPr lang="en-US" sz="2000" dirty="0" smtClean="0">
                <a:latin typeface="Times New Roman" panose="02020603050405020304" pitchFamily="18" charset="0"/>
                <a:cs typeface="Times New Roman" panose="02020603050405020304" pitchFamily="18" charset="0"/>
              </a:rPr>
              <a:t>Among all classifiers the Random Forest gives the best result, so we have selected it for further analysis.</a:t>
            </a:r>
          </a:p>
        </p:txBody>
      </p:sp>
    </p:spTree>
    <p:extLst>
      <p:ext uri="{BB962C8B-B14F-4D97-AF65-F5344CB8AC3E}">
        <p14:creationId xmlns:p14="http://schemas.microsoft.com/office/powerpoint/2010/main" val="62491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(cont</a:t>
            </a:r>
            <a:r>
              <a:rPr lang="en-US" dirty="0" smtClean="0">
                <a:latin typeface="Times New Roman" panose="02020603050405020304" pitchFamily="18" charset="0"/>
                <a:cs typeface="Times New Roman" panose="02020603050405020304" pitchFamily="18" charset="0"/>
              </a:rPr>
              <a:t>.) - Deep Learning</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1101" y="2133600"/>
            <a:ext cx="3701350" cy="2352100"/>
          </a:xfrm>
        </p:spPr>
        <p:txBody>
          <a:bodyPr/>
          <a:lstStyle/>
          <a:p>
            <a:r>
              <a:rPr lang="en-US" sz="2000" dirty="0">
                <a:latin typeface="Times New Roman" panose="02020603050405020304" pitchFamily="18" charset="0"/>
                <a:cs typeface="Times New Roman" panose="02020603050405020304" pitchFamily="18" charset="0"/>
              </a:rPr>
              <a:t>LSTM for hourly </a:t>
            </a:r>
            <a:r>
              <a:rPr lang="en-US" sz="2000" dirty="0" smtClean="0">
                <a:latin typeface="Times New Roman" panose="02020603050405020304" pitchFamily="18" charset="0"/>
                <a:cs typeface="Times New Roman" panose="02020603050405020304" pitchFamily="18" charset="0"/>
              </a:rPr>
              <a:t>prediction:</a:t>
            </a:r>
          </a:p>
          <a:p>
            <a:r>
              <a:rPr lang="en-US" sz="2000" dirty="0">
                <a:latin typeface="Times New Roman" panose="02020603050405020304" pitchFamily="18" charset="0"/>
                <a:cs typeface="Times New Roman" panose="02020603050405020304" pitchFamily="18" charset="0"/>
              </a:rPr>
              <a:t>LSTM for daily prediction</a:t>
            </a:r>
            <a:endParaRPr lang="en-US"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281972" y="1604107"/>
            <a:ext cx="3943349" cy="2333626"/>
          </a:xfrm>
          <a:prstGeom prst="rect">
            <a:avLst/>
          </a:prstGeom>
          <a:noFill/>
          <a:ln>
            <a:noFill/>
          </a:ln>
        </p:spPr>
      </p:pic>
      <p:sp>
        <p:nvSpPr>
          <p:cNvPr id="6" name="Rectangle 5"/>
          <p:cNvSpPr/>
          <p:nvPr/>
        </p:nvSpPr>
        <p:spPr>
          <a:xfrm>
            <a:off x="5353050" y="4057828"/>
            <a:ext cx="2415072" cy="307777"/>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Time series analysis of AQI</a:t>
            </a:r>
            <a:endParaRPr lang="en-US" dirty="0"/>
          </a:p>
        </p:txBody>
      </p:sp>
    </p:spTree>
    <p:extLst>
      <p:ext uri="{BB962C8B-B14F-4D97-AF65-F5344CB8AC3E}">
        <p14:creationId xmlns:p14="http://schemas.microsoft.com/office/powerpoint/2010/main" val="288289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 Analysis </a:t>
            </a:r>
            <a:r>
              <a:rPr lang="en-US" dirty="0">
                <a:latin typeface="Times New Roman" panose="02020603050405020304" pitchFamily="18" charset="0"/>
                <a:cs typeface="Times New Roman" panose="02020603050405020304" pitchFamily="18" charset="0"/>
              </a:rPr>
              <a:t>– Classifiers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288441289"/>
              </p:ext>
            </p:extLst>
          </p:nvPr>
        </p:nvGraphicFramePr>
        <p:xfrm>
          <a:off x="1428750" y="1753015"/>
          <a:ext cx="6686550" cy="2915462"/>
        </p:xfrm>
        <a:graphic>
          <a:graphicData uri="http://schemas.openxmlformats.org/drawingml/2006/table">
            <a:tbl>
              <a:tblPr firstRow="1" firstCol="1" bandRow="1">
                <a:tableStyleId>{A272033E-A272-4589-BBBA-2358F93EBE04}</a:tableStyleId>
              </a:tblPr>
              <a:tblGrid>
                <a:gridCol w="5372100">
                  <a:extLst>
                    <a:ext uri="{9D8B030D-6E8A-4147-A177-3AD203B41FA5}">
                      <a16:colId xmlns:a16="http://schemas.microsoft.com/office/drawing/2014/main" val="1192360644"/>
                    </a:ext>
                  </a:extLst>
                </a:gridCol>
                <a:gridCol w="1314450">
                  <a:extLst>
                    <a:ext uri="{9D8B030D-6E8A-4147-A177-3AD203B41FA5}">
                      <a16:colId xmlns:a16="http://schemas.microsoft.com/office/drawing/2014/main" val="3597339421"/>
                    </a:ext>
                  </a:extLst>
                </a:gridCol>
              </a:tblGrid>
              <a:tr h="168478">
                <a:tc>
                  <a:txBody>
                    <a:bodyPr/>
                    <a:lstStyle/>
                    <a:p>
                      <a:pPr marL="0" marR="0" indent="182880" algn="ctr">
                        <a:lnSpc>
                          <a:spcPct val="103000"/>
                        </a:lnSpc>
                        <a:spcBef>
                          <a:spcPts val="0"/>
                        </a:spcBef>
                        <a:spcAft>
                          <a:spcPts val="600"/>
                        </a:spcAft>
                      </a:pPr>
                      <a:r>
                        <a:rPr lang="en-US" sz="1200" spc="-5" dirty="0">
                          <a:effectLst/>
                        </a:rPr>
                        <a:t>Rules</a:t>
                      </a:r>
                      <a:endParaRPr lang="en-US" sz="12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103000"/>
                        </a:lnSpc>
                        <a:spcBef>
                          <a:spcPts val="0"/>
                        </a:spcBef>
                        <a:spcAft>
                          <a:spcPts val="600"/>
                        </a:spcAft>
                      </a:pPr>
                      <a:r>
                        <a:rPr lang="en-US" sz="1200" spc="-5">
                          <a:effectLst/>
                        </a:rPr>
                        <a:t>Class level</a:t>
                      </a:r>
                      <a:endParaRPr lang="en-US" sz="12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9802851"/>
                  </a:ext>
                </a:extLst>
              </a:tr>
              <a:tr h="347932">
                <a:tc>
                  <a:txBody>
                    <a:bodyPr/>
                    <a:lstStyle/>
                    <a:p>
                      <a:pPr marL="0" marR="0" indent="0" algn="just">
                        <a:lnSpc>
                          <a:spcPct val="103000"/>
                        </a:lnSpc>
                        <a:spcBef>
                          <a:spcPts val="0"/>
                        </a:spcBef>
                        <a:spcAft>
                          <a:spcPts val="600"/>
                        </a:spcAft>
                      </a:pPr>
                      <a:r>
                        <a:rPr lang="en-US" sz="1200" spc="-5">
                          <a:effectLst/>
                          <a:latin typeface="Times New Roman" panose="02020603050405020304" pitchFamily="18" charset="0"/>
                          <a:cs typeface="Times New Roman" panose="02020603050405020304" pitchFamily="18" charset="0"/>
                        </a:rPr>
                        <a:t>NowCast &lt;= 62.47 and NowCast &lt;= 34.37 and Raw &gt; 133.87</a:t>
                      </a:r>
                      <a:endParaRPr lang="en-US" sz="12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5875" algn="just">
                        <a:lnSpc>
                          <a:spcPct val="103000"/>
                        </a:lnSpc>
                        <a:spcBef>
                          <a:spcPts val="0"/>
                        </a:spcBef>
                        <a:spcAft>
                          <a:spcPts val="600"/>
                        </a:spcAft>
                      </a:pPr>
                      <a:r>
                        <a:rPr lang="en-US" sz="1200" spc="-5">
                          <a:effectLst/>
                          <a:latin typeface="Times New Roman" panose="02020603050405020304" pitchFamily="18" charset="0"/>
                          <a:cs typeface="Times New Roman" panose="02020603050405020304" pitchFamily="18" charset="0"/>
                        </a:rPr>
                        <a:t>Good</a:t>
                      </a:r>
                      <a:endParaRPr lang="en-US" sz="12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2001276"/>
                  </a:ext>
                </a:extLst>
              </a:tr>
              <a:tr h="347932">
                <a:tc>
                  <a:txBody>
                    <a:bodyPr/>
                    <a:lstStyle/>
                    <a:p>
                      <a:pPr marL="0" marR="0" indent="-15240" algn="just">
                        <a:lnSpc>
                          <a:spcPct val="103000"/>
                        </a:lnSpc>
                        <a:spcBef>
                          <a:spcPts val="0"/>
                        </a:spcBef>
                        <a:spcAft>
                          <a:spcPts val="600"/>
                        </a:spcAft>
                      </a:pPr>
                      <a:r>
                        <a:rPr lang="en-US" sz="1200" spc="-5">
                          <a:effectLst/>
                          <a:latin typeface="Times New Roman" panose="02020603050405020304" pitchFamily="18" charset="0"/>
                          <a:cs typeface="Times New Roman" panose="02020603050405020304" pitchFamily="18" charset="0"/>
                        </a:rPr>
                        <a:t>NowCast &gt; 62.47 and NowCast &gt; 140.8 and NowCast &lt;= 248.7</a:t>
                      </a:r>
                      <a:endParaRPr lang="en-US" sz="12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5875" algn="just">
                        <a:lnSpc>
                          <a:spcPct val="103000"/>
                        </a:lnSpc>
                        <a:spcBef>
                          <a:spcPts val="0"/>
                        </a:spcBef>
                        <a:spcAft>
                          <a:spcPts val="600"/>
                        </a:spcAft>
                      </a:pPr>
                      <a:r>
                        <a:rPr lang="en-US" sz="1200" spc="-5">
                          <a:effectLst/>
                          <a:latin typeface="Times New Roman" panose="02020603050405020304" pitchFamily="18" charset="0"/>
                          <a:cs typeface="Times New Roman" panose="02020603050405020304" pitchFamily="18" charset="0"/>
                        </a:rPr>
                        <a:t>Very Unhealthy</a:t>
                      </a:r>
                      <a:endParaRPr lang="en-US" sz="12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4434324"/>
                  </a:ext>
                </a:extLst>
              </a:tr>
              <a:tr h="527389">
                <a:tc>
                  <a:txBody>
                    <a:bodyPr/>
                    <a:lstStyle/>
                    <a:p>
                      <a:pPr marL="0" marR="0" indent="-15240" algn="just">
                        <a:lnSpc>
                          <a:spcPct val="103000"/>
                        </a:lnSpc>
                        <a:spcBef>
                          <a:spcPts val="0"/>
                        </a:spcBef>
                        <a:spcAft>
                          <a:spcPts val="600"/>
                        </a:spcAft>
                      </a:pPr>
                      <a:r>
                        <a:rPr lang="en-US" sz="1200" spc="-5" dirty="0" err="1">
                          <a:effectLst/>
                          <a:latin typeface="Times New Roman" panose="02020603050405020304" pitchFamily="18" charset="0"/>
                          <a:cs typeface="Times New Roman" panose="02020603050405020304" pitchFamily="18" charset="0"/>
                        </a:rPr>
                        <a:t>NowCast</a:t>
                      </a:r>
                      <a:r>
                        <a:rPr lang="en-US" sz="1200" spc="-5" dirty="0">
                          <a:effectLst/>
                          <a:latin typeface="Times New Roman" panose="02020603050405020304" pitchFamily="18" charset="0"/>
                          <a:cs typeface="Times New Roman" panose="02020603050405020304" pitchFamily="18" charset="0"/>
                        </a:rPr>
                        <a:t> &gt; 62.47 and </a:t>
                      </a:r>
                      <a:r>
                        <a:rPr lang="en-US" sz="1200" spc="-5" dirty="0" err="1">
                          <a:effectLst/>
                          <a:latin typeface="Times New Roman" panose="02020603050405020304" pitchFamily="18" charset="0"/>
                          <a:cs typeface="Times New Roman" panose="02020603050405020304" pitchFamily="18" charset="0"/>
                        </a:rPr>
                        <a:t>NowCast</a:t>
                      </a:r>
                      <a:r>
                        <a:rPr lang="en-US" sz="1200" spc="-5" dirty="0">
                          <a:effectLst/>
                          <a:latin typeface="Times New Roman" panose="02020603050405020304" pitchFamily="18" charset="0"/>
                          <a:cs typeface="Times New Roman" panose="02020603050405020304" pitchFamily="18" charset="0"/>
                        </a:rPr>
                        <a:t> &lt;= 140.8 and </a:t>
                      </a:r>
                      <a:r>
                        <a:rPr lang="en-US" sz="1200" spc="-5" dirty="0" err="1">
                          <a:effectLst/>
                          <a:latin typeface="Times New Roman" panose="02020603050405020304" pitchFamily="18" charset="0"/>
                          <a:cs typeface="Times New Roman" panose="02020603050405020304" pitchFamily="18" charset="0"/>
                        </a:rPr>
                        <a:t>Vvisiblity</a:t>
                      </a:r>
                      <a:r>
                        <a:rPr lang="en-US" sz="1200" spc="-5" dirty="0">
                          <a:effectLst/>
                          <a:latin typeface="Times New Roman" panose="02020603050405020304" pitchFamily="18" charset="0"/>
                          <a:cs typeface="Times New Roman" panose="02020603050405020304" pitchFamily="18" charset="0"/>
                        </a:rPr>
                        <a:t> &lt;= 2.9 and </a:t>
                      </a:r>
                      <a:r>
                        <a:rPr lang="en-US" sz="1200" spc="-5" dirty="0" err="1">
                          <a:effectLst/>
                          <a:latin typeface="Times New Roman" panose="02020603050405020304" pitchFamily="18" charset="0"/>
                          <a:cs typeface="Times New Roman" panose="02020603050405020304" pitchFamily="18" charset="0"/>
                        </a:rPr>
                        <a:t>NowCast</a:t>
                      </a:r>
                      <a:r>
                        <a:rPr lang="en-US" sz="1200" spc="-5" dirty="0">
                          <a:effectLst/>
                          <a:latin typeface="Times New Roman" panose="02020603050405020304" pitchFamily="18" charset="0"/>
                          <a:cs typeface="Times New Roman" panose="02020603050405020304" pitchFamily="18" charset="0"/>
                        </a:rPr>
                        <a:t> &lt;= 82.4 and </a:t>
                      </a:r>
                      <a:r>
                        <a:rPr lang="en-US" sz="1200" spc="-5" dirty="0" err="1">
                          <a:effectLst/>
                          <a:latin typeface="Times New Roman" panose="02020603050405020304" pitchFamily="18" charset="0"/>
                          <a:cs typeface="Times New Roman" panose="02020603050405020304" pitchFamily="18" charset="0"/>
                        </a:rPr>
                        <a:t>VMWindSpeed</a:t>
                      </a:r>
                      <a:r>
                        <a:rPr lang="en-US" sz="1200" spc="-5" dirty="0">
                          <a:effectLst/>
                          <a:latin typeface="Times New Roman" panose="02020603050405020304" pitchFamily="18" charset="0"/>
                          <a:cs typeface="Times New Roman" panose="02020603050405020304" pitchFamily="18" charset="0"/>
                        </a:rPr>
                        <a:t> &gt; 2.8</a:t>
                      </a:r>
                      <a:endParaRPr lang="en-US" sz="12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5875" algn="just">
                        <a:lnSpc>
                          <a:spcPct val="103000"/>
                        </a:lnSpc>
                        <a:spcBef>
                          <a:spcPts val="0"/>
                        </a:spcBef>
                        <a:spcAft>
                          <a:spcPts val="600"/>
                        </a:spcAft>
                      </a:pPr>
                      <a:r>
                        <a:rPr lang="en-US" sz="1200" spc="-5">
                          <a:effectLst/>
                          <a:latin typeface="Times New Roman" panose="02020603050405020304" pitchFamily="18" charset="0"/>
                          <a:cs typeface="Times New Roman" panose="02020603050405020304" pitchFamily="18" charset="0"/>
                        </a:rPr>
                        <a:t>Sensitive</a:t>
                      </a:r>
                      <a:endParaRPr lang="en-US" sz="12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1704179"/>
                  </a:ext>
                </a:extLst>
              </a:tr>
              <a:tr h="527389">
                <a:tc>
                  <a:txBody>
                    <a:bodyPr/>
                    <a:lstStyle/>
                    <a:p>
                      <a:pPr marL="0" marR="0" indent="-15240" algn="just">
                        <a:lnSpc>
                          <a:spcPct val="103000"/>
                        </a:lnSpc>
                        <a:spcBef>
                          <a:spcPts val="0"/>
                        </a:spcBef>
                        <a:spcAft>
                          <a:spcPts val="600"/>
                        </a:spcAft>
                      </a:pPr>
                      <a:r>
                        <a:rPr lang="en-US" sz="1200" spc="-5" dirty="0" err="1">
                          <a:effectLst/>
                          <a:latin typeface="Times New Roman" panose="02020603050405020304" pitchFamily="18" charset="0"/>
                          <a:cs typeface="Times New Roman" panose="02020603050405020304" pitchFamily="18" charset="0"/>
                        </a:rPr>
                        <a:t>NowCast</a:t>
                      </a:r>
                      <a:r>
                        <a:rPr lang="en-US" sz="1200" spc="-5" dirty="0">
                          <a:effectLst/>
                          <a:latin typeface="Times New Roman" panose="02020603050405020304" pitchFamily="18" charset="0"/>
                          <a:cs typeface="Times New Roman" panose="02020603050405020304" pitchFamily="18" charset="0"/>
                        </a:rPr>
                        <a:t> &gt; 62.47 and </a:t>
                      </a:r>
                      <a:r>
                        <a:rPr lang="en-US" sz="1200" spc="-5" dirty="0" err="1">
                          <a:effectLst/>
                          <a:latin typeface="Times New Roman" panose="02020603050405020304" pitchFamily="18" charset="0"/>
                          <a:cs typeface="Times New Roman" panose="02020603050405020304" pitchFamily="18" charset="0"/>
                        </a:rPr>
                        <a:t>NowCast</a:t>
                      </a:r>
                      <a:r>
                        <a:rPr lang="en-US" sz="1200" spc="-5" dirty="0">
                          <a:effectLst/>
                          <a:latin typeface="Times New Roman" panose="02020603050405020304" pitchFamily="18" charset="0"/>
                          <a:cs typeface="Times New Roman" panose="02020603050405020304" pitchFamily="18" charset="0"/>
                        </a:rPr>
                        <a:t> &lt;= 140.8 and </a:t>
                      </a:r>
                      <a:r>
                        <a:rPr lang="en-US" sz="1200" spc="-5" dirty="0" err="1">
                          <a:effectLst/>
                          <a:latin typeface="Times New Roman" panose="02020603050405020304" pitchFamily="18" charset="0"/>
                          <a:cs typeface="Times New Roman" panose="02020603050405020304" pitchFamily="18" charset="0"/>
                        </a:rPr>
                        <a:t>Vvisiblity</a:t>
                      </a:r>
                      <a:r>
                        <a:rPr lang="en-US" sz="1200" spc="-5" dirty="0">
                          <a:effectLst/>
                          <a:latin typeface="Times New Roman" panose="02020603050405020304" pitchFamily="18" charset="0"/>
                          <a:cs typeface="Times New Roman" panose="02020603050405020304" pitchFamily="18" charset="0"/>
                        </a:rPr>
                        <a:t> &gt;2.9 and </a:t>
                      </a:r>
                      <a:r>
                        <a:rPr lang="en-US" sz="1200" spc="-5" dirty="0" err="1">
                          <a:effectLst/>
                          <a:latin typeface="Times New Roman" panose="02020603050405020304" pitchFamily="18" charset="0"/>
                          <a:cs typeface="Times New Roman" panose="02020603050405020304" pitchFamily="18" charset="0"/>
                        </a:rPr>
                        <a:t>Tmin</a:t>
                      </a:r>
                      <a:r>
                        <a:rPr lang="en-US" sz="1200" spc="-5" dirty="0">
                          <a:effectLst/>
                          <a:latin typeface="Times New Roman" panose="02020603050405020304" pitchFamily="18" charset="0"/>
                          <a:cs typeface="Times New Roman" panose="02020603050405020304" pitchFamily="18" charset="0"/>
                        </a:rPr>
                        <a:t> &lt;= 26.1 and Raw &lt;= 72.79 and </a:t>
                      </a:r>
                      <a:r>
                        <a:rPr lang="en-US" sz="1200" spc="-5" dirty="0" err="1">
                          <a:effectLst/>
                          <a:latin typeface="Times New Roman" panose="02020603050405020304" pitchFamily="18" charset="0"/>
                          <a:cs typeface="Times New Roman" panose="02020603050405020304" pitchFamily="18" charset="0"/>
                        </a:rPr>
                        <a:t>Tmax</a:t>
                      </a:r>
                      <a:r>
                        <a:rPr lang="en-US" sz="1200" spc="-5" dirty="0">
                          <a:effectLst/>
                          <a:latin typeface="Times New Roman" panose="02020603050405020304" pitchFamily="18" charset="0"/>
                          <a:cs typeface="Times New Roman" panose="02020603050405020304" pitchFamily="18" charset="0"/>
                        </a:rPr>
                        <a:t> &lt;= 30.2</a:t>
                      </a:r>
                      <a:endParaRPr lang="en-US" sz="12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5875" algn="just">
                        <a:lnSpc>
                          <a:spcPct val="103000"/>
                        </a:lnSpc>
                        <a:spcBef>
                          <a:spcPts val="0"/>
                        </a:spcBef>
                        <a:spcAft>
                          <a:spcPts val="600"/>
                        </a:spcAft>
                      </a:pPr>
                      <a:r>
                        <a:rPr lang="en-US" sz="1200" spc="-5" dirty="0">
                          <a:effectLst/>
                          <a:latin typeface="Times New Roman" panose="02020603050405020304" pitchFamily="18" charset="0"/>
                          <a:cs typeface="Times New Roman" panose="02020603050405020304" pitchFamily="18" charset="0"/>
                        </a:rPr>
                        <a:t>Unhealthy</a:t>
                      </a:r>
                      <a:endParaRPr lang="en-US" sz="12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17230122"/>
                  </a:ext>
                </a:extLst>
              </a:tr>
              <a:tr h="527389">
                <a:tc>
                  <a:txBody>
                    <a:bodyPr/>
                    <a:lstStyle/>
                    <a:p>
                      <a:pPr marL="0" marR="0" indent="-15240" algn="just">
                        <a:lnSpc>
                          <a:spcPct val="103000"/>
                        </a:lnSpc>
                        <a:spcBef>
                          <a:spcPts val="0"/>
                        </a:spcBef>
                        <a:spcAft>
                          <a:spcPts val="600"/>
                        </a:spcAft>
                      </a:pPr>
                      <a:r>
                        <a:rPr lang="en-US" sz="1200" spc="-5" dirty="0" err="1">
                          <a:effectLst/>
                          <a:latin typeface="Times New Roman" panose="02020603050405020304" pitchFamily="18" charset="0"/>
                          <a:cs typeface="Times New Roman" panose="02020603050405020304" pitchFamily="18" charset="0"/>
                        </a:rPr>
                        <a:t>NowCast</a:t>
                      </a:r>
                      <a:r>
                        <a:rPr lang="en-US" sz="1200" spc="-5" dirty="0">
                          <a:effectLst/>
                          <a:latin typeface="Times New Roman" panose="02020603050405020304" pitchFamily="18" charset="0"/>
                          <a:cs typeface="Times New Roman" panose="02020603050405020304" pitchFamily="18" charset="0"/>
                        </a:rPr>
                        <a:t> &gt; 62.47 and </a:t>
                      </a:r>
                      <a:r>
                        <a:rPr lang="en-US" sz="1200" spc="-5" dirty="0" err="1">
                          <a:effectLst/>
                          <a:latin typeface="Times New Roman" panose="02020603050405020304" pitchFamily="18" charset="0"/>
                          <a:cs typeface="Times New Roman" panose="02020603050405020304" pitchFamily="18" charset="0"/>
                        </a:rPr>
                        <a:t>NowCast</a:t>
                      </a:r>
                      <a:r>
                        <a:rPr lang="en-US" sz="1200" spc="-5" dirty="0">
                          <a:effectLst/>
                          <a:latin typeface="Times New Roman" panose="02020603050405020304" pitchFamily="18" charset="0"/>
                          <a:cs typeface="Times New Roman" panose="02020603050405020304" pitchFamily="18" charset="0"/>
                        </a:rPr>
                        <a:t> &lt;= 140.8 and </a:t>
                      </a:r>
                      <a:r>
                        <a:rPr lang="en-US" sz="1200" spc="-5" dirty="0" err="1">
                          <a:effectLst/>
                          <a:latin typeface="Times New Roman" panose="02020603050405020304" pitchFamily="18" charset="0"/>
                          <a:cs typeface="Times New Roman" panose="02020603050405020304" pitchFamily="18" charset="0"/>
                        </a:rPr>
                        <a:t>Vvisiblity</a:t>
                      </a:r>
                      <a:r>
                        <a:rPr lang="en-US" sz="1200" spc="-5" dirty="0">
                          <a:effectLst/>
                          <a:latin typeface="Times New Roman" panose="02020603050405020304" pitchFamily="18" charset="0"/>
                          <a:cs typeface="Times New Roman" panose="02020603050405020304" pitchFamily="18" charset="0"/>
                        </a:rPr>
                        <a:t> &gt; 2.9 and </a:t>
                      </a:r>
                      <a:r>
                        <a:rPr lang="en-US" sz="1200" spc="-5" dirty="0" err="1">
                          <a:effectLst/>
                          <a:latin typeface="Times New Roman" panose="02020603050405020304" pitchFamily="18" charset="0"/>
                          <a:cs typeface="Times New Roman" panose="02020603050405020304" pitchFamily="18" charset="0"/>
                        </a:rPr>
                        <a:t>Tmin</a:t>
                      </a:r>
                      <a:r>
                        <a:rPr lang="en-US" sz="1200" spc="-5" dirty="0">
                          <a:effectLst/>
                          <a:latin typeface="Times New Roman" panose="02020603050405020304" pitchFamily="18" charset="0"/>
                          <a:cs typeface="Times New Roman" panose="02020603050405020304" pitchFamily="18" charset="0"/>
                        </a:rPr>
                        <a:t> &gt; 26.1 and SLP &gt; 1004.7 and </a:t>
                      </a:r>
                      <a:r>
                        <a:rPr lang="en-US" sz="1200" spc="-5" dirty="0" err="1">
                          <a:effectLst/>
                          <a:latin typeface="Times New Roman" panose="02020603050405020304" pitchFamily="18" charset="0"/>
                          <a:cs typeface="Times New Roman" panose="02020603050405020304" pitchFamily="18" charset="0"/>
                        </a:rPr>
                        <a:t>PPressure</a:t>
                      </a:r>
                      <a:r>
                        <a:rPr lang="en-US" sz="1200" spc="-5" dirty="0">
                          <a:effectLst/>
                          <a:latin typeface="Times New Roman" panose="02020603050405020304" pitchFamily="18" charset="0"/>
                          <a:cs typeface="Times New Roman" panose="02020603050405020304" pitchFamily="18" charset="0"/>
                        </a:rPr>
                        <a:t> &gt; 305.64</a:t>
                      </a:r>
                      <a:endParaRPr lang="en-US" sz="12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5875" algn="just">
                        <a:lnSpc>
                          <a:spcPct val="103000"/>
                        </a:lnSpc>
                        <a:spcBef>
                          <a:spcPts val="0"/>
                        </a:spcBef>
                        <a:spcAft>
                          <a:spcPts val="600"/>
                        </a:spcAft>
                      </a:pPr>
                      <a:r>
                        <a:rPr lang="en-US" sz="1200" spc="-5">
                          <a:effectLst/>
                          <a:latin typeface="Times New Roman" panose="02020603050405020304" pitchFamily="18" charset="0"/>
                          <a:cs typeface="Times New Roman" panose="02020603050405020304" pitchFamily="18" charset="0"/>
                        </a:rPr>
                        <a:t>Moderate Good</a:t>
                      </a:r>
                      <a:endParaRPr lang="en-US" sz="12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07631505"/>
                  </a:ext>
                </a:extLst>
              </a:tr>
              <a:tr h="449090">
                <a:tc>
                  <a:txBody>
                    <a:bodyPr/>
                    <a:lstStyle/>
                    <a:p>
                      <a:pPr marL="0" marR="0" indent="-15240" algn="just">
                        <a:spcBef>
                          <a:spcPts val="0"/>
                        </a:spcBef>
                        <a:spcAft>
                          <a:spcPts val="0"/>
                        </a:spcAft>
                      </a:pPr>
                      <a:r>
                        <a:rPr lang="en-US" sz="1200">
                          <a:effectLst/>
                          <a:latin typeface="Times New Roman" panose="02020603050405020304" pitchFamily="18" charset="0"/>
                          <a:cs typeface="Times New Roman" panose="02020603050405020304" pitchFamily="18" charset="0"/>
                        </a:rPr>
                        <a:t>NowCast &gt; 62.47 and NowCast &gt; 140.8 and NowCast &gt; 248.73</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5875" algn="just">
                        <a:lnSpc>
                          <a:spcPct val="103000"/>
                        </a:lnSpc>
                        <a:spcBef>
                          <a:spcPts val="0"/>
                        </a:spcBef>
                        <a:spcAft>
                          <a:spcPts val="600"/>
                        </a:spcAft>
                      </a:pPr>
                      <a:r>
                        <a:rPr lang="en-US" sz="1200" spc="-5" dirty="0">
                          <a:effectLst/>
                          <a:latin typeface="Times New Roman" panose="02020603050405020304" pitchFamily="18" charset="0"/>
                          <a:cs typeface="Times New Roman" panose="02020603050405020304" pitchFamily="18" charset="0"/>
                        </a:rPr>
                        <a:t>Hazardous</a:t>
                      </a:r>
                      <a:endParaRPr lang="en-US" sz="12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7408188"/>
                  </a:ext>
                </a:extLst>
              </a:tr>
            </a:tbl>
          </a:graphicData>
        </a:graphic>
      </p:graphicFrame>
      <p:sp>
        <p:nvSpPr>
          <p:cNvPr id="6" name="Text Placeholder 2"/>
          <p:cNvSpPr>
            <a:spLocks noGrp="1"/>
          </p:cNvSpPr>
          <p:nvPr>
            <p:ph type="body" idx="1"/>
          </p:nvPr>
        </p:nvSpPr>
        <p:spPr>
          <a:xfrm>
            <a:off x="661100" y="1000125"/>
            <a:ext cx="7843154" cy="723899"/>
          </a:xfrm>
        </p:spPr>
        <p:txBody>
          <a:bodyPr/>
          <a:lstStyle/>
          <a:p>
            <a:pPr marL="76200" indent="0">
              <a:buNone/>
            </a:pPr>
            <a:r>
              <a:rPr lang="en-US" sz="1800" dirty="0" smtClean="0">
                <a:latin typeface="Times New Roman" panose="02020603050405020304" pitchFamily="18" charset="0"/>
                <a:cs typeface="Times New Roman" panose="02020603050405020304" pitchFamily="18" charset="0"/>
              </a:rPr>
              <a:t>This table shows the different metrics that were considered for evaluating the models.</a:t>
            </a:r>
          </a:p>
        </p:txBody>
      </p:sp>
    </p:spTree>
    <p:extLst>
      <p:ext uri="{BB962C8B-B14F-4D97-AF65-F5344CB8AC3E}">
        <p14:creationId xmlns:p14="http://schemas.microsoft.com/office/powerpoint/2010/main" val="3340304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 Analysis (Cont.) </a:t>
            </a:r>
            <a:r>
              <a:rPr lang="en-US" dirty="0">
                <a:latin typeface="Times New Roman" panose="02020603050405020304" pitchFamily="18" charset="0"/>
                <a:cs typeface="Times New Roman" panose="02020603050405020304" pitchFamily="18" charset="0"/>
              </a:rPr>
              <a:t>– Classifiers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79799" y="1380811"/>
            <a:ext cx="3602901" cy="2799203"/>
          </a:xfrm>
          <a:prstGeom prst="rect">
            <a:avLst/>
          </a:prstGeom>
          <a:noFill/>
          <a:ln>
            <a:noFill/>
          </a:ln>
        </p:spPr>
      </p:pic>
      <p:sp>
        <p:nvSpPr>
          <p:cNvPr id="6" name="Rectangle 5"/>
          <p:cNvSpPr/>
          <p:nvPr/>
        </p:nvSpPr>
        <p:spPr>
          <a:xfrm>
            <a:off x="1573937" y="4335911"/>
            <a:ext cx="3179075"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A receiver operating characteristics curve</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933183" y="1155817"/>
            <a:ext cx="3390900" cy="3110996"/>
          </a:xfrm>
          <a:prstGeom prst="rect">
            <a:avLst/>
          </a:prstGeom>
          <a:noFill/>
          <a:ln>
            <a:noFill/>
          </a:ln>
        </p:spPr>
      </p:pic>
      <p:sp>
        <p:nvSpPr>
          <p:cNvPr id="8" name="Rectangle 7"/>
          <p:cNvSpPr/>
          <p:nvPr/>
        </p:nvSpPr>
        <p:spPr>
          <a:xfrm>
            <a:off x="5696707" y="4327945"/>
            <a:ext cx="2436886"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Analysis of all the models used</a:t>
            </a:r>
            <a:endParaRPr lang="en-US" dirty="0"/>
          </a:p>
        </p:txBody>
      </p:sp>
    </p:spTree>
    <p:extLst>
      <p:ext uri="{BB962C8B-B14F-4D97-AF65-F5344CB8AC3E}">
        <p14:creationId xmlns:p14="http://schemas.microsoft.com/office/powerpoint/2010/main" val="24211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6" name="TextBox 5"/>
          <p:cNvSpPr txBox="1"/>
          <p:nvPr/>
        </p:nvSpPr>
        <p:spPr>
          <a:xfrm>
            <a:off x="1117600" y="2046185"/>
            <a:ext cx="2844800"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Authors</a:t>
            </a:r>
            <a:endParaRPr lang="en-US" sz="4000" b="1"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112780" y="1109337"/>
            <a:ext cx="0" cy="2564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20238" y="3924527"/>
            <a:ext cx="6723637"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Undergraduate Students, Department of ECE, North South University,  Dhaka, Bangladesh</a:t>
            </a:r>
            <a:endParaRPr lang="en-US" sz="2000" dirty="0">
              <a:latin typeface="Times New Roman" panose="02020603050405020304" pitchFamily="18" charset="0"/>
              <a:cs typeface="Times New Roman" panose="02020603050405020304" pitchFamily="18" charset="0"/>
            </a:endParaRPr>
          </a:p>
        </p:txBody>
      </p:sp>
      <p:sp>
        <p:nvSpPr>
          <p:cNvPr id="12" name="Text Placeholder 2"/>
          <p:cNvSpPr>
            <a:spLocks noGrp="1"/>
          </p:cNvSpPr>
          <p:nvPr>
            <p:ph type="body" idx="1"/>
          </p:nvPr>
        </p:nvSpPr>
        <p:spPr>
          <a:xfrm>
            <a:off x="4742005" y="1367406"/>
            <a:ext cx="3401870" cy="2306506"/>
          </a:xfrm>
        </p:spPr>
        <p:txBody>
          <a:bodyPr/>
          <a:lstStyle/>
          <a:p>
            <a:pPr fontAlgn="t"/>
            <a:r>
              <a:rPr lang="en-US" dirty="0" smtClean="0">
                <a:latin typeface="Times New Roman" panose="02020603050405020304" pitchFamily="18" charset="0"/>
                <a:cs typeface="Times New Roman" panose="02020603050405020304" pitchFamily="18" charset="0"/>
              </a:rPr>
              <a:t>Al-</a:t>
            </a:r>
            <a:r>
              <a:rPr lang="en-US" dirty="0" err="1" smtClean="0">
                <a:latin typeface="Times New Roman" panose="02020603050405020304" pitchFamily="18" charset="0"/>
                <a:cs typeface="Times New Roman" panose="02020603050405020304" pitchFamily="18" charset="0"/>
              </a:rPr>
              <a:t>Sadman</a:t>
            </a:r>
            <a:r>
              <a:rPr lang="en-US" dirty="0" smtClean="0">
                <a:latin typeface="Times New Roman" panose="02020603050405020304" pitchFamily="18" charset="0"/>
                <a:cs typeface="Times New Roman" panose="02020603050405020304" pitchFamily="18" charset="0"/>
              </a:rPr>
              <a:t> Chowdhury </a:t>
            </a:r>
          </a:p>
          <a:p>
            <a:pPr fontAlgn="t"/>
            <a:r>
              <a:rPr lang="en-US" dirty="0" smtClean="0">
                <a:latin typeface="Times New Roman" panose="02020603050405020304" pitchFamily="18" charset="0"/>
                <a:cs typeface="Times New Roman" panose="02020603050405020304" pitchFamily="18" charset="0"/>
              </a:rPr>
              <a:t>Md. </a:t>
            </a:r>
            <a:r>
              <a:rPr lang="en-US" dirty="0" err="1" smtClean="0">
                <a:latin typeface="Times New Roman" panose="02020603050405020304" pitchFamily="18" charset="0"/>
                <a:cs typeface="Times New Roman" panose="02020603050405020304" pitchFamily="18" charset="0"/>
              </a:rPr>
              <a:t>Shihab</a:t>
            </a:r>
            <a:r>
              <a:rPr lang="en-US" dirty="0" smtClean="0">
                <a:latin typeface="Times New Roman" panose="02020603050405020304" pitchFamily="18" charset="0"/>
                <a:cs typeface="Times New Roman" panose="02020603050405020304" pitchFamily="18" charset="0"/>
              </a:rPr>
              <a:t> Uddin</a:t>
            </a:r>
          </a:p>
          <a:p>
            <a:pPr fontAlgn="t"/>
            <a:r>
              <a:rPr lang="en-US" dirty="0" smtClean="0">
                <a:latin typeface="Times New Roman" panose="02020603050405020304" pitchFamily="18" charset="0"/>
                <a:cs typeface="Times New Roman" panose="02020603050405020304" pitchFamily="18" charset="0"/>
              </a:rPr>
              <a:t>Md Rashad Tanjim</a:t>
            </a:r>
          </a:p>
          <a:p>
            <a:pPr fontAlgn="t"/>
            <a:r>
              <a:rPr lang="en-US" dirty="0" err="1" smtClean="0">
                <a:latin typeface="Times New Roman" panose="02020603050405020304" pitchFamily="18" charset="0"/>
                <a:cs typeface="Times New Roman" panose="02020603050405020304" pitchFamily="18" charset="0"/>
              </a:rPr>
              <a:t>Fariha</a:t>
            </a:r>
            <a:r>
              <a:rPr lang="en-US" dirty="0" smtClean="0">
                <a:latin typeface="Times New Roman" panose="02020603050405020304" pitchFamily="18" charset="0"/>
                <a:cs typeface="Times New Roman" panose="02020603050405020304" pitchFamily="18" charset="0"/>
              </a:rPr>
              <a:t> Noor</a:t>
            </a:r>
          </a:p>
        </p:txBody>
      </p:sp>
    </p:spTree>
    <p:extLst>
      <p:ext uri="{BB962C8B-B14F-4D97-AF65-F5344CB8AC3E}">
        <p14:creationId xmlns:p14="http://schemas.microsoft.com/office/powerpoint/2010/main" val="42326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Analysis (Cont</a:t>
            </a:r>
            <a:r>
              <a:rPr lang="en-US" dirty="0" smtClean="0">
                <a:latin typeface="Times New Roman" panose="02020603050405020304" pitchFamily="18" charset="0"/>
                <a:cs typeface="Times New Roman" panose="02020603050405020304" pitchFamily="18" charset="0"/>
              </a:rPr>
              <a:t>.) – Classifiers</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911482118"/>
              </p:ext>
            </p:extLst>
          </p:nvPr>
        </p:nvGraphicFramePr>
        <p:xfrm>
          <a:off x="845749" y="1309112"/>
          <a:ext cx="4812101" cy="2648572"/>
        </p:xfrm>
        <a:graphic>
          <a:graphicData uri="http://schemas.openxmlformats.org/drawingml/2006/table">
            <a:tbl>
              <a:tblPr firstRow="1" firstCol="1" bandRow="1">
                <a:tableStyleId>{A272033E-A272-4589-BBBA-2358F93EBE04}</a:tableStyleId>
              </a:tblPr>
              <a:tblGrid>
                <a:gridCol w="553070">
                  <a:extLst>
                    <a:ext uri="{9D8B030D-6E8A-4147-A177-3AD203B41FA5}">
                      <a16:colId xmlns:a16="http://schemas.microsoft.com/office/drawing/2014/main" val="2358343505"/>
                    </a:ext>
                  </a:extLst>
                </a:gridCol>
                <a:gridCol w="624433">
                  <a:extLst>
                    <a:ext uri="{9D8B030D-6E8A-4147-A177-3AD203B41FA5}">
                      <a16:colId xmlns:a16="http://schemas.microsoft.com/office/drawing/2014/main" val="2428732278"/>
                    </a:ext>
                  </a:extLst>
                </a:gridCol>
                <a:gridCol w="641238">
                  <a:extLst>
                    <a:ext uri="{9D8B030D-6E8A-4147-A177-3AD203B41FA5}">
                      <a16:colId xmlns:a16="http://schemas.microsoft.com/office/drawing/2014/main" val="472100867"/>
                    </a:ext>
                  </a:extLst>
                </a:gridCol>
                <a:gridCol w="640685">
                  <a:extLst>
                    <a:ext uri="{9D8B030D-6E8A-4147-A177-3AD203B41FA5}">
                      <a16:colId xmlns:a16="http://schemas.microsoft.com/office/drawing/2014/main" val="3583549553"/>
                    </a:ext>
                  </a:extLst>
                </a:gridCol>
                <a:gridCol w="638175">
                  <a:extLst>
                    <a:ext uri="{9D8B030D-6E8A-4147-A177-3AD203B41FA5}">
                      <a16:colId xmlns:a16="http://schemas.microsoft.com/office/drawing/2014/main" val="2141573322"/>
                    </a:ext>
                  </a:extLst>
                </a:gridCol>
                <a:gridCol w="657225">
                  <a:extLst>
                    <a:ext uri="{9D8B030D-6E8A-4147-A177-3AD203B41FA5}">
                      <a16:colId xmlns:a16="http://schemas.microsoft.com/office/drawing/2014/main" val="3918934970"/>
                    </a:ext>
                  </a:extLst>
                </a:gridCol>
                <a:gridCol w="600075">
                  <a:extLst>
                    <a:ext uri="{9D8B030D-6E8A-4147-A177-3AD203B41FA5}">
                      <a16:colId xmlns:a16="http://schemas.microsoft.com/office/drawing/2014/main" val="815597472"/>
                    </a:ext>
                  </a:extLst>
                </a:gridCol>
                <a:gridCol w="457200">
                  <a:extLst>
                    <a:ext uri="{9D8B030D-6E8A-4147-A177-3AD203B41FA5}">
                      <a16:colId xmlns:a16="http://schemas.microsoft.com/office/drawing/2014/main" val="1710912853"/>
                    </a:ext>
                  </a:extLst>
                </a:gridCol>
              </a:tblGrid>
              <a:tr h="557594">
                <a:tc>
                  <a:txBody>
                    <a:bodyPr/>
                    <a:lstStyle/>
                    <a:p>
                      <a:pPr marL="0" marR="0" algn="l">
                        <a:spcBef>
                          <a:spcPts val="0"/>
                        </a:spcBef>
                        <a:spcAft>
                          <a:spcPts val="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13665" algn="ctr">
                        <a:spcBef>
                          <a:spcPts val="0"/>
                        </a:spcBef>
                        <a:spcAft>
                          <a:spcPts val="0"/>
                        </a:spcAft>
                        <a:tabLst>
                          <a:tab pos="-10795" algn="l"/>
                        </a:tabLst>
                      </a:pPr>
                      <a:r>
                        <a:rPr lang="en-US" sz="1100">
                          <a:effectLst/>
                          <a:latin typeface="Times New Roman" panose="02020603050405020304" pitchFamily="18" charset="0"/>
                          <a:cs typeface="Times New Roman" panose="02020603050405020304" pitchFamily="18" charset="0"/>
                        </a:rPr>
                        <a:t>TP Rate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FP Rate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F meas.</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ROC</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Class</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9406708"/>
                  </a:ext>
                </a:extLst>
              </a:tr>
              <a:tr h="278797">
                <a:tc>
                  <a:txBody>
                    <a:bodyPr/>
                    <a:lstStyle/>
                    <a:p>
                      <a:pPr marL="0" marR="0" algn="l">
                        <a:spcBef>
                          <a:spcPts val="0"/>
                        </a:spcBef>
                        <a:spcAft>
                          <a:spcPts val="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445" algn="ctr">
                        <a:spcBef>
                          <a:spcPts val="0"/>
                        </a:spcBef>
                        <a:spcAft>
                          <a:spcPts val="0"/>
                        </a:spcAft>
                        <a:tabLst>
                          <a:tab pos="-10795" algn="l"/>
                        </a:tabLst>
                      </a:pPr>
                      <a:r>
                        <a:rPr lang="en-US" sz="1100">
                          <a:effectLst/>
                          <a:latin typeface="Times New Roman" panose="02020603050405020304" pitchFamily="18" charset="0"/>
                          <a:cs typeface="Times New Roman" panose="02020603050405020304" pitchFamily="18" charset="0"/>
                        </a:rPr>
                        <a:t>0.841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0.056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0.833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0.841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0.837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0.960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A</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300927"/>
                  </a:ext>
                </a:extLst>
              </a:tr>
              <a:tr h="278797">
                <a:tc>
                  <a:txBody>
                    <a:bodyPr/>
                    <a:lstStyle/>
                    <a:p>
                      <a:pPr marL="0" marR="0" algn="l">
                        <a:spcBef>
                          <a:spcPts val="0"/>
                        </a:spcBef>
                        <a:spcAft>
                          <a:spcPts val="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445" algn="ctr">
                        <a:spcBef>
                          <a:spcPts val="0"/>
                        </a:spcBef>
                        <a:spcAft>
                          <a:spcPts val="0"/>
                        </a:spcAft>
                        <a:tabLst>
                          <a:tab pos="-10795" algn="l"/>
                        </a:tabLst>
                      </a:pPr>
                      <a:r>
                        <a:rPr lang="en-US" sz="1100">
                          <a:effectLst/>
                          <a:latin typeface="Times New Roman" panose="02020603050405020304" pitchFamily="18" charset="0"/>
                          <a:cs typeface="Times New Roman" panose="02020603050405020304" pitchFamily="18" charset="0"/>
                        </a:rPr>
                        <a:t>0.889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0.048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0.856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0.889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0.872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0.977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B</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7363517"/>
                  </a:ext>
                </a:extLst>
              </a:tr>
              <a:tr h="278797">
                <a:tc>
                  <a:txBody>
                    <a:bodyPr/>
                    <a:lstStyle/>
                    <a:p>
                      <a:pPr marL="0" marR="0" algn="l">
                        <a:spcBef>
                          <a:spcPts val="0"/>
                        </a:spcBef>
                        <a:spcAft>
                          <a:spcPts val="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445" algn="ctr">
                        <a:spcBef>
                          <a:spcPts val="0"/>
                        </a:spcBef>
                        <a:spcAft>
                          <a:spcPts val="0"/>
                        </a:spcAft>
                        <a:tabLst>
                          <a:tab pos="-10795" algn="l"/>
                        </a:tabLst>
                      </a:pPr>
                      <a:r>
                        <a:rPr lang="en-US" sz="1100">
                          <a:effectLst/>
                          <a:latin typeface="Times New Roman" panose="02020603050405020304" pitchFamily="18" charset="0"/>
                          <a:cs typeface="Times New Roman" panose="02020603050405020304" pitchFamily="18" charset="0"/>
                        </a:rPr>
                        <a:t>0.758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0.022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0.823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dirty="0">
                          <a:effectLst/>
                          <a:latin typeface="Times New Roman" panose="02020603050405020304" pitchFamily="18" charset="0"/>
                          <a:cs typeface="Times New Roman" panose="02020603050405020304" pitchFamily="18" charset="0"/>
                        </a:rPr>
                        <a:t>0.758</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0.789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0.933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C</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4115300"/>
                  </a:ext>
                </a:extLst>
              </a:tr>
              <a:tr h="278797">
                <a:tc>
                  <a:txBody>
                    <a:bodyPr/>
                    <a:lstStyle/>
                    <a:p>
                      <a:pPr marL="0" marR="0" algn="l">
                        <a:spcBef>
                          <a:spcPts val="0"/>
                        </a:spcBef>
                        <a:spcAft>
                          <a:spcPts val="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445" algn="ctr">
                        <a:spcBef>
                          <a:spcPts val="0"/>
                        </a:spcBef>
                        <a:spcAft>
                          <a:spcPts val="0"/>
                        </a:spcAft>
                        <a:tabLst>
                          <a:tab pos="-10795" algn="l"/>
                        </a:tabLst>
                      </a:pPr>
                      <a:r>
                        <a:rPr lang="en-US" sz="1100">
                          <a:effectLst/>
                          <a:latin typeface="Times New Roman" panose="02020603050405020304" pitchFamily="18" charset="0"/>
                          <a:cs typeface="Times New Roman" panose="02020603050405020304" pitchFamily="18" charset="0"/>
                        </a:rPr>
                        <a:t>0.842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0.028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0.818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dirty="0">
                          <a:effectLst/>
                          <a:latin typeface="Times New Roman" panose="02020603050405020304" pitchFamily="18" charset="0"/>
                          <a:cs typeface="Times New Roman" panose="02020603050405020304" pitchFamily="18" charset="0"/>
                        </a:rPr>
                        <a:t>0.842</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0.830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0.958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dirty="0">
                          <a:effectLst/>
                          <a:latin typeface="Times New Roman" panose="02020603050405020304" pitchFamily="18" charset="0"/>
                          <a:cs typeface="Times New Roman" panose="02020603050405020304" pitchFamily="18" charset="0"/>
                        </a:rPr>
                        <a:t>D</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7507215"/>
                  </a:ext>
                </a:extLst>
              </a:tr>
              <a:tr h="278797">
                <a:tc>
                  <a:txBody>
                    <a:bodyPr/>
                    <a:lstStyle/>
                    <a:p>
                      <a:pPr marL="0" marR="0" algn="l">
                        <a:spcBef>
                          <a:spcPts val="0"/>
                        </a:spcBef>
                        <a:spcAft>
                          <a:spcPts val="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445" algn="ctr">
                        <a:spcBef>
                          <a:spcPts val="0"/>
                        </a:spcBef>
                        <a:spcAft>
                          <a:spcPts val="0"/>
                        </a:spcAft>
                        <a:tabLst>
                          <a:tab pos="-10795" algn="l"/>
                        </a:tabLst>
                      </a:pPr>
                      <a:r>
                        <a:rPr lang="en-US" sz="1100">
                          <a:effectLst/>
                          <a:latin typeface="Times New Roman" panose="02020603050405020304" pitchFamily="18" charset="0"/>
                          <a:cs typeface="Times New Roman" panose="02020603050405020304" pitchFamily="18" charset="0"/>
                        </a:rPr>
                        <a:t>0.871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0.019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dirty="0">
                          <a:effectLst/>
                          <a:latin typeface="Times New Roman" panose="02020603050405020304" pitchFamily="18" charset="0"/>
                          <a:cs typeface="Times New Roman" panose="02020603050405020304" pitchFamily="18" charset="0"/>
                        </a:rPr>
                        <a:t>0.859</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0.871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0.865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0.971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dirty="0">
                          <a:effectLst/>
                          <a:latin typeface="Times New Roman" panose="02020603050405020304" pitchFamily="18" charset="0"/>
                          <a:cs typeface="Times New Roman" panose="02020603050405020304" pitchFamily="18" charset="0"/>
                        </a:rPr>
                        <a:t>E</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3641698"/>
                  </a:ext>
                </a:extLst>
              </a:tr>
              <a:tr h="278797">
                <a:tc>
                  <a:txBody>
                    <a:bodyPr/>
                    <a:lstStyle/>
                    <a:p>
                      <a:pPr marL="0" marR="0" algn="l">
                        <a:spcBef>
                          <a:spcPts val="0"/>
                        </a:spcBef>
                        <a:spcAft>
                          <a:spcPts val="0"/>
                        </a:spcAft>
                      </a:pPr>
                      <a:r>
                        <a:rPr lang="en-US" sz="11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445" algn="ctr">
                        <a:spcBef>
                          <a:spcPts val="0"/>
                        </a:spcBef>
                        <a:spcAft>
                          <a:spcPts val="0"/>
                        </a:spcAft>
                        <a:tabLst>
                          <a:tab pos="-10795" algn="l"/>
                        </a:tabLst>
                      </a:pPr>
                      <a:r>
                        <a:rPr lang="en-US" sz="1100">
                          <a:effectLst/>
                          <a:latin typeface="Times New Roman" panose="02020603050405020304" pitchFamily="18" charset="0"/>
                          <a:cs typeface="Times New Roman" panose="02020603050405020304" pitchFamily="18" charset="0"/>
                        </a:rPr>
                        <a:t>0.807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0.023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dirty="0">
                          <a:effectLst/>
                          <a:latin typeface="Times New Roman" panose="02020603050405020304" pitchFamily="18" charset="0"/>
                          <a:cs typeface="Times New Roman" panose="02020603050405020304" pitchFamily="18" charset="0"/>
                        </a:rPr>
                        <a:t>0.854</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0.807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0.830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0.953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F</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2508028"/>
                  </a:ext>
                </a:extLst>
              </a:tr>
              <a:tr h="418196">
                <a:tc>
                  <a:txBody>
                    <a:bodyPr/>
                    <a:lstStyle/>
                    <a:p>
                      <a:pPr marL="0" marR="0" algn="l">
                        <a:spcBef>
                          <a:spcPts val="0"/>
                        </a:spcBef>
                        <a:spcAft>
                          <a:spcPts val="0"/>
                        </a:spcAft>
                      </a:pPr>
                      <a:r>
                        <a:rPr lang="en-US" sz="1100">
                          <a:effectLst/>
                          <a:latin typeface="Times New Roman" panose="02020603050405020304" pitchFamily="18" charset="0"/>
                          <a:cs typeface="Times New Roman" panose="02020603050405020304" pitchFamily="18" charset="0"/>
                        </a:rPr>
                        <a:t>Weight </a:t>
                      </a:r>
                    </a:p>
                    <a:p>
                      <a:pPr marL="0" marR="0" algn="l">
                        <a:spcBef>
                          <a:spcPts val="0"/>
                        </a:spcBef>
                        <a:spcAft>
                          <a:spcPts val="0"/>
                        </a:spcAft>
                      </a:pPr>
                      <a:r>
                        <a:rPr lang="en-US" sz="1100">
                          <a:effectLst/>
                          <a:latin typeface="Times New Roman" panose="02020603050405020304" pitchFamily="18" charset="0"/>
                          <a:cs typeface="Times New Roman" panose="02020603050405020304" pitchFamily="18" charset="0"/>
                        </a:rPr>
                        <a:t>Avg,</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445" algn="ctr">
                        <a:spcBef>
                          <a:spcPts val="0"/>
                        </a:spcBef>
                        <a:spcAft>
                          <a:spcPts val="0"/>
                        </a:spcAft>
                        <a:tabLst>
                          <a:tab pos="-10795" algn="l"/>
                        </a:tabLst>
                      </a:pPr>
                      <a:r>
                        <a:rPr lang="en-US" sz="1100">
                          <a:effectLst/>
                          <a:latin typeface="Times New Roman" panose="02020603050405020304" pitchFamily="18" charset="0"/>
                          <a:cs typeface="Times New Roman" panose="02020603050405020304" pitchFamily="18" charset="0"/>
                        </a:rPr>
                        <a:t>0.841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  0.037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  0.841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dirty="0">
                          <a:effectLst/>
                          <a:latin typeface="Times New Roman" panose="02020603050405020304" pitchFamily="18" charset="0"/>
                          <a:cs typeface="Times New Roman" panose="02020603050405020304" pitchFamily="18" charset="0"/>
                        </a:rPr>
                        <a:t>  0.841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a:effectLst/>
                          <a:latin typeface="Times New Roman" panose="02020603050405020304" pitchFamily="18" charset="0"/>
                          <a:cs typeface="Times New Roman" panose="02020603050405020304" pitchFamily="18" charset="0"/>
                        </a:rPr>
                        <a:t>   0.841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0795" algn="ctr">
                        <a:spcBef>
                          <a:spcPts val="0"/>
                        </a:spcBef>
                        <a:spcAft>
                          <a:spcPts val="0"/>
                        </a:spcAft>
                        <a:tabLst>
                          <a:tab pos="12700" algn="l"/>
                        </a:tabLst>
                      </a:pPr>
                      <a:r>
                        <a:rPr lang="en-US" sz="1100">
                          <a:effectLst/>
                          <a:latin typeface="Times New Roman" panose="02020603050405020304" pitchFamily="18" charset="0"/>
                          <a:cs typeface="Times New Roman" panose="02020603050405020304" pitchFamily="18" charset="0"/>
                        </a:rPr>
                        <a:t> 0.961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tabLst>
                          <a:tab pos="37465" algn="l"/>
                        </a:tabLst>
                      </a:pPr>
                      <a:r>
                        <a:rPr lang="en-US" sz="11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4290575"/>
                  </a:ext>
                </a:extLst>
              </a:tr>
            </a:tbl>
          </a:graphicData>
        </a:graphic>
      </p:graphicFrame>
      <p:sp>
        <p:nvSpPr>
          <p:cNvPr id="7" name="Text Placeholder 2"/>
          <p:cNvSpPr>
            <a:spLocks noGrp="1"/>
          </p:cNvSpPr>
          <p:nvPr>
            <p:ph type="body" idx="1"/>
          </p:nvPr>
        </p:nvSpPr>
        <p:spPr>
          <a:xfrm>
            <a:off x="5700713" y="1219200"/>
            <a:ext cx="2846404" cy="3661167"/>
          </a:xfrm>
        </p:spPr>
        <p:txBody>
          <a:bodyPr/>
          <a:lstStyle/>
          <a:p>
            <a:pPr indent="0" algn="just">
              <a:buNone/>
            </a:pPr>
            <a:r>
              <a:rPr lang="en-US" sz="1800" dirty="0">
                <a:latin typeface="Times New Roman" panose="02020603050405020304" pitchFamily="18" charset="0"/>
                <a:ea typeface="SimSun" panose="02010600030101010101" pitchFamily="2" charset="-122"/>
              </a:rPr>
              <a:t>Here, </a:t>
            </a:r>
            <a:endParaRPr lang="en-US" sz="1800" dirty="0" smtClean="0">
              <a:latin typeface="Times New Roman" panose="02020603050405020304" pitchFamily="18" charset="0"/>
              <a:ea typeface="SimSun" panose="02010600030101010101" pitchFamily="2" charset="-122"/>
            </a:endParaRPr>
          </a:p>
          <a:p>
            <a:pPr indent="0" algn="just">
              <a:buNone/>
            </a:pPr>
            <a:r>
              <a:rPr lang="en-US" sz="1800" dirty="0" smtClean="0">
                <a:latin typeface="Times New Roman" panose="02020603050405020304" pitchFamily="18" charset="0"/>
                <a:ea typeface="SimSun" panose="02010600030101010101" pitchFamily="2" charset="-122"/>
              </a:rPr>
              <a:t>A </a:t>
            </a:r>
            <a:r>
              <a:rPr lang="en-US" sz="1800" dirty="0">
                <a:latin typeface="Times New Roman" panose="02020603050405020304" pitchFamily="18" charset="0"/>
                <a:ea typeface="SimSun" panose="02010600030101010101" pitchFamily="2" charset="-122"/>
              </a:rPr>
              <a:t>= Very Unhealthy, </a:t>
            </a:r>
            <a:endParaRPr lang="en-US" sz="1800" dirty="0" smtClean="0">
              <a:latin typeface="Times New Roman" panose="02020603050405020304" pitchFamily="18" charset="0"/>
              <a:ea typeface="SimSun" panose="02010600030101010101" pitchFamily="2" charset="-122"/>
            </a:endParaRPr>
          </a:p>
          <a:p>
            <a:pPr indent="0" algn="just">
              <a:buNone/>
            </a:pPr>
            <a:r>
              <a:rPr lang="en-US" sz="1800" dirty="0" smtClean="0">
                <a:latin typeface="Times New Roman" panose="02020603050405020304" pitchFamily="18" charset="0"/>
                <a:ea typeface="SimSun" panose="02010600030101010101" pitchFamily="2" charset="-122"/>
              </a:rPr>
              <a:t>B </a:t>
            </a:r>
            <a:r>
              <a:rPr lang="en-US" sz="1800" dirty="0">
                <a:latin typeface="Times New Roman" panose="02020603050405020304" pitchFamily="18" charset="0"/>
                <a:ea typeface="SimSun" panose="02010600030101010101" pitchFamily="2" charset="-122"/>
              </a:rPr>
              <a:t>= Hazardous, </a:t>
            </a:r>
            <a:endParaRPr lang="en-US" sz="1800" dirty="0" smtClean="0">
              <a:latin typeface="Times New Roman" panose="02020603050405020304" pitchFamily="18" charset="0"/>
              <a:ea typeface="SimSun" panose="02010600030101010101" pitchFamily="2" charset="-122"/>
            </a:endParaRPr>
          </a:p>
          <a:p>
            <a:pPr indent="0" algn="just">
              <a:buNone/>
            </a:pPr>
            <a:r>
              <a:rPr lang="en-US" sz="1800" dirty="0" smtClean="0">
                <a:latin typeface="Times New Roman" panose="02020603050405020304" pitchFamily="18" charset="0"/>
                <a:ea typeface="SimSun" panose="02010600030101010101" pitchFamily="2" charset="-122"/>
              </a:rPr>
              <a:t>C </a:t>
            </a:r>
            <a:r>
              <a:rPr lang="en-US" sz="1800" dirty="0">
                <a:latin typeface="Times New Roman" panose="02020603050405020304" pitchFamily="18" charset="0"/>
                <a:ea typeface="SimSun" panose="02010600030101010101" pitchFamily="2" charset="-122"/>
              </a:rPr>
              <a:t>= Moderate, </a:t>
            </a:r>
            <a:endParaRPr lang="en-US" sz="1800" dirty="0" smtClean="0">
              <a:latin typeface="Times New Roman" panose="02020603050405020304" pitchFamily="18" charset="0"/>
              <a:ea typeface="SimSun" panose="02010600030101010101" pitchFamily="2" charset="-122"/>
            </a:endParaRPr>
          </a:p>
          <a:p>
            <a:pPr indent="0" algn="just">
              <a:buNone/>
            </a:pPr>
            <a:r>
              <a:rPr lang="en-US" sz="1800" dirty="0" smtClean="0">
                <a:latin typeface="Times New Roman" panose="02020603050405020304" pitchFamily="18" charset="0"/>
                <a:ea typeface="SimSun" panose="02010600030101010101" pitchFamily="2" charset="-122"/>
              </a:rPr>
              <a:t>D </a:t>
            </a:r>
            <a:r>
              <a:rPr lang="en-US" sz="1800" dirty="0">
                <a:latin typeface="Times New Roman" panose="02020603050405020304" pitchFamily="18" charset="0"/>
                <a:ea typeface="SimSun" panose="02010600030101010101" pitchFamily="2" charset="-122"/>
              </a:rPr>
              <a:t>= Good, </a:t>
            </a:r>
            <a:endParaRPr lang="en-US" sz="1800" dirty="0" smtClean="0">
              <a:latin typeface="Times New Roman" panose="02020603050405020304" pitchFamily="18" charset="0"/>
              <a:ea typeface="SimSun" panose="02010600030101010101" pitchFamily="2" charset="-122"/>
            </a:endParaRPr>
          </a:p>
          <a:p>
            <a:pPr indent="0" algn="just">
              <a:buNone/>
            </a:pPr>
            <a:r>
              <a:rPr lang="en-US" sz="1800" dirty="0" smtClean="0">
                <a:latin typeface="Times New Roman" panose="02020603050405020304" pitchFamily="18" charset="0"/>
                <a:ea typeface="SimSun" panose="02010600030101010101" pitchFamily="2" charset="-122"/>
              </a:rPr>
              <a:t>E </a:t>
            </a:r>
            <a:r>
              <a:rPr lang="en-US" sz="1800" dirty="0">
                <a:latin typeface="Times New Roman" panose="02020603050405020304" pitchFamily="18" charset="0"/>
                <a:ea typeface="SimSun" panose="02010600030101010101" pitchFamily="2" charset="-122"/>
              </a:rPr>
              <a:t>= Moderate </a:t>
            </a:r>
            <a:r>
              <a:rPr lang="en-US" sz="1800" dirty="0" smtClean="0">
                <a:latin typeface="Times New Roman" panose="02020603050405020304" pitchFamily="18" charset="0"/>
                <a:ea typeface="SimSun" panose="02010600030101010101" pitchFamily="2" charset="-122"/>
              </a:rPr>
              <a:t>Unhealthy, </a:t>
            </a:r>
          </a:p>
          <a:p>
            <a:pPr indent="0" algn="just">
              <a:buNone/>
            </a:pPr>
            <a:r>
              <a:rPr lang="en-US" sz="1800" dirty="0" smtClean="0">
                <a:latin typeface="Times New Roman" panose="02020603050405020304" pitchFamily="18" charset="0"/>
                <a:ea typeface="SimSun" panose="02010600030101010101" pitchFamily="2" charset="-122"/>
              </a:rPr>
              <a:t>F </a:t>
            </a:r>
            <a:r>
              <a:rPr lang="en-US" sz="1800" dirty="0">
                <a:latin typeface="Times New Roman" panose="02020603050405020304" pitchFamily="18" charset="0"/>
                <a:ea typeface="SimSun" panose="02010600030101010101" pitchFamily="2" charset="-122"/>
              </a:rPr>
              <a:t>= </a:t>
            </a:r>
            <a:r>
              <a:rPr lang="en-US" sz="1800" dirty="0" smtClean="0">
                <a:latin typeface="Times New Roman" panose="02020603050405020304" pitchFamily="18" charset="0"/>
                <a:ea typeface="SimSun" panose="02010600030101010101" pitchFamily="2" charset="-122"/>
              </a:rPr>
              <a:t>Unhealthy</a:t>
            </a:r>
            <a:endParaRPr lang="en-US" sz="1800" dirty="0">
              <a:latin typeface="Times New Roman" panose="02020603050405020304" pitchFamily="18" charset="0"/>
              <a:ea typeface="SimSun" panose="02010600030101010101" pitchFamily="2" charset="-122"/>
            </a:endParaRPr>
          </a:p>
        </p:txBody>
      </p:sp>
      <p:sp>
        <p:nvSpPr>
          <p:cNvPr id="8" name="Rectangle 7"/>
          <p:cNvSpPr/>
          <p:nvPr/>
        </p:nvSpPr>
        <p:spPr>
          <a:xfrm>
            <a:off x="931473" y="4072356"/>
            <a:ext cx="4640651" cy="523220"/>
          </a:xfrm>
          <a:prstGeom prst="rect">
            <a:avLst/>
          </a:prstGeom>
        </p:spPr>
        <p:txBody>
          <a:bodyPr wrap="square">
            <a:spAutoFit/>
          </a:bodyPr>
          <a:lstStyle/>
          <a:p>
            <a:pPr algn="ctr"/>
            <a:r>
              <a:rPr lang="en-US" dirty="0" smtClean="0">
                <a:latin typeface="Times New Roman" panose="02020603050405020304" pitchFamily="18" charset="0"/>
                <a:ea typeface="SimSun" panose="02010600030101010101" pitchFamily="2" charset="-122"/>
              </a:rPr>
              <a:t>The </a:t>
            </a:r>
            <a:r>
              <a:rPr lang="en-US" dirty="0">
                <a:latin typeface="Times New Roman" panose="02020603050405020304" pitchFamily="18" charset="0"/>
                <a:ea typeface="SimSun" panose="02010600030101010101" pitchFamily="2" charset="-122"/>
              </a:rPr>
              <a:t>receiver operating curve for the class level ’Hazardous’ for all classifiers.</a:t>
            </a:r>
          </a:p>
        </p:txBody>
      </p:sp>
    </p:spTree>
    <p:extLst>
      <p:ext uri="{BB962C8B-B14F-4D97-AF65-F5344CB8AC3E}">
        <p14:creationId xmlns:p14="http://schemas.microsoft.com/office/powerpoint/2010/main" val="97012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500"/>
                                        <p:tgtEl>
                                          <p:spTgt spid="7">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Analysis (Cont</a:t>
            </a:r>
            <a:r>
              <a:rPr lang="en-US" dirty="0" smtClean="0">
                <a:latin typeface="Times New Roman" panose="02020603050405020304" pitchFamily="18" charset="0"/>
                <a:cs typeface="Times New Roman" panose="02020603050405020304" pitchFamily="18" charset="0"/>
              </a:rPr>
              <a:t>.) - LSTM</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75488" y="1950720"/>
            <a:ext cx="3682777" cy="2009457"/>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781550" y="2024698"/>
            <a:ext cx="3722704" cy="1861502"/>
          </a:xfrm>
          <a:prstGeom prst="rect">
            <a:avLst/>
          </a:prstGeom>
          <a:noFill/>
          <a:ln>
            <a:noFill/>
          </a:ln>
        </p:spPr>
      </p:pic>
      <p:sp>
        <p:nvSpPr>
          <p:cNvPr id="7" name="Rectangle 6"/>
          <p:cNvSpPr/>
          <p:nvPr/>
        </p:nvSpPr>
        <p:spPr>
          <a:xfrm>
            <a:off x="932831" y="4056162"/>
            <a:ext cx="3515706"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Day wise air pollution prediction using LSTM</a:t>
            </a:r>
            <a:endParaRPr lang="en-US" dirty="0"/>
          </a:p>
        </p:txBody>
      </p:sp>
      <p:sp>
        <p:nvSpPr>
          <p:cNvPr id="8" name="Rectangle 7"/>
          <p:cNvSpPr/>
          <p:nvPr/>
        </p:nvSpPr>
        <p:spPr>
          <a:xfrm>
            <a:off x="5010150" y="4056161"/>
            <a:ext cx="3437316" cy="307777"/>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Hourly air pollution prediction using LSTM</a:t>
            </a:r>
            <a:endParaRPr lang="en-US" dirty="0"/>
          </a:p>
        </p:txBody>
      </p:sp>
    </p:spTree>
    <p:extLst>
      <p:ext uri="{BB962C8B-B14F-4D97-AF65-F5344CB8AC3E}">
        <p14:creationId xmlns:p14="http://schemas.microsoft.com/office/powerpoint/2010/main" val="61255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Analysis (Cont</a:t>
            </a:r>
            <a:r>
              <a:rPr lang="en-US" dirty="0" smtClean="0">
                <a:latin typeface="Times New Roman" panose="02020603050405020304" pitchFamily="18" charset="0"/>
                <a:cs typeface="Times New Roman" panose="02020603050405020304" pitchFamily="18" charset="0"/>
              </a:rPr>
              <a:t>.) – LSTM </a:t>
            </a:r>
            <a:endParaRPr lang="en-US" dirty="0"/>
          </a:p>
        </p:txBody>
      </p:sp>
      <p:sp>
        <p:nvSpPr>
          <p:cNvPr id="3" name="Text Placeholder 2"/>
          <p:cNvSpPr>
            <a:spLocks noGrp="1"/>
          </p:cNvSpPr>
          <p:nvPr>
            <p:ph type="body" idx="1"/>
          </p:nvPr>
        </p:nvSpPr>
        <p:spPr>
          <a:xfrm>
            <a:off x="661100" y="1056140"/>
            <a:ext cx="7872855" cy="591685"/>
          </a:xfrm>
        </p:spPr>
        <p:txBody>
          <a:bodyPr/>
          <a:lstStyle/>
          <a:p>
            <a:r>
              <a:rPr lang="en-US" sz="2000" dirty="0" smtClean="0">
                <a:latin typeface="Times New Roman" panose="02020603050405020304" pitchFamily="18" charset="0"/>
                <a:cs typeface="Times New Roman" panose="02020603050405020304" pitchFamily="18" charset="0"/>
              </a:rPr>
              <a:t>The table describes the </a:t>
            </a:r>
            <a:r>
              <a:rPr lang="en-US" sz="2000" dirty="0">
                <a:latin typeface="Times New Roman" panose="02020603050405020304" pitchFamily="18" charset="0"/>
                <a:cs typeface="Times New Roman" panose="02020603050405020304" pitchFamily="18" charset="0"/>
              </a:rPr>
              <a:t>mean square error of our LSTM models</a:t>
            </a:r>
            <a:r>
              <a:rPr lang="en-US" sz="2000" dirty="0" smtClean="0">
                <a:latin typeface="Times New Roman" panose="02020603050405020304" pitchFamily="18" charset="0"/>
                <a:cs typeface="Times New Roman" panose="02020603050405020304" pitchFamily="18" charset="0"/>
              </a:rPr>
              <a:t>.</a:t>
            </a:r>
            <a:endParaRPr lang="en-US" sz="2000" cap="small"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688456669"/>
              </p:ext>
            </p:extLst>
          </p:nvPr>
        </p:nvGraphicFramePr>
        <p:xfrm>
          <a:off x="2167870" y="2062042"/>
          <a:ext cx="5019675" cy="1447800"/>
        </p:xfrm>
        <a:graphic>
          <a:graphicData uri="http://schemas.openxmlformats.org/drawingml/2006/table">
            <a:tbl>
              <a:tblPr firstRow="1" firstCol="1" bandRow="1">
                <a:tableStyleId>{A272033E-A272-4589-BBBA-2358F93EBE04}</a:tableStyleId>
              </a:tblPr>
              <a:tblGrid>
                <a:gridCol w="2228850">
                  <a:extLst>
                    <a:ext uri="{9D8B030D-6E8A-4147-A177-3AD203B41FA5}">
                      <a16:colId xmlns:a16="http://schemas.microsoft.com/office/drawing/2014/main" val="3274622630"/>
                    </a:ext>
                  </a:extLst>
                </a:gridCol>
                <a:gridCol w="1381125">
                  <a:extLst>
                    <a:ext uri="{9D8B030D-6E8A-4147-A177-3AD203B41FA5}">
                      <a16:colId xmlns:a16="http://schemas.microsoft.com/office/drawing/2014/main" val="1071118916"/>
                    </a:ext>
                  </a:extLst>
                </a:gridCol>
                <a:gridCol w="1409700">
                  <a:extLst>
                    <a:ext uri="{9D8B030D-6E8A-4147-A177-3AD203B41FA5}">
                      <a16:colId xmlns:a16="http://schemas.microsoft.com/office/drawing/2014/main" val="1307120054"/>
                    </a:ext>
                  </a:extLst>
                </a:gridCol>
              </a:tblGrid>
              <a:tr h="250205">
                <a:tc>
                  <a:txBody>
                    <a:bodyPr/>
                    <a:lstStyle/>
                    <a:p>
                      <a:pPr marL="0" marR="0" algn="ctr">
                        <a:spcBef>
                          <a:spcPts val="0"/>
                        </a:spcBef>
                        <a:spcAft>
                          <a:spcPts val="0"/>
                        </a:spcAft>
                      </a:pPr>
                      <a:r>
                        <a:rPr lang="en-US" sz="1200">
                          <a:effectLst/>
                        </a:rPr>
                        <a:t>­Model</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MSE (Train)</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MSE (Valid)</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2669861"/>
                  </a:ext>
                </a:extLst>
              </a:tr>
              <a:tr h="639847">
                <a:tc>
                  <a:txBody>
                    <a:bodyPr/>
                    <a:lstStyle/>
                    <a:p>
                      <a:pPr marL="0" marR="0" algn="ctr">
                        <a:spcBef>
                          <a:spcPts val="0"/>
                        </a:spcBef>
                        <a:spcAft>
                          <a:spcPts val="0"/>
                        </a:spcAft>
                      </a:pPr>
                      <a:r>
                        <a:rPr lang="en-US" sz="1200">
                          <a:effectLst/>
                        </a:rPr>
                        <a:t>LSTM (Univariate Hourly Forecast)</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0.059</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0.026</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2613450"/>
                  </a:ext>
                </a:extLst>
              </a:tr>
              <a:tr h="557748">
                <a:tc>
                  <a:txBody>
                    <a:bodyPr/>
                    <a:lstStyle/>
                    <a:p>
                      <a:pPr marL="0" marR="0" algn="ctr">
                        <a:spcBef>
                          <a:spcPts val="0"/>
                        </a:spcBef>
                        <a:spcAft>
                          <a:spcPts val="0"/>
                        </a:spcAft>
                      </a:pPr>
                      <a:r>
                        <a:rPr lang="en-US" sz="1200">
                          <a:effectLst/>
                        </a:rPr>
                        <a:t>LSTM (Multivariate Daily Forecast)</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0.390</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0.340</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801670"/>
                  </a:ext>
                </a:extLst>
              </a:tr>
            </a:tbl>
          </a:graphicData>
        </a:graphic>
      </p:graphicFrame>
      <p:sp>
        <p:nvSpPr>
          <p:cNvPr id="6" name="Rectangle 5"/>
          <p:cNvSpPr/>
          <p:nvPr/>
        </p:nvSpPr>
        <p:spPr>
          <a:xfrm>
            <a:off x="3316566" y="3666161"/>
            <a:ext cx="2722284" cy="286232"/>
          </a:xfrm>
          <a:prstGeom prst="rect">
            <a:avLst/>
          </a:prstGeom>
        </p:spPr>
        <p:txBody>
          <a:bodyPr wrap="square">
            <a:spAutoFit/>
          </a:bodyPr>
          <a:lstStyle/>
          <a:p>
            <a:pPr lvl="0" algn="ctr">
              <a:lnSpc>
                <a:spcPct val="90000"/>
              </a:lnSpc>
              <a:spcBef>
                <a:spcPts val="1200"/>
              </a:spcBef>
              <a:spcAft>
                <a:spcPts val="600"/>
              </a:spcAft>
              <a:buSzPts val="800"/>
              <a:tabLst>
                <a:tab pos="685800" algn="l"/>
              </a:tabLst>
            </a:pPr>
            <a:r>
              <a:rPr lang="en-US" cap="small" dirty="0">
                <a:latin typeface="Times New Roman" panose="02020603050405020304" pitchFamily="18" charset="0"/>
                <a:ea typeface="SimSun" panose="02010600030101010101" pitchFamily="2" charset="-122"/>
              </a:rPr>
              <a:t>Different Accuracy </a:t>
            </a:r>
            <a:r>
              <a:rPr lang="en-US" cap="small" dirty="0" smtClean="0">
                <a:latin typeface="Times New Roman" panose="02020603050405020304" pitchFamily="18" charset="0"/>
                <a:ea typeface="SimSun" panose="02010600030101010101" pitchFamily="2" charset="-122"/>
              </a:rPr>
              <a:t>Metrics</a:t>
            </a:r>
            <a:endParaRPr lang="en-US" sz="1200" cap="small"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730012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1101" y="1171574"/>
            <a:ext cx="7843154" cy="3705225"/>
          </a:xfrm>
        </p:spPr>
        <p:txBody>
          <a:bodyPr/>
          <a:lstStyle/>
          <a:p>
            <a:r>
              <a:rPr lang="en-US" sz="2000" dirty="0">
                <a:latin typeface="Times New Roman" panose="02020603050405020304" pitchFamily="18" charset="0"/>
                <a:cs typeface="Times New Roman" panose="02020603050405020304" pitchFamily="18" charset="0"/>
              </a:rPr>
              <a:t>We have applied different types of machine learning algorithms to predict the levels of pollutants in air based on previous air pollution and weather data</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Random forest classifier gives the best accuracy of 93.37%.</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LSTM shows the pattern of increasing and decreasing of AQI based on different days and seasons.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Analyzing this attributes we can more accurately predict the Air Quality Index and daily pollution rate.</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36520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Limitation of Study &amp; </a:t>
            </a:r>
            <a:r>
              <a:rPr lang="en-US" dirty="0">
                <a:latin typeface="Times New Roman" panose="02020603050405020304" pitchFamily="18" charset="0"/>
                <a:cs typeface="Times New Roman" panose="02020603050405020304" pitchFamily="18" charset="0"/>
              </a:rPr>
              <a:t>Future </a:t>
            </a:r>
            <a:r>
              <a:rPr lang="en-US" dirty="0" smtClean="0">
                <a:latin typeface="Times New Roman" panose="02020603050405020304" pitchFamily="18" charset="0"/>
                <a:cs typeface="Times New Roman" panose="02020603050405020304" pitchFamily="18" charset="0"/>
              </a:rPr>
              <a:t>Work</a:t>
            </a:r>
            <a:endParaRPr lang="en-US" dirty="0"/>
          </a:p>
        </p:txBody>
      </p:sp>
      <p:sp>
        <p:nvSpPr>
          <p:cNvPr id="3" name="Text Placeholder 2"/>
          <p:cNvSpPr>
            <a:spLocks noGrp="1"/>
          </p:cNvSpPr>
          <p:nvPr>
            <p:ph type="body" idx="1"/>
          </p:nvPr>
        </p:nvSpPr>
        <p:spPr>
          <a:xfrm>
            <a:off x="661101" y="1143000"/>
            <a:ext cx="7843154" cy="3581399"/>
          </a:xfrm>
        </p:spPr>
        <p:txBody>
          <a:bodyPr/>
          <a:lstStyle/>
          <a:p>
            <a:r>
              <a:rPr lang="en-US" sz="2000" dirty="0" smtClean="0">
                <a:latin typeface="Times New Roman" panose="02020603050405020304" pitchFamily="18" charset="0"/>
                <a:cs typeface="Times New Roman" panose="02020603050405020304" pitchFamily="18" charset="0"/>
              </a:rPr>
              <a:t>More instance of data and attributes might gives a better analysis of our study on highly polluted city like Dhaka.</a:t>
            </a: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our future work, we want to use satellite images of different areas of Dhaka city, as well as include a few other major cities of Bangladesh to predict air pollution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want to find patterns and relation how greenery and air pollution is related to each other. </a:t>
            </a:r>
          </a:p>
          <a:p>
            <a:r>
              <a:rPr lang="en-US" sz="2000" dirty="0">
                <a:latin typeface="Times New Roman" panose="02020603050405020304" pitchFamily="18" charset="0"/>
                <a:cs typeface="Times New Roman" panose="02020603050405020304" pitchFamily="18" charset="0"/>
              </a:rPr>
              <a:t>We will further explore our data-set to find interesting patterns such as the AQI level during the holidays</a:t>
            </a:r>
            <a:r>
              <a:rPr lang="en-US" sz="20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15864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101" y="932831"/>
            <a:ext cx="7843154" cy="4067794"/>
          </a:xfrm>
        </p:spPr>
        <p:txBody>
          <a:bodyPr/>
          <a:lstStyle/>
          <a:p>
            <a:pPr lvl="0"/>
            <a:r>
              <a:rPr lang="en-US" sz="700" dirty="0">
                <a:latin typeface="Times New Roman" panose="02020603050405020304" pitchFamily="18" charset="0"/>
                <a:cs typeface="Times New Roman" panose="02020603050405020304" pitchFamily="18" charset="0"/>
              </a:rPr>
              <a:t>Khan, S. Rahman, A. </a:t>
            </a:r>
            <a:r>
              <a:rPr lang="en-US" sz="700" dirty="0" err="1">
                <a:latin typeface="Times New Roman" panose="02020603050405020304" pitchFamily="18" charset="0"/>
                <a:cs typeface="Times New Roman" panose="02020603050405020304" pitchFamily="18" charset="0"/>
              </a:rPr>
              <a:t>Haque</a:t>
            </a:r>
            <a:r>
              <a:rPr lang="en-US" sz="700" dirty="0">
                <a:latin typeface="Times New Roman" panose="02020603050405020304" pitchFamily="18" charset="0"/>
                <a:cs typeface="Times New Roman" panose="02020603050405020304" pitchFamily="18" charset="0"/>
              </a:rPr>
              <a:t>, A. Chen, M. Hammond, S. </a:t>
            </a:r>
            <a:r>
              <a:rPr lang="en-US" sz="700" dirty="0" err="1">
                <a:latin typeface="Times New Roman" panose="02020603050405020304" pitchFamily="18" charset="0"/>
                <a:cs typeface="Times New Roman" panose="02020603050405020304" pitchFamily="18" charset="0"/>
              </a:rPr>
              <a:t>Djordjevic</a:t>
            </a:r>
            <a:r>
              <a:rPr lang="en-US" sz="700" dirty="0">
                <a:latin typeface="Times New Roman" panose="02020603050405020304" pitchFamily="18" charset="0"/>
                <a:cs typeface="Times New Roman" panose="02020603050405020304" pitchFamily="18" charset="0"/>
              </a:rPr>
              <a:t>´, and D. Butler, “Flood damage assessment for Dhaka city, </a:t>
            </a:r>
            <a:r>
              <a:rPr lang="en-US" sz="700" dirty="0" err="1">
                <a:latin typeface="Times New Roman" panose="02020603050405020304" pitchFamily="18" charset="0"/>
                <a:cs typeface="Times New Roman" panose="02020603050405020304" pitchFamily="18" charset="0"/>
              </a:rPr>
              <a:t>bangladesh</a:t>
            </a:r>
            <a:r>
              <a:rPr lang="en-US" sz="700" dirty="0">
                <a:latin typeface="Times New Roman" panose="02020603050405020304" pitchFamily="18" charset="0"/>
                <a:cs typeface="Times New Roman" panose="02020603050405020304" pitchFamily="18" charset="0"/>
              </a:rPr>
              <a:t>,” </a:t>
            </a:r>
            <a:r>
              <a:rPr lang="en-US" sz="700" i="1" dirty="0">
                <a:latin typeface="Times New Roman" panose="02020603050405020304" pitchFamily="18" charset="0"/>
                <a:cs typeface="Times New Roman" panose="02020603050405020304" pitchFamily="18" charset="0"/>
              </a:rPr>
              <a:t>Flood Risk Management: Science, Policy and Practice: Closing the Gap</a:t>
            </a:r>
            <a:r>
              <a:rPr lang="en-US" sz="700" dirty="0">
                <a:latin typeface="Times New Roman" panose="02020603050405020304" pitchFamily="18" charset="0"/>
                <a:cs typeface="Times New Roman" panose="02020603050405020304" pitchFamily="18" charset="0"/>
              </a:rPr>
              <a:t>, p. 138, 11 2012.</a:t>
            </a:r>
          </a:p>
          <a:p>
            <a:pPr lvl="0"/>
            <a:r>
              <a:rPr lang="en-US" sz="700" dirty="0">
                <a:latin typeface="Times New Roman" panose="02020603050405020304" pitchFamily="18" charset="0"/>
                <a:cs typeface="Times New Roman" panose="02020603050405020304" pitchFamily="18" charset="0"/>
              </a:rPr>
              <a:t>“The World Bank.” </a:t>
            </a:r>
            <a:r>
              <a:rPr lang="en-US" sz="700" dirty="0">
                <a:latin typeface="Times New Roman" panose="02020603050405020304" pitchFamily="18" charset="0"/>
                <a:cs typeface="Times New Roman" panose="02020603050405020304" pitchFamily="18" charset="0"/>
                <a:hlinkClick r:id="rId2"/>
              </a:rPr>
              <a:t>http://data.worldbank.org/indicator/SP.DYN.LE00. FE.IN.</a:t>
            </a:r>
            <a:r>
              <a:rPr lang="en-US" sz="700" dirty="0">
                <a:latin typeface="Times New Roman" panose="02020603050405020304" pitchFamily="18" charset="0"/>
                <a:cs typeface="Times New Roman" panose="02020603050405020304" pitchFamily="18" charset="0"/>
              </a:rPr>
              <a:t> Accessed: 2019-12-11.</a:t>
            </a:r>
          </a:p>
          <a:p>
            <a:pPr lvl="0"/>
            <a:r>
              <a:rPr lang="en-US" sz="700" dirty="0">
                <a:latin typeface="Times New Roman" panose="02020603050405020304" pitchFamily="18" charset="0"/>
                <a:cs typeface="Times New Roman" panose="02020603050405020304" pitchFamily="18" charset="0"/>
              </a:rPr>
              <a:t>S. Hossain, “Rapid urban growth and poverty in Dhaka city,” </a:t>
            </a:r>
            <a:r>
              <a:rPr lang="en-US" sz="700" i="1" dirty="0">
                <a:latin typeface="Times New Roman" panose="02020603050405020304" pitchFamily="18" charset="0"/>
                <a:cs typeface="Times New Roman" panose="02020603050405020304" pitchFamily="18" charset="0"/>
              </a:rPr>
              <a:t>Bangladesh e-Journal of Sociology</a:t>
            </a:r>
            <a:r>
              <a:rPr lang="en-US" sz="700" dirty="0">
                <a:latin typeface="Times New Roman" panose="02020603050405020304" pitchFamily="18" charset="0"/>
                <a:cs typeface="Times New Roman" panose="02020603050405020304" pitchFamily="18" charset="0"/>
              </a:rPr>
              <a:t>, vol. 5, 02 2008.</a:t>
            </a:r>
          </a:p>
          <a:p>
            <a:pPr lvl="0"/>
            <a:r>
              <a:rPr lang="en-US" sz="700" dirty="0">
                <a:latin typeface="Times New Roman" panose="02020603050405020304" pitchFamily="18" charset="0"/>
                <a:cs typeface="Times New Roman" panose="02020603050405020304" pitchFamily="18" charset="0"/>
              </a:rPr>
              <a:t>M. Rahman and A. Al-</a:t>
            </a:r>
            <a:r>
              <a:rPr lang="en-US" sz="700" dirty="0" err="1">
                <a:latin typeface="Times New Roman" panose="02020603050405020304" pitchFamily="18" charset="0"/>
                <a:cs typeface="Times New Roman" panose="02020603050405020304" pitchFamily="18" charset="0"/>
              </a:rPr>
              <a:t>Muyeed</a:t>
            </a:r>
            <a:r>
              <a:rPr lang="en-US" sz="700" dirty="0">
                <a:latin typeface="Times New Roman" panose="02020603050405020304" pitchFamily="18" charset="0"/>
                <a:cs typeface="Times New Roman" panose="02020603050405020304" pitchFamily="18" charset="0"/>
              </a:rPr>
              <a:t>, “Urban air pollution: a </a:t>
            </a:r>
            <a:r>
              <a:rPr lang="en-US" sz="700" dirty="0" err="1">
                <a:latin typeface="Times New Roman" panose="02020603050405020304" pitchFamily="18" charset="0"/>
                <a:cs typeface="Times New Roman" panose="02020603050405020304" pitchFamily="18" charset="0"/>
              </a:rPr>
              <a:t>bangladesh</a:t>
            </a:r>
            <a:r>
              <a:rPr lang="en-US" sz="700" dirty="0">
                <a:latin typeface="Times New Roman" panose="02020603050405020304" pitchFamily="18" charset="0"/>
                <a:cs typeface="Times New Roman" panose="02020603050405020304" pitchFamily="18" charset="0"/>
              </a:rPr>
              <a:t> perspective,” 01 2005.</a:t>
            </a:r>
          </a:p>
          <a:p>
            <a:pPr lvl="0"/>
            <a:r>
              <a:rPr lang="en-US" sz="700" dirty="0">
                <a:latin typeface="Times New Roman" panose="02020603050405020304" pitchFamily="18" charset="0"/>
                <a:cs typeface="Times New Roman" panose="02020603050405020304" pitchFamily="18" charset="0"/>
              </a:rPr>
              <a:t>L. Miller and X. Xu, “Ambient pm2.5 human health effects—findings in china and research directions,” </a:t>
            </a:r>
            <a:r>
              <a:rPr lang="en-US" sz="700" i="1" dirty="0">
                <a:latin typeface="Times New Roman" panose="02020603050405020304" pitchFamily="18" charset="0"/>
                <a:cs typeface="Times New Roman" panose="02020603050405020304" pitchFamily="18" charset="0"/>
              </a:rPr>
              <a:t>Atmosphere</a:t>
            </a:r>
            <a:r>
              <a:rPr lang="en-US" sz="700" dirty="0">
                <a:latin typeface="Times New Roman" panose="02020603050405020304" pitchFamily="18" charset="0"/>
                <a:cs typeface="Times New Roman" panose="02020603050405020304" pitchFamily="18" charset="0"/>
              </a:rPr>
              <a:t>, vol. 9, p. 424, 10 2018.</a:t>
            </a:r>
          </a:p>
          <a:p>
            <a:pPr lvl="0"/>
            <a:r>
              <a:rPr lang="en-US" sz="700" dirty="0">
                <a:latin typeface="Times New Roman" panose="02020603050405020304" pitchFamily="18" charset="0"/>
                <a:cs typeface="Times New Roman" panose="02020603050405020304" pitchFamily="18" charset="0"/>
              </a:rPr>
              <a:t>Y.  Lin, J. Zou, W.  Yang, and C. Q. Li, “A review of recent advances   in research on pm2.5 in china,” </a:t>
            </a:r>
            <a:r>
              <a:rPr lang="en-US" sz="700" i="1" dirty="0">
                <a:latin typeface="Times New Roman" panose="02020603050405020304" pitchFamily="18" charset="0"/>
                <a:cs typeface="Times New Roman" panose="02020603050405020304" pitchFamily="18" charset="0"/>
              </a:rPr>
              <a:t>International Journal of Environmental Research and Public Health</a:t>
            </a:r>
            <a:r>
              <a:rPr lang="en-US" sz="700" dirty="0">
                <a:latin typeface="Times New Roman" panose="02020603050405020304" pitchFamily="18" charset="0"/>
                <a:cs typeface="Times New Roman" panose="02020603050405020304" pitchFamily="18" charset="0"/>
              </a:rPr>
              <a:t>, vol. 15, p. 438, 03 2018.</a:t>
            </a:r>
          </a:p>
          <a:p>
            <a:pPr lvl="0"/>
            <a:r>
              <a:rPr lang="en-US" sz="700" dirty="0">
                <a:latin typeface="Times New Roman" panose="02020603050405020304" pitchFamily="18" charset="0"/>
                <a:cs typeface="Times New Roman" panose="02020603050405020304" pitchFamily="18" charset="0"/>
              </a:rPr>
              <a:t>P. K. </a:t>
            </a:r>
            <a:r>
              <a:rPr lang="en-US" sz="700" dirty="0" err="1">
                <a:latin typeface="Times New Roman" panose="02020603050405020304" pitchFamily="18" charset="0"/>
                <a:cs typeface="Times New Roman" panose="02020603050405020304" pitchFamily="18" charset="0"/>
              </a:rPr>
              <a:t>Hopke</a:t>
            </a:r>
            <a:r>
              <a:rPr lang="en-US" sz="700" dirty="0">
                <a:latin typeface="Times New Roman" panose="02020603050405020304" pitchFamily="18" charset="0"/>
                <a:cs typeface="Times New Roman" panose="02020603050405020304" pitchFamily="18" charset="0"/>
              </a:rPr>
              <a:t>, D. D. Cohen, B. A. Begum, S. K. Biswas, B. Ni, G. G. </a:t>
            </a:r>
            <a:r>
              <a:rPr lang="en-US" sz="700" dirty="0" err="1">
                <a:latin typeface="Times New Roman" panose="02020603050405020304" pitchFamily="18" charset="0"/>
                <a:cs typeface="Times New Roman" panose="02020603050405020304" pitchFamily="18" charset="0"/>
              </a:rPr>
              <a:t>Pandit</a:t>
            </a:r>
            <a:r>
              <a:rPr lang="en-US" sz="700" dirty="0">
                <a:latin typeface="Times New Roman" panose="02020603050405020304" pitchFamily="18" charset="0"/>
                <a:cs typeface="Times New Roman" panose="02020603050405020304" pitchFamily="18" charset="0"/>
              </a:rPr>
              <a:t>, M. </a:t>
            </a:r>
            <a:r>
              <a:rPr lang="en-US" sz="700" dirty="0" err="1">
                <a:latin typeface="Times New Roman" panose="02020603050405020304" pitchFamily="18" charset="0"/>
                <a:cs typeface="Times New Roman" panose="02020603050405020304" pitchFamily="18" charset="0"/>
              </a:rPr>
              <a:t>Santoso</a:t>
            </a:r>
            <a:r>
              <a:rPr lang="en-US" sz="700" dirty="0">
                <a:latin typeface="Times New Roman" panose="02020603050405020304" pitchFamily="18" charset="0"/>
                <a:cs typeface="Times New Roman" panose="02020603050405020304" pitchFamily="18" charset="0"/>
              </a:rPr>
              <a:t>, Y.-S. Chung, P. Davy, A. </a:t>
            </a:r>
            <a:r>
              <a:rPr lang="en-US" sz="700" dirty="0" err="1">
                <a:latin typeface="Times New Roman" panose="02020603050405020304" pitchFamily="18" charset="0"/>
                <a:cs typeface="Times New Roman" panose="02020603050405020304" pitchFamily="18" charset="0"/>
              </a:rPr>
              <a:t>Markwitz</a:t>
            </a:r>
            <a:r>
              <a:rPr lang="en-US" sz="700" dirty="0">
                <a:latin typeface="Times New Roman" panose="02020603050405020304" pitchFamily="18" charset="0"/>
                <a:cs typeface="Times New Roman" panose="02020603050405020304" pitchFamily="18" charset="0"/>
              </a:rPr>
              <a:t>, </a:t>
            </a:r>
            <a:r>
              <a:rPr lang="en-US" sz="700" i="1" dirty="0">
                <a:latin typeface="Times New Roman" panose="02020603050405020304" pitchFamily="18" charset="0"/>
                <a:cs typeface="Times New Roman" panose="02020603050405020304" pitchFamily="18" charset="0"/>
              </a:rPr>
              <a:t>et al.</a:t>
            </a:r>
            <a:r>
              <a:rPr lang="en-US" sz="700" dirty="0">
                <a:latin typeface="Times New Roman" panose="02020603050405020304" pitchFamily="18" charset="0"/>
                <a:cs typeface="Times New Roman" panose="02020603050405020304" pitchFamily="18" charset="0"/>
              </a:rPr>
              <a:t>, “Urban air quality in the Asian region,” </a:t>
            </a:r>
            <a:r>
              <a:rPr lang="en-US" sz="700" i="1" dirty="0">
                <a:latin typeface="Times New Roman" panose="02020603050405020304" pitchFamily="18" charset="0"/>
                <a:cs typeface="Times New Roman" panose="02020603050405020304" pitchFamily="18" charset="0"/>
              </a:rPr>
              <a:t>Science of the Total Environment</a:t>
            </a:r>
            <a:r>
              <a:rPr lang="en-US" sz="700" dirty="0">
                <a:latin typeface="Times New Roman" panose="02020603050405020304" pitchFamily="18" charset="0"/>
                <a:cs typeface="Times New Roman" panose="02020603050405020304" pitchFamily="18" charset="0"/>
              </a:rPr>
              <a:t>, vol. 404, no. 1, pp. 103–112, 2008.</a:t>
            </a:r>
          </a:p>
          <a:p>
            <a:pPr lvl="0"/>
            <a:r>
              <a:rPr lang="en-US" sz="700" dirty="0">
                <a:latin typeface="Times New Roman" panose="02020603050405020304" pitchFamily="18" charset="0"/>
                <a:cs typeface="Times New Roman" panose="02020603050405020304" pitchFamily="18" charset="0"/>
              </a:rPr>
              <a:t>A. Kurt, B. </a:t>
            </a:r>
            <a:r>
              <a:rPr lang="en-US" sz="700" dirty="0" err="1">
                <a:latin typeface="Times New Roman" panose="02020603050405020304" pitchFamily="18" charset="0"/>
                <a:cs typeface="Times New Roman" panose="02020603050405020304" pitchFamily="18" charset="0"/>
              </a:rPr>
              <a:t>Gulbagci</a:t>
            </a:r>
            <a:r>
              <a:rPr lang="en-US" sz="700" dirty="0">
                <a:latin typeface="Times New Roman" panose="02020603050405020304" pitchFamily="18" charset="0"/>
                <a:cs typeface="Times New Roman" panose="02020603050405020304" pitchFamily="18" charset="0"/>
              </a:rPr>
              <a:t>, F. </a:t>
            </a:r>
            <a:r>
              <a:rPr lang="en-US" sz="700" dirty="0" err="1">
                <a:latin typeface="Times New Roman" panose="02020603050405020304" pitchFamily="18" charset="0"/>
                <a:cs typeface="Times New Roman" panose="02020603050405020304" pitchFamily="18" charset="0"/>
              </a:rPr>
              <a:t>Karaca</a:t>
            </a:r>
            <a:r>
              <a:rPr lang="en-US" sz="700" dirty="0">
                <a:latin typeface="Times New Roman" panose="02020603050405020304" pitchFamily="18" charset="0"/>
                <a:cs typeface="Times New Roman" panose="02020603050405020304" pitchFamily="18" charset="0"/>
              </a:rPr>
              <a:t>, and O. </a:t>
            </a:r>
            <a:r>
              <a:rPr lang="en-US" sz="700" dirty="0" err="1">
                <a:latin typeface="Times New Roman" panose="02020603050405020304" pitchFamily="18" charset="0"/>
                <a:cs typeface="Times New Roman" panose="02020603050405020304" pitchFamily="18" charset="0"/>
              </a:rPr>
              <a:t>Alagha</a:t>
            </a:r>
            <a:r>
              <a:rPr lang="en-US" sz="700" dirty="0">
                <a:latin typeface="Times New Roman" panose="02020603050405020304" pitchFamily="18" charset="0"/>
                <a:cs typeface="Times New Roman" panose="02020603050405020304" pitchFamily="18" charset="0"/>
              </a:rPr>
              <a:t>, “An online air pollution forecasting system using neural networks,” </a:t>
            </a:r>
            <a:r>
              <a:rPr lang="en-US" sz="700" i="1" dirty="0">
                <a:latin typeface="Times New Roman" panose="02020603050405020304" pitchFamily="18" charset="0"/>
                <a:cs typeface="Times New Roman" panose="02020603050405020304" pitchFamily="18" charset="0"/>
              </a:rPr>
              <a:t>Environment international</a:t>
            </a:r>
            <a:r>
              <a:rPr lang="en-US" sz="700" dirty="0">
                <a:latin typeface="Times New Roman" panose="02020603050405020304" pitchFamily="18" charset="0"/>
                <a:cs typeface="Times New Roman" panose="02020603050405020304" pitchFamily="18" charset="0"/>
              </a:rPr>
              <a:t>, vol. 34, pp. 592–8, 08 2008.</a:t>
            </a:r>
          </a:p>
          <a:p>
            <a:pPr lvl="0"/>
            <a:r>
              <a:rPr lang="en-US" sz="700" dirty="0">
                <a:latin typeface="Times New Roman" panose="02020603050405020304" pitchFamily="18" charset="0"/>
                <a:cs typeface="Times New Roman" panose="02020603050405020304" pitchFamily="18" charset="0"/>
              </a:rPr>
              <a:t>P. Raj, “Prediction and optimization of air pollution-a review paper,” </a:t>
            </a:r>
            <a:r>
              <a:rPr lang="en-US" sz="700" i="1" dirty="0">
                <a:latin typeface="Times New Roman" panose="02020603050405020304" pitchFamily="18" charset="0"/>
                <a:cs typeface="Times New Roman" panose="02020603050405020304" pitchFamily="18" charset="0"/>
              </a:rPr>
              <a:t>International Journal for Research in Applied Science and Engineering Technology</a:t>
            </a:r>
            <a:r>
              <a:rPr lang="en-US" sz="700" dirty="0">
                <a:latin typeface="Times New Roman" panose="02020603050405020304" pitchFamily="18" charset="0"/>
                <a:cs typeface="Times New Roman" panose="02020603050405020304" pitchFamily="18" charset="0"/>
              </a:rPr>
              <a:t>, vol. 7, pp. 3896–3904, 05 2019.</a:t>
            </a:r>
          </a:p>
          <a:p>
            <a:pPr lvl="0"/>
            <a:r>
              <a:rPr lang="en-US" sz="700" dirty="0">
                <a:latin typeface="Times New Roman" panose="02020603050405020304" pitchFamily="18" charset="0"/>
                <a:cs typeface="Times New Roman" panose="02020603050405020304" pitchFamily="18" charset="0"/>
              </a:rPr>
              <a:t>G. Kaur, J. Gao, S. </a:t>
            </a:r>
            <a:r>
              <a:rPr lang="en-US" sz="700" dirty="0" err="1">
                <a:latin typeface="Times New Roman" panose="02020603050405020304" pitchFamily="18" charset="0"/>
                <a:cs typeface="Times New Roman" panose="02020603050405020304" pitchFamily="18" charset="0"/>
              </a:rPr>
              <a:t>Chiao</a:t>
            </a:r>
            <a:r>
              <a:rPr lang="en-US" sz="700" dirty="0">
                <a:latin typeface="Times New Roman" panose="02020603050405020304" pitchFamily="18" charset="0"/>
                <a:cs typeface="Times New Roman" panose="02020603050405020304" pitchFamily="18" charset="0"/>
              </a:rPr>
              <a:t>, S. Lu, and G. </a:t>
            </a:r>
            <a:r>
              <a:rPr lang="en-US" sz="700" dirty="0" err="1">
                <a:latin typeface="Times New Roman" panose="02020603050405020304" pitchFamily="18" charset="0"/>
                <a:cs typeface="Times New Roman" panose="02020603050405020304" pitchFamily="18" charset="0"/>
              </a:rPr>
              <a:t>Xie</a:t>
            </a:r>
            <a:r>
              <a:rPr lang="en-US" sz="700" dirty="0">
                <a:latin typeface="Times New Roman" panose="02020603050405020304" pitchFamily="18" charset="0"/>
                <a:cs typeface="Times New Roman" panose="02020603050405020304" pitchFamily="18" charset="0"/>
              </a:rPr>
              <a:t>, “Air quality prediction: Big data and machine learning approaches,” </a:t>
            </a:r>
            <a:r>
              <a:rPr lang="en-US" sz="700" i="1" dirty="0">
                <a:latin typeface="Times New Roman" panose="02020603050405020304" pitchFamily="18" charset="0"/>
                <a:cs typeface="Times New Roman" panose="02020603050405020304" pitchFamily="18" charset="0"/>
              </a:rPr>
              <a:t>International Journal of Environmental Science and Development</a:t>
            </a:r>
            <a:r>
              <a:rPr lang="en-US" sz="700" dirty="0">
                <a:latin typeface="Times New Roman" panose="02020603050405020304" pitchFamily="18" charset="0"/>
                <a:cs typeface="Times New Roman" panose="02020603050405020304" pitchFamily="18" charset="0"/>
              </a:rPr>
              <a:t>, vol. 9, pp. 8–16, 01 2018.</a:t>
            </a:r>
          </a:p>
          <a:p>
            <a:pPr lvl="0"/>
            <a:r>
              <a:rPr lang="en-US" sz="700" dirty="0">
                <a:latin typeface="Times New Roman" panose="02020603050405020304" pitchFamily="18" charset="0"/>
                <a:cs typeface="Times New Roman" panose="02020603050405020304" pitchFamily="18" charset="0"/>
              </a:rPr>
              <a:t>T. </a:t>
            </a:r>
            <a:r>
              <a:rPr lang="en-US" sz="700" dirty="0" err="1">
                <a:latin typeface="Times New Roman" panose="02020603050405020304" pitchFamily="18" charset="0"/>
                <a:cs typeface="Times New Roman" panose="02020603050405020304" pitchFamily="18" charset="0"/>
              </a:rPr>
              <a:t>Chiwewe</a:t>
            </a:r>
            <a:r>
              <a:rPr lang="en-US" sz="700" dirty="0">
                <a:latin typeface="Times New Roman" panose="02020603050405020304" pitchFamily="18" charset="0"/>
                <a:cs typeface="Times New Roman" panose="02020603050405020304" pitchFamily="18" charset="0"/>
              </a:rPr>
              <a:t> and J. </a:t>
            </a:r>
            <a:r>
              <a:rPr lang="en-US" sz="700" dirty="0" err="1">
                <a:latin typeface="Times New Roman" panose="02020603050405020304" pitchFamily="18" charset="0"/>
                <a:cs typeface="Times New Roman" panose="02020603050405020304" pitchFamily="18" charset="0"/>
              </a:rPr>
              <a:t>Ditsela</a:t>
            </a:r>
            <a:r>
              <a:rPr lang="en-US" sz="700" dirty="0">
                <a:latin typeface="Times New Roman" panose="02020603050405020304" pitchFamily="18" charset="0"/>
                <a:cs typeface="Times New Roman" panose="02020603050405020304" pitchFamily="18" charset="0"/>
              </a:rPr>
              <a:t>, “Machine learning based estimation of ozone using </a:t>
            </a:r>
            <a:r>
              <a:rPr lang="en-US" sz="700" dirty="0" err="1">
                <a:latin typeface="Times New Roman" panose="02020603050405020304" pitchFamily="18" charset="0"/>
                <a:cs typeface="Times New Roman" panose="02020603050405020304" pitchFamily="18" charset="0"/>
              </a:rPr>
              <a:t>spatio</a:t>
            </a:r>
            <a:r>
              <a:rPr lang="en-US" sz="700" dirty="0">
                <a:latin typeface="Times New Roman" panose="02020603050405020304" pitchFamily="18" charset="0"/>
                <a:cs typeface="Times New Roman" panose="02020603050405020304" pitchFamily="18" charset="0"/>
              </a:rPr>
              <a:t>-temporal data from air quality monitoring stations,” 07 2016.</a:t>
            </a:r>
          </a:p>
          <a:p>
            <a:pPr lvl="0"/>
            <a:r>
              <a:rPr lang="en-US" sz="700" dirty="0">
                <a:latin typeface="Times New Roman" panose="02020603050405020304" pitchFamily="18" charset="0"/>
                <a:cs typeface="Times New Roman" panose="02020603050405020304" pitchFamily="18" charset="0"/>
              </a:rPr>
              <a:t>R. Yu, Y. Yang, L. Yang, and G. Han, “</a:t>
            </a:r>
            <a:r>
              <a:rPr lang="en-US" sz="700" dirty="0" err="1">
                <a:latin typeface="Times New Roman" panose="02020603050405020304" pitchFamily="18" charset="0"/>
                <a:cs typeface="Times New Roman" panose="02020603050405020304" pitchFamily="18" charset="0"/>
              </a:rPr>
              <a:t>Raq</a:t>
            </a:r>
            <a:r>
              <a:rPr lang="en-US" sz="700" dirty="0">
                <a:latin typeface="Times New Roman" panose="02020603050405020304" pitchFamily="18" charset="0"/>
                <a:cs typeface="Times New Roman" panose="02020603050405020304" pitchFamily="18" charset="0"/>
              </a:rPr>
              <a:t>–a random forest approach for predicting air quality in urban sensing systems,” </a:t>
            </a:r>
            <a:r>
              <a:rPr lang="en-US" sz="700" i="1" dirty="0">
                <a:latin typeface="Times New Roman" panose="02020603050405020304" pitchFamily="18" charset="0"/>
                <a:cs typeface="Times New Roman" panose="02020603050405020304" pitchFamily="18" charset="0"/>
              </a:rPr>
              <a:t>Sensors</a:t>
            </a:r>
            <a:r>
              <a:rPr lang="en-US" sz="700" dirty="0">
                <a:latin typeface="Times New Roman" panose="02020603050405020304" pitchFamily="18" charset="0"/>
                <a:cs typeface="Times New Roman" panose="02020603050405020304" pitchFamily="18" charset="0"/>
              </a:rPr>
              <a:t>, vol. 16,    p. 86, 01 2016.M. </a:t>
            </a:r>
            <a:r>
              <a:rPr lang="en-US" sz="700" dirty="0" err="1">
                <a:latin typeface="Times New Roman" panose="02020603050405020304" pitchFamily="18" charset="0"/>
                <a:cs typeface="Times New Roman" panose="02020603050405020304" pitchFamily="18" charset="0"/>
              </a:rPr>
              <a:t>Delavar</a:t>
            </a:r>
            <a:r>
              <a:rPr lang="en-US" sz="700" dirty="0">
                <a:latin typeface="Times New Roman" panose="02020603050405020304" pitchFamily="18" charset="0"/>
                <a:cs typeface="Times New Roman" panose="02020603050405020304" pitchFamily="18" charset="0"/>
              </a:rPr>
              <a:t>, A. </a:t>
            </a:r>
            <a:r>
              <a:rPr lang="en-US" sz="700" dirty="0" err="1">
                <a:latin typeface="Times New Roman" panose="02020603050405020304" pitchFamily="18" charset="0"/>
                <a:cs typeface="Times New Roman" panose="02020603050405020304" pitchFamily="18" charset="0"/>
              </a:rPr>
              <a:t>Gholami</a:t>
            </a:r>
            <a:r>
              <a:rPr lang="en-US" sz="700" dirty="0">
                <a:latin typeface="Times New Roman" panose="02020603050405020304" pitchFamily="18" charset="0"/>
                <a:cs typeface="Times New Roman" panose="02020603050405020304" pitchFamily="18" charset="0"/>
              </a:rPr>
              <a:t>, G. </a:t>
            </a:r>
            <a:r>
              <a:rPr lang="en-US" sz="700" dirty="0" err="1">
                <a:latin typeface="Times New Roman" panose="02020603050405020304" pitchFamily="18" charset="0"/>
                <a:cs typeface="Times New Roman" panose="02020603050405020304" pitchFamily="18" charset="0"/>
              </a:rPr>
              <a:t>Shiran</a:t>
            </a:r>
            <a:r>
              <a:rPr lang="en-US" sz="700" dirty="0">
                <a:latin typeface="Times New Roman" panose="02020603050405020304" pitchFamily="18" charset="0"/>
                <a:cs typeface="Times New Roman" panose="02020603050405020304" pitchFamily="18" charset="0"/>
              </a:rPr>
              <a:t>, Y. </a:t>
            </a:r>
            <a:r>
              <a:rPr lang="en-US" sz="700" dirty="0" err="1">
                <a:latin typeface="Times New Roman" panose="02020603050405020304" pitchFamily="18" charset="0"/>
                <a:cs typeface="Times New Roman" panose="02020603050405020304" pitchFamily="18" charset="0"/>
              </a:rPr>
              <a:t>Rashidi</a:t>
            </a:r>
            <a:r>
              <a:rPr lang="en-US" sz="700" dirty="0">
                <a:latin typeface="Times New Roman" panose="02020603050405020304" pitchFamily="18" charset="0"/>
                <a:cs typeface="Times New Roman" panose="02020603050405020304" pitchFamily="18" charset="0"/>
              </a:rPr>
              <a:t>, G. </a:t>
            </a:r>
            <a:r>
              <a:rPr lang="en-US" sz="700" dirty="0" err="1">
                <a:latin typeface="Times New Roman" panose="02020603050405020304" pitchFamily="18" charset="0"/>
                <a:cs typeface="Times New Roman" panose="02020603050405020304" pitchFamily="18" charset="0"/>
              </a:rPr>
              <a:t>Nakhaeizadeh</a:t>
            </a:r>
            <a:r>
              <a:rPr lang="en-US" sz="700" dirty="0">
                <a:latin typeface="Times New Roman" panose="02020603050405020304" pitchFamily="18" charset="0"/>
                <a:cs typeface="Times New Roman" panose="02020603050405020304" pitchFamily="18" charset="0"/>
              </a:rPr>
              <a:t>,</a:t>
            </a:r>
          </a:p>
          <a:p>
            <a:pPr lvl="0"/>
            <a:r>
              <a:rPr lang="en-US" sz="700" dirty="0">
                <a:latin typeface="Times New Roman" panose="02020603050405020304" pitchFamily="18" charset="0"/>
                <a:cs typeface="Times New Roman" panose="02020603050405020304" pitchFamily="18" charset="0"/>
              </a:rPr>
              <a:t> Dhaka Weather </a:t>
            </a:r>
            <a:r>
              <a:rPr lang="en-US" sz="700" dirty="0" err="1">
                <a:latin typeface="Times New Roman" panose="02020603050405020304" pitchFamily="18" charset="0"/>
                <a:cs typeface="Times New Roman" panose="02020603050405020304" pitchFamily="18" charset="0"/>
              </a:rPr>
              <a:t>Datatset</a:t>
            </a:r>
            <a:r>
              <a:rPr lang="en-US" sz="700" dirty="0">
                <a:latin typeface="Times New Roman" panose="02020603050405020304" pitchFamily="18" charset="0"/>
                <a:cs typeface="Times New Roman" panose="02020603050405020304" pitchFamily="18" charset="0"/>
              </a:rPr>
              <a:t>, 2016 to 2019, </a:t>
            </a:r>
            <a:r>
              <a:rPr lang="en-US" sz="700" dirty="0" err="1">
                <a:latin typeface="Times New Roman" panose="02020603050405020304" pitchFamily="18" charset="0"/>
                <a:cs typeface="Times New Roman" panose="02020603050405020304" pitchFamily="18" charset="0"/>
              </a:rPr>
              <a:t>Tutiempo</a:t>
            </a:r>
            <a:r>
              <a:rPr lang="en-US" sz="700" dirty="0">
                <a:latin typeface="Times New Roman" panose="02020603050405020304" pitchFamily="18" charset="0"/>
                <a:cs typeface="Times New Roman" panose="02020603050405020304" pitchFamily="18" charset="0"/>
              </a:rPr>
              <a:t> Network, S.L., 2019. [Online]. Available: </a:t>
            </a:r>
            <a:r>
              <a:rPr lang="en-US" sz="700" u="sng" dirty="0">
                <a:latin typeface="Times New Roman" panose="02020603050405020304" pitchFamily="18" charset="0"/>
                <a:cs typeface="Times New Roman" panose="02020603050405020304" pitchFamily="18" charset="0"/>
                <a:hlinkClick r:id="rId3"/>
              </a:rPr>
              <a:t>https://en.tutiempo.net/climate/ws-419230.html</a:t>
            </a:r>
            <a:r>
              <a:rPr lang="en-US" sz="700" u="sng" dirty="0">
                <a:latin typeface="Times New Roman" panose="02020603050405020304" pitchFamily="18" charset="0"/>
                <a:cs typeface="Times New Roman" panose="02020603050405020304" pitchFamily="18" charset="0"/>
              </a:rPr>
              <a:t>.</a:t>
            </a:r>
            <a:r>
              <a:rPr lang="en-US" sz="700" dirty="0">
                <a:latin typeface="Times New Roman" panose="02020603050405020304" pitchFamily="18" charset="0"/>
                <a:cs typeface="Times New Roman" panose="02020603050405020304" pitchFamily="18" charset="0"/>
              </a:rPr>
              <a:t> Accessed: 2019-12-11</a:t>
            </a:r>
          </a:p>
          <a:p>
            <a:pPr lvl="0"/>
            <a:r>
              <a:rPr lang="en-US" sz="700" dirty="0">
                <a:latin typeface="Times New Roman" panose="02020603050405020304" pitchFamily="18" charset="0"/>
                <a:cs typeface="Times New Roman" panose="02020603050405020304" pitchFamily="18" charset="0"/>
              </a:rPr>
              <a:t>Air Pollution </a:t>
            </a:r>
            <a:r>
              <a:rPr lang="en-US" sz="700" dirty="0" err="1">
                <a:latin typeface="Times New Roman" panose="02020603050405020304" pitchFamily="18" charset="0"/>
                <a:cs typeface="Times New Roman" panose="02020603050405020304" pitchFamily="18" charset="0"/>
              </a:rPr>
              <a:t>Datatset</a:t>
            </a:r>
            <a:r>
              <a:rPr lang="en-US" sz="700" dirty="0">
                <a:latin typeface="Times New Roman" panose="02020603050405020304" pitchFamily="18" charset="0"/>
                <a:cs typeface="Times New Roman" panose="02020603050405020304" pitchFamily="18" charset="0"/>
              </a:rPr>
              <a:t>, 2016 to 2019, National Oceanic and Atmospheric Administration., USA. [Online]. Available: </a:t>
            </a:r>
            <a:r>
              <a:rPr lang="en-US" sz="700" u="sng" dirty="0">
                <a:latin typeface="Times New Roman" panose="02020603050405020304" pitchFamily="18" charset="0"/>
                <a:cs typeface="Times New Roman" panose="02020603050405020304" pitchFamily="18" charset="0"/>
                <a:hlinkClick r:id="rId4"/>
              </a:rPr>
              <a:t>https://www.airnow.gov/index.cfm?action=airnow.global_summary#Bangladesh$Dhaka</a:t>
            </a:r>
            <a:r>
              <a:rPr lang="en-US" sz="700" dirty="0">
                <a:latin typeface="Times New Roman" panose="02020603050405020304" pitchFamily="18" charset="0"/>
                <a:cs typeface="Times New Roman" panose="02020603050405020304" pitchFamily="18" charset="0"/>
              </a:rPr>
              <a:t>. Accessed: 2019-12</a:t>
            </a:r>
          </a:p>
          <a:p>
            <a:pPr lvl="0"/>
            <a:r>
              <a:rPr lang="en-US" sz="700" dirty="0">
                <a:latin typeface="Times New Roman" panose="02020603050405020304" pitchFamily="18" charset="0"/>
                <a:cs typeface="Times New Roman" panose="02020603050405020304" pitchFamily="18" charset="0"/>
              </a:rPr>
              <a:t>R. </a:t>
            </a:r>
            <a:r>
              <a:rPr lang="en-US" sz="700" dirty="0" err="1">
                <a:latin typeface="Times New Roman" panose="02020603050405020304" pitchFamily="18" charset="0"/>
                <a:cs typeface="Times New Roman" panose="02020603050405020304" pitchFamily="18" charset="0"/>
              </a:rPr>
              <a:t>Rashu</a:t>
            </a:r>
            <a:r>
              <a:rPr lang="en-US" sz="700" dirty="0">
                <a:latin typeface="Times New Roman" panose="02020603050405020304" pitchFamily="18" charset="0"/>
                <a:cs typeface="Times New Roman" panose="02020603050405020304" pitchFamily="18" charset="0"/>
              </a:rPr>
              <a:t>, S.  T. </a:t>
            </a:r>
            <a:r>
              <a:rPr lang="en-US" sz="700" dirty="0" err="1">
                <a:latin typeface="Times New Roman" panose="02020603050405020304" pitchFamily="18" charset="0"/>
                <a:cs typeface="Times New Roman" panose="02020603050405020304" pitchFamily="18" charset="0"/>
              </a:rPr>
              <a:t>Jishan</a:t>
            </a:r>
            <a:r>
              <a:rPr lang="en-US" sz="700" dirty="0">
                <a:latin typeface="Times New Roman" panose="02020603050405020304" pitchFamily="18" charset="0"/>
                <a:cs typeface="Times New Roman" panose="02020603050405020304" pitchFamily="18" charset="0"/>
              </a:rPr>
              <a:t>, N.  </a:t>
            </a:r>
            <a:r>
              <a:rPr lang="en-US" sz="700" dirty="0" err="1">
                <a:latin typeface="Times New Roman" panose="02020603050405020304" pitchFamily="18" charset="0"/>
                <a:cs typeface="Times New Roman" panose="02020603050405020304" pitchFamily="18" charset="0"/>
              </a:rPr>
              <a:t>Haq</a:t>
            </a:r>
            <a:r>
              <a:rPr lang="en-US" sz="700" dirty="0">
                <a:latin typeface="Times New Roman" panose="02020603050405020304" pitchFamily="18" charset="0"/>
                <a:cs typeface="Times New Roman" panose="02020603050405020304" pitchFamily="18" charset="0"/>
              </a:rPr>
              <a:t>, and M.  Rahman, “Implementation of optimum binning, ensemble learning and re-sampling techniques to predict student’s performance,” </a:t>
            </a:r>
            <a:r>
              <a:rPr lang="en-US" sz="700" i="1" dirty="0">
                <a:latin typeface="Times New Roman" panose="02020603050405020304" pitchFamily="18" charset="0"/>
                <a:cs typeface="Times New Roman" panose="02020603050405020304" pitchFamily="18" charset="0"/>
              </a:rPr>
              <a:t>International Journal of Knowledge Engineering and Soft Data Paradigms</a:t>
            </a:r>
            <a:r>
              <a:rPr lang="en-US" sz="700" dirty="0">
                <a:latin typeface="Times New Roman" panose="02020603050405020304" pitchFamily="18" charset="0"/>
                <a:cs typeface="Times New Roman" panose="02020603050405020304" pitchFamily="18" charset="0"/>
              </a:rPr>
              <a:t>, vol. 5, p. 1, 01 2015.</a:t>
            </a:r>
          </a:p>
          <a:p>
            <a:r>
              <a:rPr lang="en-US" sz="700" dirty="0">
                <a:latin typeface="Times New Roman" panose="02020603050405020304" pitchFamily="18" charset="0"/>
                <a:cs typeface="Times New Roman" panose="02020603050405020304" pitchFamily="18" charset="0"/>
              </a:rPr>
              <a:t>Rashad Tanjim , Application of Data Mining Techniques on Air Pollution of Dhaka City, (2020), GitHub repository, </a:t>
            </a:r>
            <a:r>
              <a:rPr lang="en-US" sz="700" u="sng" dirty="0">
                <a:latin typeface="Times New Roman" panose="02020603050405020304" pitchFamily="18" charset="0"/>
                <a:cs typeface="Times New Roman" panose="02020603050405020304" pitchFamily="18" charset="0"/>
                <a:hlinkClick r:id="rId5"/>
              </a:rPr>
              <a:t>https://github.com/RashadTanjim/Application_of_Data_Mining_Techniques_on_Air_Pollution_of_Dhaka_City.git</a:t>
            </a:r>
            <a:endParaRPr lang="en-US" sz="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
        <p:nvSpPr>
          <p:cNvPr id="5" name="Title 1"/>
          <p:cNvSpPr>
            <a:spLocks noGrp="1"/>
          </p:cNvSpPr>
          <p:nvPr>
            <p:ph type="title"/>
          </p:nvPr>
        </p:nvSpPr>
        <p:spPr>
          <a:xfrm>
            <a:off x="661100" y="390525"/>
            <a:ext cx="7843200" cy="542305"/>
          </a:xfrm>
        </p:spPr>
        <p:txBody>
          <a:bodyPr/>
          <a:lstStyle/>
          <a:p>
            <a:r>
              <a:rPr lang="en-US" dirty="0" smtClean="0">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57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91156" y="1468074"/>
            <a:ext cx="4253217" cy="3017626"/>
          </a:xfrm>
        </p:spPr>
        <p:txBody>
          <a:bodyPr/>
          <a:lstStyle/>
          <a:p>
            <a:pPr marL="76200" indent="0">
              <a:buNone/>
            </a:pPr>
            <a:r>
              <a:rPr lang="en-US" sz="5400" i="1" dirty="0" smtClean="0"/>
              <a:t>Thank You!</a:t>
            </a:r>
          </a:p>
          <a:p>
            <a:pPr marL="76200" indent="0">
              <a:buNone/>
            </a:pPr>
            <a:r>
              <a:rPr lang="en-US" sz="1600" i="1" dirty="0" smtClean="0"/>
              <a:t>   Any Question?</a:t>
            </a:r>
            <a:endParaRPr lang="en-US" sz="1600" i="1"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6857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6855" y="1750978"/>
            <a:ext cx="7334181" cy="1896893"/>
          </a:xfrm>
        </p:spPr>
        <p:txBody>
          <a:bodyPr/>
          <a:lstStyle/>
          <a:p>
            <a:pPr marL="76200" indent="0" algn="ctr">
              <a:buNone/>
            </a:pPr>
            <a:r>
              <a:rPr lang="en-US" b="1" dirty="0">
                <a:latin typeface="Times New Roman" panose="02020603050405020304" pitchFamily="18" charset="0"/>
                <a:cs typeface="Times New Roman" panose="02020603050405020304" pitchFamily="18" charset="0"/>
              </a:rPr>
              <a:t>Dr. M. </a:t>
            </a:r>
            <a:r>
              <a:rPr lang="en-US" b="1" dirty="0" err="1">
                <a:latin typeface="Times New Roman" panose="02020603050405020304" pitchFamily="18" charset="0"/>
                <a:cs typeface="Times New Roman" panose="02020603050405020304" pitchFamily="18" charset="0"/>
              </a:rPr>
              <a:t>Rashedur</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Rahman</a:t>
            </a:r>
          </a:p>
          <a:p>
            <a:pPr marL="76200" indent="0" algn="ctr">
              <a:buNone/>
            </a:pPr>
            <a:r>
              <a:rPr lang="en-US" dirty="0" smtClean="0">
                <a:latin typeface="Times New Roman" panose="02020603050405020304" pitchFamily="18" charset="0"/>
                <a:cs typeface="Times New Roman" panose="02020603050405020304" pitchFamily="18" charset="0"/>
              </a:rPr>
              <a:t>Professor, Electrical </a:t>
            </a:r>
            <a:r>
              <a:rPr lang="en-US" dirty="0">
                <a:latin typeface="Times New Roman" panose="02020603050405020304" pitchFamily="18" charset="0"/>
                <a:cs typeface="Times New Roman" panose="02020603050405020304" pitchFamily="18" charset="0"/>
              </a:rPr>
              <a:t>and Computer Engineering </a:t>
            </a:r>
            <a:r>
              <a:rPr lang="en-US" dirty="0" smtClean="0">
                <a:latin typeface="Times New Roman" panose="02020603050405020304" pitchFamily="18" charset="0"/>
                <a:cs typeface="Times New Roman" panose="02020603050405020304" pitchFamily="18" charset="0"/>
              </a:rPr>
              <a:t>Department, North </a:t>
            </a:r>
            <a:r>
              <a:rPr lang="en-US" dirty="0">
                <a:latin typeface="Times New Roman" panose="02020603050405020304" pitchFamily="18" charset="0"/>
                <a:cs typeface="Times New Roman" panose="02020603050405020304" pitchFamily="18" charset="0"/>
              </a:rPr>
              <a:t>South University, Dhaka, Bangladesh</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933949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5" name="TextBox 4"/>
          <p:cNvSpPr txBox="1"/>
          <p:nvPr/>
        </p:nvSpPr>
        <p:spPr>
          <a:xfrm>
            <a:off x="1174764" y="1370781"/>
            <a:ext cx="3140061"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4000" dirty="0" smtClean="0"/>
          </a:p>
          <a:p>
            <a:pPr algn="ctr"/>
            <a:endParaRPr lang="en-US" sz="4000" dirty="0" smtClean="0"/>
          </a:p>
          <a:p>
            <a:pPr algn="ctr"/>
            <a:r>
              <a:rPr lang="en-US" sz="2000" dirty="0" smtClean="0"/>
              <a:t>Table of Contents</a:t>
            </a:r>
          </a:p>
          <a:p>
            <a:pPr algn="ctr"/>
            <a:endParaRPr lang="en-US" sz="4000" dirty="0" smtClean="0"/>
          </a:p>
          <a:p>
            <a:pPr algn="ctr"/>
            <a:endParaRPr lang="en-US" sz="4000" dirty="0"/>
          </a:p>
        </p:txBody>
      </p:sp>
      <p:sp>
        <p:nvSpPr>
          <p:cNvPr id="6" name="TextBox 5"/>
          <p:cNvSpPr txBox="1"/>
          <p:nvPr/>
        </p:nvSpPr>
        <p:spPr>
          <a:xfrm>
            <a:off x="4772969" y="1370781"/>
            <a:ext cx="3731285" cy="3000821"/>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1800" dirty="0" smtClean="0"/>
              <a:t>Introduction</a:t>
            </a:r>
          </a:p>
          <a:p>
            <a:pPr marL="457200" indent="-457200">
              <a:lnSpc>
                <a:spcPct val="150000"/>
              </a:lnSpc>
              <a:buFont typeface="Wingdings" panose="05000000000000000000" pitchFamily="2" charset="2"/>
              <a:buChar char="q"/>
            </a:pPr>
            <a:r>
              <a:rPr lang="en-US" sz="1800" dirty="0" smtClean="0"/>
              <a:t>Related Works</a:t>
            </a:r>
          </a:p>
          <a:p>
            <a:pPr marL="457200" indent="-457200">
              <a:lnSpc>
                <a:spcPct val="150000"/>
              </a:lnSpc>
              <a:buFont typeface="Wingdings" panose="05000000000000000000" pitchFamily="2" charset="2"/>
              <a:buChar char="q"/>
            </a:pPr>
            <a:r>
              <a:rPr lang="en-US" sz="1800" dirty="0" smtClean="0"/>
              <a:t>Dataset</a:t>
            </a:r>
          </a:p>
          <a:p>
            <a:pPr marL="457200" indent="-457200">
              <a:lnSpc>
                <a:spcPct val="150000"/>
              </a:lnSpc>
              <a:buFont typeface="Wingdings" panose="05000000000000000000" pitchFamily="2" charset="2"/>
              <a:buChar char="q"/>
            </a:pPr>
            <a:r>
              <a:rPr lang="en-US" sz="1800" dirty="0" smtClean="0"/>
              <a:t>Methodology</a:t>
            </a:r>
          </a:p>
          <a:p>
            <a:pPr marL="457200" indent="-457200">
              <a:lnSpc>
                <a:spcPct val="150000"/>
              </a:lnSpc>
              <a:buFont typeface="Wingdings" panose="05000000000000000000" pitchFamily="2" charset="2"/>
              <a:buChar char="q"/>
            </a:pPr>
            <a:r>
              <a:rPr lang="en-US" sz="1800" dirty="0" smtClean="0"/>
              <a:t>Result Analysis</a:t>
            </a:r>
          </a:p>
          <a:p>
            <a:pPr marL="457200" indent="-457200">
              <a:lnSpc>
                <a:spcPct val="150000"/>
              </a:lnSpc>
              <a:buFont typeface="Wingdings" panose="05000000000000000000" pitchFamily="2" charset="2"/>
              <a:buChar char="q"/>
            </a:pPr>
            <a:r>
              <a:rPr lang="en-US" sz="1800" dirty="0" smtClean="0"/>
              <a:t>Conclusion</a:t>
            </a:r>
          </a:p>
          <a:p>
            <a:pPr marL="457200" indent="-457200">
              <a:lnSpc>
                <a:spcPct val="150000"/>
              </a:lnSpc>
              <a:buFont typeface="Wingdings" panose="05000000000000000000" pitchFamily="2" charset="2"/>
              <a:buChar char="q"/>
            </a:pPr>
            <a:r>
              <a:rPr lang="en-US" sz="1800" dirty="0" smtClean="0"/>
              <a:t>Q/A</a:t>
            </a:r>
          </a:p>
        </p:txBody>
      </p:sp>
    </p:spTree>
    <p:extLst>
      <p:ext uri="{BB962C8B-B14F-4D97-AF65-F5344CB8AC3E}">
        <p14:creationId xmlns:p14="http://schemas.microsoft.com/office/powerpoint/2010/main" val="18586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71787" y="1157681"/>
            <a:ext cx="7732467" cy="3682767"/>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Air Pollution occurs when the level of air pollutants exceeds a certain limit. In </a:t>
            </a:r>
            <a:r>
              <a:rPr lang="en-US" sz="1800" dirty="0" smtClean="0">
                <a:latin typeface="Times New Roman" panose="02020603050405020304" pitchFamily="18" charset="0"/>
                <a:cs typeface="Times New Roman" panose="02020603050405020304" pitchFamily="18" charset="0"/>
              </a:rPr>
              <a:t>our </a:t>
            </a:r>
            <a:r>
              <a:rPr lang="en-US" sz="1800" dirty="0">
                <a:latin typeface="Times New Roman" panose="02020603050405020304" pitchFamily="18" charset="0"/>
                <a:cs typeface="Times New Roman" panose="02020603050405020304" pitchFamily="18" charset="0"/>
              </a:rPr>
              <a:t>paper, we have used machine learning models to classify AQI level of different places of Dhaka city and we have used deep learning approaches using time series modeling to show in what way the air quality has decreased over the years. </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the machine learning part, we have used decision tree, random forest, SVM, </a:t>
            </a:r>
            <a:r>
              <a:rPr lang="en-US" sz="1800" dirty="0" err="1">
                <a:latin typeface="Times New Roman" panose="02020603050405020304" pitchFamily="18" charset="0"/>
                <a:cs typeface="Times New Roman" panose="02020603050405020304" pitchFamily="18" charset="0"/>
              </a:rPr>
              <a:t>KStar</a:t>
            </a:r>
            <a:r>
              <a:rPr lang="en-US" sz="1800" dirty="0">
                <a:latin typeface="Times New Roman" panose="02020603050405020304" pitchFamily="18" charset="0"/>
                <a:cs typeface="Times New Roman" panose="02020603050405020304" pitchFamily="18" charset="0"/>
              </a:rPr>
              <a:t>, Ensemble selection, Multi-Layer Perception and bagging models.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 the deep learning part, we only have used LSTM in two scenarios. One is for hourly prediction and the other is for daily prediction. </a:t>
            </a:r>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531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24" y="390525"/>
            <a:ext cx="7770875" cy="542305"/>
          </a:xfrm>
        </p:spPr>
        <p:txBody>
          <a:bodyPr/>
          <a:lstStyle/>
          <a:p>
            <a:r>
              <a:rPr lang="en-US" dirty="0" smtClean="0">
                <a:latin typeface="Times New Roman" panose="02020603050405020304" pitchFamily="18" charset="0"/>
                <a:cs typeface="Times New Roman" panose="02020603050405020304" pitchFamily="18" charset="0"/>
              </a:rPr>
              <a:t>Background Study</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1100" y="1142999"/>
            <a:ext cx="7872855" cy="3571875"/>
          </a:xfrm>
        </p:spPr>
        <p:txBody>
          <a:bodyPr/>
          <a:lstStyle/>
          <a:p>
            <a:pPr marL="76200" indent="0">
              <a:buNone/>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important to know what has been done in the current field of work, to get an overall picture where the field currently stands. </a:t>
            </a:r>
          </a:p>
          <a:p>
            <a:pPr marL="76200" indent="0">
              <a:buNone/>
            </a:pPr>
            <a:endParaRPr lang="en-US" sz="1800" dirty="0" smtClean="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A. Kurt, B. </a:t>
            </a:r>
            <a:r>
              <a:rPr lang="en-US" sz="1600" dirty="0" err="1">
                <a:latin typeface="Times New Roman" panose="02020603050405020304" pitchFamily="18" charset="0"/>
                <a:cs typeface="Times New Roman" panose="02020603050405020304" pitchFamily="18" charset="0"/>
              </a:rPr>
              <a:t>Gulbagci</a:t>
            </a:r>
            <a:r>
              <a:rPr lang="en-US" sz="1600" dirty="0">
                <a:latin typeface="Times New Roman" panose="02020603050405020304" pitchFamily="18" charset="0"/>
                <a:cs typeface="Times New Roman" panose="02020603050405020304" pitchFamily="18" charset="0"/>
              </a:rPr>
              <a:t>, F. </a:t>
            </a:r>
            <a:r>
              <a:rPr lang="en-US" sz="1600" dirty="0" err="1">
                <a:latin typeface="Times New Roman" panose="02020603050405020304" pitchFamily="18" charset="0"/>
                <a:cs typeface="Times New Roman" panose="02020603050405020304" pitchFamily="18" charset="0"/>
              </a:rPr>
              <a:t>Karaca</a:t>
            </a:r>
            <a:r>
              <a:rPr lang="en-US" sz="1600" dirty="0">
                <a:latin typeface="Times New Roman" panose="02020603050405020304" pitchFamily="18" charset="0"/>
                <a:cs typeface="Times New Roman" panose="02020603050405020304" pitchFamily="18" charset="0"/>
              </a:rPr>
              <a:t>, and O. </a:t>
            </a:r>
            <a:r>
              <a:rPr lang="en-US" sz="1600" dirty="0" err="1">
                <a:latin typeface="Times New Roman" panose="02020603050405020304" pitchFamily="18" charset="0"/>
                <a:cs typeface="Times New Roman" panose="02020603050405020304" pitchFamily="18" charset="0"/>
              </a:rPr>
              <a:t>Alagha</a:t>
            </a:r>
            <a:r>
              <a:rPr lang="en-US" sz="1600" dirty="0">
                <a:latin typeface="Times New Roman" panose="02020603050405020304" pitchFamily="18" charset="0"/>
                <a:cs typeface="Times New Roman" panose="02020603050405020304" pitchFamily="18" charset="0"/>
              </a:rPr>
              <a:t>, “An online air pollution forecasting system using neural networks,” </a:t>
            </a:r>
            <a:r>
              <a:rPr lang="en-US" sz="1600" i="1" dirty="0">
                <a:latin typeface="Times New Roman" panose="02020603050405020304" pitchFamily="18" charset="0"/>
                <a:cs typeface="Times New Roman" panose="02020603050405020304" pitchFamily="18" charset="0"/>
              </a:rPr>
              <a:t>Environment international</a:t>
            </a:r>
            <a:r>
              <a:rPr lang="en-US" sz="1600" dirty="0">
                <a:latin typeface="Times New Roman" panose="02020603050405020304" pitchFamily="18" charset="0"/>
                <a:cs typeface="Times New Roman" panose="02020603050405020304" pitchFamily="18" charset="0"/>
              </a:rPr>
              <a:t>, vol. 34, pp. 592–8, 08 2008</a:t>
            </a:r>
            <a:r>
              <a:rPr lang="en-US" sz="1600" dirty="0" smtClean="0">
                <a:latin typeface="Times New Roman" panose="02020603050405020304" pitchFamily="18" charset="0"/>
                <a:cs typeface="Times New Roman" panose="02020603050405020304" pitchFamily="18" charset="0"/>
              </a:rPr>
              <a:t>.</a:t>
            </a:r>
          </a:p>
          <a:p>
            <a:pPr lvl="0"/>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P. Raj, “Prediction and optimization of air pollution-a review paper,” </a:t>
            </a:r>
            <a:r>
              <a:rPr lang="en-US" sz="1600" i="1" dirty="0">
                <a:latin typeface="Times New Roman" panose="02020603050405020304" pitchFamily="18" charset="0"/>
                <a:cs typeface="Times New Roman" panose="02020603050405020304" pitchFamily="18" charset="0"/>
              </a:rPr>
              <a:t>International Journal for Research in Applied Science and Engineering Technology</a:t>
            </a:r>
            <a:r>
              <a:rPr lang="en-US" sz="1600" dirty="0">
                <a:latin typeface="Times New Roman" panose="02020603050405020304" pitchFamily="18" charset="0"/>
                <a:cs typeface="Times New Roman" panose="02020603050405020304" pitchFamily="18" charset="0"/>
              </a:rPr>
              <a:t>, vol. 7, pp. 3896–3904, 05 2019</a:t>
            </a:r>
            <a:r>
              <a:rPr lang="en-US" sz="1600" dirty="0" smtClean="0">
                <a:latin typeface="Times New Roman" panose="02020603050405020304" pitchFamily="18" charset="0"/>
                <a:cs typeface="Times New Roman" panose="02020603050405020304" pitchFamily="18" charset="0"/>
              </a:rPr>
              <a:t>.</a:t>
            </a:r>
          </a:p>
          <a:p>
            <a:pPr lvl="0"/>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822950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24" y="390525"/>
            <a:ext cx="7770875" cy="542305"/>
          </a:xfrm>
        </p:spPr>
        <p:txBody>
          <a:bodyPr/>
          <a:lstStyle/>
          <a:p>
            <a:r>
              <a:rPr lang="en-US" dirty="0" smtClean="0">
                <a:latin typeface="Times New Roman" panose="02020603050405020304" pitchFamily="18" charset="0"/>
                <a:cs typeface="Times New Roman" panose="02020603050405020304" pitchFamily="18" charset="0"/>
              </a:rPr>
              <a:t>Background Study (Cont.) </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1100" y="1104900"/>
            <a:ext cx="7872855" cy="3571874"/>
          </a:xfrm>
        </p:spPr>
        <p:txBody>
          <a:bodyPr/>
          <a:lstStyle/>
          <a:p>
            <a:r>
              <a:rPr lang="en-US" sz="1600" dirty="0">
                <a:latin typeface="Times New Roman" panose="02020603050405020304" pitchFamily="18" charset="0"/>
                <a:cs typeface="Times New Roman" panose="02020603050405020304" pitchFamily="18" charset="0"/>
              </a:rPr>
              <a:t>G. Kaur, J. Gao, S. </a:t>
            </a:r>
            <a:r>
              <a:rPr lang="en-US" sz="1600" dirty="0" err="1">
                <a:latin typeface="Times New Roman" panose="02020603050405020304" pitchFamily="18" charset="0"/>
                <a:cs typeface="Times New Roman" panose="02020603050405020304" pitchFamily="18" charset="0"/>
              </a:rPr>
              <a:t>Chiao</a:t>
            </a:r>
            <a:r>
              <a:rPr lang="en-US" sz="1600" dirty="0">
                <a:latin typeface="Times New Roman" panose="02020603050405020304" pitchFamily="18" charset="0"/>
                <a:cs typeface="Times New Roman" panose="02020603050405020304" pitchFamily="18" charset="0"/>
              </a:rPr>
              <a:t>, S. Lu, and G. </a:t>
            </a:r>
            <a:r>
              <a:rPr lang="en-US" sz="1600" dirty="0" err="1">
                <a:latin typeface="Times New Roman" panose="02020603050405020304" pitchFamily="18" charset="0"/>
                <a:cs typeface="Times New Roman" panose="02020603050405020304" pitchFamily="18" charset="0"/>
              </a:rPr>
              <a:t>Xie</a:t>
            </a:r>
            <a:r>
              <a:rPr lang="en-US" sz="1600" dirty="0">
                <a:latin typeface="Times New Roman" panose="02020603050405020304" pitchFamily="18" charset="0"/>
                <a:cs typeface="Times New Roman" panose="02020603050405020304" pitchFamily="18" charset="0"/>
              </a:rPr>
              <a:t>, “Air quality prediction: Big data and machine learning approaches,” </a:t>
            </a:r>
            <a:r>
              <a:rPr lang="en-US" sz="1600" i="1" dirty="0">
                <a:latin typeface="Times New Roman" panose="02020603050405020304" pitchFamily="18" charset="0"/>
                <a:cs typeface="Times New Roman" panose="02020603050405020304" pitchFamily="18" charset="0"/>
              </a:rPr>
              <a:t>International Journal of Environmental Science and Development</a:t>
            </a:r>
            <a:r>
              <a:rPr lang="en-US" sz="1600" dirty="0">
                <a:latin typeface="Times New Roman" panose="02020603050405020304" pitchFamily="18" charset="0"/>
                <a:cs typeface="Times New Roman" panose="02020603050405020304" pitchFamily="18" charset="0"/>
              </a:rPr>
              <a:t>, vol. 9, pp. 8–16, 01 2018.</a:t>
            </a:r>
          </a:p>
          <a:p>
            <a:pPr lvl="0"/>
            <a:endParaRPr lang="en-US" sz="1600" dirty="0" smtClean="0">
              <a:latin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cs typeface="Times New Roman" panose="02020603050405020304" pitchFamily="18" charset="0"/>
              </a:rPr>
              <a:t>T. </a:t>
            </a:r>
            <a:r>
              <a:rPr lang="en-US" sz="1600" dirty="0" err="1" smtClean="0">
                <a:latin typeface="Times New Roman" panose="02020603050405020304" pitchFamily="18" charset="0"/>
                <a:cs typeface="Times New Roman" panose="02020603050405020304" pitchFamily="18" charset="0"/>
              </a:rPr>
              <a:t>Chiwewe</a:t>
            </a:r>
            <a:r>
              <a:rPr lang="en-US" sz="1600" dirty="0" smtClean="0">
                <a:latin typeface="Times New Roman" panose="02020603050405020304" pitchFamily="18" charset="0"/>
                <a:cs typeface="Times New Roman" panose="02020603050405020304" pitchFamily="18" charset="0"/>
              </a:rPr>
              <a:t> and J. </a:t>
            </a:r>
            <a:r>
              <a:rPr lang="en-US" sz="1600" dirty="0" err="1" smtClean="0">
                <a:latin typeface="Times New Roman" panose="02020603050405020304" pitchFamily="18" charset="0"/>
                <a:cs typeface="Times New Roman" panose="02020603050405020304" pitchFamily="18" charset="0"/>
              </a:rPr>
              <a:t>Ditsela</a:t>
            </a:r>
            <a:r>
              <a:rPr lang="en-US" sz="1600" dirty="0" smtClean="0">
                <a:latin typeface="Times New Roman" panose="02020603050405020304" pitchFamily="18" charset="0"/>
                <a:cs typeface="Times New Roman" panose="02020603050405020304" pitchFamily="18" charset="0"/>
              </a:rPr>
              <a:t>, “Machine learning based estimation of ozone using </a:t>
            </a:r>
            <a:r>
              <a:rPr lang="en-US" sz="1600" dirty="0" err="1" smtClean="0">
                <a:latin typeface="Times New Roman" panose="02020603050405020304" pitchFamily="18" charset="0"/>
                <a:cs typeface="Times New Roman" panose="02020603050405020304" pitchFamily="18" charset="0"/>
              </a:rPr>
              <a:t>spatio</a:t>
            </a:r>
            <a:r>
              <a:rPr lang="en-US" sz="1600" dirty="0" smtClean="0">
                <a:latin typeface="Times New Roman" panose="02020603050405020304" pitchFamily="18" charset="0"/>
                <a:cs typeface="Times New Roman" panose="02020603050405020304" pitchFamily="18" charset="0"/>
              </a:rPr>
              <a:t>-temporal data from air quality monitoring stations,” 07 2016.</a:t>
            </a:r>
          </a:p>
          <a:p>
            <a:pPr lvl="0"/>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R. Yu, Y. Yang, L. Yang, and G. Han, “</a:t>
            </a:r>
            <a:r>
              <a:rPr lang="en-US" sz="1600" dirty="0" err="1" smtClean="0">
                <a:latin typeface="Times New Roman" panose="02020603050405020304" pitchFamily="18" charset="0"/>
                <a:cs typeface="Times New Roman" panose="02020603050405020304" pitchFamily="18" charset="0"/>
              </a:rPr>
              <a:t>Raq</a:t>
            </a:r>
            <a:r>
              <a:rPr lang="en-US" sz="1600" dirty="0" smtClean="0">
                <a:latin typeface="Times New Roman" panose="02020603050405020304" pitchFamily="18" charset="0"/>
                <a:cs typeface="Times New Roman" panose="02020603050405020304" pitchFamily="18" charset="0"/>
              </a:rPr>
              <a:t>–a random forest approach for predicting air quality in urban sensing systems,” </a:t>
            </a:r>
            <a:r>
              <a:rPr lang="en-US" sz="1600" i="1" dirty="0" smtClean="0">
                <a:latin typeface="Times New Roman" panose="02020603050405020304" pitchFamily="18" charset="0"/>
                <a:cs typeface="Times New Roman" panose="02020603050405020304" pitchFamily="18" charset="0"/>
              </a:rPr>
              <a:t>Sensors</a:t>
            </a:r>
            <a:r>
              <a:rPr lang="en-US" sz="1600" dirty="0" smtClean="0">
                <a:latin typeface="Times New Roman" panose="02020603050405020304" pitchFamily="18" charset="0"/>
                <a:cs typeface="Times New Roman" panose="02020603050405020304" pitchFamily="18" charset="0"/>
              </a:rPr>
              <a:t>, vol. 16,    p. 86, 01 2016.M. </a:t>
            </a:r>
            <a:r>
              <a:rPr lang="en-US" sz="1600" dirty="0" err="1" smtClean="0">
                <a:latin typeface="Times New Roman" panose="02020603050405020304" pitchFamily="18" charset="0"/>
                <a:cs typeface="Times New Roman" panose="02020603050405020304" pitchFamily="18" charset="0"/>
              </a:rPr>
              <a:t>Delavar</a:t>
            </a:r>
            <a:r>
              <a:rPr lang="en-US" sz="1600" dirty="0" smtClean="0">
                <a:latin typeface="Times New Roman" panose="02020603050405020304" pitchFamily="18" charset="0"/>
                <a:cs typeface="Times New Roman" panose="02020603050405020304" pitchFamily="18" charset="0"/>
              </a:rPr>
              <a:t>, A. </a:t>
            </a:r>
            <a:r>
              <a:rPr lang="en-US" sz="1600" dirty="0" err="1" smtClean="0">
                <a:latin typeface="Times New Roman" panose="02020603050405020304" pitchFamily="18" charset="0"/>
                <a:cs typeface="Times New Roman" panose="02020603050405020304" pitchFamily="18" charset="0"/>
              </a:rPr>
              <a:t>Gholami</a:t>
            </a:r>
            <a:r>
              <a:rPr lang="en-US" sz="1600" dirty="0" smtClean="0">
                <a:latin typeface="Times New Roman" panose="02020603050405020304" pitchFamily="18" charset="0"/>
                <a:cs typeface="Times New Roman" panose="02020603050405020304" pitchFamily="18" charset="0"/>
              </a:rPr>
              <a:t>, G. </a:t>
            </a:r>
            <a:r>
              <a:rPr lang="en-US" sz="1600" dirty="0" err="1" smtClean="0">
                <a:latin typeface="Times New Roman" panose="02020603050405020304" pitchFamily="18" charset="0"/>
                <a:cs typeface="Times New Roman" panose="02020603050405020304" pitchFamily="18" charset="0"/>
              </a:rPr>
              <a:t>Shiran</a:t>
            </a:r>
            <a:r>
              <a:rPr lang="en-US" sz="1600" dirty="0" smtClean="0">
                <a:latin typeface="Times New Roman" panose="02020603050405020304" pitchFamily="18" charset="0"/>
                <a:cs typeface="Times New Roman" panose="02020603050405020304" pitchFamily="18" charset="0"/>
              </a:rPr>
              <a:t>, Y. </a:t>
            </a:r>
            <a:r>
              <a:rPr lang="en-US" sz="1600" dirty="0" err="1" smtClean="0">
                <a:latin typeface="Times New Roman" panose="02020603050405020304" pitchFamily="18" charset="0"/>
                <a:cs typeface="Times New Roman" panose="02020603050405020304" pitchFamily="18" charset="0"/>
              </a:rPr>
              <a:t>Rashidi</a:t>
            </a:r>
            <a:r>
              <a:rPr lang="en-US" sz="1600" dirty="0" smtClean="0">
                <a:latin typeface="Times New Roman" panose="02020603050405020304" pitchFamily="18" charset="0"/>
                <a:cs typeface="Times New Roman" panose="02020603050405020304" pitchFamily="18" charset="0"/>
              </a:rPr>
              <a:t>, G. </a:t>
            </a:r>
            <a:r>
              <a:rPr lang="en-US" sz="1600" dirty="0" err="1" smtClean="0">
                <a:latin typeface="Times New Roman" panose="02020603050405020304" pitchFamily="18" charset="0"/>
                <a:cs typeface="Times New Roman" panose="02020603050405020304" pitchFamily="18" charset="0"/>
              </a:rPr>
              <a:t>Nakhaeizadeh</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354888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Datasets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71526" y="932831"/>
            <a:ext cx="7732728" cy="4067794"/>
          </a:xfrm>
        </p:spPr>
        <p:txBody>
          <a:bodyPr/>
          <a:lstStyle/>
          <a:p>
            <a:pPr marL="76200" indent="0">
              <a:buNone/>
            </a:pPr>
            <a:r>
              <a:rPr lang="en-US" sz="2000" dirty="0">
                <a:latin typeface="Times New Roman" panose="02020603050405020304" pitchFamily="18" charset="0"/>
                <a:cs typeface="Times New Roman" panose="02020603050405020304" pitchFamily="18" charset="0"/>
              </a:rPr>
              <a:t>For our paper, we have used two datasets in our </a:t>
            </a:r>
            <a:r>
              <a:rPr lang="en-US" sz="2000" dirty="0" smtClean="0">
                <a:latin typeface="Times New Roman" panose="02020603050405020304" pitchFamily="18" charset="0"/>
                <a:cs typeface="Times New Roman" panose="02020603050405020304" pitchFamily="18" charset="0"/>
              </a:rPr>
              <a:t>analysis.</a:t>
            </a:r>
          </a:p>
          <a:p>
            <a:pPr marL="76200" indent="0">
              <a:buNone/>
            </a:pPr>
            <a:endParaRPr lang="en-US" sz="1200" dirty="0" smtClean="0">
              <a:latin typeface="Times New Roman" panose="02020603050405020304" pitchFamily="18" charset="0"/>
              <a:cs typeface="Times New Roman" panose="02020603050405020304" pitchFamily="18" charset="0"/>
            </a:endParaRPr>
          </a:p>
          <a:p>
            <a:r>
              <a:rPr lang="en-US" sz="1800" b="1" i="1" dirty="0" smtClean="0">
                <a:latin typeface="Times New Roman" panose="02020603050405020304" pitchFamily="18" charset="0"/>
                <a:cs typeface="Times New Roman" panose="02020603050405020304" pitchFamily="18" charset="0"/>
              </a:rPr>
              <a:t>Weather Dataset</a:t>
            </a:r>
          </a:p>
          <a:p>
            <a:pPr lvl="1"/>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have collected the weather </a:t>
            </a:r>
            <a:r>
              <a:rPr lang="en-US" sz="1600" dirty="0" smtClean="0">
                <a:latin typeface="Times New Roman" panose="02020603050405020304" pitchFamily="18" charset="0"/>
                <a:cs typeface="Times New Roman" panose="02020603050405020304" pitchFamily="18" charset="0"/>
              </a:rPr>
              <a:t>dataset </a:t>
            </a:r>
            <a:r>
              <a:rPr lang="en-US" sz="1600" dirty="0" smtClean="0">
                <a:solidFill>
                  <a:schemeClr val="tx1"/>
                </a:solidFill>
                <a:latin typeface="Times New Roman" panose="02020603050405020304" pitchFamily="18" charset="0"/>
                <a:cs typeface="Times New Roman" panose="02020603050405020304" pitchFamily="18" charset="0"/>
              </a:rPr>
              <a:t>for </a:t>
            </a:r>
            <a:r>
              <a:rPr lang="en-US" sz="1600" dirty="0">
                <a:solidFill>
                  <a:schemeClr val="tx1"/>
                </a:solidFill>
                <a:latin typeface="Times New Roman" panose="02020603050405020304" pitchFamily="18" charset="0"/>
                <a:cs typeface="Times New Roman" panose="02020603050405020304" pitchFamily="18" charset="0"/>
              </a:rPr>
              <a:t>Dhaka city from 2016 to 2019 </a:t>
            </a:r>
            <a:r>
              <a:rPr lang="en-US" sz="1600" dirty="0" smtClean="0">
                <a:solidFill>
                  <a:schemeClr val="tx1"/>
                </a:solidFill>
                <a:latin typeface="Times New Roman" panose="02020603050405020304" pitchFamily="18" charset="0"/>
                <a:cs typeface="Times New Roman" panose="02020603050405020304" pitchFamily="18" charset="0"/>
              </a:rPr>
              <a:t>from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website </a:t>
            </a:r>
            <a:r>
              <a:rPr lang="en-US" sz="16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xmlns:lc="http://schemas.openxmlformats.org/drawingml/2006/lockedCanvas" val="tx"/>
                    </a:ext>
                  </a:extLst>
                </a:hlinkClick>
              </a:rPr>
              <a:t>https://en.tutiempo.net/</a:t>
            </a:r>
            <a:r>
              <a:rPr lang="en-US" sz="1600" dirty="0">
                <a:solidFill>
                  <a:srgbClr val="0070C0"/>
                </a:solidFill>
                <a:latin typeface="Times New Roman" panose="02020603050405020304" pitchFamily="18" charset="0"/>
                <a:cs typeface="Times New Roman" panose="02020603050405020304" pitchFamily="18" charset="0"/>
              </a:rPr>
              <a:t>. </a:t>
            </a:r>
            <a:endParaRPr lang="en-US" sz="1600" dirty="0" smtClean="0">
              <a:solidFill>
                <a:srgbClr val="0070C0"/>
              </a:solidFill>
              <a:latin typeface="Times New Roman" panose="02020603050405020304" pitchFamily="18" charset="0"/>
              <a:cs typeface="Times New Roman" panose="02020603050405020304" pitchFamily="18" charset="0"/>
            </a:endParaRPr>
          </a:p>
          <a:p>
            <a:pPr lvl="1"/>
            <a:r>
              <a:rPr lang="en-US" sz="1600" dirty="0" smtClean="0">
                <a:solidFill>
                  <a:schemeClr val="tx1"/>
                </a:solidFill>
                <a:latin typeface="Times New Roman" panose="02020603050405020304" pitchFamily="18" charset="0"/>
                <a:cs typeface="Times New Roman" panose="02020603050405020304" pitchFamily="18" charset="0"/>
              </a:rPr>
              <a:t>It </a:t>
            </a:r>
            <a:r>
              <a:rPr lang="en-US" sz="1600" dirty="0">
                <a:solidFill>
                  <a:schemeClr val="tx1"/>
                </a:solidFill>
                <a:latin typeface="Times New Roman" panose="02020603050405020304" pitchFamily="18" charset="0"/>
                <a:cs typeface="Times New Roman" panose="02020603050405020304" pitchFamily="18" charset="0"/>
              </a:rPr>
              <a:t>had a total of </a:t>
            </a:r>
            <a:r>
              <a:rPr lang="en-US" sz="1600" dirty="0" smtClean="0">
                <a:solidFill>
                  <a:schemeClr val="tx1"/>
                </a:solidFill>
                <a:latin typeface="Times New Roman" panose="02020603050405020304" pitchFamily="18" charset="0"/>
                <a:cs typeface="Times New Roman" panose="02020603050405020304" pitchFamily="18" charset="0"/>
              </a:rPr>
              <a:t>1300+ </a:t>
            </a:r>
            <a:r>
              <a:rPr lang="en-US" sz="1600" dirty="0">
                <a:solidFill>
                  <a:schemeClr val="tx1"/>
                </a:solidFill>
                <a:latin typeface="Times New Roman" panose="02020603050405020304" pitchFamily="18" charset="0"/>
                <a:cs typeface="Times New Roman" panose="02020603050405020304" pitchFamily="18" charset="0"/>
              </a:rPr>
              <a:t>instances and 19 </a:t>
            </a:r>
            <a:r>
              <a:rPr lang="en-US" sz="1600" dirty="0" smtClean="0">
                <a:solidFill>
                  <a:schemeClr val="tx1"/>
                </a:solidFill>
                <a:latin typeface="Times New Roman" panose="02020603050405020304" pitchFamily="18" charset="0"/>
                <a:cs typeface="Times New Roman" panose="02020603050405020304" pitchFamily="18" charset="0"/>
              </a:rPr>
              <a:t>attributes.</a:t>
            </a:r>
          </a:p>
          <a:p>
            <a:pPr marL="533400" lvl="1" indent="0">
              <a:buNone/>
            </a:pPr>
            <a:endParaRPr lang="en-US" sz="1050" dirty="0" smtClean="0">
              <a:solidFill>
                <a:schemeClr val="tx1"/>
              </a:solidFill>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Air </a:t>
            </a:r>
            <a:r>
              <a:rPr lang="en-US" sz="1800" b="1" i="1" dirty="0" smtClean="0">
                <a:latin typeface="Times New Roman" panose="02020603050405020304" pitchFamily="18" charset="0"/>
                <a:cs typeface="Times New Roman" panose="02020603050405020304" pitchFamily="18" charset="0"/>
              </a:rPr>
              <a:t>pollution Dataset: </a:t>
            </a:r>
          </a:p>
          <a:p>
            <a:pPr lvl="1"/>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data set is collected from the site of National Oceanic and Atmospheric Administration (NOAA). </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data-set obtained has more than 31,000 instances. </a:t>
            </a:r>
            <a:endParaRPr lang="en-US" sz="2000" i="1" dirty="0" smtClean="0">
              <a:latin typeface="Times New Roman" panose="02020603050405020304" pitchFamily="18" charset="0"/>
              <a:cs typeface="Times New Roman" panose="02020603050405020304" pitchFamily="18" charset="0"/>
            </a:endParaRPr>
          </a:p>
          <a:p>
            <a:pPr lvl="1"/>
            <a:endParaRPr lang="en-US" sz="2000" i="1" dirty="0">
              <a:latin typeface="Times New Roman" panose="02020603050405020304" pitchFamily="18" charset="0"/>
              <a:cs typeface="Times New Roman" panose="02020603050405020304" pitchFamily="18" charset="0"/>
            </a:endParaRPr>
          </a:p>
          <a:p>
            <a:pPr lvl="1"/>
            <a:endParaRPr lang="en-US" sz="2000" i="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95661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Datasets (Cont.)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EAB590EB-F33C-4187-9E99-1F0DF7424B5D}"/>
              </a:ext>
            </a:extLst>
          </p:cNvPr>
          <p:cNvPicPr>
            <a:picLocks noChangeAspect="1"/>
          </p:cNvPicPr>
          <p:nvPr/>
        </p:nvPicPr>
        <p:blipFill>
          <a:blip r:embed="rId2"/>
          <a:stretch>
            <a:fillRect/>
          </a:stretch>
        </p:blipFill>
        <p:spPr>
          <a:xfrm>
            <a:off x="2228849" y="1076324"/>
            <a:ext cx="6162676" cy="3665791"/>
          </a:xfrm>
          <a:prstGeom prst="rect">
            <a:avLst/>
          </a:prstGeom>
        </p:spPr>
      </p:pic>
      <p:sp>
        <p:nvSpPr>
          <p:cNvPr id="6" name="TextBox 5">
            <a:extLst>
              <a:ext uri="{FF2B5EF4-FFF2-40B4-BE49-F238E27FC236}">
                <a16:creationId xmlns:a16="http://schemas.microsoft.com/office/drawing/2014/main" id="{63B7CA2E-4208-4AB2-B1AE-2829236F04B1}"/>
              </a:ext>
            </a:extLst>
          </p:cNvPr>
          <p:cNvSpPr txBox="1"/>
          <p:nvPr/>
        </p:nvSpPr>
        <p:spPr>
          <a:xfrm>
            <a:off x="3771900" y="4618290"/>
            <a:ext cx="1930646" cy="30777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Weather </a:t>
            </a:r>
            <a:r>
              <a:rPr lang="en-US" dirty="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1625066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3190</TotalTime>
  <Words>2093</Words>
  <Application>Microsoft Office PowerPoint</Application>
  <PresentationFormat>On-screen Show (16:9)</PresentationFormat>
  <Paragraphs>338</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Barlow Light</vt:lpstr>
      <vt:lpstr>SimSun</vt:lpstr>
      <vt:lpstr>Times New Roman</vt:lpstr>
      <vt:lpstr>Cambria Math</vt:lpstr>
      <vt:lpstr>Barlow SemiBold</vt:lpstr>
      <vt:lpstr>Arial</vt:lpstr>
      <vt:lpstr>Wingdings</vt:lpstr>
      <vt:lpstr>Lodovico template</vt:lpstr>
      <vt:lpstr>Presentation on: Application of Data Mining Techniques on Air Pollution of Dhaka City Paper ID: 55 Proceedings of 2020 IEEE 10th International Conference on Intelligent Systems </vt:lpstr>
      <vt:lpstr>PowerPoint Presentation</vt:lpstr>
      <vt:lpstr>PowerPoint Presentation</vt:lpstr>
      <vt:lpstr>PowerPoint Presentation</vt:lpstr>
      <vt:lpstr>Introduction</vt:lpstr>
      <vt:lpstr>Background Study</vt:lpstr>
      <vt:lpstr>Background Study (Cont.) </vt:lpstr>
      <vt:lpstr>Datasets</vt:lpstr>
      <vt:lpstr>Datasets (Cont.)</vt:lpstr>
      <vt:lpstr>Standard AQI Level Implication</vt:lpstr>
      <vt:lpstr>Dataset Preprocessing</vt:lpstr>
      <vt:lpstr>Dataset Preprocessing (Cont.)</vt:lpstr>
      <vt:lpstr>Methodology</vt:lpstr>
      <vt:lpstr>Methodology (Cont.)</vt:lpstr>
      <vt:lpstr>Methodology (Cont.) - Classifiers</vt:lpstr>
      <vt:lpstr>Methodology (cont.)</vt:lpstr>
      <vt:lpstr>Methodology (cont.) - Deep Learning</vt:lpstr>
      <vt:lpstr>Result Analysis – Classifiers</vt:lpstr>
      <vt:lpstr>Result Analysis (Cont.) – Classifiers</vt:lpstr>
      <vt:lpstr>Result Analysis (Cont.) – Classifiers</vt:lpstr>
      <vt:lpstr>Result Analysis (Cont.) - LSTM</vt:lpstr>
      <vt:lpstr>Result Analysis (Cont.) – LSTM </vt:lpstr>
      <vt:lpstr>Conclusion</vt:lpstr>
      <vt:lpstr>Limitation of Study &amp; 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Detection From Smartphone Sensor Data</dc:title>
  <dc:creator>MD Rashad Tanjim</dc:creator>
  <cp:lastModifiedBy>MD Rashad Tanjim</cp:lastModifiedBy>
  <cp:revision>94</cp:revision>
  <dcterms:modified xsi:type="dcterms:W3CDTF">2020-08-09T17:06:42Z</dcterms:modified>
</cp:coreProperties>
</file>