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7" r:id="rId3"/>
    <p:sldId id="258" r:id="rId4"/>
    <p:sldId id="259" r:id="rId5"/>
    <p:sldId id="260" r:id="rId6"/>
    <p:sldId id="261" r:id="rId7"/>
    <p:sldId id="297" r:id="rId8"/>
    <p:sldId id="263" r:id="rId9"/>
    <p:sldId id="264" r:id="rId10"/>
    <p:sldId id="265" r:id="rId11"/>
    <p:sldId id="266" r:id="rId12"/>
    <p:sldId id="267" r:id="rId13"/>
    <p:sldId id="271" r:id="rId14"/>
    <p:sldId id="274" r:id="rId15"/>
    <p:sldId id="298" r:id="rId16"/>
    <p:sldId id="280" r:id="rId17"/>
  </p:sldIdLst>
  <p:sldSz cx="9144000" cy="5143500" type="screen16x9"/>
  <p:notesSz cx="6858000" cy="9144000"/>
  <p:embeddedFontLst>
    <p:embeddedFont>
      <p:font typeface="Squada One" panose="020B0604020202020204" charset="0"/>
      <p:regular r:id="rId19"/>
    </p:embeddedFont>
    <p:embeddedFont>
      <p:font typeface="Roboto Condensed Light" panose="02000000000000000000" pitchFamily="2"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Exo 2"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F84954-B9BB-4D3A-B41C-021499348ECE}">
  <a:tblStyle styleId="{73F84954-B9BB-4D3A-B41C-021499348E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104" d="100"/>
          <a:sy n="104" d="100"/>
        </p:scale>
        <p:origin x="6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92" name="Google Shape;92;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5">
  <p:cSld name="CUSTOM_30">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08" name="Google Shape;108;p18"/>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p:cSld name="CUSTOM_26">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0" name="Google Shape;50;p9"/>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2" name="Google Shape;52;p9"/>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4" name="Google Shape;54;p9"/>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61" r:id="rId10"/>
    <p:sldLayoutId id="2147483664"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ywk991112/pytorch-chatbot" TargetMode="External"/><Relationship Id="rId7" Type="http://schemas.openxmlformats.org/officeDocument/2006/relationships/hyperlink" Target="https://www.cs.cornell.edu/~cristian/Cornell_Movie-Dialogs_Corpus.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pytorch.org/tutorials/beginner/chatbot_tutorial.html" TargetMode="External"/><Relationship Id="rId5" Type="http://schemas.openxmlformats.org/officeDocument/2006/relationships/hyperlink" Target="https://github.com/floydhub/textutil-preprocess-cornell-movie-corpus" TargetMode="External"/><Relationship Id="rId4" Type="http://schemas.openxmlformats.org/officeDocument/2006/relationships/hyperlink" Target="https://github.com/spro/practical-pytorch/tree/master/seq2seq-transl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4636654" y="3175999"/>
            <a:ext cx="4020235" cy="12482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Using Deep Learning  Techniques with </a:t>
            </a:r>
            <a:r>
              <a:rPr lang="en-US" dirty="0" err="1" smtClean="0"/>
              <a:t>Pytorch</a:t>
            </a:r>
            <a:endParaRPr lang="en-US" dirty="0" smtClean="0"/>
          </a:p>
          <a:p>
            <a:pPr marL="0" lvl="0" indent="0" algn="r" rtl="0">
              <a:spcBef>
                <a:spcPts val="0"/>
              </a:spcBef>
              <a:spcAft>
                <a:spcPts val="0"/>
              </a:spcAft>
              <a:buNone/>
            </a:pPr>
            <a:endParaRPr lang="en-US" dirty="0"/>
          </a:p>
          <a:p>
            <a:pPr marL="0" lvl="0" indent="0" algn="r" rtl="0">
              <a:spcBef>
                <a:spcPts val="0"/>
              </a:spcBef>
              <a:spcAft>
                <a:spcPts val="0"/>
              </a:spcAft>
              <a:buNone/>
            </a:pPr>
            <a:endParaRPr lang="en-US" dirty="0" smtClean="0"/>
          </a:p>
          <a:p>
            <a:pPr marL="0" lvl="0" indent="0" algn="r" rtl="0">
              <a:spcBef>
                <a:spcPts val="0"/>
              </a:spcBef>
              <a:spcAft>
                <a:spcPts val="0"/>
              </a:spcAft>
              <a:buNone/>
            </a:pPr>
            <a:endParaRPr lang="en-US" dirty="0" smtClean="0"/>
          </a:p>
          <a:p>
            <a:pPr marL="0" lvl="0" indent="0" algn="r" rtl="0">
              <a:spcBef>
                <a:spcPts val="0"/>
              </a:spcBef>
              <a:spcAft>
                <a:spcPts val="0"/>
              </a:spcAft>
              <a:buNone/>
            </a:pPr>
            <a:endParaRPr lang="en-US" dirty="0" smtClean="0"/>
          </a:p>
          <a:p>
            <a:pPr marL="0" lvl="0" indent="0" algn="r" rtl="0">
              <a:spcBef>
                <a:spcPts val="0"/>
              </a:spcBef>
              <a:spcAft>
                <a:spcPts val="0"/>
              </a:spcAft>
              <a:buNone/>
            </a:pPr>
            <a:endParaRPr dirty="0"/>
          </a:p>
        </p:txBody>
      </p:sp>
      <p:sp>
        <p:nvSpPr>
          <p:cNvPr id="137" name="Google Shape;137;p28"/>
          <p:cNvSpPr txBox="1">
            <a:spLocks noGrp="1"/>
          </p:cNvSpPr>
          <p:nvPr>
            <p:ph type="ctrTitle"/>
          </p:nvPr>
        </p:nvSpPr>
        <p:spPr>
          <a:xfrm>
            <a:off x="332676" y="1393700"/>
            <a:ext cx="8324214" cy="1782300"/>
          </a:xfrm>
          <a:prstGeom prst="rect">
            <a:avLst/>
          </a:prstGeom>
        </p:spPr>
        <p:txBody>
          <a:bodyPr spcFirstLastPara="1" wrap="square" lIns="91425" tIns="91425" rIns="91425" bIns="91425" anchor="b" anchorCtr="0">
            <a:noAutofit/>
          </a:bodyPr>
          <a:lstStyle/>
          <a:p>
            <a:pPr lvl="0"/>
            <a:r>
              <a:rPr lang="en-US" dirty="0">
                <a:solidFill>
                  <a:srgbClr val="434343"/>
                </a:solidFill>
              </a:rPr>
              <a:t>Real-Time Conversational AI Bot in Bengali Language</a:t>
            </a:r>
            <a:endParaRPr dirty="0">
              <a:solidFill>
                <a:srgbClr val="434343"/>
              </a:solidFill>
            </a:endParaRPr>
          </a:p>
        </p:txBody>
      </p:sp>
      <p:cxnSp>
        <p:nvCxnSpPr>
          <p:cNvPr id="138" name="Google Shape;138;p28"/>
          <p:cNvCxnSpPr/>
          <p:nvPr/>
        </p:nvCxnSpPr>
        <p:spPr>
          <a:xfrm>
            <a:off x="5883564" y="3176000"/>
            <a:ext cx="3348611" cy="0"/>
          </a:xfrm>
          <a:prstGeom prst="straightConnector1">
            <a:avLst/>
          </a:prstGeom>
          <a:noFill/>
          <a:ln w="9525" cap="flat" cmpd="sng">
            <a:solidFill>
              <a:schemeClr val="dk1"/>
            </a:solidFill>
            <a:prstDash val="solid"/>
            <a:round/>
            <a:headEnd type="none" w="med" len="med"/>
            <a:tailEnd type="none" w="med" len="med"/>
          </a:ln>
        </p:spPr>
      </p:cxnSp>
      <p:sp>
        <p:nvSpPr>
          <p:cNvPr id="6" name="Google Shape;136;p28"/>
          <p:cNvSpPr txBox="1">
            <a:spLocks/>
          </p:cNvSpPr>
          <p:nvPr/>
        </p:nvSpPr>
        <p:spPr>
          <a:xfrm>
            <a:off x="6973456" y="3800108"/>
            <a:ext cx="1683434" cy="9975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9pPr>
          </a:lstStyle>
          <a:p>
            <a:pPr marL="0" indent="0" algn="l"/>
            <a:r>
              <a:rPr lang="en-US" dirty="0" smtClean="0"/>
              <a:t>Name: MD Rashad Tanjim</a:t>
            </a:r>
          </a:p>
          <a:p>
            <a:pPr marL="0" indent="0" algn="l"/>
            <a:r>
              <a:rPr lang="en-US" dirty="0" smtClean="0"/>
              <a:t>ID: 1620952042</a:t>
            </a:r>
          </a:p>
          <a:p>
            <a:pPr marL="0" indent="0" algn="l"/>
            <a:r>
              <a:rPr lang="en-US" dirty="0" smtClean="0"/>
              <a:t>Subject: CSE465</a:t>
            </a:r>
          </a:p>
          <a:p>
            <a:pPr marL="0" indent="0" algn="l"/>
            <a:r>
              <a:rPr lang="en-US" dirty="0" smtClean="0"/>
              <a:t>Faculty: AZK</a:t>
            </a:r>
          </a:p>
          <a:p>
            <a:pPr marL="0" indent="0" algn="l"/>
            <a:r>
              <a:rPr lang="en-US" dirty="0" smtClean="0"/>
              <a:t>Section: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1964851" y="304800"/>
            <a:ext cx="5214300" cy="5911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Previous Works</a:t>
            </a:r>
            <a:endParaRPr dirty="0"/>
          </a:p>
        </p:txBody>
      </p:sp>
      <p:sp>
        <p:nvSpPr>
          <p:cNvPr id="7" name="Rectangle 6"/>
          <p:cNvSpPr/>
          <p:nvPr/>
        </p:nvSpPr>
        <p:spPr>
          <a:xfrm>
            <a:off x="609600" y="895927"/>
            <a:ext cx="8220364" cy="4185761"/>
          </a:xfrm>
          <a:prstGeom prst="rect">
            <a:avLst/>
          </a:prstGeom>
        </p:spPr>
        <p:txBody>
          <a:bodyPr wrap="square">
            <a:spAutoFit/>
          </a:bodyPr>
          <a:lstStyle/>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Personalizing </a:t>
            </a:r>
            <a:r>
              <a:rPr lang="en-US" dirty="0">
                <a:solidFill>
                  <a:schemeClr val="tx1"/>
                </a:solidFill>
                <a:latin typeface="Roboto Condensed Light" panose="02000000000000000000" pitchFamily="2" charset="0"/>
                <a:ea typeface="Roboto Condensed Light" panose="02000000000000000000" pitchFamily="2" charset="0"/>
              </a:rPr>
              <a:t>Dialogue Agents: I have a dog, do you have pets too</a:t>
            </a:r>
            <a:r>
              <a:rPr lang="en-US" dirty="0" smtClean="0">
                <a:solidFill>
                  <a:schemeClr val="tx1"/>
                </a:solidFill>
                <a:latin typeface="Roboto Condensed Light" panose="02000000000000000000" pitchFamily="2" charset="0"/>
                <a:ea typeface="Roboto Condensed Light" panose="02000000000000000000" pitchFamily="2" charset="0"/>
              </a:rPr>
              <a:t>?</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Dialogue </a:t>
            </a:r>
            <a:r>
              <a:rPr lang="en-US" dirty="0">
                <a:solidFill>
                  <a:schemeClr val="tx1"/>
                </a:solidFill>
                <a:latin typeface="Roboto Condensed Light" panose="02000000000000000000" pitchFamily="2" charset="0"/>
                <a:ea typeface="Roboto Condensed Light" panose="02000000000000000000" pitchFamily="2" charset="0"/>
              </a:rPr>
              <a:t>Learning with Human Teaching and Feedback in End-to-End Trainable Task-Oriented  </a:t>
            </a:r>
            <a:r>
              <a:rPr lang="en-US" dirty="0" smtClean="0">
                <a:solidFill>
                  <a:schemeClr val="tx1"/>
                </a:solidFill>
                <a:latin typeface="Roboto Condensed Light" panose="02000000000000000000" pitchFamily="2" charset="0"/>
                <a:ea typeface="Roboto Condensed Light" panose="02000000000000000000" pitchFamily="2" charset="0"/>
              </a:rPr>
              <a:t>Dialogue Systems</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Sounding </a:t>
            </a:r>
            <a:r>
              <a:rPr lang="en-US" dirty="0">
                <a:solidFill>
                  <a:schemeClr val="tx1"/>
                </a:solidFill>
                <a:latin typeface="Roboto Condensed Light" panose="02000000000000000000" pitchFamily="2" charset="0"/>
                <a:ea typeface="Roboto Condensed Light" panose="02000000000000000000" pitchFamily="2" charset="0"/>
              </a:rPr>
              <a:t>Board: A User-Centric and Content-Driven Social </a:t>
            </a:r>
            <a:r>
              <a:rPr lang="en-US" dirty="0" err="1" smtClean="0">
                <a:solidFill>
                  <a:schemeClr val="tx1"/>
                </a:solidFill>
                <a:latin typeface="Roboto Condensed Light" panose="02000000000000000000" pitchFamily="2" charset="0"/>
                <a:ea typeface="Roboto Condensed Light" panose="02000000000000000000" pitchFamily="2" charset="0"/>
              </a:rPr>
              <a:t>Chatbot</a:t>
            </a:r>
            <a:endParaRPr lang="en-US" dirty="0" smtClean="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Training </a:t>
            </a:r>
            <a:r>
              <a:rPr lang="en-US" dirty="0">
                <a:solidFill>
                  <a:schemeClr val="tx1"/>
                </a:solidFill>
                <a:latin typeface="Roboto Condensed Light" panose="02000000000000000000" pitchFamily="2" charset="0"/>
                <a:ea typeface="Roboto Condensed Light" panose="02000000000000000000" pitchFamily="2" charset="0"/>
              </a:rPr>
              <a:t>Millions of Personalized Dialogue </a:t>
            </a:r>
            <a:r>
              <a:rPr lang="en-US" dirty="0" smtClean="0">
                <a:solidFill>
                  <a:schemeClr val="tx1"/>
                </a:solidFill>
                <a:latin typeface="Roboto Condensed Light" panose="02000000000000000000" pitchFamily="2" charset="0"/>
                <a:ea typeface="Roboto Condensed Light" panose="02000000000000000000" pitchFamily="2" charset="0"/>
              </a:rPr>
              <a:t>Agents</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a:t>
            </a:r>
            <a:r>
              <a:rPr lang="en-US" dirty="0" err="1" smtClean="0">
                <a:solidFill>
                  <a:schemeClr val="tx1"/>
                </a:solidFill>
                <a:latin typeface="Roboto Condensed Light" panose="02000000000000000000" pitchFamily="2" charset="0"/>
                <a:ea typeface="Roboto Condensed Light" panose="02000000000000000000" pitchFamily="2" charset="0"/>
              </a:rPr>
              <a:t>MultiWOZ</a:t>
            </a:r>
            <a:r>
              <a:rPr lang="en-US" dirty="0" smtClean="0">
                <a:solidFill>
                  <a:schemeClr val="tx1"/>
                </a:solidFill>
                <a:latin typeface="Roboto Condensed Light" panose="02000000000000000000" pitchFamily="2" charset="0"/>
                <a:ea typeface="Roboto Condensed Light" panose="02000000000000000000" pitchFamily="2" charset="0"/>
              </a:rPr>
              <a:t> </a:t>
            </a:r>
            <a:r>
              <a:rPr lang="en-US" dirty="0">
                <a:solidFill>
                  <a:schemeClr val="tx1"/>
                </a:solidFill>
                <a:latin typeface="Roboto Condensed Light" panose="02000000000000000000" pitchFamily="2" charset="0"/>
                <a:ea typeface="Roboto Condensed Light" panose="02000000000000000000" pitchFamily="2" charset="0"/>
              </a:rPr>
              <a:t>– A Large-Scale Multi-Domain Wizard-of-Oz Dataset for Task-Oriented Dialogue </a:t>
            </a:r>
            <a:r>
              <a:rPr lang="en-US" dirty="0" smtClean="0">
                <a:solidFill>
                  <a:schemeClr val="tx1"/>
                </a:solidFill>
                <a:latin typeface="Roboto Condensed Light" panose="02000000000000000000" pitchFamily="2" charset="0"/>
                <a:ea typeface="Roboto Condensed Light" panose="02000000000000000000" pitchFamily="2" charset="0"/>
              </a:rPr>
              <a:t>Modelling</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Semantic </a:t>
            </a:r>
            <a:r>
              <a:rPr lang="en-US" dirty="0">
                <a:solidFill>
                  <a:schemeClr val="tx1"/>
                </a:solidFill>
                <a:latin typeface="Roboto Condensed Light" panose="02000000000000000000" pitchFamily="2" charset="0"/>
                <a:ea typeface="Roboto Condensed Light" panose="02000000000000000000" pitchFamily="2" charset="0"/>
              </a:rPr>
              <a:t>Parsing for Task Oriented Dialog using Hierarchical </a:t>
            </a:r>
            <a:r>
              <a:rPr lang="en-US" dirty="0" smtClean="0">
                <a:solidFill>
                  <a:schemeClr val="tx1"/>
                </a:solidFill>
                <a:latin typeface="Roboto Condensed Light" panose="02000000000000000000" pitchFamily="2" charset="0"/>
                <a:ea typeface="Roboto Condensed Light" panose="02000000000000000000" pitchFamily="2" charset="0"/>
              </a:rPr>
              <a:t>Representations</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Towards </a:t>
            </a:r>
            <a:r>
              <a:rPr lang="en-US" dirty="0">
                <a:solidFill>
                  <a:schemeClr val="tx1"/>
                </a:solidFill>
                <a:latin typeface="Roboto Condensed Light" panose="02000000000000000000" pitchFamily="2" charset="0"/>
                <a:ea typeface="Roboto Condensed Light" panose="02000000000000000000" pitchFamily="2" charset="0"/>
              </a:rPr>
              <a:t>Universal Dialogue State </a:t>
            </a:r>
            <a:r>
              <a:rPr lang="en-US" dirty="0" smtClean="0">
                <a:solidFill>
                  <a:schemeClr val="tx1"/>
                </a:solidFill>
                <a:latin typeface="Roboto Condensed Light" panose="02000000000000000000" pitchFamily="2" charset="0"/>
                <a:ea typeface="Roboto Condensed Light" panose="02000000000000000000" pitchFamily="2" charset="0"/>
              </a:rPr>
              <a:t>Tracking</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Unsupervised </a:t>
            </a:r>
            <a:r>
              <a:rPr lang="en-US" dirty="0">
                <a:solidFill>
                  <a:schemeClr val="tx1"/>
                </a:solidFill>
                <a:latin typeface="Roboto Condensed Light" panose="02000000000000000000" pitchFamily="2" charset="0"/>
                <a:ea typeface="Roboto Condensed Light" panose="02000000000000000000" pitchFamily="2" charset="0"/>
              </a:rPr>
              <a:t>Transfer Learning for Spoken Language Understanding in Intelligent </a:t>
            </a:r>
            <a:r>
              <a:rPr lang="en-US" dirty="0" smtClean="0">
                <a:solidFill>
                  <a:schemeClr val="tx1"/>
                </a:solidFill>
                <a:latin typeface="Roboto Condensed Light" panose="02000000000000000000" pitchFamily="2" charset="0"/>
                <a:ea typeface="Roboto Condensed Light" panose="02000000000000000000" pitchFamily="2" charset="0"/>
              </a:rPr>
              <a:t>Agents</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Few-Shot </a:t>
            </a:r>
            <a:r>
              <a:rPr lang="en-US" dirty="0">
                <a:solidFill>
                  <a:schemeClr val="tx1"/>
                </a:solidFill>
                <a:latin typeface="Roboto Condensed Light" panose="02000000000000000000" pitchFamily="2" charset="0"/>
                <a:ea typeface="Roboto Condensed Light" panose="02000000000000000000" pitchFamily="2" charset="0"/>
              </a:rPr>
              <a:t>Generalization Across Dialogue </a:t>
            </a:r>
            <a:r>
              <a:rPr lang="en-US" dirty="0" smtClean="0">
                <a:solidFill>
                  <a:schemeClr val="tx1"/>
                </a:solidFill>
                <a:latin typeface="Roboto Condensed Light" panose="02000000000000000000" pitchFamily="2" charset="0"/>
                <a:ea typeface="Roboto Condensed Light" panose="02000000000000000000" pitchFamily="2" charset="0"/>
              </a:rPr>
              <a:t>Tasks</a:t>
            </a:r>
          </a:p>
          <a:p>
            <a:pPr>
              <a:buFont typeface="+mj-lt"/>
              <a:buAutoNum type="arabicPeriod"/>
            </a:pPr>
            <a:endParaRPr lang="en-US" dirty="0">
              <a:solidFill>
                <a:schemeClr val="tx1"/>
              </a:solidFill>
              <a:latin typeface="Roboto Condensed Light" panose="02000000000000000000" pitchFamily="2" charset="0"/>
              <a:ea typeface="Roboto Condensed Light" panose="02000000000000000000" pitchFamily="2" charset="0"/>
            </a:endParaRPr>
          </a:p>
          <a:p>
            <a:pPr>
              <a:buFont typeface="+mj-lt"/>
              <a:buAutoNum type="arabicPeriod"/>
            </a:pPr>
            <a:r>
              <a:rPr lang="en-US" dirty="0" smtClean="0">
                <a:solidFill>
                  <a:schemeClr val="tx1"/>
                </a:solidFill>
                <a:latin typeface="Roboto Condensed Light" panose="02000000000000000000" pitchFamily="2" charset="0"/>
                <a:ea typeface="Roboto Condensed Light" panose="02000000000000000000" pitchFamily="2" charset="0"/>
              </a:rPr>
              <a:t> Learning </a:t>
            </a:r>
            <a:r>
              <a:rPr lang="en-US" dirty="0">
                <a:solidFill>
                  <a:schemeClr val="tx1"/>
                </a:solidFill>
                <a:latin typeface="Roboto Condensed Light" panose="02000000000000000000" pitchFamily="2" charset="0"/>
                <a:ea typeface="Roboto Condensed Light" panose="02000000000000000000" pitchFamily="2" charset="0"/>
              </a:rPr>
              <a:t>from Dialogue after Deployment: Feed Yourself, </a:t>
            </a:r>
            <a:r>
              <a:rPr lang="en-US" dirty="0" err="1">
                <a:solidFill>
                  <a:schemeClr val="tx1"/>
                </a:solidFill>
                <a:latin typeface="Roboto Condensed Light" panose="02000000000000000000" pitchFamily="2" charset="0"/>
                <a:ea typeface="Roboto Condensed Light" panose="02000000000000000000" pitchFamily="2" charset="0"/>
              </a:rPr>
              <a:t>Chatbot</a:t>
            </a:r>
            <a:r>
              <a:rPr lang="en-US" dirty="0">
                <a:solidFill>
                  <a:schemeClr val="tx1"/>
                </a:solidFill>
                <a:latin typeface="Roboto Condensed Light" panose="02000000000000000000" pitchFamily="2" charset="0"/>
                <a:ea typeface="Roboto Condensed Light" panose="02000000000000000000" pitchFamily="2"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4851" y="352850"/>
            <a:ext cx="5214300" cy="570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Pytorch</a:t>
            </a:r>
            <a:r>
              <a:rPr lang="en-US" dirty="0" smtClean="0"/>
              <a:t> for AI-Bot</a:t>
            </a:r>
            <a:endParaRPr dirty="0"/>
          </a:p>
        </p:txBody>
      </p:sp>
      <p:sp>
        <p:nvSpPr>
          <p:cNvPr id="8" name="Rectangle 1"/>
          <p:cNvSpPr>
            <a:spLocks noGrp="1" noChangeArrowheads="1"/>
          </p:cNvSpPr>
          <p:nvPr>
            <p:ph type="subTitle" idx="4"/>
          </p:nvPr>
        </p:nvSpPr>
        <p:spPr bwMode="auto">
          <a:xfrm>
            <a:off x="1016000" y="1289345"/>
            <a:ext cx="78139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err="1" smtClean="0">
                <a:ln>
                  <a:noFill/>
                </a:ln>
                <a:solidFill>
                  <a:schemeClr val="tx1"/>
                </a:solidFill>
                <a:effectLst/>
                <a:latin typeface="Roboto Condensed Light" panose="02000000000000000000" pitchFamily="2" charset="0"/>
                <a:ea typeface="Roboto Condensed Light" panose="02000000000000000000" pitchFamily="2" charset="0"/>
              </a:rPr>
              <a:t>PyTorch’s</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 RNN modules (RNN, LSTM, GRU) can be used like any</a:t>
            </a:r>
            <a:r>
              <a:rPr lang="en-US" altLang="en-US" sz="1400" dirty="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other non</a:t>
            </a:r>
            <a:r>
              <a:rPr kumimoji="0" lang="en-US" altLang="en-US" sz="1400" b="0" i="0" u="none" strike="noStrike" cap="none" normalizeH="0" dirty="0" smtClean="0">
                <a:ln>
                  <a:noFill/>
                </a:ln>
                <a:solidFill>
                  <a:schemeClr val="tx1"/>
                </a:solidFill>
                <a:effectLst/>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recurrent layers by simply passing them the entire input</a:t>
            </a:r>
            <a:r>
              <a:rPr lang="en-US" altLang="en-US" sz="1400" dirty="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sequence (or batch of sequences).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I will use the GRU layer like this in</a:t>
            </a:r>
            <a:r>
              <a:rPr lang="en-US" altLang="en-US" sz="1400" dirty="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the ”encoder”. The reality is that under the hood, there is an</a:t>
            </a:r>
            <a:r>
              <a:rPr lang="en-US" altLang="en-US" sz="1400" dirty="0" smtClean="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iterative process looping over each time step calculating hidden states.</a:t>
            </a:r>
            <a:endParaRPr lang="en-US" altLang="en-US" sz="1400" dirty="0" smtClean="0">
              <a:solidFill>
                <a:schemeClr val="tx1"/>
              </a:solidFill>
              <a:latin typeface="Roboto Condensed Light" panose="02000000000000000000" pitchFamily="2" charset="0"/>
              <a:ea typeface="Roboto Condensed Light" panose="02000000000000000000" pitchFamily="2"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Alternatively, </a:t>
            </a:r>
            <a:r>
              <a:rPr lang="en-US" altLang="en-US" sz="1400" dirty="0" smtClean="0">
                <a:solidFill>
                  <a:schemeClr val="tx1"/>
                </a:solidFill>
                <a:latin typeface="Roboto Condensed Light" panose="02000000000000000000" pitchFamily="2" charset="0"/>
                <a:ea typeface="Roboto Condensed Light" panose="02000000000000000000" pitchFamily="2" charset="0"/>
              </a:rPr>
              <a:t>It </a:t>
            </a:r>
            <a:r>
              <a:rPr kumimoji="0" lang="en-US" altLang="en-US" sz="1400" b="0" i="0" u="none" strike="noStrike" cap="none" normalizeH="0" dirty="0" smtClean="0">
                <a:ln>
                  <a:noFill/>
                </a:ln>
                <a:solidFill>
                  <a:schemeClr val="tx1"/>
                </a:solidFill>
                <a:effectLst/>
                <a:latin typeface="Roboto Condensed Light" panose="02000000000000000000" pitchFamily="2" charset="0"/>
                <a:ea typeface="Roboto Condensed Light" panose="02000000000000000000" pitchFamily="2" charset="0"/>
              </a:rPr>
              <a:t>can r</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un these modules one time</a:t>
            </a:r>
            <a:r>
              <a:rPr kumimoji="0" lang="en-US" altLang="en-US" sz="1400" b="0" i="0" u="none" strike="noStrike" cap="none" normalizeH="0" dirty="0" smtClean="0">
                <a:ln>
                  <a:noFill/>
                </a:ln>
                <a:solidFill>
                  <a:schemeClr val="tx1"/>
                </a:solidFill>
                <a:effectLst/>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step at a time. In</a:t>
            </a:r>
            <a:r>
              <a:rPr lang="en-US" altLang="en-US" sz="1400" dirty="0" smtClean="0">
                <a:solidFill>
                  <a:schemeClr val="tx1"/>
                </a:solidFill>
                <a:latin typeface="Roboto Condensed Light" panose="02000000000000000000" pitchFamily="2" charset="0"/>
                <a:ea typeface="Roboto Condensed Light" panose="02000000000000000000" pitchFamily="2" charset="0"/>
              </a:rPr>
              <a:t> t</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his case, </a:t>
            </a:r>
            <a:r>
              <a:rPr lang="en-US" altLang="en-US" sz="1400" dirty="0" smtClean="0">
                <a:solidFill>
                  <a:schemeClr val="tx1"/>
                </a:solidFill>
                <a:latin typeface="Roboto Condensed Light" panose="02000000000000000000" pitchFamily="2" charset="0"/>
                <a:ea typeface="Roboto Condensed Light" panose="02000000000000000000" pitchFamily="2" charset="0"/>
              </a:rPr>
              <a:t>I need to do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manually loop over the sequences during the training</a:t>
            </a:r>
            <a:r>
              <a:rPr lang="en-US" altLang="en-US" sz="1400" dirty="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process like we must do for the ``decoder`` model.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As long as</a:t>
            </a:r>
            <a:r>
              <a:rPr lang="en-US" altLang="en-US" sz="1400" dirty="0">
                <a:solidFill>
                  <a:schemeClr val="tx1"/>
                </a:solidFill>
                <a:latin typeface="Roboto Condensed Light" panose="02000000000000000000" pitchFamily="2" charset="0"/>
                <a:ea typeface="Roboto Condensed Light" panose="02000000000000000000" pitchFamily="2" charset="0"/>
              </a:rPr>
              <a:t> I</a:t>
            </a:r>
            <a:r>
              <a:rPr lang="en-US" altLang="en-US" sz="1400" dirty="0" smtClean="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maintain the correct conceptual model of these modules, implementing</a:t>
            </a:r>
            <a:r>
              <a:rPr lang="en-US" altLang="en-US" sz="1400" dirty="0">
                <a:solidFill>
                  <a:schemeClr val="tx1"/>
                </a:solidFill>
                <a:latin typeface="Roboto Condensed Light" panose="02000000000000000000" pitchFamily="2" charset="0"/>
                <a:ea typeface="Roboto Condensed Light" panose="02000000000000000000" pitchFamily="2" charset="0"/>
              </a:rPr>
              <a:t> </a:t>
            </a:r>
            <a:r>
              <a:rPr kumimoji="0" lang="en-US" altLang="en-US" sz="14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sequential models can be very straightforward.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2602059" y="423401"/>
            <a:ext cx="3858534" cy="694198"/>
          </a:xfrm>
          <a:prstGeom prst="rect">
            <a:avLst/>
          </a:prstGeom>
        </p:spPr>
        <p:txBody>
          <a:bodyPr spcFirstLastPara="1" wrap="square" lIns="91425" tIns="91425" rIns="91425" bIns="91425" anchor="ctr" anchorCtr="0">
            <a:noAutofit/>
          </a:bodyPr>
          <a:lstStyle/>
          <a:p>
            <a:r>
              <a:rPr lang="en-US" dirty="0"/>
              <a:t>Define Evaluation</a:t>
            </a:r>
          </a:p>
        </p:txBody>
      </p:sp>
      <p:sp>
        <p:nvSpPr>
          <p:cNvPr id="315" name="Google Shape;315;p39"/>
          <p:cNvSpPr txBox="1">
            <a:spLocks noGrp="1"/>
          </p:cNvSpPr>
          <p:nvPr>
            <p:ph type="subTitle" idx="1"/>
          </p:nvPr>
        </p:nvSpPr>
        <p:spPr>
          <a:xfrm>
            <a:off x="815888" y="1265170"/>
            <a:ext cx="7995603" cy="2946612"/>
          </a:xfrm>
          <a:prstGeom prst="rect">
            <a:avLst/>
          </a:prstGeom>
        </p:spPr>
        <p:txBody>
          <a:bodyPr spcFirstLastPara="1" wrap="square" lIns="91425" tIns="91425" rIns="91425" bIns="91425" anchor="t" anchorCtr="0">
            <a:noAutofit/>
          </a:bodyPr>
          <a:lstStyle/>
          <a:p>
            <a:pPr algn="l"/>
            <a:endParaRPr lang="en-US" b="1" dirty="0"/>
          </a:p>
          <a:p>
            <a:pPr algn="l">
              <a:buFont typeface="Wingdings" panose="05000000000000000000" pitchFamily="2" charset="2"/>
              <a:buChar char="Ø"/>
            </a:pPr>
            <a:r>
              <a:rPr lang="en-US" sz="1600" dirty="0"/>
              <a:t>After training a model, I</a:t>
            </a:r>
            <a:r>
              <a:rPr lang="en-US" sz="1600" dirty="0" smtClean="0"/>
              <a:t> </a:t>
            </a:r>
            <a:r>
              <a:rPr lang="en-US" sz="1600" dirty="0"/>
              <a:t>want to be able to talk to the bot </a:t>
            </a:r>
            <a:r>
              <a:rPr lang="en-US" sz="1600" dirty="0" smtClean="0"/>
              <a:t>by myself. </a:t>
            </a:r>
            <a:r>
              <a:rPr lang="en-US" sz="1600" dirty="0"/>
              <a:t>First, I</a:t>
            </a:r>
            <a:r>
              <a:rPr lang="en-US" sz="1600" dirty="0" smtClean="0"/>
              <a:t> </a:t>
            </a:r>
            <a:r>
              <a:rPr lang="en-US" sz="1600" dirty="0"/>
              <a:t>must define how I</a:t>
            </a:r>
            <a:r>
              <a:rPr lang="en-US" sz="1600" dirty="0" smtClean="0"/>
              <a:t> </a:t>
            </a:r>
            <a:r>
              <a:rPr lang="en-US" sz="1600" dirty="0"/>
              <a:t>want the model to decode the encoded input</a:t>
            </a:r>
            <a:r>
              <a:rPr lang="en-US" sz="1600" dirty="0" smtClean="0"/>
              <a:t>.</a:t>
            </a:r>
          </a:p>
          <a:p>
            <a:pPr algn="l">
              <a:buFont typeface="Wingdings" panose="05000000000000000000" pitchFamily="2" charset="2"/>
              <a:buChar char="Ø"/>
            </a:pPr>
            <a:endParaRPr lang="en-US" sz="1600" dirty="0"/>
          </a:p>
          <a:p>
            <a:pPr algn="l">
              <a:buFont typeface="Wingdings" panose="05000000000000000000" pitchFamily="2" charset="2"/>
              <a:buChar char="Ø"/>
            </a:pPr>
            <a:r>
              <a:rPr lang="en-US" sz="1600" dirty="0"/>
              <a:t>Greedy </a:t>
            </a:r>
            <a:r>
              <a:rPr lang="en-US" sz="1600" dirty="0" smtClean="0"/>
              <a:t>decoding</a:t>
            </a:r>
          </a:p>
          <a:p>
            <a:pPr algn="l">
              <a:buFont typeface="Wingdings" panose="05000000000000000000" pitchFamily="2" charset="2"/>
              <a:buChar char="Ø"/>
            </a:pPr>
            <a:endParaRPr lang="en-US" sz="1600" dirty="0"/>
          </a:p>
          <a:p>
            <a:pPr algn="l">
              <a:buFont typeface="Wingdings" panose="05000000000000000000" pitchFamily="2" charset="2"/>
              <a:buChar char="Ø"/>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ctrTitle"/>
          </p:nvPr>
        </p:nvSpPr>
        <p:spPr>
          <a:xfrm flipH="1">
            <a:off x="1302326" y="613586"/>
            <a:ext cx="7333672" cy="5302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English Conversational AI-Bot Example</a:t>
            </a:r>
            <a:endParaRPr sz="2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606" y="1259019"/>
            <a:ext cx="4915586" cy="38844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6"/>
          <p:cNvSpPr txBox="1">
            <a:spLocks noGrp="1"/>
          </p:cNvSpPr>
          <p:nvPr>
            <p:ph type="ctrTitle"/>
          </p:nvPr>
        </p:nvSpPr>
        <p:spPr>
          <a:xfrm flipH="1">
            <a:off x="2607343" y="277091"/>
            <a:ext cx="3530871" cy="7437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Focus Points</a:t>
            </a:r>
            <a:endParaRPr dirty="0"/>
          </a:p>
        </p:txBody>
      </p:sp>
      <p:sp>
        <p:nvSpPr>
          <p:cNvPr id="434" name="Google Shape;434;p46"/>
          <p:cNvSpPr txBox="1">
            <a:spLocks noGrp="1"/>
          </p:cNvSpPr>
          <p:nvPr>
            <p:ph type="subTitle" idx="1"/>
          </p:nvPr>
        </p:nvSpPr>
        <p:spPr>
          <a:xfrm>
            <a:off x="997527" y="1157727"/>
            <a:ext cx="7056581" cy="327572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v"/>
            </a:pPr>
            <a:r>
              <a:rPr lang="en-US" sz="1600" dirty="0" smtClean="0"/>
              <a:t>I will be implementing with the same way but using Bengali language.</a:t>
            </a:r>
          </a:p>
          <a:p>
            <a:pPr marL="171450" lvl="0" indent="-171450" algn="l" rtl="0">
              <a:spcBef>
                <a:spcPts val="0"/>
              </a:spcBef>
              <a:spcAft>
                <a:spcPts val="0"/>
              </a:spcAft>
              <a:buFont typeface="Wingdings" panose="05000000000000000000" pitchFamily="2" charset="2"/>
              <a:buChar char="v"/>
            </a:pPr>
            <a:endParaRPr lang="en-US" sz="1600" dirty="0"/>
          </a:p>
          <a:p>
            <a:pPr marL="171450" lvl="0" indent="-171450" algn="l" rtl="0">
              <a:spcBef>
                <a:spcPts val="0"/>
              </a:spcBef>
              <a:spcAft>
                <a:spcPts val="0"/>
              </a:spcAft>
              <a:buFont typeface="Wingdings" panose="05000000000000000000" pitchFamily="2" charset="2"/>
              <a:buChar char="v"/>
            </a:pPr>
            <a:r>
              <a:rPr lang="en-US" sz="1600" dirty="0" smtClean="0"/>
              <a:t>Another unique features I want to implement is that it will also work on Bangla language but writing form of English words such as : </a:t>
            </a:r>
          </a:p>
          <a:p>
            <a:pPr marL="171450" lvl="0" indent="-171450" algn="l" rtl="0">
              <a:spcBef>
                <a:spcPts val="0"/>
              </a:spcBef>
              <a:spcAft>
                <a:spcPts val="0"/>
              </a:spcAft>
              <a:buFont typeface="Wingdings" panose="05000000000000000000" pitchFamily="2" charset="2"/>
              <a:buChar char="v"/>
            </a:pPr>
            <a:endParaRPr lang="en-US" sz="1600" dirty="0"/>
          </a:p>
          <a:p>
            <a:pPr marL="0" lvl="0" indent="0" algn="l" rtl="0">
              <a:spcBef>
                <a:spcPts val="0"/>
              </a:spcBef>
              <a:spcAft>
                <a:spcPts val="0"/>
              </a:spcAft>
            </a:pPr>
            <a:r>
              <a:rPr lang="en-US" sz="1600" dirty="0" smtClean="0"/>
              <a:t>	 	&gt; </a:t>
            </a:r>
            <a:r>
              <a:rPr lang="en-US" sz="1600" dirty="0" err="1" smtClean="0"/>
              <a:t>Kamon</a:t>
            </a:r>
            <a:r>
              <a:rPr lang="en-US" sz="1600" dirty="0" smtClean="0"/>
              <a:t> </a:t>
            </a:r>
            <a:r>
              <a:rPr lang="en-US" sz="1600" dirty="0" err="1" smtClean="0"/>
              <a:t>acho</a:t>
            </a:r>
            <a:r>
              <a:rPr lang="en-US" sz="1600" dirty="0" smtClean="0"/>
              <a:t>? </a:t>
            </a:r>
            <a:endParaRPr lang="en-US" sz="1600" dirty="0"/>
          </a:p>
          <a:p>
            <a:pPr marL="0" lvl="0" indent="0" algn="l" rtl="0">
              <a:spcBef>
                <a:spcPts val="0"/>
              </a:spcBef>
              <a:spcAft>
                <a:spcPts val="0"/>
              </a:spcAft>
            </a:pPr>
            <a:endParaRPr lang="en-US" sz="1600" dirty="0" smtClean="0"/>
          </a:p>
          <a:p>
            <a:pPr marL="0" lvl="0" indent="0" algn="l" rtl="0">
              <a:spcBef>
                <a:spcPts val="0"/>
              </a:spcBef>
              <a:spcAft>
                <a:spcPts val="0"/>
              </a:spcAft>
            </a:pPr>
            <a:r>
              <a:rPr lang="en-US" sz="1600" dirty="0"/>
              <a:t>	</a:t>
            </a:r>
            <a:r>
              <a:rPr lang="en-US" sz="1600" dirty="0" smtClean="0"/>
              <a:t>	Bot: </a:t>
            </a:r>
            <a:r>
              <a:rPr lang="en-US" sz="1600" dirty="0" err="1" smtClean="0"/>
              <a:t>Bhalo</a:t>
            </a:r>
            <a:r>
              <a:rPr lang="en-US" sz="1600" dirty="0" smtClean="0"/>
              <a:t> </a:t>
            </a:r>
            <a:r>
              <a:rPr lang="en-US" sz="1600" dirty="0" err="1" smtClean="0"/>
              <a:t>achi</a:t>
            </a:r>
            <a:r>
              <a:rPr lang="en-US" sz="1600" dirty="0" smtClean="0"/>
              <a:t>. </a:t>
            </a:r>
            <a:r>
              <a:rPr lang="en-US" sz="1600" dirty="0" err="1" smtClean="0"/>
              <a:t>Tumi</a:t>
            </a:r>
            <a:r>
              <a:rPr lang="en-US" sz="1600" dirty="0" smtClean="0"/>
              <a:t>?</a:t>
            </a:r>
          </a:p>
          <a:p>
            <a:pPr marL="171450" lvl="0" indent="-171450" algn="l" rtl="0">
              <a:spcBef>
                <a:spcPts val="0"/>
              </a:spcBef>
              <a:spcAft>
                <a:spcPts val="0"/>
              </a:spcAft>
              <a:buFont typeface="Wingdings" panose="05000000000000000000" pitchFamily="2" charset="2"/>
              <a:buChar char="v"/>
            </a:pPr>
            <a:endParaRPr lang="en-US" sz="1600" dirty="0"/>
          </a:p>
          <a:p>
            <a:pPr marL="171450" lvl="0" indent="-171450" algn="l" rtl="0">
              <a:spcBef>
                <a:spcPts val="0"/>
              </a:spcBef>
              <a:spcAft>
                <a:spcPts val="0"/>
              </a:spcAft>
              <a:buFont typeface="Wingdings" panose="05000000000000000000" pitchFamily="2" charset="2"/>
              <a:buChar char="v"/>
            </a:pP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7;p51"/>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i="1" dirty="0" smtClean="0"/>
              <a:t> </a:t>
            </a:r>
            <a:r>
              <a:rPr lang="en" sz="1200" i="1" dirty="0"/>
              <a:t>H</a:t>
            </a:r>
            <a:r>
              <a:rPr lang="en" sz="1200" i="1" dirty="0" smtClean="0"/>
              <a:t>ave </a:t>
            </a:r>
            <a:r>
              <a:rPr lang="en" sz="1200" i="1" dirty="0"/>
              <a:t>any questions</a:t>
            </a:r>
            <a:r>
              <a:rPr lang="en" sz="1200" i="1" dirty="0" smtClean="0"/>
              <a:t>?</a:t>
            </a: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Clr>
                <a:schemeClr val="dk1"/>
              </a:buClr>
              <a:buSzPts val="1100"/>
              <a:buFont typeface="Arial"/>
              <a:buNone/>
            </a:pPr>
            <a:r>
              <a:rPr lang="en-US" dirty="0" smtClean="0"/>
              <a:t>Name: Md Rashad Tanjim</a:t>
            </a:r>
          </a:p>
          <a:p>
            <a:pPr marL="0" lvl="0" indent="0" algn="ctr" rtl="0">
              <a:spcBef>
                <a:spcPts val="0"/>
              </a:spcBef>
              <a:spcAft>
                <a:spcPts val="0"/>
              </a:spcAft>
              <a:buClr>
                <a:schemeClr val="dk1"/>
              </a:buClr>
              <a:buSzPts val="1100"/>
              <a:buFont typeface="Arial"/>
              <a:buNone/>
            </a:pPr>
            <a:r>
              <a:rPr lang="en-US" dirty="0" smtClean="0"/>
              <a:t>ID: 1620952042</a:t>
            </a:r>
            <a:endParaRPr dirty="0"/>
          </a:p>
          <a:p>
            <a:pPr marL="0" lvl="0" indent="0" algn="ctr" rtl="0">
              <a:spcBef>
                <a:spcPts val="0"/>
              </a:spcBef>
              <a:spcAft>
                <a:spcPts val="0"/>
              </a:spcAft>
              <a:buClr>
                <a:schemeClr val="dk1"/>
              </a:buClr>
              <a:buSzPts val="1100"/>
              <a:buFont typeface="Arial"/>
              <a:buNone/>
            </a:pPr>
            <a:r>
              <a:rPr lang="en-US" dirty="0" smtClean="0"/>
              <a:t>Email: r</a:t>
            </a:r>
            <a:r>
              <a:rPr lang="en" dirty="0" smtClean="0"/>
              <a:t>ashad.tanjim@northsouth.com </a:t>
            </a:r>
            <a:endParaRPr dirty="0"/>
          </a:p>
        </p:txBody>
      </p:sp>
      <p:sp>
        <p:nvSpPr>
          <p:cNvPr id="6" name="Google Shape;598;p51"/>
          <p:cNvSpPr txBox="1">
            <a:spLocks noGrp="1"/>
          </p:cNvSpPr>
          <p:nvPr>
            <p:ph type="ctrTitle"/>
          </p:nvPr>
        </p:nvSpPr>
        <p:spPr>
          <a:xfrm flipH="1">
            <a:off x="1974150" y="1403928"/>
            <a:ext cx="5195700" cy="8959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THANKS</a:t>
            </a:r>
            <a:endParaRPr sz="4800" dirty="0"/>
          </a:p>
        </p:txBody>
      </p:sp>
      <p:cxnSp>
        <p:nvCxnSpPr>
          <p:cNvPr id="7" name="Google Shape;599;p51"/>
          <p:cNvCxnSpPr/>
          <p:nvPr/>
        </p:nvCxnSpPr>
        <p:spPr>
          <a:xfrm rot="10800000">
            <a:off x="8156400" y="630088"/>
            <a:ext cx="12363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8204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1057687" y="1136073"/>
            <a:ext cx="5308200" cy="1980418"/>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endParaRPr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References</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
        <p:nvSpPr>
          <p:cNvPr id="2" name="Rectangle 1"/>
          <p:cNvSpPr/>
          <p:nvPr/>
        </p:nvSpPr>
        <p:spPr>
          <a:xfrm>
            <a:off x="1293090" y="1136073"/>
            <a:ext cx="6871855" cy="3323987"/>
          </a:xfrm>
          <a:prstGeom prst="rect">
            <a:avLst/>
          </a:prstGeom>
        </p:spPr>
        <p:txBody>
          <a:bodyPr wrap="square">
            <a:spAutoFit/>
          </a:bodyPr>
          <a:lstStyle/>
          <a:p>
            <a:pPr marL="342900" indent="-342900">
              <a:buAutoNum type="arabicParenR"/>
            </a:pPr>
            <a:r>
              <a:rPr lang="en-US" dirty="0" smtClean="0"/>
              <a:t>Yuan-</a:t>
            </a:r>
            <a:r>
              <a:rPr lang="en-US" dirty="0" err="1" smtClean="0"/>
              <a:t>Kuei</a:t>
            </a:r>
            <a:r>
              <a:rPr lang="en-US" dirty="0" smtClean="0"/>
              <a:t> </a:t>
            </a:r>
            <a:r>
              <a:rPr lang="en-US" dirty="0"/>
              <a:t>Wu’s </a:t>
            </a:r>
            <a:r>
              <a:rPr lang="en-US" dirty="0" err="1"/>
              <a:t>pytorch-chatbot</a:t>
            </a:r>
            <a:r>
              <a:rPr lang="en-US" dirty="0"/>
              <a:t> </a:t>
            </a:r>
            <a:r>
              <a:rPr lang="en-US" dirty="0" smtClean="0"/>
              <a:t>implementation:</a:t>
            </a:r>
          </a:p>
          <a:p>
            <a:r>
              <a:rPr lang="en-US" dirty="0" smtClean="0">
                <a:hlinkClick r:id="rId3"/>
              </a:rPr>
              <a:t>https</a:t>
            </a:r>
            <a:r>
              <a:rPr lang="en-US" dirty="0">
                <a:hlinkClick r:id="rId3"/>
              </a:rPr>
              <a:t>://</a:t>
            </a:r>
            <a:r>
              <a:rPr lang="en-US" dirty="0" smtClean="0">
                <a:hlinkClick r:id="rId3"/>
              </a:rPr>
              <a:t>github.com/ywk991112/pytorch-chatbot</a:t>
            </a:r>
            <a:endParaRPr lang="en-US" dirty="0" smtClean="0"/>
          </a:p>
          <a:p>
            <a:pPr marL="342900" indent="-342900">
              <a:buAutoNum type="arabicParenR"/>
            </a:pPr>
            <a:endParaRPr lang="en-US" dirty="0"/>
          </a:p>
          <a:p>
            <a:r>
              <a:rPr lang="en-US" dirty="0"/>
              <a:t>2) Sean Robertson’s practical-</a:t>
            </a:r>
            <a:r>
              <a:rPr lang="en-US" dirty="0" err="1"/>
              <a:t>pytorch</a:t>
            </a:r>
            <a:r>
              <a:rPr lang="en-US" dirty="0"/>
              <a:t> seq2seq-translation example:  </a:t>
            </a:r>
            <a:r>
              <a:rPr lang="en-US" dirty="0" smtClean="0"/>
              <a:t>  </a:t>
            </a:r>
            <a:r>
              <a:rPr lang="en-US" dirty="0" smtClean="0">
                <a:hlinkClick r:id="rId4"/>
              </a:rPr>
              <a:t>https</a:t>
            </a:r>
            <a:r>
              <a:rPr lang="en-US" dirty="0">
                <a:hlinkClick r:id="rId4"/>
              </a:rPr>
              <a:t>://</a:t>
            </a:r>
            <a:r>
              <a:rPr lang="en-US" dirty="0" smtClean="0">
                <a:hlinkClick r:id="rId4"/>
              </a:rPr>
              <a:t>github.com/spro/practical-pytorch/tree/master/seq2seq-translation</a:t>
            </a:r>
            <a:endParaRPr lang="en-US" dirty="0" smtClean="0"/>
          </a:p>
          <a:p>
            <a:endParaRPr lang="en-US" dirty="0"/>
          </a:p>
          <a:p>
            <a:r>
              <a:rPr lang="en-US" dirty="0"/>
              <a:t>3) </a:t>
            </a:r>
            <a:r>
              <a:rPr lang="en-US" dirty="0" err="1"/>
              <a:t>FloydHub’s</a:t>
            </a:r>
            <a:r>
              <a:rPr lang="en-US" dirty="0"/>
              <a:t> Cornell Movie Corpus preprocessing code: </a:t>
            </a:r>
            <a:r>
              <a:rPr lang="en-US" dirty="0">
                <a:hlinkClick r:id="rId5"/>
              </a:rPr>
              <a:t>https://</a:t>
            </a:r>
            <a:r>
              <a:rPr lang="en-US" dirty="0" smtClean="0">
                <a:hlinkClick r:id="rId5"/>
              </a:rPr>
              <a:t>github.com/floydhub/textutil-preprocess-cornell-movie-corpus</a:t>
            </a:r>
            <a:endParaRPr lang="en-US" dirty="0" smtClean="0"/>
          </a:p>
          <a:p>
            <a:endParaRPr lang="en-US" dirty="0"/>
          </a:p>
          <a:p>
            <a:r>
              <a:rPr lang="en-US" dirty="0" smtClean="0"/>
              <a:t>4) </a:t>
            </a:r>
            <a:r>
              <a:rPr lang="en-US" dirty="0" err="1"/>
              <a:t>Doly</a:t>
            </a:r>
            <a:r>
              <a:rPr lang="en-US" dirty="0"/>
              <a:t>: Bengali </a:t>
            </a:r>
            <a:r>
              <a:rPr lang="en-US" dirty="0" err="1"/>
              <a:t>Chatbot</a:t>
            </a:r>
            <a:r>
              <a:rPr lang="en-US" dirty="0"/>
              <a:t> for Bengali </a:t>
            </a:r>
            <a:r>
              <a:rPr lang="en-US" dirty="0" smtClean="0"/>
              <a:t>Education</a:t>
            </a:r>
          </a:p>
          <a:p>
            <a:endParaRPr lang="en-US" dirty="0"/>
          </a:p>
          <a:p>
            <a:r>
              <a:rPr lang="en-US" dirty="0" smtClean="0"/>
              <a:t>5</a:t>
            </a:r>
            <a:r>
              <a:rPr lang="en-US" dirty="0"/>
              <a:t>) </a:t>
            </a:r>
            <a:r>
              <a:rPr lang="en-US" dirty="0">
                <a:hlinkClick r:id="rId6"/>
              </a:rPr>
              <a:t>https://</a:t>
            </a:r>
            <a:r>
              <a:rPr lang="en-US" dirty="0" smtClean="0">
                <a:hlinkClick r:id="rId6"/>
              </a:rPr>
              <a:t>pytorch.org/tutorials/beginner/chatbot_tutorial.html</a:t>
            </a:r>
            <a:endParaRPr lang="en-US" dirty="0" smtClean="0"/>
          </a:p>
          <a:p>
            <a:endParaRPr lang="en-US" dirty="0"/>
          </a:p>
          <a:p>
            <a:r>
              <a:rPr lang="en-US" dirty="0" smtClean="0"/>
              <a:t>6</a:t>
            </a:r>
            <a:r>
              <a:rPr lang="en-US" dirty="0"/>
              <a:t>) </a:t>
            </a:r>
            <a:r>
              <a:rPr lang="en-US" dirty="0">
                <a:hlinkClick r:id="rId7"/>
              </a:rPr>
              <a:t>https://www.cs.cornell.edu/~</a:t>
            </a:r>
            <a:r>
              <a:rPr lang="en-US" dirty="0" smtClean="0">
                <a:hlinkClick r:id="rId7"/>
              </a:rPr>
              <a:t>cristian/Cornell_Movie-Dialogs_Corpus.html</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870650" y="1296599"/>
            <a:ext cx="6919200" cy="2805381"/>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v"/>
            </a:pPr>
            <a:r>
              <a:rPr lang="en-US" sz="1600" dirty="0" smtClean="0"/>
              <a:t>A </a:t>
            </a:r>
            <a:r>
              <a:rPr lang="en-US" sz="1600" dirty="0">
                <a:solidFill>
                  <a:srgbClr val="434343"/>
                </a:solidFill>
              </a:rPr>
              <a:t>Conversational</a:t>
            </a:r>
            <a:r>
              <a:rPr lang="en-US" sz="1600" dirty="0" smtClean="0"/>
              <a:t> AI-Bot is </a:t>
            </a:r>
            <a:r>
              <a:rPr lang="en-US" sz="1600" dirty="0"/>
              <a:t>an intelligent piece of software that is capable of communicating and performing actions similar to a human. </a:t>
            </a:r>
            <a:endParaRPr lang="en-US" sz="1600" dirty="0" smtClean="0"/>
          </a:p>
          <a:p>
            <a:pPr marL="285750" lvl="0" indent="-285750">
              <a:buFont typeface="Wingdings" panose="05000000000000000000" pitchFamily="2" charset="2"/>
              <a:buChar char="v"/>
            </a:pPr>
            <a:r>
              <a:rPr lang="en-US" sz="1600" dirty="0"/>
              <a:t>AI-Bot</a:t>
            </a:r>
            <a:r>
              <a:rPr lang="en-US" sz="1600" dirty="0" smtClean="0"/>
              <a:t> </a:t>
            </a:r>
            <a:r>
              <a:rPr lang="en-US" sz="1600" dirty="0"/>
              <a:t>are used a lot in customer interaction, marketing on social network sites and instantly messaging the client. </a:t>
            </a:r>
            <a:endParaRPr lang="en-US" sz="1600" dirty="0" smtClean="0"/>
          </a:p>
          <a:p>
            <a:pPr marL="285750" lvl="0" indent="-285750">
              <a:buFont typeface="Wingdings" panose="05000000000000000000" pitchFamily="2" charset="2"/>
              <a:buChar char="v"/>
            </a:pPr>
            <a:r>
              <a:rPr lang="en-US" sz="1600" dirty="0" smtClean="0"/>
              <a:t>There </a:t>
            </a:r>
            <a:r>
              <a:rPr lang="en-US" sz="1600" dirty="0"/>
              <a:t>are two basic types of AI-Bot</a:t>
            </a:r>
            <a:r>
              <a:rPr lang="en-US" sz="1600" dirty="0" smtClean="0"/>
              <a:t> </a:t>
            </a:r>
            <a:r>
              <a:rPr lang="en-US" sz="1600" dirty="0"/>
              <a:t>models based on how they are built; Retrieval based and Generative based models</a:t>
            </a:r>
            <a:r>
              <a:rPr lang="en-US" sz="1600" dirty="0" smtClean="0"/>
              <a:t>.</a:t>
            </a:r>
            <a:endParaRPr sz="1600" dirty="0">
              <a:solidFill>
                <a:schemeClr val="dk1"/>
              </a:solidFill>
            </a:endParaRPr>
          </a:p>
        </p:txBody>
      </p:sp>
      <p:sp>
        <p:nvSpPr>
          <p:cNvPr id="144" name="Google Shape;144;p2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r>
              <a:rPr lang="en-US" dirty="0"/>
              <a:t>What is </a:t>
            </a:r>
            <a:r>
              <a:rPr lang="en-US" dirty="0" smtClean="0"/>
              <a:t>AI Bot</a:t>
            </a:r>
            <a:r>
              <a:rPr lang="en-US" dirty="0"/>
              <a:t>?</a:t>
            </a:r>
            <a:br>
              <a:rPr lang="en-US" dirty="0"/>
            </a:b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191911" y="205195"/>
            <a:ext cx="2544906" cy="946200"/>
          </a:xfrm>
          <a:prstGeom prst="rect">
            <a:avLst/>
          </a:prstGeom>
        </p:spPr>
        <p:txBody>
          <a:bodyPr spcFirstLastPara="1" wrap="square" lIns="91425" tIns="91425" rIns="91425" bIns="91425" anchor="ctr" anchorCtr="0">
            <a:noAutofit/>
          </a:bodyPr>
          <a:lstStyle/>
          <a:p>
            <a:r>
              <a:rPr lang="en-US" dirty="0"/>
              <a:t>Preparations</a:t>
            </a:r>
          </a:p>
        </p:txBody>
      </p:sp>
      <p:sp>
        <p:nvSpPr>
          <p:cNvPr id="154" name="Google Shape;154;p30"/>
          <p:cNvSpPr txBox="1">
            <a:spLocks noGrp="1"/>
          </p:cNvSpPr>
          <p:nvPr>
            <p:ph type="subTitle" idx="13"/>
          </p:nvPr>
        </p:nvSpPr>
        <p:spPr>
          <a:xfrm>
            <a:off x="831273" y="1151395"/>
            <a:ext cx="7361382" cy="2894132"/>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v"/>
            </a:pPr>
            <a:r>
              <a:rPr lang="en-US" sz="1600" dirty="0"/>
              <a:t>B</a:t>
            </a:r>
            <a:r>
              <a:rPr lang="en-US" sz="1600" dirty="0" smtClean="0"/>
              <a:t>uild </a:t>
            </a:r>
            <a:r>
              <a:rPr lang="en-US" sz="1600" dirty="0"/>
              <a:t>a </a:t>
            </a:r>
            <a:r>
              <a:rPr lang="en-US" sz="1600" dirty="0" smtClean="0"/>
              <a:t>AI-Bot </a:t>
            </a:r>
            <a:r>
              <a:rPr lang="en-US" sz="1600" dirty="0"/>
              <a:t>using deep learning techniques. </a:t>
            </a:r>
            <a:endParaRPr lang="en-US" sz="1600" dirty="0" smtClean="0"/>
          </a:p>
          <a:p>
            <a:pPr marL="152400" indent="0" algn="just"/>
            <a:endParaRPr lang="en-US" sz="1600" dirty="0" smtClean="0"/>
          </a:p>
          <a:p>
            <a:pPr algn="just">
              <a:buFont typeface="Wingdings" panose="05000000000000000000" pitchFamily="2" charset="2"/>
              <a:buChar char="v"/>
            </a:pPr>
            <a:r>
              <a:rPr lang="en-US" sz="1600" dirty="0" smtClean="0"/>
              <a:t>The </a:t>
            </a:r>
            <a:r>
              <a:rPr lang="en-US" sz="1600" dirty="0"/>
              <a:t>AI-Bot</a:t>
            </a:r>
            <a:r>
              <a:rPr lang="en-US" sz="1600" dirty="0" smtClean="0"/>
              <a:t> </a:t>
            </a:r>
            <a:r>
              <a:rPr lang="en-US" sz="1600" dirty="0"/>
              <a:t>will </a:t>
            </a:r>
            <a:r>
              <a:rPr lang="en-US" sz="1600" dirty="0" smtClean="0"/>
              <a:t>be trained on </a:t>
            </a:r>
            <a:r>
              <a:rPr lang="en-US" sz="1600" dirty="0"/>
              <a:t>the dataset which contains categories (intents), pattern </a:t>
            </a:r>
            <a:r>
              <a:rPr lang="en-US" sz="1600" dirty="0" smtClean="0"/>
              <a:t>and responses</a:t>
            </a:r>
            <a:r>
              <a:rPr lang="en-US" sz="1600" dirty="0"/>
              <a:t>. </a:t>
            </a:r>
            <a:endParaRPr lang="en-US" sz="1600" dirty="0" smtClean="0"/>
          </a:p>
          <a:p>
            <a:pPr algn="just">
              <a:buFont typeface="Wingdings" panose="05000000000000000000" pitchFamily="2" charset="2"/>
              <a:buChar char="v"/>
            </a:pPr>
            <a:endParaRPr lang="en-US" sz="1600" dirty="0"/>
          </a:p>
          <a:p>
            <a:pPr algn="just">
              <a:buFont typeface="Wingdings" panose="05000000000000000000" pitchFamily="2" charset="2"/>
              <a:buChar char="v"/>
            </a:pPr>
            <a:r>
              <a:rPr lang="en-US" sz="1600" dirty="0" smtClean="0"/>
              <a:t>Planning to use </a:t>
            </a:r>
            <a:r>
              <a:rPr lang="en-US" sz="1600" dirty="0"/>
              <a:t>a special recurrent neural network (LSTM) to classify which category the user’s message belongs to and then we will give a random response from the list of responses</a:t>
            </a:r>
            <a:r>
              <a:rPr lang="en-US" sz="1600" dirty="0" smtClean="0"/>
              <a:t>.</a:t>
            </a:r>
          </a:p>
          <a:p>
            <a:pPr marL="152400" indent="0" algn="just"/>
            <a:endParaRPr lang="en-US" sz="1600" dirty="0"/>
          </a:p>
          <a:p>
            <a:pPr algn="just">
              <a:buFont typeface="Wingdings" panose="05000000000000000000" pitchFamily="2" charset="2"/>
              <a:buChar char="v"/>
            </a:pPr>
            <a:r>
              <a:rPr lang="en-US" sz="1600" dirty="0" smtClean="0"/>
              <a:t>This will be a </a:t>
            </a:r>
            <a:r>
              <a:rPr lang="en-US" sz="1600" dirty="0"/>
              <a:t>retrieval based </a:t>
            </a:r>
            <a:r>
              <a:rPr lang="en-US" sz="1600" dirty="0" smtClean="0"/>
              <a:t>AI-Bot </a:t>
            </a:r>
            <a:r>
              <a:rPr lang="en-US" sz="1600" dirty="0"/>
              <a:t>using NLTK, </a:t>
            </a:r>
            <a:r>
              <a:rPr lang="en-US" sz="1600" dirty="0" err="1"/>
              <a:t>Keras</a:t>
            </a:r>
            <a:r>
              <a:rPr lang="en-US" sz="1600" dirty="0"/>
              <a:t>, Python,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3078050" y="111041"/>
            <a:ext cx="3193441" cy="1022100"/>
          </a:xfrm>
          <a:prstGeom prst="rect">
            <a:avLst/>
          </a:prstGeom>
        </p:spPr>
        <p:txBody>
          <a:bodyPr spcFirstLastPara="1" wrap="square" lIns="91425" tIns="91425" rIns="91425" bIns="91425" anchor="ctr" anchorCtr="0">
            <a:noAutofit/>
          </a:bodyPr>
          <a:lstStyle/>
          <a:p>
            <a:r>
              <a:rPr lang="en-US" dirty="0"/>
              <a:t>The Dataset</a:t>
            </a:r>
          </a:p>
        </p:txBody>
      </p:sp>
      <p:sp>
        <p:nvSpPr>
          <p:cNvPr id="178" name="Google Shape;178;p31"/>
          <p:cNvSpPr txBox="1">
            <a:spLocks noGrp="1"/>
          </p:cNvSpPr>
          <p:nvPr>
            <p:ph type="subTitle" idx="1"/>
          </p:nvPr>
        </p:nvSpPr>
        <p:spPr>
          <a:xfrm>
            <a:off x="692727" y="1133141"/>
            <a:ext cx="7352145" cy="2709186"/>
          </a:xfrm>
          <a:prstGeom prst="rect">
            <a:avLst/>
          </a:prstGeom>
        </p:spPr>
        <p:txBody>
          <a:bodyPr spcFirstLastPara="1" wrap="square" lIns="91425" tIns="91425" rIns="91425" bIns="91425" anchor="t" anchorCtr="0">
            <a:noAutofit/>
          </a:bodyPr>
          <a:lstStyle/>
          <a:p>
            <a:pPr marL="0" lvl="0" indent="0"/>
            <a:r>
              <a:rPr lang="en-US" sz="1600" dirty="0">
                <a:solidFill>
                  <a:schemeClr val="tx1"/>
                </a:solidFill>
              </a:rPr>
              <a:t>The dataset I</a:t>
            </a:r>
            <a:r>
              <a:rPr lang="en-US" sz="1600" dirty="0" smtClean="0">
                <a:solidFill>
                  <a:schemeClr val="tx1"/>
                </a:solidFill>
              </a:rPr>
              <a:t> </a:t>
            </a:r>
            <a:r>
              <a:rPr lang="en-US" sz="1600" dirty="0">
                <a:solidFill>
                  <a:schemeClr val="tx1"/>
                </a:solidFill>
              </a:rPr>
              <a:t>will be using is </a:t>
            </a:r>
            <a:r>
              <a:rPr lang="en-US" sz="1600" dirty="0" smtClean="0">
                <a:solidFill>
                  <a:schemeClr val="tx1"/>
                </a:solidFill>
              </a:rPr>
              <a:t>in JSON format. </a:t>
            </a:r>
            <a:r>
              <a:rPr lang="en-US" sz="1600" dirty="0">
                <a:solidFill>
                  <a:schemeClr val="tx1"/>
                </a:solidFill>
              </a:rPr>
              <a:t>This is a JSON file that </a:t>
            </a:r>
            <a:r>
              <a:rPr lang="en-US" sz="1600" dirty="0" smtClean="0">
                <a:solidFill>
                  <a:schemeClr val="tx1"/>
                </a:solidFill>
              </a:rPr>
              <a:t>will contains </a:t>
            </a:r>
            <a:r>
              <a:rPr lang="en-US" sz="1600" dirty="0">
                <a:solidFill>
                  <a:schemeClr val="tx1"/>
                </a:solidFill>
              </a:rPr>
              <a:t>the patterns </a:t>
            </a:r>
            <a:r>
              <a:rPr lang="en-US" sz="1600" dirty="0" smtClean="0">
                <a:solidFill>
                  <a:schemeClr val="tx1"/>
                </a:solidFill>
              </a:rPr>
              <a:t>I need </a:t>
            </a:r>
            <a:r>
              <a:rPr lang="en-US" sz="1600" dirty="0">
                <a:solidFill>
                  <a:schemeClr val="tx1"/>
                </a:solidFill>
              </a:rPr>
              <a:t>to find and the responses </a:t>
            </a:r>
            <a:r>
              <a:rPr lang="en-US" sz="1600" dirty="0" smtClean="0">
                <a:solidFill>
                  <a:schemeClr val="tx1"/>
                </a:solidFill>
              </a:rPr>
              <a:t>I want </a:t>
            </a:r>
            <a:r>
              <a:rPr lang="en-US" sz="1600" dirty="0">
                <a:solidFill>
                  <a:schemeClr val="tx1"/>
                </a:solidFill>
              </a:rPr>
              <a:t>to return to the </a:t>
            </a:r>
            <a:r>
              <a:rPr lang="en-US" sz="1600" dirty="0" smtClean="0">
                <a:solidFill>
                  <a:schemeClr val="tx1"/>
                </a:solidFill>
              </a:rPr>
              <a:t>user</a:t>
            </a:r>
            <a:r>
              <a:rPr lang="en-US" sz="1600" dirty="0">
                <a:solidFill>
                  <a:schemeClr val="tx1"/>
                </a:solidFill>
              </a:rPr>
              <a:t> </a:t>
            </a:r>
            <a:r>
              <a:rPr lang="en-US" sz="1600" dirty="0" smtClean="0">
                <a:solidFill>
                  <a:schemeClr val="tx1"/>
                </a:solidFill>
              </a:rPr>
              <a:t>via a GUI or website.</a:t>
            </a:r>
          </a:p>
          <a:p>
            <a:pPr marL="171450" lvl="0" indent="-171450" algn="l" rtl="0">
              <a:spcBef>
                <a:spcPts val="0"/>
              </a:spcBef>
              <a:spcAft>
                <a:spcPts val="0"/>
              </a:spcAft>
              <a:buFont typeface="Wingdings" panose="05000000000000000000" pitchFamily="2" charset="2"/>
              <a:buChar char="v"/>
            </a:pPr>
            <a:endParaRPr lang="en-US" sz="1600" dirty="0">
              <a:solidFill>
                <a:schemeClr val="tx1"/>
              </a:solidFill>
            </a:endParaRPr>
          </a:p>
          <a:p>
            <a:pPr marL="171450" lvl="0" indent="-171450" algn="l" rtl="0">
              <a:spcBef>
                <a:spcPts val="0"/>
              </a:spcBef>
              <a:spcAft>
                <a:spcPts val="0"/>
              </a:spcAft>
              <a:buFont typeface="Wingdings" panose="05000000000000000000" pitchFamily="2" charset="2"/>
              <a:buChar char="v"/>
            </a:pPr>
            <a:r>
              <a:rPr lang="en-US" sz="1600" dirty="0" smtClean="0">
                <a:solidFill>
                  <a:schemeClr val="tx1"/>
                </a:solidFill>
              </a:rPr>
              <a:t>Create my own datasets by using web scraping tool to collect Bengali conversational chat from ecommerce sites, blogs etc.</a:t>
            </a:r>
          </a:p>
          <a:p>
            <a:pPr marL="171450" lvl="0" indent="-171450" algn="l" rtl="0">
              <a:spcBef>
                <a:spcPts val="0"/>
              </a:spcBef>
              <a:spcAft>
                <a:spcPts val="0"/>
              </a:spcAft>
              <a:buFont typeface="Wingdings" panose="05000000000000000000" pitchFamily="2" charset="2"/>
              <a:buChar char="v"/>
            </a:pPr>
            <a:endParaRPr lang="en-US" sz="1600" dirty="0" smtClean="0">
              <a:solidFill>
                <a:schemeClr val="tx1"/>
              </a:solidFill>
            </a:endParaRPr>
          </a:p>
          <a:p>
            <a:pPr marL="171450" lvl="0" indent="-171450" algn="l" rtl="0">
              <a:spcBef>
                <a:spcPts val="0"/>
              </a:spcBef>
              <a:spcAft>
                <a:spcPts val="0"/>
              </a:spcAft>
              <a:buFont typeface="Wingdings" panose="05000000000000000000" pitchFamily="2" charset="2"/>
              <a:buChar char="v"/>
            </a:pPr>
            <a:r>
              <a:rPr lang="en-US" sz="1600" dirty="0">
                <a:solidFill>
                  <a:schemeClr val="tx1"/>
                </a:solidFill>
              </a:rPr>
              <a:t> </a:t>
            </a:r>
            <a:r>
              <a:rPr lang="en-US" sz="1600" dirty="0" smtClean="0">
                <a:solidFill>
                  <a:schemeClr val="tx1"/>
                </a:solidFill>
              </a:rPr>
              <a:t>Use QA questions form Kaggle.com datasets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459549" y="454617"/>
            <a:ext cx="3867300" cy="5094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Steps</a:t>
            </a:r>
            <a:endParaRPr sz="2800" dirty="0"/>
          </a:p>
        </p:txBody>
      </p:sp>
      <p:sp>
        <p:nvSpPr>
          <p:cNvPr id="184" name="Google Shape;184;p32"/>
          <p:cNvSpPr txBox="1">
            <a:spLocks noGrp="1"/>
          </p:cNvSpPr>
          <p:nvPr>
            <p:ph type="subTitle" idx="1"/>
          </p:nvPr>
        </p:nvSpPr>
        <p:spPr>
          <a:xfrm>
            <a:off x="1653309" y="1163782"/>
            <a:ext cx="5809673" cy="3057236"/>
          </a:xfrm>
          <a:prstGeom prst="rect">
            <a:avLst/>
          </a:prstGeom>
        </p:spPr>
        <p:txBody>
          <a:bodyPr spcFirstLastPara="1" wrap="square" lIns="91425" tIns="91425" rIns="91425" bIns="91425" anchor="t" anchorCtr="0">
            <a:noAutofit/>
          </a:bodyPr>
          <a:lstStyle/>
          <a:p>
            <a:pPr marL="152400" indent="0" algn="l"/>
            <a:r>
              <a:rPr lang="en-US" sz="1600" dirty="0"/>
              <a:t>Here are </a:t>
            </a:r>
            <a:r>
              <a:rPr lang="en-US" sz="1600" dirty="0" smtClean="0"/>
              <a:t>the main </a:t>
            </a:r>
            <a:r>
              <a:rPr lang="en-US" sz="1600" dirty="0"/>
              <a:t>5 </a:t>
            </a:r>
            <a:r>
              <a:rPr lang="en-US" sz="1600" dirty="0" smtClean="0"/>
              <a:t>steps  </a:t>
            </a:r>
            <a:r>
              <a:rPr lang="en-US" sz="1600" dirty="0"/>
              <a:t>to create a </a:t>
            </a:r>
            <a:r>
              <a:rPr lang="en-US" sz="1600" dirty="0" smtClean="0"/>
              <a:t>AI-Bot </a:t>
            </a:r>
            <a:r>
              <a:rPr lang="en-US" sz="1600" dirty="0"/>
              <a:t>in Python from scratch</a:t>
            </a:r>
            <a:r>
              <a:rPr lang="en-US" sz="1600" dirty="0" smtClean="0"/>
              <a:t>:</a:t>
            </a:r>
          </a:p>
          <a:p>
            <a:pPr marL="152400" indent="0" algn="l"/>
            <a:endParaRPr lang="en-US" sz="1600" dirty="0"/>
          </a:p>
          <a:p>
            <a:pPr algn="l">
              <a:buFont typeface="Wingdings" panose="05000000000000000000" pitchFamily="2" charset="2"/>
              <a:buChar char="q"/>
            </a:pPr>
            <a:r>
              <a:rPr lang="en-US" sz="1600" dirty="0"/>
              <a:t>Import and load the data </a:t>
            </a:r>
            <a:r>
              <a:rPr lang="en-US" sz="1600" dirty="0" smtClean="0"/>
              <a:t>file</a:t>
            </a:r>
          </a:p>
          <a:p>
            <a:pPr marL="152400" indent="0" algn="l"/>
            <a:endParaRPr lang="en-US" sz="1600" dirty="0"/>
          </a:p>
          <a:p>
            <a:pPr algn="l">
              <a:buFont typeface="Wingdings" panose="05000000000000000000" pitchFamily="2" charset="2"/>
              <a:buChar char="q"/>
            </a:pPr>
            <a:r>
              <a:rPr lang="en-US" sz="1600" dirty="0"/>
              <a:t>Preprocess </a:t>
            </a:r>
            <a:r>
              <a:rPr lang="en-US" sz="1600" dirty="0" smtClean="0"/>
              <a:t>data</a:t>
            </a:r>
          </a:p>
          <a:p>
            <a:pPr marL="152400" indent="0" algn="l"/>
            <a:endParaRPr lang="en-US" sz="1600" dirty="0"/>
          </a:p>
          <a:p>
            <a:pPr algn="l">
              <a:buFont typeface="Wingdings" panose="05000000000000000000" pitchFamily="2" charset="2"/>
              <a:buChar char="q"/>
            </a:pPr>
            <a:r>
              <a:rPr lang="en-US" sz="1600" dirty="0"/>
              <a:t>Create training and testing </a:t>
            </a:r>
            <a:r>
              <a:rPr lang="en-US" sz="1600" dirty="0" smtClean="0"/>
              <a:t>data</a:t>
            </a:r>
          </a:p>
          <a:p>
            <a:pPr marL="152400" indent="0" algn="l"/>
            <a:endParaRPr lang="en-US" sz="1600" dirty="0"/>
          </a:p>
          <a:p>
            <a:pPr algn="l">
              <a:buFont typeface="Wingdings" panose="05000000000000000000" pitchFamily="2" charset="2"/>
              <a:buChar char="q"/>
            </a:pPr>
            <a:r>
              <a:rPr lang="en-US" sz="1600" dirty="0"/>
              <a:t>Build the </a:t>
            </a:r>
            <a:r>
              <a:rPr lang="en-US" sz="1600" dirty="0" smtClean="0"/>
              <a:t>model</a:t>
            </a:r>
          </a:p>
          <a:p>
            <a:pPr algn="l">
              <a:buFont typeface="Wingdings" panose="05000000000000000000" pitchFamily="2" charset="2"/>
              <a:buChar char="q"/>
            </a:pPr>
            <a:endParaRPr lang="en-US" sz="1600" dirty="0"/>
          </a:p>
          <a:p>
            <a:pPr algn="l">
              <a:buFont typeface="Wingdings" panose="05000000000000000000" pitchFamily="2" charset="2"/>
              <a:buChar char="q"/>
            </a:pPr>
            <a:r>
              <a:rPr lang="en-US" sz="1600" dirty="0"/>
              <a:t>Predict the response</a:t>
            </a:r>
          </a:p>
        </p:txBody>
      </p:sp>
      <p:cxnSp>
        <p:nvCxnSpPr>
          <p:cNvPr id="185" name="Google Shape;185;p32"/>
          <p:cNvCxnSpPr/>
          <p:nvPr/>
        </p:nvCxnSpPr>
        <p:spPr>
          <a:xfrm>
            <a:off x="4569600" y="1099127"/>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4800" y="4362502"/>
            <a:ext cx="45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p:nvPr/>
        </p:nvSpPr>
        <p:spPr>
          <a:xfrm>
            <a:off x="1660512" y="3673575"/>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solidFill>
                  <a:schemeClr val="lt1"/>
                </a:solidFill>
                <a:latin typeface="Exo 2"/>
                <a:ea typeface="Exo 2"/>
                <a:cs typeface="Exo 2"/>
                <a:sym typeface="Exo 2"/>
              </a:rPr>
              <a:t>AI-Bot</a:t>
            </a:r>
            <a:endParaRPr b="1" dirty="0">
              <a:solidFill>
                <a:schemeClr val="lt1"/>
              </a:solidFill>
              <a:latin typeface="Exo 2"/>
              <a:ea typeface="Exo 2"/>
              <a:cs typeface="Exo 2"/>
              <a:sym typeface="Exo 2"/>
            </a:endParaRPr>
          </a:p>
        </p:txBody>
      </p:sp>
      <p:sp>
        <p:nvSpPr>
          <p:cNvPr id="193" name="Google Shape;193;p33"/>
          <p:cNvSpPr txBox="1"/>
          <p:nvPr/>
        </p:nvSpPr>
        <p:spPr>
          <a:xfrm>
            <a:off x="1704018" y="3914773"/>
            <a:ext cx="1436697"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smtClean="0">
                <a:solidFill>
                  <a:schemeClr val="lt1"/>
                </a:solidFill>
                <a:latin typeface="Roboto Condensed Light"/>
                <a:ea typeface="Roboto Condensed Light"/>
                <a:cs typeface="Roboto Condensed Light"/>
                <a:sym typeface="Roboto Condensed Light"/>
              </a:rPr>
              <a:t>Bot will tell the answers or continue asking users for requirements</a:t>
            </a:r>
            <a:endParaRPr sz="1000" dirty="0">
              <a:solidFill>
                <a:schemeClr val="lt1"/>
              </a:solidFill>
              <a:latin typeface="Roboto Condensed Light"/>
              <a:ea typeface="Roboto Condensed Light"/>
              <a:cs typeface="Roboto Condensed Light"/>
              <a:sym typeface="Roboto Condensed Light"/>
            </a:endParaRPr>
          </a:p>
        </p:txBody>
      </p:sp>
      <p:sp>
        <p:nvSpPr>
          <p:cNvPr id="194" name="Google Shape;194;p33"/>
          <p:cNvSpPr/>
          <p:nvPr/>
        </p:nvSpPr>
        <p:spPr>
          <a:xfrm>
            <a:off x="6046450" y="3673575"/>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b="1" dirty="0" smtClean="0">
                <a:solidFill>
                  <a:schemeClr val="lt1"/>
                </a:solidFill>
                <a:latin typeface="Exo 2"/>
                <a:ea typeface="Exo 2"/>
                <a:cs typeface="Exo 2"/>
                <a:sym typeface="Exo 2"/>
              </a:rPr>
              <a:t>User</a:t>
            </a:r>
            <a:endParaRPr b="1" dirty="0">
              <a:solidFill>
                <a:schemeClr val="lt1"/>
              </a:solidFill>
              <a:latin typeface="Exo 2"/>
              <a:ea typeface="Exo 2"/>
              <a:cs typeface="Exo 2"/>
              <a:sym typeface="Exo 2"/>
            </a:endParaRPr>
          </a:p>
        </p:txBody>
      </p:sp>
      <p:sp>
        <p:nvSpPr>
          <p:cNvPr id="196" name="Google Shape;196;p33"/>
          <p:cNvSpPr txBox="1"/>
          <p:nvPr/>
        </p:nvSpPr>
        <p:spPr>
          <a:xfrm>
            <a:off x="6158211" y="3914773"/>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000" dirty="0" smtClean="0">
                <a:solidFill>
                  <a:schemeClr val="lt1"/>
                </a:solidFill>
                <a:latin typeface="Roboto Condensed Light"/>
                <a:ea typeface="Roboto Condensed Light"/>
                <a:cs typeface="Roboto Condensed Light"/>
                <a:sym typeface="Roboto Condensed Light"/>
              </a:rPr>
              <a:t>User ask or comments any questions</a:t>
            </a:r>
            <a:endParaRPr sz="1000" dirty="0">
              <a:solidFill>
                <a:schemeClr val="lt1"/>
              </a:solidFill>
              <a:latin typeface="Roboto Condensed Light"/>
              <a:ea typeface="Roboto Condensed Light"/>
              <a:cs typeface="Roboto Condensed Light"/>
              <a:sym typeface="Roboto Condensed Light"/>
            </a:endParaRPr>
          </a:p>
        </p:txBody>
      </p:sp>
      <p:sp>
        <p:nvSpPr>
          <p:cNvPr id="197" name="Google Shape;197;p3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Working Flow</a:t>
            </a:r>
            <a:endParaRPr dirty="0"/>
          </a:p>
        </p:txBody>
      </p:sp>
      <p:cxnSp>
        <p:nvCxnSpPr>
          <p:cNvPr id="198" name="Google Shape;198;p33"/>
          <p:cNvCxnSpPr/>
          <p:nvPr/>
        </p:nvCxnSpPr>
        <p:spPr>
          <a:xfrm rot="-5400000" flipH="1">
            <a:off x="4396930" y="2314525"/>
            <a:ext cx="360900" cy="6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99" name="Google Shape;199;p33"/>
          <p:cNvSpPr/>
          <p:nvPr/>
        </p:nvSpPr>
        <p:spPr>
          <a:xfrm>
            <a:off x="3079550" y="2572350"/>
            <a:ext cx="3055500" cy="833700"/>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3834350" y="1111125"/>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33"/>
          <p:cNvCxnSpPr>
            <a:stCxn id="202" idx="0"/>
            <a:endCxn id="203" idx="0"/>
          </p:cNvCxnSpPr>
          <p:nvPr/>
        </p:nvCxnSpPr>
        <p:spPr>
          <a:xfrm rot="5400000">
            <a:off x="2408400" y="3002475"/>
            <a:ext cx="611100" cy="584700"/>
          </a:xfrm>
          <a:prstGeom prst="bentConnector3">
            <a:avLst>
              <a:gd name="adj1" fmla="val -691"/>
            </a:avLst>
          </a:prstGeom>
          <a:noFill/>
          <a:ln w="9525" cap="flat" cmpd="sng">
            <a:solidFill>
              <a:schemeClr val="dk2"/>
            </a:solidFill>
            <a:prstDash val="solid"/>
            <a:round/>
            <a:headEnd type="none" w="med" len="med"/>
            <a:tailEnd type="none" w="med" len="med"/>
          </a:ln>
        </p:spPr>
      </p:cxnSp>
      <p:cxnSp>
        <p:nvCxnSpPr>
          <p:cNvPr id="204" name="Google Shape;204;p33"/>
          <p:cNvCxnSpPr>
            <a:stCxn id="205" idx="2"/>
            <a:endCxn id="206" idx="0"/>
          </p:cNvCxnSpPr>
          <p:nvPr/>
        </p:nvCxnSpPr>
        <p:spPr>
          <a:xfrm>
            <a:off x="6211750" y="3040275"/>
            <a:ext cx="577800" cy="560100"/>
          </a:xfrm>
          <a:prstGeom prst="bentConnector3">
            <a:avLst>
              <a:gd name="adj1" fmla="val 99749"/>
            </a:avLst>
          </a:prstGeom>
          <a:noFill/>
          <a:ln w="9525" cap="flat" cmpd="sng">
            <a:solidFill>
              <a:schemeClr val="dk2"/>
            </a:solidFill>
            <a:prstDash val="solid"/>
            <a:round/>
            <a:headEnd type="none" w="med" len="med"/>
            <a:tailEnd type="none" w="med" len="med"/>
          </a:ln>
        </p:spPr>
      </p:cxnSp>
      <p:sp>
        <p:nvSpPr>
          <p:cNvPr id="208" name="Google Shape;208;p33"/>
          <p:cNvSpPr txBox="1"/>
          <p:nvPr/>
        </p:nvSpPr>
        <p:spPr>
          <a:xfrm>
            <a:off x="3188396" y="2750115"/>
            <a:ext cx="2767200" cy="4968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ln w="0"/>
                <a:solidFill>
                  <a:schemeClr val="tx1"/>
                </a:solidFill>
                <a:effectLst>
                  <a:outerShdw blurRad="38100" dist="19050" dir="2700000" algn="tl" rotWithShape="0">
                    <a:schemeClr val="dk1">
                      <a:alpha val="40000"/>
                    </a:schemeClr>
                  </a:outerShdw>
                </a:effectLst>
                <a:latin typeface="Roboto Condensed Light"/>
                <a:ea typeface="Roboto Condensed Light"/>
                <a:cs typeface="Roboto Condensed Light"/>
                <a:sym typeface="Roboto Condensed Light"/>
              </a:rPr>
              <a:t>Trained Model </a:t>
            </a:r>
            <a:endParaRPr sz="1800" dirty="0">
              <a:ln w="0"/>
              <a:solidFill>
                <a:schemeClr val="tx1"/>
              </a:solidFill>
              <a:effectLst>
                <a:outerShdw blurRad="38100" dist="19050" dir="2700000" algn="tl" rotWithShape="0">
                  <a:schemeClr val="dk1">
                    <a:alpha val="40000"/>
                  </a:schemeClr>
                </a:outerShdw>
              </a:effectLst>
              <a:latin typeface="Roboto Condensed Light"/>
              <a:ea typeface="Roboto Condensed Light"/>
              <a:cs typeface="Roboto Condensed Light"/>
              <a:sym typeface="Roboto Condensed Light"/>
            </a:endParaRPr>
          </a:p>
        </p:txBody>
      </p:sp>
      <p:sp>
        <p:nvSpPr>
          <p:cNvPr id="209" name="Google Shape;209;p33"/>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b="1" dirty="0" smtClean="0">
                <a:solidFill>
                  <a:schemeClr val="lt1"/>
                </a:solidFill>
                <a:latin typeface="Exo 2"/>
                <a:ea typeface="Exo 2"/>
                <a:cs typeface="Exo 2"/>
                <a:sym typeface="Exo 2"/>
              </a:rPr>
              <a:t>ML Model</a:t>
            </a:r>
            <a:endParaRPr b="1" dirty="0">
              <a:solidFill>
                <a:schemeClr val="lt1"/>
              </a:solidFill>
              <a:latin typeface="Exo 2"/>
              <a:ea typeface="Exo 2"/>
              <a:cs typeface="Exo 2"/>
              <a:sym typeface="Exo 2"/>
            </a:endParaRPr>
          </a:p>
        </p:txBody>
      </p:sp>
      <p:sp>
        <p:nvSpPr>
          <p:cNvPr id="210" name="Google Shape;210;p33"/>
          <p:cNvSpPr txBox="1"/>
          <p:nvPr/>
        </p:nvSpPr>
        <p:spPr>
          <a:xfrm>
            <a:off x="3946004" y="1352325"/>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000" dirty="0" smtClean="0">
                <a:solidFill>
                  <a:schemeClr val="lt1"/>
                </a:solidFill>
                <a:latin typeface="Roboto Condensed Light"/>
                <a:ea typeface="Roboto Condensed Light"/>
                <a:cs typeface="Roboto Condensed Light"/>
                <a:sym typeface="Roboto Condensed Light"/>
              </a:rPr>
              <a:t>Deep learning tools will be used</a:t>
            </a:r>
            <a:endParaRPr sz="1000" dirty="0">
              <a:solidFill>
                <a:schemeClr val="lt1"/>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7491" y="1071418"/>
            <a:ext cx="5929744" cy="3269673"/>
          </a:xfrm>
        </p:spPr>
        <p:txBody>
          <a:bodyPr/>
          <a:lstStyle/>
          <a:p>
            <a:pPr algn="l">
              <a:buFont typeface="Wingdings" panose="05000000000000000000" pitchFamily="2" charset="2"/>
              <a:buChar char="q"/>
            </a:pPr>
            <a:r>
              <a:rPr lang="en-US" sz="1600" dirty="0" err="1" smtClean="0"/>
              <a:t>Jupyter</a:t>
            </a:r>
            <a:r>
              <a:rPr lang="en-US" sz="1600" dirty="0" smtClean="0"/>
              <a:t> Notebook</a:t>
            </a:r>
          </a:p>
          <a:p>
            <a:pPr algn="l">
              <a:buFont typeface="Wingdings" panose="05000000000000000000" pitchFamily="2" charset="2"/>
              <a:buChar char="q"/>
            </a:pPr>
            <a:endParaRPr lang="en-US" sz="1600" dirty="0" smtClean="0"/>
          </a:p>
          <a:p>
            <a:pPr algn="l">
              <a:buFont typeface="Wingdings" panose="05000000000000000000" pitchFamily="2" charset="2"/>
              <a:buChar char="q"/>
            </a:pPr>
            <a:r>
              <a:rPr lang="en-US" sz="1600" dirty="0" smtClean="0"/>
              <a:t>Google Co-laboratory</a:t>
            </a:r>
          </a:p>
          <a:p>
            <a:pPr algn="l">
              <a:buFont typeface="Wingdings" panose="05000000000000000000" pitchFamily="2" charset="2"/>
              <a:buChar char="q"/>
            </a:pPr>
            <a:endParaRPr lang="en-US" sz="1600" dirty="0" smtClean="0"/>
          </a:p>
          <a:p>
            <a:pPr algn="l">
              <a:buFont typeface="Wingdings" panose="05000000000000000000" pitchFamily="2" charset="2"/>
              <a:buChar char="q"/>
            </a:pPr>
            <a:r>
              <a:rPr lang="en-US" sz="1600" dirty="0" smtClean="0"/>
              <a:t>Beautiful Soap Web scrapper script</a:t>
            </a:r>
          </a:p>
          <a:p>
            <a:pPr algn="l">
              <a:buFont typeface="Wingdings" panose="05000000000000000000" pitchFamily="2" charset="2"/>
              <a:buChar char="q"/>
            </a:pPr>
            <a:endParaRPr lang="en-US" sz="1600" dirty="0" smtClean="0"/>
          </a:p>
          <a:p>
            <a:pPr algn="l">
              <a:buFont typeface="Wingdings" panose="05000000000000000000" pitchFamily="2" charset="2"/>
              <a:buChar char="q"/>
            </a:pPr>
            <a:r>
              <a:rPr lang="en-US" sz="1600" dirty="0" smtClean="0"/>
              <a:t>Python Made GUI, website </a:t>
            </a:r>
          </a:p>
          <a:p>
            <a:pPr algn="l">
              <a:buFont typeface="Wingdings" panose="05000000000000000000" pitchFamily="2" charset="2"/>
              <a:buChar char="q"/>
            </a:pPr>
            <a:endParaRPr lang="en-US" sz="1600" dirty="0"/>
          </a:p>
          <a:p>
            <a:pPr algn="l">
              <a:buFont typeface="Wingdings" panose="05000000000000000000" pitchFamily="2" charset="2"/>
              <a:buChar char="q"/>
            </a:pPr>
            <a:r>
              <a:rPr lang="en-US" sz="1600" dirty="0" smtClean="0"/>
              <a:t>LSTM, </a:t>
            </a:r>
            <a:r>
              <a:rPr lang="en-US" sz="1600" dirty="0" err="1" smtClean="0"/>
              <a:t>Keras</a:t>
            </a:r>
            <a:endParaRPr lang="en-US" sz="1600" dirty="0" smtClean="0"/>
          </a:p>
          <a:p>
            <a:pPr algn="l">
              <a:buFont typeface="Wingdings" panose="05000000000000000000" pitchFamily="2" charset="2"/>
              <a:buChar char="q"/>
            </a:pPr>
            <a:endParaRPr lang="en-US" sz="1600" dirty="0"/>
          </a:p>
          <a:p>
            <a:pPr algn="l">
              <a:buFont typeface="Wingdings" panose="05000000000000000000" pitchFamily="2" charset="2"/>
              <a:buChar char="q"/>
            </a:pPr>
            <a:r>
              <a:rPr lang="en-US" sz="1600" dirty="0" smtClean="0"/>
              <a:t>Sequence2Sequence, CNN, RRN</a:t>
            </a:r>
          </a:p>
          <a:p>
            <a:pPr algn="l">
              <a:buFont typeface="Wingdings" panose="05000000000000000000" pitchFamily="2" charset="2"/>
              <a:buChar char="q"/>
            </a:pPr>
            <a:endParaRPr lang="en-US" sz="1600" dirty="0"/>
          </a:p>
          <a:p>
            <a:pPr algn="l">
              <a:buFont typeface="Wingdings" panose="05000000000000000000" pitchFamily="2" charset="2"/>
              <a:buChar char="q"/>
            </a:pPr>
            <a:r>
              <a:rPr lang="en-US" sz="1600" dirty="0" err="1" smtClean="0"/>
              <a:t>PyTorch</a:t>
            </a:r>
            <a:endParaRPr lang="en-US" sz="1600" dirty="0" smtClean="0"/>
          </a:p>
          <a:p>
            <a:pPr algn="l">
              <a:buFont typeface="Wingdings" panose="05000000000000000000" pitchFamily="2" charset="2"/>
              <a:buChar char="q"/>
            </a:pPr>
            <a:endParaRPr lang="en-US" sz="1600" dirty="0"/>
          </a:p>
          <a:p>
            <a:pPr algn="l">
              <a:buFont typeface="Wingdings" panose="05000000000000000000" pitchFamily="2" charset="2"/>
              <a:buChar char="q"/>
            </a:pPr>
            <a:endParaRPr lang="en-US" sz="1600" dirty="0" smtClean="0"/>
          </a:p>
          <a:p>
            <a:pPr algn="l">
              <a:buFont typeface="Wingdings" panose="05000000000000000000" pitchFamily="2" charset="2"/>
              <a:buChar char="q"/>
            </a:pPr>
            <a:endParaRPr lang="en-US" sz="1600" dirty="0"/>
          </a:p>
          <a:p>
            <a:pPr algn="l">
              <a:buFont typeface="Wingdings" panose="05000000000000000000" pitchFamily="2" charset="2"/>
              <a:buChar char="q"/>
            </a:pPr>
            <a:endParaRPr lang="en-US" sz="1600" dirty="0" smtClean="0"/>
          </a:p>
          <a:p>
            <a:pPr algn="l">
              <a:buFont typeface="Wingdings" panose="05000000000000000000" pitchFamily="2" charset="2"/>
              <a:buChar char="q"/>
            </a:pPr>
            <a:endParaRPr lang="en-US" sz="1600" dirty="0"/>
          </a:p>
          <a:p>
            <a:pPr algn="l">
              <a:buFont typeface="Wingdings" panose="05000000000000000000" pitchFamily="2" charset="2"/>
              <a:buChar char="q"/>
            </a:pPr>
            <a:endParaRPr lang="en-US" sz="1600" dirty="0"/>
          </a:p>
        </p:txBody>
      </p:sp>
      <p:sp>
        <p:nvSpPr>
          <p:cNvPr id="4" name="Title 3"/>
          <p:cNvSpPr>
            <a:spLocks noGrp="1"/>
          </p:cNvSpPr>
          <p:nvPr>
            <p:ph type="ctrTitle" idx="2"/>
          </p:nvPr>
        </p:nvSpPr>
        <p:spPr/>
        <p:txBody>
          <a:bodyPr/>
          <a:lstStyle/>
          <a:p>
            <a:r>
              <a:rPr lang="en-US" sz="2800" dirty="0" smtClean="0"/>
              <a:t>Tools</a:t>
            </a:r>
            <a:endParaRPr lang="en-US" dirty="0"/>
          </a:p>
        </p:txBody>
      </p:sp>
    </p:spTree>
    <p:extLst>
      <p:ext uri="{BB962C8B-B14F-4D97-AF65-F5344CB8AC3E}">
        <p14:creationId xmlns:p14="http://schemas.microsoft.com/office/powerpoint/2010/main" val="4247409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5"/>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Usage</a:t>
            </a:r>
            <a:endParaRPr dirty="0"/>
          </a:p>
        </p:txBody>
      </p:sp>
      <p:sp>
        <p:nvSpPr>
          <p:cNvPr id="225" name="Google Shape;225;p35"/>
          <p:cNvSpPr txBox="1">
            <a:spLocks noGrp="1"/>
          </p:cNvSpPr>
          <p:nvPr>
            <p:ph type="ctrTitle"/>
          </p:nvPr>
        </p:nvSpPr>
        <p:spPr>
          <a:xfrm>
            <a:off x="1152525" y="981076"/>
            <a:ext cx="3333750" cy="625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AI-Bot In Bengali Language</a:t>
            </a:r>
            <a:endParaRPr sz="1800" dirty="0"/>
          </a:p>
        </p:txBody>
      </p:sp>
      <p:pic>
        <p:nvPicPr>
          <p:cNvPr id="227" name="Google Shape;227;p35"/>
          <p:cNvPicPr preferRelativeResize="0"/>
          <p:nvPr/>
        </p:nvPicPr>
        <p:blipFill>
          <a:blip r:embed="rId3">
            <a:extLst>
              <a:ext uri="{28A0092B-C50C-407E-A947-70E740481C1C}">
                <a14:useLocalDpi xmlns:a14="http://schemas.microsoft.com/office/drawing/2010/main" val="0"/>
              </a:ext>
            </a:extLst>
          </a:blip>
          <a:stretch>
            <a:fillRect/>
          </a:stretch>
        </p:blipFill>
        <p:spPr>
          <a:xfrm>
            <a:off x="4834823" y="1299050"/>
            <a:ext cx="3765899" cy="2206150"/>
          </a:xfrm>
          <a:prstGeom prst="snip2DiagRect">
            <a:avLst>
              <a:gd name="adj1" fmla="val 0"/>
              <a:gd name="adj2" fmla="val 16667"/>
            </a:avLst>
          </a:prstGeom>
          <a:noFill/>
          <a:ln>
            <a:noFill/>
          </a:ln>
        </p:spPr>
      </p:pic>
      <p:sp>
        <p:nvSpPr>
          <p:cNvPr id="5" name="Rectangle 1"/>
          <p:cNvSpPr>
            <a:spLocks noGrp="1" noChangeArrowheads="1"/>
          </p:cNvSpPr>
          <p:nvPr>
            <p:ph type="subTitle" idx="1"/>
          </p:nvPr>
        </p:nvSpPr>
        <p:spPr bwMode="auto">
          <a:xfrm>
            <a:off x="1295400" y="1607056"/>
            <a:ext cx="3467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Improve customer service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Streamline the shopping process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Personalize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Improve a response rate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smtClean="0">
                <a:ln>
                  <a:noFill/>
                </a:ln>
                <a:solidFill>
                  <a:schemeClr val="tx1"/>
                </a:solidFill>
                <a:effectLst/>
                <a:latin typeface="Roboto Condensed Light" panose="02000000000000000000" pitchFamily="2" charset="0"/>
                <a:ea typeface="Roboto Condensed Light" panose="02000000000000000000" pitchFamily="2" charset="0"/>
              </a:rPr>
              <a:t>Automate repetitive tasks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DEPTH</a:t>
            </a:r>
            <a:endParaRPr dirty="0"/>
          </a:p>
        </p:txBody>
      </p:sp>
      <p:sp>
        <p:nvSpPr>
          <p:cNvPr id="233" name="Google Shape;233;p36"/>
          <p:cNvSpPr txBox="1"/>
          <p:nvPr/>
        </p:nvSpPr>
        <p:spPr>
          <a:xfrm>
            <a:off x="5403773" y="2130874"/>
            <a:ext cx="3540202" cy="2130975"/>
          </a:xfrm>
          <a:prstGeom prst="rect">
            <a:avLst/>
          </a:prstGeom>
          <a:noFill/>
          <a:ln>
            <a:noFill/>
          </a:ln>
        </p:spPr>
        <p:txBody>
          <a:bodyPr spcFirstLastPara="1" wrap="square" lIns="91425" tIns="91425" rIns="91425" bIns="91425" anchor="t" anchorCtr="0">
            <a:noAutofit/>
          </a:bodyPr>
          <a:lstStyle/>
          <a:p>
            <a:pPr lvl="0">
              <a:lnSpc>
                <a:spcPct val="150000"/>
              </a:lnSpc>
            </a:pPr>
            <a:r>
              <a:rPr lang="en-US" sz="1200" dirty="0">
                <a:latin typeface="Roboto Condensed Light" panose="02000000000000000000" pitchFamily="2" charset="0"/>
                <a:ea typeface="Roboto Condensed Light" panose="02000000000000000000" pitchFamily="2" charset="0"/>
              </a:rPr>
              <a:t>Humans are good at talking and listening. They are one of the first things we learn and it is hypothesized that the sophistication of our language which allows us to coordinate using imaginary entities sets us apart from other animals. Therefore it is no surprise that people are excited about </a:t>
            </a:r>
            <a:r>
              <a:rPr lang="en-US" sz="1200" dirty="0" smtClean="0">
                <a:latin typeface="Roboto Condensed Light" panose="02000000000000000000" pitchFamily="2" charset="0"/>
                <a:ea typeface="Roboto Condensed Light" panose="02000000000000000000" pitchFamily="2" charset="0"/>
              </a:rPr>
              <a:t>AI-Bots </a:t>
            </a:r>
            <a:r>
              <a:rPr lang="en-US" sz="1200" dirty="0">
                <a:latin typeface="Roboto Condensed Light" panose="02000000000000000000" pitchFamily="2" charset="0"/>
                <a:ea typeface="Roboto Condensed Light" panose="02000000000000000000" pitchFamily="2" charset="0"/>
              </a:rPr>
              <a:t>as they offer a language interface to the digital world.</a:t>
            </a:r>
            <a:endParaRPr sz="1200" dirty="0">
              <a:latin typeface="Roboto Condensed Light" panose="02000000000000000000" pitchFamily="2" charset="0"/>
              <a:ea typeface="Roboto Condensed Light" panose="02000000000000000000" pitchFamily="2" charset="0"/>
              <a:cs typeface="Roboto Condensed Light"/>
              <a:sym typeface="Roboto Condensed Light"/>
            </a:endParaRPr>
          </a:p>
        </p:txBody>
      </p:sp>
      <p:sp>
        <p:nvSpPr>
          <p:cNvPr id="234" name="Google Shape;234;p36"/>
          <p:cNvSpPr txBox="1"/>
          <p:nvPr/>
        </p:nvSpPr>
        <p:spPr>
          <a:xfrm>
            <a:off x="5439358" y="1493594"/>
            <a:ext cx="2599741"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smtClean="0">
                <a:solidFill>
                  <a:schemeClr val="dk1"/>
                </a:solidFill>
                <a:latin typeface="Exo 2"/>
                <a:ea typeface="Exo 2"/>
                <a:cs typeface="Exo 2"/>
                <a:sym typeface="Exo 2"/>
              </a:rPr>
              <a:t>Human VS AI-Bots</a:t>
            </a:r>
            <a:endParaRPr sz="2000" b="1" dirty="0">
              <a:solidFill>
                <a:schemeClr val="dk1"/>
              </a:solidFill>
              <a:latin typeface="Exo 2"/>
              <a:ea typeface="Exo 2"/>
              <a:cs typeface="Exo 2"/>
              <a:sym typeface="Exo 2"/>
            </a:endParaRPr>
          </a:p>
        </p:txBody>
      </p:sp>
      <p:cxnSp>
        <p:nvCxnSpPr>
          <p:cNvPr id="235" name="Google Shape;235;p36"/>
          <p:cNvCxnSpPr/>
          <p:nvPr/>
        </p:nvCxnSpPr>
        <p:spPr>
          <a:xfrm>
            <a:off x="3712197" y="2130875"/>
            <a:ext cx="2093100" cy="0"/>
          </a:xfrm>
          <a:prstGeom prst="straightConnector1">
            <a:avLst/>
          </a:prstGeom>
          <a:noFill/>
          <a:ln w="9525" cap="flat" cmpd="sng">
            <a:solidFill>
              <a:schemeClr val="dk1"/>
            </a:solidFill>
            <a:prstDash val="solid"/>
            <a:round/>
            <a:headEnd type="none" w="med" len="med"/>
            <a:tailEnd type="none" w="med" len="med"/>
          </a:ln>
        </p:spPr>
      </p:cxnSp>
      <p:pic>
        <p:nvPicPr>
          <p:cNvPr id="19" name="Google Shape;227;p35"/>
          <p:cNvPicPr preferRelativeResize="0"/>
          <p:nvPr/>
        </p:nvPicPr>
        <p:blipFill rotWithShape="1">
          <a:blip r:embed="rId3">
            <a:extLst>
              <a:ext uri="{28A0092B-C50C-407E-A947-70E740481C1C}">
                <a14:useLocalDpi xmlns:a14="http://schemas.microsoft.com/office/drawing/2010/main" val="0"/>
              </a:ext>
            </a:extLst>
          </a:blip>
          <a:srcRect b="10971"/>
          <a:stretch/>
        </p:blipFill>
        <p:spPr>
          <a:xfrm>
            <a:off x="720000" y="1340876"/>
            <a:ext cx="4455600" cy="2920973"/>
          </a:xfrm>
          <a:prstGeom prst="snip2DiagRect">
            <a:avLst>
              <a:gd name="adj1" fmla="val 0"/>
              <a:gd name="adj2" fmla="val 16667"/>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690</Words>
  <Application>Microsoft Office PowerPoint</Application>
  <PresentationFormat>On-screen Show (16:9)</PresentationFormat>
  <Paragraphs>138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Squada One</vt:lpstr>
      <vt:lpstr>Roboto Condensed Light</vt:lpstr>
      <vt:lpstr>Fira Sans Extra Condensed Medium</vt:lpstr>
      <vt:lpstr>Wingdings</vt:lpstr>
      <vt:lpstr>Arial</vt:lpstr>
      <vt:lpstr>Exo 2</vt:lpstr>
      <vt:lpstr>Tech Newsletter by Slidesgo</vt:lpstr>
      <vt:lpstr>Real-Time Conversational AI Bot in Bengali Language</vt:lpstr>
      <vt:lpstr>What is AI Bot? </vt:lpstr>
      <vt:lpstr>Preparations</vt:lpstr>
      <vt:lpstr>The Dataset</vt:lpstr>
      <vt:lpstr>Steps</vt:lpstr>
      <vt:lpstr>Working Flow</vt:lpstr>
      <vt:lpstr>Tools</vt:lpstr>
      <vt:lpstr>Usage</vt:lpstr>
      <vt:lpstr>IN DEPTH</vt:lpstr>
      <vt:lpstr>Previous Works</vt:lpstr>
      <vt:lpstr>Pytorch for AI-Bot</vt:lpstr>
      <vt:lpstr>Define Evaluation</vt:lpstr>
      <vt:lpstr>English Conversational AI-Bot Example</vt:lpstr>
      <vt:lpstr>Focus Points</vt:lpstr>
      <vt:lpstr>THANKS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Conversational AI Bot in Bengali Language</dc:title>
  <cp:lastModifiedBy>MD Rashad Tanjim</cp:lastModifiedBy>
  <cp:revision>17</cp:revision>
  <dcterms:modified xsi:type="dcterms:W3CDTF">2020-02-25T20:49:43Z</dcterms:modified>
</cp:coreProperties>
</file>