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4" r:id="rId6"/>
    <p:sldId id="261" r:id="rId7"/>
    <p:sldId id="262"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628B4B-AD0B-5BA5-4330-8FF92BAE8020}" v="728" dt="2025-05-11T14:36:26.3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09" d="100"/>
          <a:sy n="109" d="100"/>
        </p:scale>
        <p:origin x="34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5/11/2025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665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5/11/2025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6642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5/11/2025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6666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5/11/2025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07921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5/11/2025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39447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5/11/2025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8021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5/11/2025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8571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5/11/2025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4295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5/11/2025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3124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5/11/2025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389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5/11/2025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01757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5/11/2025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5866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EECA69B-4C2A-7F31-8019-E90DB3BD4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14" name="Picture 13" descr="Wooden house in rustic landscape">
            <a:extLst>
              <a:ext uri="{FF2B5EF4-FFF2-40B4-BE49-F238E27FC236}">
                <a16:creationId xmlns:a16="http://schemas.microsoft.com/office/drawing/2014/main" id="{DD5EC190-1C2A-C8B9-C1FD-78BE2C064805}"/>
              </a:ext>
            </a:extLst>
          </p:cNvPr>
          <p:cNvPicPr>
            <a:picLocks noChangeAspect="1"/>
          </p:cNvPicPr>
          <p:nvPr/>
        </p:nvPicPr>
        <p:blipFill>
          <a:blip r:embed="rId2"/>
          <a:srcRect l="9091" t="18545" b="4558"/>
          <a:stretch/>
        </p:blipFill>
        <p:spPr>
          <a:xfrm>
            <a:off x="20" y="10"/>
            <a:ext cx="12191980" cy="6857990"/>
          </a:xfrm>
          <a:prstGeom prst="rect">
            <a:avLst/>
          </a:prstGeom>
        </p:spPr>
      </p:pic>
      <p:sp>
        <p:nvSpPr>
          <p:cNvPr id="22" name="Rectangle 21">
            <a:extLst>
              <a:ext uri="{FF2B5EF4-FFF2-40B4-BE49-F238E27FC236}">
                <a16:creationId xmlns:a16="http://schemas.microsoft.com/office/drawing/2014/main" id="{857DEAC1-B3AA-6569-0A44-A191DF2F3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0"/>
            <a:ext cx="12191999" cy="13716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p:cNvSpPr>
            <a:spLocks noGrp="1"/>
          </p:cNvSpPr>
          <p:nvPr>
            <p:ph type="ctrTitle"/>
          </p:nvPr>
        </p:nvSpPr>
        <p:spPr>
          <a:xfrm>
            <a:off x="320040" y="5715000"/>
            <a:ext cx="8027544" cy="960120"/>
          </a:xfrm>
          <a:ln>
            <a:noFill/>
          </a:ln>
        </p:spPr>
        <p:txBody>
          <a:bodyPr anchor="ctr">
            <a:normAutofit/>
          </a:bodyPr>
          <a:lstStyle/>
          <a:p>
            <a:r>
              <a:rPr lang="en-US" sz="3600"/>
              <a:t>Outland Adventures</a:t>
            </a:r>
          </a:p>
        </p:txBody>
      </p:sp>
      <p:sp>
        <p:nvSpPr>
          <p:cNvPr id="3" name="Subtitle 2"/>
          <p:cNvSpPr>
            <a:spLocks noGrp="1"/>
          </p:cNvSpPr>
          <p:nvPr>
            <p:ph type="subTitle" idx="1"/>
          </p:nvPr>
        </p:nvSpPr>
        <p:spPr>
          <a:xfrm>
            <a:off x="8347585" y="5715000"/>
            <a:ext cx="3630168" cy="960120"/>
          </a:xfrm>
        </p:spPr>
        <p:txBody>
          <a:bodyPr vert="horz" lIns="91440" tIns="45720" rIns="91440" bIns="45720" rtlCol="0" anchor="ctr">
            <a:normAutofit/>
          </a:bodyPr>
          <a:lstStyle/>
          <a:p>
            <a:pPr algn="r"/>
            <a:r>
              <a:rPr lang="en-US" sz="1800"/>
              <a:t> Team Silver:</a:t>
            </a:r>
          </a:p>
          <a:p>
            <a:pPr algn="r"/>
            <a:r>
              <a:rPr lang="en-US" sz="1800"/>
              <a:t>Tyson B. - Cystal L. - Rashai 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program&#10;&#10;AI-generated content may be incorrect.">
            <a:extLst>
              <a:ext uri="{FF2B5EF4-FFF2-40B4-BE49-F238E27FC236}">
                <a16:creationId xmlns:a16="http://schemas.microsoft.com/office/drawing/2014/main" id="{EA28CCCF-5565-9CDF-CE6B-A42BE4BA0C9A}"/>
              </a:ext>
            </a:extLst>
          </p:cNvPr>
          <p:cNvPicPr>
            <a:picLocks noGrp="1" noChangeAspect="1"/>
          </p:cNvPicPr>
          <p:nvPr>
            <p:ph idx="1"/>
          </p:nvPr>
        </p:nvPicPr>
        <p:blipFill>
          <a:blip r:embed="rId2"/>
          <a:srcRect r="3112" b="1"/>
          <a:stretch/>
        </p:blipFill>
        <p:spPr>
          <a:xfrm>
            <a:off x="1" y="10"/>
            <a:ext cx="12192000" cy="6857989"/>
          </a:xfrm>
          <a:prstGeom prst="rect">
            <a:avLst/>
          </a:prstGeom>
        </p:spPr>
      </p:pic>
      <p:sp>
        <p:nvSpPr>
          <p:cNvPr id="15" name="Rectangle 14">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404A9-AD25-0B64-21F9-DDAA9AF7C139}"/>
              </a:ext>
            </a:extLst>
          </p:cNvPr>
          <p:cNvSpPr>
            <a:spLocks noGrp="1"/>
          </p:cNvSpPr>
          <p:nvPr>
            <p:ph type="title"/>
          </p:nvPr>
        </p:nvSpPr>
        <p:spPr>
          <a:xfrm>
            <a:off x="2465443" y="-1103352"/>
            <a:ext cx="5619054" cy="4849091"/>
          </a:xfrm>
        </p:spPr>
        <p:txBody>
          <a:bodyPr vert="horz" lIns="91440" tIns="45720" rIns="91440" bIns="45720" rtlCol="0" anchor="ctr">
            <a:normAutofit/>
          </a:bodyPr>
          <a:lstStyle/>
          <a:p>
            <a:pPr algn="r"/>
            <a:r>
              <a:rPr lang="en-US" sz="5400">
                <a:solidFill>
                  <a:srgbClr val="FFFFFF"/>
                </a:solidFill>
              </a:rPr>
              <a:t>Python results</a:t>
            </a:r>
          </a:p>
        </p:txBody>
      </p:sp>
      <p:cxnSp>
        <p:nvCxnSpPr>
          <p:cNvPr id="17" name="Straight Connector 16">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49251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1E12F5-6C1F-2107-3EC8-7EDDB68F27FA}"/>
              </a:ext>
            </a:extLst>
          </p:cNvPr>
          <p:cNvSpPr>
            <a:spLocks noGrp="1"/>
          </p:cNvSpPr>
          <p:nvPr>
            <p:ph type="title"/>
          </p:nvPr>
        </p:nvSpPr>
        <p:spPr>
          <a:xfrm>
            <a:off x="800102" y="960594"/>
            <a:ext cx="5828114" cy="4936812"/>
          </a:xfrm>
        </p:spPr>
        <p:txBody>
          <a:bodyPr vert="horz" lIns="91440" tIns="45720" rIns="91440" bIns="45720" rtlCol="0" anchor="ctr">
            <a:normAutofit/>
          </a:bodyPr>
          <a:lstStyle/>
          <a:p>
            <a:pPr algn="r"/>
            <a:r>
              <a:rPr lang="en-US" sz="6000"/>
              <a:t>The </a:t>
            </a:r>
            <a:br>
              <a:rPr lang="en-US" sz="6000"/>
            </a:br>
            <a:r>
              <a:rPr lang="en-US" sz="6000"/>
              <a:t> End.</a:t>
            </a:r>
            <a:br>
              <a:rPr lang="en-US" sz="6000"/>
            </a:br>
            <a:r>
              <a:rPr lang="en-US" sz="6000"/>
              <a:t>  Thanks!</a:t>
            </a:r>
          </a:p>
        </p:txBody>
      </p:sp>
      <p:cxnSp>
        <p:nvCxnSpPr>
          <p:cNvPr id="32" name="Straight Connector 31">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315200" y="1733549"/>
            <a:ext cx="0" cy="33909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10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D8F3-8785-2279-CCAD-7C3144D6225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B2CB8C1-00B3-3F53-D344-CC8863080FFF}"/>
              </a:ext>
            </a:extLst>
          </p:cNvPr>
          <p:cNvSpPr>
            <a:spLocks noGrp="1"/>
          </p:cNvSpPr>
          <p:nvPr>
            <p:ph idx="1"/>
          </p:nvPr>
        </p:nvSpPr>
        <p:spPr/>
        <p:txBody>
          <a:bodyPr vert="horz" lIns="91440" tIns="45720" rIns="91440" bIns="45720" rtlCol="0" anchor="t">
            <a:normAutofit/>
          </a:bodyPr>
          <a:lstStyle/>
          <a:p>
            <a:pPr marL="0" indent="0">
              <a:buNone/>
            </a:pPr>
            <a:r>
              <a:rPr lang="en-US" dirty="0"/>
              <a:t>Hello CSD-310,</a:t>
            </a:r>
          </a:p>
          <a:p>
            <a:pPr marL="0" indent="0">
              <a:buNone/>
            </a:pPr>
            <a:r>
              <a:rPr lang="en-US" dirty="0">
                <a:ea typeface="+mn-lt"/>
                <a:cs typeface="+mn-lt"/>
              </a:rPr>
              <a:t>We are Team Silver, and our members are </a:t>
            </a:r>
            <a:r>
              <a:rPr lang="en-US" dirty="0">
                <a:solidFill>
                  <a:srgbClr val="000000"/>
                </a:solidFill>
                <a:ea typeface="+mn-lt"/>
                <a:cs typeface="+mn-lt"/>
              </a:rPr>
              <a:t>Tyson, Crystal, &amp; Rashai.</a:t>
            </a:r>
            <a:r>
              <a:rPr lang="en-US" dirty="0">
                <a:ea typeface="+mn-lt"/>
                <a:cs typeface="+mn-lt"/>
              </a:rPr>
              <a:t> </a:t>
            </a:r>
          </a:p>
          <a:p>
            <a:endParaRPr lang="en-US" dirty="0"/>
          </a:p>
        </p:txBody>
      </p:sp>
    </p:spTree>
    <p:extLst>
      <p:ext uri="{BB962C8B-B14F-4D97-AF65-F5344CB8AC3E}">
        <p14:creationId xmlns:p14="http://schemas.microsoft.com/office/powerpoint/2010/main" val="3550864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00AF8-B977-BE67-9660-9FFB88E67A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825B95-49CD-7783-559A-244117726E84}"/>
              </a:ext>
            </a:extLst>
          </p:cNvPr>
          <p:cNvSpPr>
            <a:spLocks noGrp="1"/>
          </p:cNvSpPr>
          <p:nvPr>
            <p:ph type="title"/>
          </p:nvPr>
        </p:nvSpPr>
        <p:spPr/>
        <p:txBody>
          <a:bodyPr/>
          <a:lstStyle/>
          <a:p>
            <a:r>
              <a:rPr lang="en-US" dirty="0"/>
              <a:t>Case Study brief</a:t>
            </a:r>
          </a:p>
        </p:txBody>
      </p:sp>
      <p:sp>
        <p:nvSpPr>
          <p:cNvPr id="3" name="Content Placeholder 2">
            <a:extLst>
              <a:ext uri="{FF2B5EF4-FFF2-40B4-BE49-F238E27FC236}">
                <a16:creationId xmlns:a16="http://schemas.microsoft.com/office/drawing/2014/main" id="{6A51782D-0D94-FB3D-00FA-28A86B05FB74}"/>
              </a:ext>
            </a:extLst>
          </p:cNvPr>
          <p:cNvSpPr>
            <a:spLocks noGrp="1"/>
          </p:cNvSpPr>
          <p:nvPr>
            <p:ph idx="1"/>
          </p:nvPr>
        </p:nvSpPr>
        <p:spPr/>
        <p:txBody>
          <a:bodyPr vert="horz" lIns="91440" tIns="45720" rIns="91440" bIns="45720" rtlCol="0" anchor="t">
            <a:normAutofit/>
          </a:bodyPr>
          <a:lstStyle/>
          <a:p>
            <a:pPr marL="0" indent="0">
              <a:buNone/>
            </a:pPr>
            <a:r>
              <a:rPr lang="en-US" dirty="0"/>
              <a:t>Hello CSD-310,</a:t>
            </a:r>
          </a:p>
          <a:p>
            <a:pPr marL="0" indent="0">
              <a:buNone/>
            </a:pPr>
            <a:r>
              <a:rPr lang="en-US" dirty="0"/>
              <a:t>Our project is about a travel company known as Outland Adventures. Outland Adventures was started by </a:t>
            </a:r>
            <a:r>
              <a:rPr lang="en-US" dirty="0">
                <a:ea typeface="+mn-lt"/>
                <a:cs typeface="+mn-lt"/>
              </a:rPr>
              <a:t>Blythe Timmerson and Jim Ford. It was their hobby at first but became successful enough to become their fulltime occupations. They now have 5 employees.</a:t>
            </a:r>
          </a:p>
          <a:p>
            <a:pPr marL="0" indent="0">
              <a:buNone/>
            </a:pPr>
            <a:r>
              <a:rPr lang="en-US" dirty="0"/>
              <a:t>Blythe and Jim want to optimize the company, so they have a few questions like:</a:t>
            </a:r>
          </a:p>
          <a:p>
            <a:pPr marL="342900" indent="-342900"/>
            <a:r>
              <a:rPr lang="en-US" dirty="0"/>
              <a:t>Should we keep selling equipment?</a:t>
            </a:r>
          </a:p>
          <a:p>
            <a:pPr marL="342900" indent="-342900"/>
            <a:r>
              <a:rPr lang="en-US" dirty="0"/>
              <a:t>Which location is least booked?</a:t>
            </a:r>
          </a:p>
          <a:p>
            <a:pPr marL="342900" indent="-342900"/>
            <a:r>
              <a:rPr lang="en-US" dirty="0"/>
              <a:t>How old is our inventory?</a:t>
            </a:r>
          </a:p>
          <a:p>
            <a:pPr marL="342900" indent="-342900"/>
            <a:endParaRPr lang="en-US" dirty="0"/>
          </a:p>
          <a:p>
            <a:pPr marL="0" indent="0">
              <a:buNone/>
            </a:pPr>
            <a:endParaRPr lang="en-US" dirty="0"/>
          </a:p>
          <a:p>
            <a:endParaRPr lang="en-US" dirty="0"/>
          </a:p>
        </p:txBody>
      </p:sp>
    </p:spTree>
    <p:extLst>
      <p:ext uri="{BB962C8B-B14F-4D97-AF65-F5344CB8AC3E}">
        <p14:creationId xmlns:p14="http://schemas.microsoft.com/office/powerpoint/2010/main" val="87695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00831-FF67-42F7-5012-06D5A88843F4}"/>
              </a:ext>
            </a:extLst>
          </p:cNvPr>
          <p:cNvSpPr>
            <a:spLocks noGrp="1"/>
          </p:cNvSpPr>
          <p:nvPr>
            <p:ph type="title"/>
          </p:nvPr>
        </p:nvSpPr>
        <p:spPr/>
        <p:txBody>
          <a:bodyPr/>
          <a:lstStyle/>
          <a:p>
            <a:r>
              <a:rPr lang="en-US" dirty="0"/>
              <a:t>ERD</a:t>
            </a:r>
          </a:p>
        </p:txBody>
      </p:sp>
      <p:pic>
        <p:nvPicPr>
          <p:cNvPr id="4" name="Content Placeholder 3" descr="A diagram of a company&#10;&#10;AI-generated content may be incorrect.">
            <a:extLst>
              <a:ext uri="{FF2B5EF4-FFF2-40B4-BE49-F238E27FC236}">
                <a16:creationId xmlns:a16="http://schemas.microsoft.com/office/drawing/2014/main" id="{0B02480F-554D-330E-C73E-336BB1CE32BC}"/>
              </a:ext>
            </a:extLst>
          </p:cNvPr>
          <p:cNvPicPr>
            <a:picLocks noGrp="1" noChangeAspect="1"/>
          </p:cNvPicPr>
          <p:nvPr>
            <p:ph idx="1"/>
          </p:nvPr>
        </p:nvPicPr>
        <p:blipFill>
          <a:blip r:embed="rId2"/>
          <a:srcRect r="498" b="165"/>
          <a:stretch/>
        </p:blipFill>
        <p:spPr>
          <a:xfrm>
            <a:off x="3797373" y="1336090"/>
            <a:ext cx="4503984" cy="4526682"/>
          </a:xfrm>
        </p:spPr>
      </p:pic>
    </p:spTree>
    <p:extLst>
      <p:ext uri="{BB962C8B-B14F-4D97-AF65-F5344CB8AC3E}">
        <p14:creationId xmlns:p14="http://schemas.microsoft.com/office/powerpoint/2010/main" val="108584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20353-6BB6-AD85-1ADA-105715E520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4BA699-291B-1566-25CC-C15632F1238F}"/>
              </a:ext>
            </a:extLst>
          </p:cNvPr>
          <p:cNvSpPr>
            <a:spLocks noGrp="1"/>
          </p:cNvSpPr>
          <p:nvPr>
            <p:ph type="title"/>
          </p:nvPr>
        </p:nvSpPr>
        <p:spPr/>
        <p:txBody>
          <a:bodyPr/>
          <a:lstStyle/>
          <a:p>
            <a:r>
              <a:rPr lang="en-US" dirty="0"/>
              <a:t>Report 1</a:t>
            </a:r>
          </a:p>
        </p:txBody>
      </p:sp>
      <p:sp>
        <p:nvSpPr>
          <p:cNvPr id="3" name="Content Placeholder 2">
            <a:extLst>
              <a:ext uri="{FF2B5EF4-FFF2-40B4-BE49-F238E27FC236}">
                <a16:creationId xmlns:a16="http://schemas.microsoft.com/office/drawing/2014/main" id="{FC7F1036-F0FD-A162-5245-BDD98812827E}"/>
              </a:ext>
            </a:extLst>
          </p:cNvPr>
          <p:cNvSpPr>
            <a:spLocks noGrp="1"/>
          </p:cNvSpPr>
          <p:nvPr>
            <p:ph idx="1"/>
          </p:nvPr>
        </p:nvSpPr>
        <p:spPr/>
        <p:txBody>
          <a:bodyPr vert="horz" lIns="91440" tIns="45720" rIns="91440" bIns="45720" rtlCol="0" anchor="t">
            <a:normAutofit/>
          </a:bodyPr>
          <a:lstStyle/>
          <a:p>
            <a:pPr marL="0" indent="0" algn="ctr">
              <a:buNone/>
            </a:pPr>
            <a:r>
              <a:rPr lang="en-US" sz="1200" dirty="0">
                <a:latin typeface="Aptos"/>
              </a:rPr>
              <a:t>Our first report shows equipment sales. </a:t>
            </a:r>
            <a:endParaRPr lang="en-US" dirty="0"/>
          </a:p>
          <a:p>
            <a:pPr marL="0" indent="0" algn="ctr">
              <a:buNone/>
            </a:pPr>
            <a:r>
              <a:rPr lang="en-US" sz="1200" dirty="0">
                <a:latin typeface="Aptos"/>
              </a:rPr>
              <a:t> We wanted to see if our customers benefit from us keeping equipment on hand for sale. This is because we also rent equipment. </a:t>
            </a:r>
          </a:p>
          <a:p>
            <a:pPr indent="0" algn="ctr">
              <a:buNone/>
            </a:pPr>
            <a:endParaRPr lang="en-US" sz="1200" dirty="0">
              <a:latin typeface="Aptos"/>
            </a:endParaRPr>
          </a:p>
          <a:p>
            <a:pPr marL="0" indent="0">
              <a:buNone/>
            </a:pPr>
            <a:endParaRPr lang="en-US" sz="1200" dirty="0">
              <a:latin typeface="Aptos"/>
            </a:endParaRPr>
          </a:p>
          <a:p>
            <a:pPr marL="0" indent="0">
              <a:buNone/>
            </a:pPr>
            <a:endParaRPr lang="en-US" sz="1200" dirty="0">
              <a:latin typeface="Aptos"/>
            </a:endParaRPr>
          </a:p>
          <a:p>
            <a:pPr marL="0" indent="0" algn="ctr">
              <a:buNone/>
            </a:pPr>
            <a:endParaRPr lang="en-US" sz="1200" dirty="0">
              <a:latin typeface="Aptos"/>
            </a:endParaRPr>
          </a:p>
          <a:p>
            <a:pPr marL="0" indent="0" algn="ctr">
              <a:buNone/>
            </a:pPr>
            <a:endParaRPr lang="en-US" sz="1200" dirty="0">
              <a:latin typeface="Aptos"/>
            </a:endParaRPr>
          </a:p>
          <a:p>
            <a:pPr marL="171450" indent="-171450" algn="ctr"/>
            <a:endParaRPr lang="en-US" sz="1200" dirty="0">
              <a:latin typeface="Aptos"/>
            </a:endParaRPr>
          </a:p>
          <a:p>
            <a:pPr marL="0" indent="0" algn="ctr">
              <a:buNone/>
            </a:pPr>
            <a:r>
              <a:rPr lang="en-US" sz="1200" dirty="0">
                <a:latin typeface="Aptos"/>
              </a:rPr>
              <a:t>These are our sales so far this year.</a:t>
            </a:r>
          </a:p>
          <a:p>
            <a:pPr marL="0" indent="0">
              <a:buNone/>
            </a:pPr>
            <a:endParaRPr lang="en-US" sz="1200" dirty="0">
              <a:latin typeface="Aptos"/>
            </a:endParaRPr>
          </a:p>
          <a:p>
            <a:pPr marL="0" indent="0">
              <a:buNone/>
            </a:pPr>
            <a:endParaRPr lang="en-US" sz="1200" dirty="0">
              <a:latin typeface="Aptos"/>
            </a:endParaRPr>
          </a:p>
          <a:p>
            <a:pPr marL="0" indent="0">
              <a:buNone/>
            </a:pPr>
            <a:endParaRPr lang="en-US" sz="1200" dirty="0">
              <a:latin typeface="Aptos"/>
            </a:endParaRPr>
          </a:p>
          <a:p>
            <a:pPr marL="0" indent="0">
              <a:buNone/>
            </a:pPr>
            <a:endParaRPr lang="en-US" sz="1200" dirty="0">
              <a:latin typeface="Aptos"/>
            </a:endParaRPr>
          </a:p>
        </p:txBody>
      </p:sp>
      <p:pic>
        <p:nvPicPr>
          <p:cNvPr id="4" name="Picture 3" descr="A screenshot of a computer&#10;&#10;AI-generated content may be incorrect.">
            <a:extLst>
              <a:ext uri="{FF2B5EF4-FFF2-40B4-BE49-F238E27FC236}">
                <a16:creationId xmlns:a16="http://schemas.microsoft.com/office/drawing/2014/main" id="{107760F0-03A5-E8EB-7D23-8B1DB570F3B8}"/>
              </a:ext>
            </a:extLst>
          </p:cNvPr>
          <p:cNvPicPr>
            <a:picLocks noChangeAspect="1"/>
          </p:cNvPicPr>
          <p:nvPr/>
        </p:nvPicPr>
        <p:blipFill>
          <a:blip r:embed="rId2"/>
          <a:stretch>
            <a:fillRect/>
          </a:stretch>
        </p:blipFill>
        <p:spPr>
          <a:xfrm>
            <a:off x="2466975" y="2897768"/>
            <a:ext cx="7258050" cy="1905000"/>
          </a:xfrm>
          <a:prstGeom prst="rect">
            <a:avLst/>
          </a:prstGeom>
        </p:spPr>
      </p:pic>
    </p:spTree>
    <p:extLst>
      <p:ext uri="{BB962C8B-B14F-4D97-AF65-F5344CB8AC3E}">
        <p14:creationId xmlns:p14="http://schemas.microsoft.com/office/powerpoint/2010/main" val="741863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39AAF-88D1-2B29-9305-24878ADE93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CD1936-3367-FEF1-DBE0-2B86D89D69F2}"/>
              </a:ext>
            </a:extLst>
          </p:cNvPr>
          <p:cNvSpPr>
            <a:spLocks noGrp="1"/>
          </p:cNvSpPr>
          <p:nvPr>
            <p:ph type="title"/>
          </p:nvPr>
        </p:nvSpPr>
        <p:spPr/>
        <p:txBody>
          <a:bodyPr/>
          <a:lstStyle/>
          <a:p>
            <a:r>
              <a:rPr lang="en-US" dirty="0"/>
              <a:t>Report 2</a:t>
            </a:r>
          </a:p>
        </p:txBody>
      </p:sp>
      <p:sp>
        <p:nvSpPr>
          <p:cNvPr id="3" name="Content Placeholder 2">
            <a:extLst>
              <a:ext uri="{FF2B5EF4-FFF2-40B4-BE49-F238E27FC236}">
                <a16:creationId xmlns:a16="http://schemas.microsoft.com/office/drawing/2014/main" id="{9FCBD490-7A1D-10B8-0656-8D4F37822830}"/>
              </a:ext>
            </a:extLst>
          </p:cNvPr>
          <p:cNvSpPr>
            <a:spLocks noGrp="1"/>
          </p:cNvSpPr>
          <p:nvPr>
            <p:ph idx="1"/>
          </p:nvPr>
        </p:nvSpPr>
        <p:spPr/>
        <p:txBody>
          <a:bodyPr vert="horz" lIns="91440" tIns="45720" rIns="91440" bIns="45720" rtlCol="0" anchor="t">
            <a:normAutofit/>
          </a:bodyPr>
          <a:lstStyle/>
          <a:p>
            <a:pPr marL="0" indent="0" algn="ctr">
              <a:buNone/>
            </a:pPr>
            <a:r>
              <a:rPr lang="en-US" sz="1200" dirty="0">
                <a:latin typeface="Aptos"/>
              </a:rPr>
              <a:t>Our second report shows booking trends. </a:t>
            </a:r>
            <a:endParaRPr lang="en-US" dirty="0"/>
          </a:p>
          <a:p>
            <a:pPr marL="0" indent="0" algn="ctr">
              <a:buNone/>
            </a:pPr>
            <a:r>
              <a:rPr lang="en-US" sz="1200" dirty="0">
                <a:latin typeface="Aptos"/>
              </a:rPr>
              <a:t> We wanted to see which locations our customers favor the most, and which they favor the least. </a:t>
            </a:r>
          </a:p>
          <a:p>
            <a:pPr indent="0" algn="ctr">
              <a:buNone/>
            </a:pPr>
            <a:endParaRPr lang="en-US" sz="1200" dirty="0">
              <a:latin typeface="Aptos"/>
            </a:endParaRPr>
          </a:p>
          <a:p>
            <a:pPr marL="0" indent="0">
              <a:buNone/>
            </a:pPr>
            <a:endParaRPr lang="en-US" sz="1200" dirty="0">
              <a:latin typeface="Aptos"/>
            </a:endParaRPr>
          </a:p>
          <a:p>
            <a:pPr marL="0" indent="0">
              <a:buNone/>
            </a:pPr>
            <a:endParaRPr lang="en-US" sz="1200" dirty="0">
              <a:latin typeface="Aptos"/>
            </a:endParaRPr>
          </a:p>
          <a:p>
            <a:pPr marL="0" indent="0" algn="ctr">
              <a:buNone/>
            </a:pPr>
            <a:endParaRPr lang="en-US" sz="1200" dirty="0">
              <a:latin typeface="Aptos"/>
            </a:endParaRPr>
          </a:p>
          <a:p>
            <a:pPr marL="0" indent="0" algn="ctr">
              <a:buNone/>
            </a:pPr>
            <a:endParaRPr lang="en-US" sz="1200" dirty="0">
              <a:latin typeface="Aptos"/>
            </a:endParaRPr>
          </a:p>
          <a:p>
            <a:pPr marL="0" indent="0" algn="ctr">
              <a:buNone/>
            </a:pPr>
            <a:r>
              <a:rPr lang="en-US" sz="1200" dirty="0">
                <a:latin typeface="Aptos"/>
              </a:rPr>
              <a:t>As you can see, South Europe is the least favorite travel location of our customer so far this year.</a:t>
            </a:r>
          </a:p>
          <a:p>
            <a:pPr marL="0" indent="0">
              <a:buNone/>
            </a:pPr>
            <a:endParaRPr lang="en-US" sz="1200" dirty="0">
              <a:latin typeface="Aptos"/>
            </a:endParaRPr>
          </a:p>
          <a:p>
            <a:pPr marL="0" indent="0">
              <a:buNone/>
            </a:pPr>
            <a:endParaRPr lang="en-US" sz="1200" dirty="0">
              <a:latin typeface="Aptos"/>
            </a:endParaRPr>
          </a:p>
          <a:p>
            <a:pPr marL="0" indent="0">
              <a:buNone/>
            </a:pPr>
            <a:endParaRPr lang="en-US" sz="1200" dirty="0">
              <a:latin typeface="Aptos"/>
            </a:endParaRPr>
          </a:p>
          <a:p>
            <a:pPr marL="0" indent="0">
              <a:buNone/>
            </a:pPr>
            <a:endParaRPr lang="en-US" sz="1200" dirty="0">
              <a:latin typeface="Aptos"/>
            </a:endParaRPr>
          </a:p>
          <a:p>
            <a:pPr marL="0" indent="0">
              <a:buNone/>
            </a:pPr>
            <a:endParaRPr lang="en-US" sz="1200" dirty="0">
              <a:latin typeface="Aptos"/>
            </a:endParaRPr>
          </a:p>
        </p:txBody>
      </p:sp>
      <p:pic>
        <p:nvPicPr>
          <p:cNvPr id="5" name="Picture 4" descr="A black rectangle with white text&#10;&#10;AI-generated content may be incorrect.">
            <a:extLst>
              <a:ext uri="{FF2B5EF4-FFF2-40B4-BE49-F238E27FC236}">
                <a16:creationId xmlns:a16="http://schemas.microsoft.com/office/drawing/2014/main" id="{53440C40-EDEA-2E31-78AC-BE4199939368}"/>
              </a:ext>
            </a:extLst>
          </p:cNvPr>
          <p:cNvPicPr>
            <a:picLocks noChangeAspect="1"/>
          </p:cNvPicPr>
          <p:nvPr/>
        </p:nvPicPr>
        <p:blipFill>
          <a:blip r:embed="rId2"/>
          <a:stretch>
            <a:fillRect/>
          </a:stretch>
        </p:blipFill>
        <p:spPr>
          <a:xfrm>
            <a:off x="2436464" y="3165358"/>
            <a:ext cx="7219950" cy="1171575"/>
          </a:xfrm>
          <a:prstGeom prst="rect">
            <a:avLst/>
          </a:prstGeom>
        </p:spPr>
      </p:pic>
    </p:spTree>
    <p:extLst>
      <p:ext uri="{BB962C8B-B14F-4D97-AF65-F5344CB8AC3E}">
        <p14:creationId xmlns:p14="http://schemas.microsoft.com/office/powerpoint/2010/main" val="3292585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55333-2748-3094-F446-8F3599C871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211DA3-770F-A3FF-E845-87564918357B}"/>
              </a:ext>
            </a:extLst>
          </p:cNvPr>
          <p:cNvSpPr>
            <a:spLocks noGrp="1"/>
          </p:cNvSpPr>
          <p:nvPr>
            <p:ph type="title"/>
          </p:nvPr>
        </p:nvSpPr>
        <p:spPr/>
        <p:txBody>
          <a:bodyPr/>
          <a:lstStyle/>
          <a:p>
            <a:r>
              <a:rPr lang="en-US" dirty="0"/>
              <a:t>Report 3</a:t>
            </a:r>
          </a:p>
        </p:txBody>
      </p:sp>
      <p:sp>
        <p:nvSpPr>
          <p:cNvPr id="3" name="Content Placeholder 2">
            <a:extLst>
              <a:ext uri="{FF2B5EF4-FFF2-40B4-BE49-F238E27FC236}">
                <a16:creationId xmlns:a16="http://schemas.microsoft.com/office/drawing/2014/main" id="{F9F8EDE6-9F5F-71DE-445A-D7E9FE112407}"/>
              </a:ext>
            </a:extLst>
          </p:cNvPr>
          <p:cNvSpPr>
            <a:spLocks noGrp="1"/>
          </p:cNvSpPr>
          <p:nvPr>
            <p:ph idx="1"/>
          </p:nvPr>
        </p:nvSpPr>
        <p:spPr/>
        <p:txBody>
          <a:bodyPr vert="horz" lIns="91440" tIns="45720" rIns="91440" bIns="45720" rtlCol="0" anchor="t">
            <a:normAutofit/>
          </a:bodyPr>
          <a:lstStyle/>
          <a:p>
            <a:pPr marL="0" indent="0" algn="ctr">
              <a:buNone/>
            </a:pPr>
            <a:r>
              <a:rPr lang="en-US" sz="1200" dirty="0">
                <a:latin typeface="Aptos"/>
              </a:rPr>
              <a:t>Our third report shows equipment age. </a:t>
            </a:r>
            <a:endParaRPr lang="en-US" dirty="0"/>
          </a:p>
          <a:p>
            <a:pPr marL="0" indent="0" algn="ctr">
              <a:buNone/>
            </a:pPr>
            <a:r>
              <a:rPr lang="en-US" sz="1200" dirty="0">
                <a:latin typeface="Aptos"/>
              </a:rPr>
              <a:t> Safety is key, and we wanted to know what equipment items might need replacing soon. </a:t>
            </a:r>
          </a:p>
          <a:p>
            <a:pPr indent="0" algn="ctr">
              <a:buNone/>
            </a:pPr>
            <a:endParaRPr lang="en-US" sz="1200" dirty="0">
              <a:latin typeface="Aptos"/>
            </a:endParaRPr>
          </a:p>
          <a:p>
            <a:pPr marL="0" indent="0">
              <a:buNone/>
            </a:pPr>
            <a:endParaRPr lang="en-US" sz="1200" dirty="0">
              <a:latin typeface="Aptos"/>
            </a:endParaRPr>
          </a:p>
          <a:p>
            <a:pPr marL="0" indent="0">
              <a:buNone/>
            </a:pPr>
            <a:endParaRPr lang="en-US" sz="1200" dirty="0">
              <a:latin typeface="Aptos"/>
            </a:endParaRPr>
          </a:p>
          <a:p>
            <a:pPr marL="0" indent="0" algn="ctr">
              <a:buNone/>
            </a:pPr>
            <a:endParaRPr lang="en-US" sz="1200" dirty="0">
              <a:latin typeface="Aptos"/>
            </a:endParaRPr>
          </a:p>
          <a:p>
            <a:pPr marL="0" indent="0" algn="ctr">
              <a:buNone/>
            </a:pPr>
            <a:endParaRPr lang="en-US" sz="1200" dirty="0">
              <a:latin typeface="Aptos"/>
            </a:endParaRPr>
          </a:p>
          <a:p>
            <a:pPr marL="0" indent="0" algn="ctr">
              <a:buNone/>
            </a:pPr>
            <a:r>
              <a:rPr lang="en-US" sz="1200" dirty="0">
                <a:latin typeface="Aptos"/>
              </a:rPr>
              <a:t>Only one category in our items is still here five years after our purchase date. It's important to note that we rent items as well, so these may only be the rentals and not equipment for sale.</a:t>
            </a:r>
          </a:p>
          <a:p>
            <a:pPr marL="0" indent="0">
              <a:buNone/>
            </a:pPr>
            <a:endParaRPr lang="en-US" sz="1200" dirty="0">
              <a:latin typeface="Aptos"/>
            </a:endParaRPr>
          </a:p>
          <a:p>
            <a:pPr marL="0" indent="0">
              <a:buNone/>
            </a:pPr>
            <a:endParaRPr lang="en-US" sz="1200" dirty="0">
              <a:latin typeface="Aptos"/>
            </a:endParaRPr>
          </a:p>
          <a:p>
            <a:pPr marL="0" indent="0">
              <a:buNone/>
            </a:pPr>
            <a:endParaRPr lang="en-US" sz="1200" dirty="0">
              <a:latin typeface="Aptos"/>
            </a:endParaRPr>
          </a:p>
          <a:p>
            <a:pPr marL="0" indent="0">
              <a:buNone/>
            </a:pPr>
            <a:endParaRPr lang="en-US" sz="1200" dirty="0">
              <a:latin typeface="Aptos"/>
            </a:endParaRPr>
          </a:p>
          <a:p>
            <a:pPr marL="0" indent="0">
              <a:buNone/>
            </a:pPr>
            <a:endParaRPr lang="en-US" sz="1200" dirty="0">
              <a:latin typeface="Aptos"/>
            </a:endParaRPr>
          </a:p>
        </p:txBody>
      </p:sp>
      <p:pic>
        <p:nvPicPr>
          <p:cNvPr id="4" name="Picture 3" descr="A black background with white text&#10;&#10;AI-generated content may be incorrect.">
            <a:extLst>
              <a:ext uri="{FF2B5EF4-FFF2-40B4-BE49-F238E27FC236}">
                <a16:creationId xmlns:a16="http://schemas.microsoft.com/office/drawing/2014/main" id="{8438A01E-AD21-D909-DAA3-E005A979B7E3}"/>
              </a:ext>
            </a:extLst>
          </p:cNvPr>
          <p:cNvPicPr>
            <a:picLocks noChangeAspect="1"/>
          </p:cNvPicPr>
          <p:nvPr/>
        </p:nvPicPr>
        <p:blipFill>
          <a:blip r:embed="rId2"/>
          <a:stretch>
            <a:fillRect/>
          </a:stretch>
        </p:blipFill>
        <p:spPr>
          <a:xfrm>
            <a:off x="1223962" y="3427335"/>
            <a:ext cx="9744075" cy="771525"/>
          </a:xfrm>
          <a:prstGeom prst="rect">
            <a:avLst/>
          </a:prstGeom>
        </p:spPr>
      </p:pic>
    </p:spTree>
    <p:extLst>
      <p:ext uri="{BB962C8B-B14F-4D97-AF65-F5344CB8AC3E}">
        <p14:creationId xmlns:p14="http://schemas.microsoft.com/office/powerpoint/2010/main" val="2505486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721B7-DD1D-82D0-9BFB-D83CD2FC96FE}"/>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4ACB2757-178C-2ABE-35D8-853FDDFF400B}"/>
              </a:ext>
            </a:extLst>
          </p:cNvPr>
          <p:cNvSpPr>
            <a:spLocks noGrp="1"/>
          </p:cNvSpPr>
          <p:nvPr>
            <p:ph idx="1"/>
          </p:nvPr>
        </p:nvSpPr>
        <p:spPr/>
        <p:txBody>
          <a:bodyPr>
            <a:normAutofit lnSpcReduction="10000"/>
          </a:bodyPr>
          <a:lstStyle/>
          <a:p>
            <a:pPr marL="342900" marR="0" lvl="0" indent="-342900">
              <a:lnSpc>
                <a:spcPct val="115000"/>
              </a:lnSpc>
              <a:spcAft>
                <a:spcPts val="800"/>
              </a:spcAft>
              <a:buFont typeface="Wingdings" panose="05000000000000000000" pitchFamily="2"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Something to track booking</a:t>
            </a:r>
          </a:p>
          <a:p>
            <a:pPr marL="342900" marR="0" lvl="0" indent="-342900">
              <a:lnSpc>
                <a:spcPct val="115000"/>
              </a:lnSpc>
              <a:spcAft>
                <a:spcPts val="800"/>
              </a:spcAft>
              <a:buFont typeface="Wingdings" panose="05000000000000000000" pitchFamily="2"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Each product will need its own id for the program</a:t>
            </a:r>
          </a:p>
          <a:p>
            <a:pPr marL="342900" marR="0" lvl="0" indent="-342900">
              <a:lnSpc>
                <a:spcPct val="115000"/>
              </a:lnSpc>
              <a:spcAft>
                <a:spcPts val="800"/>
              </a:spcAft>
              <a:buFont typeface="Wingdings" panose="05000000000000000000" pitchFamily="2"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Employees can only manage order entry but not suppliers or inventory updates</a:t>
            </a:r>
          </a:p>
          <a:p>
            <a:pPr marL="57150" marR="0" indent="-285750">
              <a:lnSpc>
                <a:spcPct val="115000"/>
              </a:lnSpc>
              <a:spcAft>
                <a:spcPts val="800"/>
              </a:spcAft>
              <a:buFont typeface="Wingdings" panose="05000000000000000000" pitchFamily="2" charset="2"/>
              <a:buChar char="Ø"/>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Equipment can either be sold or rented to customers.</a:t>
            </a:r>
          </a:p>
          <a:p>
            <a:pPr marL="57150" marR="0" indent="-285750">
              <a:lnSpc>
                <a:spcPct val="115000"/>
              </a:lnSpc>
              <a:spcAft>
                <a:spcPts val="800"/>
              </a:spcAft>
              <a:buFont typeface="Wingdings" panose="05000000000000000000" pitchFamily="2" charset="2"/>
              <a:buChar char="Ø"/>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customer can purchase or rent multiple equipment items.</a:t>
            </a:r>
          </a:p>
          <a:p>
            <a:pPr marL="57150" marR="0" indent="-285750">
              <a:lnSpc>
                <a:spcPct val="115000"/>
              </a:lnSpc>
              <a:spcAft>
                <a:spcPts val="800"/>
              </a:spcAft>
              <a:buFont typeface="Wingdings" panose="05000000000000000000" pitchFamily="2" charset="2"/>
              <a:buChar char="Ø"/>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Equipment has a purchase date and allows age tracking.</a:t>
            </a:r>
          </a:p>
          <a:p>
            <a:pPr marR="0">
              <a:lnSpc>
                <a:spcPct val="115000"/>
              </a:lnSpc>
              <a:spcAft>
                <a:spcPts val="800"/>
              </a:spcAft>
              <a:buFont typeface="Wingdings" panose="05000000000000000000" pitchFamily="2" charset="2"/>
              <a:buChar char="Ø"/>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Each piece of equipment has a stock quantity.</a:t>
            </a:r>
          </a:p>
          <a:p>
            <a:endParaRPr lang="en-US" dirty="0"/>
          </a:p>
        </p:txBody>
      </p:sp>
    </p:spTree>
    <p:extLst>
      <p:ext uri="{BB962C8B-B14F-4D97-AF65-F5344CB8AC3E}">
        <p14:creationId xmlns:p14="http://schemas.microsoft.com/office/powerpoint/2010/main" val="1378523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AI-generated content may be incorrect.">
            <a:extLst>
              <a:ext uri="{FF2B5EF4-FFF2-40B4-BE49-F238E27FC236}">
                <a16:creationId xmlns:a16="http://schemas.microsoft.com/office/drawing/2014/main" id="{2C06F717-21B9-787A-6A6E-C11DF8936B90}"/>
              </a:ext>
            </a:extLst>
          </p:cNvPr>
          <p:cNvPicPr>
            <a:picLocks noGrp="1" noChangeAspect="1"/>
          </p:cNvPicPr>
          <p:nvPr>
            <p:ph idx="1"/>
          </p:nvPr>
        </p:nvPicPr>
        <p:blipFill>
          <a:blip r:embed="rId2"/>
          <a:srcRect r="3112" b="1"/>
          <a:stretch/>
        </p:blipFill>
        <p:spPr>
          <a:xfrm>
            <a:off x="1" y="10"/>
            <a:ext cx="12192000" cy="6857989"/>
          </a:xfrm>
          <a:prstGeom prst="rect">
            <a:avLst/>
          </a:prstGeom>
        </p:spPr>
      </p:pic>
      <p:sp>
        <p:nvSpPr>
          <p:cNvPr id="15" name="Rectangle 14">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E66EA-8FBD-2177-75F2-FDA4A77C04C7}"/>
              </a:ext>
            </a:extLst>
          </p:cNvPr>
          <p:cNvSpPr>
            <a:spLocks noGrp="1"/>
          </p:cNvSpPr>
          <p:nvPr>
            <p:ph type="title"/>
          </p:nvPr>
        </p:nvSpPr>
        <p:spPr>
          <a:xfrm>
            <a:off x="1833541" y="990599"/>
            <a:ext cx="5619054" cy="4849091"/>
          </a:xfrm>
        </p:spPr>
        <p:txBody>
          <a:bodyPr vert="horz" lIns="91440" tIns="45720" rIns="91440" bIns="45720" rtlCol="0" anchor="ctr">
            <a:normAutofit/>
          </a:bodyPr>
          <a:lstStyle/>
          <a:p>
            <a:pPr algn="r"/>
            <a:r>
              <a:rPr lang="en-US" sz="5400">
                <a:solidFill>
                  <a:srgbClr val="FFFFFF"/>
                </a:solidFill>
              </a:rPr>
              <a:t>SQL Query</a:t>
            </a:r>
          </a:p>
        </p:txBody>
      </p:sp>
      <p:cxnSp>
        <p:nvCxnSpPr>
          <p:cNvPr id="17" name="Straight Connector 16">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36233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365</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Calisto MT</vt:lpstr>
      <vt:lpstr>Univers Condensed</vt:lpstr>
      <vt:lpstr>Wingdings</vt:lpstr>
      <vt:lpstr>ChronicleVTI</vt:lpstr>
      <vt:lpstr>Outland Adventures</vt:lpstr>
      <vt:lpstr>Introduction!</vt:lpstr>
      <vt:lpstr>Case Study brief</vt:lpstr>
      <vt:lpstr>ERD</vt:lpstr>
      <vt:lpstr>Report 1</vt:lpstr>
      <vt:lpstr>Report 2</vt:lpstr>
      <vt:lpstr>Report 3</vt:lpstr>
      <vt:lpstr>Assumptions</vt:lpstr>
      <vt:lpstr>SQL Query</vt:lpstr>
      <vt:lpstr>Python results</vt:lpstr>
      <vt:lpstr>The   End.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Crystal Long</cp:lastModifiedBy>
  <cp:revision>262</cp:revision>
  <dcterms:created xsi:type="dcterms:W3CDTF">2025-05-11T13:22:14Z</dcterms:created>
  <dcterms:modified xsi:type="dcterms:W3CDTF">2025-05-11T22:13:03Z</dcterms:modified>
</cp:coreProperties>
</file>