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8"/>
  </p:notesMasterIdLst>
  <p:sldIdLst>
    <p:sldId id="257" r:id="rId2"/>
    <p:sldId id="273" r:id="rId3"/>
    <p:sldId id="259" r:id="rId4"/>
    <p:sldId id="280" r:id="rId5"/>
    <p:sldId id="277"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75" r:id="rId22"/>
    <p:sldId id="297" r:id="rId23"/>
    <p:sldId id="276" r:id="rId24"/>
    <p:sldId id="298" r:id="rId25"/>
    <p:sldId id="299" r:id="rId26"/>
    <p:sldId id="27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AFF20-CEE0-4041-9219-585DFD3C28F9}" type="datetimeFigureOut">
              <a:rPr lang="en-US" smtClean="0"/>
              <a:t>25-Jun-24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5E785-804C-47A7-97CC-DA171C01B977}" type="slidenum">
              <a:rPr lang="en-US" smtClean="0"/>
              <a:t>‹#›</a:t>
            </a:fld>
            <a:endParaRPr lang="en-US"/>
          </a:p>
        </p:txBody>
      </p:sp>
    </p:spTree>
    <p:extLst>
      <p:ext uri="{BB962C8B-B14F-4D97-AF65-F5344CB8AC3E}">
        <p14:creationId xmlns:p14="http://schemas.microsoft.com/office/powerpoint/2010/main" val="126520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F273A8-30FC-496F-9C5B-C6D3A0DF1B75}" type="datetimeFigureOut">
              <a:rPr lang="en-US" smtClean="0"/>
              <a:t>25-Jun-24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2877A46-152D-4215-8EDA-0970D160F20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46681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F273A8-30FC-496F-9C5B-C6D3A0DF1B75}" type="datetimeFigureOut">
              <a:rPr lang="en-US" smtClean="0"/>
              <a:t>25-Jun-24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77A46-152D-4215-8EDA-0970D160F20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80411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F273A8-30FC-496F-9C5B-C6D3A0DF1B75}" type="datetimeFigureOut">
              <a:rPr lang="en-US" smtClean="0"/>
              <a:t>25-Jun-24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77A46-152D-4215-8EDA-0970D160F20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08006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F273A8-30FC-496F-9C5B-C6D3A0DF1B75}" type="datetimeFigureOut">
              <a:rPr lang="en-US" smtClean="0"/>
              <a:t>25-Jun-24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77A46-152D-4215-8EDA-0970D160F20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54604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F273A8-30FC-496F-9C5B-C6D3A0DF1B75}" type="datetimeFigureOut">
              <a:rPr lang="en-US" smtClean="0"/>
              <a:t>25-Jun-24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77A46-152D-4215-8EDA-0970D160F20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09156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F273A8-30FC-496F-9C5B-C6D3A0DF1B75}" type="datetimeFigureOut">
              <a:rPr lang="en-US" smtClean="0"/>
              <a:t>25-Jun-24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77A46-152D-4215-8EDA-0970D160F20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46745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F273A8-30FC-496F-9C5B-C6D3A0DF1B75}" type="datetimeFigureOut">
              <a:rPr lang="en-US" smtClean="0"/>
              <a:t>25-Jun-24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877A46-152D-4215-8EDA-0970D160F20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61189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F273A8-30FC-496F-9C5B-C6D3A0DF1B75}" type="datetimeFigureOut">
              <a:rPr lang="en-US" smtClean="0"/>
              <a:t>25-Jun-24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877A46-152D-4215-8EDA-0970D160F20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89145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273A8-30FC-496F-9C5B-C6D3A0DF1B75}" type="datetimeFigureOut">
              <a:rPr lang="en-US" smtClean="0"/>
              <a:t>25-Jun-24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877A46-152D-4215-8EDA-0970D160F20D}" type="slidenum">
              <a:rPr lang="en-US" smtClean="0"/>
              <a:t>‹#›</a:t>
            </a:fld>
            <a:endParaRPr lang="en-US"/>
          </a:p>
        </p:txBody>
      </p:sp>
    </p:spTree>
    <p:extLst>
      <p:ext uri="{BB962C8B-B14F-4D97-AF65-F5344CB8AC3E}">
        <p14:creationId xmlns:p14="http://schemas.microsoft.com/office/powerpoint/2010/main" val="10349294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F273A8-30FC-496F-9C5B-C6D3A0DF1B75}" type="datetimeFigureOut">
              <a:rPr lang="en-US" smtClean="0"/>
              <a:t>25-Jun-24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77A46-152D-4215-8EDA-0970D160F20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66961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AF273A8-30FC-496F-9C5B-C6D3A0DF1B75}" type="datetimeFigureOut">
              <a:rPr lang="en-US" smtClean="0"/>
              <a:t>25-Jun-24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2877A46-152D-4215-8EDA-0970D160F20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45156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AF273A8-30FC-496F-9C5B-C6D3A0DF1B75}" type="datetimeFigureOut">
              <a:rPr lang="en-US" smtClean="0"/>
              <a:t>25-Jun-24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2877A46-152D-4215-8EDA-0970D160F20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47618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TnoOAps8pM0" TargetMode="External"/><Relationship Id="rId7" Type="http://schemas.openxmlformats.org/officeDocument/2006/relationships/hyperlink" Target="https://jcbi.org/index.php/Main/article/view/166" TargetMode="External"/><Relationship Id="rId2" Type="http://schemas.openxmlformats.org/officeDocument/2006/relationships/hyperlink" Target="https://youtu.be/Iib20MF8y-c?si=eKBCga6e_pJDl5_y" TargetMode="External"/><Relationship Id="rId1" Type="http://schemas.openxmlformats.org/officeDocument/2006/relationships/slideLayout" Target="../slideLayouts/slideLayout6.xml"/><Relationship Id="rId6" Type="http://schemas.openxmlformats.org/officeDocument/2006/relationships/hyperlink" Target="https://www.youtube.com/watch?v=EUc2glGjDMs" TargetMode="External"/><Relationship Id="rId5" Type="http://schemas.openxmlformats.org/officeDocument/2006/relationships/hyperlink" Target="https://www.youtube.com/watch?v=Iib20MF8y-c" TargetMode="External"/><Relationship Id="rId4" Type="http://schemas.openxmlformats.org/officeDocument/2006/relationships/hyperlink" Target="https://www.geeksforgeeks.org/hot-standby-router-protocol-hsr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1685-12C3-BC67-CB16-0592215220FF}"/>
              </a:ext>
            </a:extLst>
          </p:cNvPr>
          <p:cNvSpPr txBox="1">
            <a:spLocks/>
          </p:cNvSpPr>
          <p:nvPr/>
        </p:nvSpPr>
        <p:spPr>
          <a:xfrm>
            <a:off x="466142" y="440371"/>
            <a:ext cx="11259713" cy="785156"/>
          </a:xfrm>
          <a:prstGeom prst="rect">
            <a:avLst/>
          </a:prstGeom>
        </p:spPr>
        <p:txBody>
          <a:bodyPr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200" dirty="0">
                <a:solidFill>
                  <a:schemeClr val="tx1">
                    <a:lumMod val="95000"/>
                  </a:schemeClr>
                </a:solidFill>
                <a:effectLst/>
                <a:latin typeface="Sitka Heading Semibold" pitchFamily="2" charset="0"/>
              </a:rPr>
              <a:t>International Islamic University Chittagong</a:t>
            </a:r>
            <a:endParaRPr lang="en-US" sz="3200" dirty="0">
              <a:solidFill>
                <a:schemeClr val="tx1">
                  <a:lumMod val="95000"/>
                </a:schemeClr>
              </a:solidFill>
              <a:latin typeface="Sitka Heading Semibold" pitchFamily="2" charset="0"/>
            </a:endParaRPr>
          </a:p>
        </p:txBody>
      </p:sp>
      <p:sp>
        <p:nvSpPr>
          <p:cNvPr id="3" name="Subtitle 2">
            <a:extLst>
              <a:ext uri="{FF2B5EF4-FFF2-40B4-BE49-F238E27FC236}">
                <a16:creationId xmlns:a16="http://schemas.microsoft.com/office/drawing/2014/main" id="{AC6F3C8F-D9E3-99D5-126D-DA137BC5472C}"/>
              </a:ext>
            </a:extLst>
          </p:cNvPr>
          <p:cNvSpPr txBox="1">
            <a:spLocks/>
          </p:cNvSpPr>
          <p:nvPr/>
        </p:nvSpPr>
        <p:spPr>
          <a:xfrm>
            <a:off x="757622" y="2354495"/>
            <a:ext cx="10676754" cy="3670556"/>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3000" b="1" dirty="0">
                <a:latin typeface="Sitka Heading Semibold" pitchFamily="2" charset="0"/>
                <a:ea typeface="Cambria Math" panose="02040503050406030204" pitchFamily="18" charset="0"/>
                <a:cs typeface="Times New Roman" panose="02020603050405020304" pitchFamily="18" charset="0"/>
              </a:rPr>
              <a:t>Course Code: </a:t>
            </a:r>
            <a:r>
              <a:rPr lang="en-US" sz="3000" dirty="0">
                <a:latin typeface="Sitka Heading Semibold" pitchFamily="2" charset="0"/>
                <a:ea typeface="Cambria Math" panose="02040503050406030204" pitchFamily="18" charset="0"/>
                <a:cs typeface="Times New Roman" panose="02020603050405020304" pitchFamily="18" charset="0"/>
              </a:rPr>
              <a:t>CSE-3634</a:t>
            </a:r>
          </a:p>
          <a:p>
            <a:pPr marL="0" indent="0" algn="ctr">
              <a:buNone/>
            </a:pPr>
            <a:r>
              <a:rPr lang="en-US" sz="3000" b="1" dirty="0">
                <a:latin typeface="Sitka Heading Semibold" pitchFamily="2" charset="0"/>
                <a:ea typeface="Cambria Math" panose="02040503050406030204" pitchFamily="18" charset="0"/>
                <a:cs typeface="Times New Roman" panose="02020603050405020304" pitchFamily="18" charset="0"/>
              </a:rPr>
              <a:t>Course Title: </a:t>
            </a:r>
            <a:r>
              <a:rPr lang="en-US" sz="3000" dirty="0">
                <a:latin typeface="Sitka Heading Semibold" pitchFamily="2" charset="0"/>
                <a:ea typeface="Cambria Math" panose="02040503050406030204" pitchFamily="18" charset="0"/>
                <a:cs typeface="Times New Roman" panose="02020603050405020304" pitchFamily="18" charset="0"/>
              </a:rPr>
              <a:t>Computer Networking Sessional</a:t>
            </a:r>
          </a:p>
          <a:p>
            <a:endParaRPr lang="en-US" dirty="0">
              <a:latin typeface="Sitka Heading Semibold" pitchFamily="2" charset="0"/>
              <a:ea typeface="Cambria Math" panose="02040503050406030204" pitchFamily="18" charset="0"/>
              <a:cs typeface="Times New Roman" panose="02020603050405020304" pitchFamily="18" charset="0"/>
            </a:endParaRPr>
          </a:p>
          <a:p>
            <a:endParaRPr lang="en-US" dirty="0">
              <a:latin typeface="Sitka Heading Semibold" pitchFamily="2" charset="0"/>
              <a:ea typeface="Cambria Math" panose="02040503050406030204" pitchFamily="18" charset="0"/>
              <a:cs typeface="Times New Roman" panose="02020603050405020304" pitchFamily="18" charset="0"/>
            </a:endParaRPr>
          </a:p>
          <a:p>
            <a:pPr marL="0" indent="0">
              <a:buNone/>
            </a:pPr>
            <a:r>
              <a:rPr lang="en-US" dirty="0">
                <a:latin typeface="Sitka Heading Semibold" pitchFamily="2" charset="0"/>
                <a:ea typeface="Cambria Math" panose="02040503050406030204" pitchFamily="18" charset="0"/>
                <a:cs typeface="Times New Roman" panose="02020603050405020304" pitchFamily="18" charset="0"/>
              </a:rPr>
              <a:t>Submitted to:</a:t>
            </a:r>
          </a:p>
          <a:p>
            <a:pPr marL="0" indent="0">
              <a:buNone/>
            </a:pPr>
            <a:r>
              <a:rPr lang="en-US" dirty="0" err="1">
                <a:latin typeface="Sitka Heading Semibold" pitchFamily="2" charset="0"/>
                <a:ea typeface="Cambria Math" panose="02040503050406030204" pitchFamily="18" charset="0"/>
                <a:cs typeface="Times New Roman" panose="02020603050405020304" pitchFamily="18" charset="0"/>
              </a:rPr>
              <a:t>Abdullahil</a:t>
            </a:r>
            <a:r>
              <a:rPr lang="en-US" dirty="0">
                <a:latin typeface="Sitka Heading Semibold" pitchFamily="2" charset="0"/>
                <a:ea typeface="Cambria Math" panose="02040503050406030204" pitchFamily="18" charset="0"/>
                <a:cs typeface="Times New Roman" panose="02020603050405020304" pitchFamily="18" charset="0"/>
              </a:rPr>
              <a:t> </a:t>
            </a:r>
            <a:r>
              <a:rPr lang="en-US" dirty="0" err="1">
                <a:latin typeface="Sitka Heading Semibold" pitchFamily="2" charset="0"/>
                <a:ea typeface="Cambria Math" panose="02040503050406030204" pitchFamily="18" charset="0"/>
                <a:cs typeface="Times New Roman" panose="02020603050405020304" pitchFamily="18" charset="0"/>
              </a:rPr>
              <a:t>Kafi</a:t>
            </a:r>
            <a:endParaRPr lang="en-US" dirty="0">
              <a:latin typeface="Sitka Heading Semibold" pitchFamily="2" charset="0"/>
              <a:ea typeface="Cambria Math" panose="02040503050406030204" pitchFamily="18" charset="0"/>
              <a:cs typeface="Times New Roman" panose="02020603050405020304" pitchFamily="18" charset="0"/>
            </a:endParaRPr>
          </a:p>
          <a:p>
            <a:pPr marL="0" indent="0">
              <a:buNone/>
            </a:pPr>
            <a:r>
              <a:rPr lang="en-US" dirty="0">
                <a:latin typeface="Sitka Heading Semibold" pitchFamily="2" charset="0"/>
                <a:ea typeface="Cambria Math" panose="02040503050406030204" pitchFamily="18" charset="0"/>
                <a:cs typeface="Times New Roman" panose="02020603050405020304" pitchFamily="18" charset="0"/>
              </a:rPr>
              <a:t>Assistant Professor, Dept. of CSE</a:t>
            </a:r>
          </a:p>
        </p:txBody>
      </p:sp>
    </p:spTree>
    <p:extLst>
      <p:ext uri="{BB962C8B-B14F-4D97-AF65-F5344CB8AC3E}">
        <p14:creationId xmlns:p14="http://schemas.microsoft.com/office/powerpoint/2010/main" val="11080516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20D6-0C1F-CAC0-2800-9D3C8BCED1FD}"/>
              </a:ext>
            </a:extLst>
          </p:cNvPr>
          <p:cNvSpPr txBox="1">
            <a:spLocks/>
          </p:cNvSpPr>
          <p:nvPr/>
        </p:nvSpPr>
        <p:spPr>
          <a:xfrm>
            <a:off x="1294362" y="6333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b="1" dirty="0">
                <a:solidFill>
                  <a:schemeClr val="bg1"/>
                </a:solidFill>
                <a:latin typeface="Sitka Heading Semibold" pitchFamily="2" charset="0"/>
                <a:ea typeface="Cambria Math" panose="02040503050406030204" pitchFamily="18" charset="0"/>
                <a:cs typeface="Times New Roman" panose="02020603050405020304" pitchFamily="18" charset="0"/>
              </a:rPr>
              <a:t>OSPF Configuration of R2</a:t>
            </a:r>
          </a:p>
        </p:txBody>
      </p:sp>
      <p:pic>
        <p:nvPicPr>
          <p:cNvPr id="3" name="Picture 2">
            <a:extLst>
              <a:ext uri="{FF2B5EF4-FFF2-40B4-BE49-F238E27FC236}">
                <a16:creationId xmlns:a16="http://schemas.microsoft.com/office/drawing/2014/main" id="{0B4EFF8C-E3B2-9FC6-F06A-91E3F5468B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045" y="1559877"/>
            <a:ext cx="6645910" cy="3738245"/>
          </a:xfrm>
          <a:prstGeom prst="rect">
            <a:avLst/>
          </a:prstGeom>
        </p:spPr>
      </p:pic>
      <p:pic>
        <p:nvPicPr>
          <p:cNvPr id="5" name="Picture 4">
            <a:extLst>
              <a:ext uri="{FF2B5EF4-FFF2-40B4-BE49-F238E27FC236}">
                <a16:creationId xmlns:a16="http://schemas.microsoft.com/office/drawing/2014/main" id="{35075E1F-5D6F-9B34-BE1B-4FD96DB41C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989" y="0"/>
            <a:ext cx="10758021" cy="6051259"/>
          </a:xfrm>
          <a:prstGeom prst="rect">
            <a:avLst/>
          </a:prstGeom>
        </p:spPr>
      </p:pic>
    </p:spTree>
    <p:extLst>
      <p:ext uri="{BB962C8B-B14F-4D97-AF65-F5344CB8AC3E}">
        <p14:creationId xmlns:p14="http://schemas.microsoft.com/office/powerpoint/2010/main" val="178232936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20D6-0C1F-CAC0-2800-9D3C8BCED1FD}"/>
              </a:ext>
            </a:extLst>
          </p:cNvPr>
          <p:cNvSpPr txBox="1">
            <a:spLocks/>
          </p:cNvSpPr>
          <p:nvPr/>
        </p:nvSpPr>
        <p:spPr>
          <a:xfrm>
            <a:off x="1294362" y="6333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b="1" dirty="0">
                <a:solidFill>
                  <a:schemeClr val="bg1"/>
                </a:solidFill>
                <a:latin typeface="Sitka Heading Semibold" pitchFamily="2" charset="0"/>
                <a:ea typeface="Cambria Math" panose="02040503050406030204" pitchFamily="18" charset="0"/>
                <a:cs typeface="Times New Roman" panose="02020603050405020304" pitchFamily="18" charset="0"/>
              </a:rPr>
              <a:t>OSPF Configuration of R3</a:t>
            </a:r>
          </a:p>
        </p:txBody>
      </p:sp>
      <p:pic>
        <p:nvPicPr>
          <p:cNvPr id="6" name="Picture 5">
            <a:extLst>
              <a:ext uri="{FF2B5EF4-FFF2-40B4-BE49-F238E27FC236}">
                <a16:creationId xmlns:a16="http://schemas.microsoft.com/office/drawing/2014/main" id="{2D69C07C-EBE9-7A3A-B2E2-C513D175FD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498" y="174660"/>
            <a:ext cx="10789003" cy="6068685"/>
          </a:xfrm>
          <a:prstGeom prst="rect">
            <a:avLst/>
          </a:prstGeom>
        </p:spPr>
      </p:pic>
    </p:spTree>
    <p:extLst>
      <p:ext uri="{BB962C8B-B14F-4D97-AF65-F5344CB8AC3E}">
        <p14:creationId xmlns:p14="http://schemas.microsoft.com/office/powerpoint/2010/main" val="339309520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20D6-0C1F-CAC0-2800-9D3C8BCED1FD}"/>
              </a:ext>
            </a:extLst>
          </p:cNvPr>
          <p:cNvSpPr txBox="1">
            <a:spLocks/>
          </p:cNvSpPr>
          <p:nvPr/>
        </p:nvSpPr>
        <p:spPr>
          <a:xfrm>
            <a:off x="1294362" y="6333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SG" b="1" dirty="0">
                <a:solidFill>
                  <a:schemeClr val="bg1"/>
                </a:solidFill>
                <a:latin typeface="Sitka Heading Semibold" pitchFamily="2" charset="0"/>
                <a:ea typeface="Cambria Math" panose="02040503050406030204" pitchFamily="18" charset="0"/>
                <a:cs typeface="Times New Roman" panose="02020603050405020304" pitchFamily="18" charset="0"/>
              </a:rPr>
              <a:t>Ping from R1 to R2</a:t>
            </a:r>
            <a:endParaRPr lang="en-US" b="1" dirty="0">
              <a:solidFill>
                <a:schemeClr val="bg1"/>
              </a:solidFill>
              <a:latin typeface="Sitka Heading Semibold" pitchFamily="2" charset="0"/>
              <a:ea typeface="Cambria Math" panose="020405030504060302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CE5A2D9-E337-9851-71FD-DE1C00D7E7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599" y="143512"/>
            <a:ext cx="10460802" cy="5884076"/>
          </a:xfrm>
          <a:prstGeom prst="rect">
            <a:avLst/>
          </a:prstGeom>
        </p:spPr>
      </p:pic>
    </p:spTree>
    <p:extLst>
      <p:ext uri="{BB962C8B-B14F-4D97-AF65-F5344CB8AC3E}">
        <p14:creationId xmlns:p14="http://schemas.microsoft.com/office/powerpoint/2010/main" val="90230019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20D6-0C1F-CAC0-2800-9D3C8BCED1FD}"/>
              </a:ext>
            </a:extLst>
          </p:cNvPr>
          <p:cNvSpPr txBox="1">
            <a:spLocks/>
          </p:cNvSpPr>
          <p:nvPr/>
        </p:nvSpPr>
        <p:spPr>
          <a:xfrm>
            <a:off x="1294362" y="6333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SG" b="1" dirty="0">
                <a:solidFill>
                  <a:schemeClr val="bg1"/>
                </a:solidFill>
                <a:latin typeface="Sitka Heading Semibold" pitchFamily="2" charset="0"/>
                <a:ea typeface="Cambria Math" panose="02040503050406030204" pitchFamily="18" charset="0"/>
                <a:cs typeface="Times New Roman" panose="02020603050405020304" pitchFamily="18" charset="0"/>
              </a:rPr>
              <a:t>Ping from R2 to r1</a:t>
            </a:r>
            <a:endParaRPr lang="en-US" b="1" dirty="0">
              <a:solidFill>
                <a:schemeClr val="bg1"/>
              </a:solidFill>
              <a:latin typeface="Sitka Heading Semibold" pitchFamily="2" charset="0"/>
              <a:ea typeface="Cambria Math" panose="020405030504060302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5B813A3-DF5F-0215-8B3B-DAFD610D4BDA}"/>
              </a:ext>
            </a:extLst>
          </p:cNvPr>
          <p:cNvPicPr>
            <a:picLocks noChangeAspect="1"/>
          </p:cNvPicPr>
          <p:nvPr/>
        </p:nvPicPr>
        <p:blipFill>
          <a:blip r:embed="rId2"/>
          <a:stretch>
            <a:fillRect/>
          </a:stretch>
        </p:blipFill>
        <p:spPr>
          <a:xfrm>
            <a:off x="773709" y="0"/>
            <a:ext cx="10644581" cy="5987449"/>
          </a:xfrm>
          <a:prstGeom prst="rect">
            <a:avLst/>
          </a:prstGeom>
        </p:spPr>
      </p:pic>
    </p:spTree>
    <p:extLst>
      <p:ext uri="{BB962C8B-B14F-4D97-AF65-F5344CB8AC3E}">
        <p14:creationId xmlns:p14="http://schemas.microsoft.com/office/powerpoint/2010/main" val="74500781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20D6-0C1F-CAC0-2800-9D3C8BCED1FD}"/>
              </a:ext>
            </a:extLst>
          </p:cNvPr>
          <p:cNvSpPr txBox="1">
            <a:spLocks/>
          </p:cNvSpPr>
          <p:nvPr/>
        </p:nvSpPr>
        <p:spPr>
          <a:xfrm>
            <a:off x="1294362" y="6333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SG" b="1" dirty="0">
                <a:solidFill>
                  <a:schemeClr val="bg1"/>
                </a:solidFill>
                <a:latin typeface="Sitka Heading Semibold" pitchFamily="2" charset="0"/>
                <a:ea typeface="Cambria Math" panose="02040503050406030204" pitchFamily="18" charset="0"/>
                <a:cs typeface="Times New Roman" panose="02020603050405020304" pitchFamily="18" charset="0"/>
              </a:rPr>
              <a:t>Active State</a:t>
            </a:r>
            <a:endParaRPr lang="en-US" b="1" dirty="0">
              <a:solidFill>
                <a:schemeClr val="bg1"/>
              </a:solidFill>
              <a:latin typeface="Sitka Heading Semibold" pitchFamily="2" charset="0"/>
              <a:ea typeface="Cambria Math" panose="020405030504060302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B43989B-68B0-6DA0-D635-C9CE3E203A97}"/>
              </a:ext>
            </a:extLst>
          </p:cNvPr>
          <p:cNvPicPr>
            <a:picLocks noChangeAspect="1"/>
          </p:cNvPicPr>
          <p:nvPr/>
        </p:nvPicPr>
        <p:blipFill>
          <a:blip r:embed="rId2"/>
          <a:stretch>
            <a:fillRect/>
          </a:stretch>
        </p:blipFill>
        <p:spPr>
          <a:xfrm>
            <a:off x="911554" y="205484"/>
            <a:ext cx="10368892" cy="5832378"/>
          </a:xfrm>
          <a:prstGeom prst="rect">
            <a:avLst/>
          </a:prstGeom>
        </p:spPr>
      </p:pic>
    </p:spTree>
    <p:extLst>
      <p:ext uri="{BB962C8B-B14F-4D97-AF65-F5344CB8AC3E}">
        <p14:creationId xmlns:p14="http://schemas.microsoft.com/office/powerpoint/2010/main" val="357707939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20D6-0C1F-CAC0-2800-9D3C8BCED1FD}"/>
              </a:ext>
            </a:extLst>
          </p:cNvPr>
          <p:cNvSpPr txBox="1">
            <a:spLocks/>
          </p:cNvSpPr>
          <p:nvPr/>
        </p:nvSpPr>
        <p:spPr>
          <a:xfrm>
            <a:off x="1294362" y="6333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SG" b="1" dirty="0">
                <a:solidFill>
                  <a:schemeClr val="bg1"/>
                </a:solidFill>
                <a:latin typeface="Sitka Heading Semibold" pitchFamily="2" charset="0"/>
                <a:ea typeface="Cambria Math" panose="02040503050406030204" pitchFamily="18" charset="0"/>
                <a:cs typeface="Times New Roman" panose="02020603050405020304" pitchFamily="18" charset="0"/>
              </a:rPr>
              <a:t>R2 Standby state</a:t>
            </a:r>
            <a:endParaRPr lang="en-US" b="1" dirty="0">
              <a:solidFill>
                <a:schemeClr val="bg1"/>
              </a:solidFill>
              <a:latin typeface="Sitka Heading Semibold" pitchFamily="2" charset="0"/>
              <a:ea typeface="Cambria Math" panose="020405030504060302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A8A54FE-69CA-8836-507C-4E1D09CD6193}"/>
              </a:ext>
            </a:extLst>
          </p:cNvPr>
          <p:cNvPicPr>
            <a:picLocks noChangeAspect="1"/>
          </p:cNvPicPr>
          <p:nvPr/>
        </p:nvPicPr>
        <p:blipFill>
          <a:blip r:embed="rId2"/>
          <a:stretch>
            <a:fillRect/>
          </a:stretch>
        </p:blipFill>
        <p:spPr>
          <a:xfrm>
            <a:off x="1066810" y="400693"/>
            <a:ext cx="10058379" cy="5657718"/>
          </a:xfrm>
          <a:prstGeom prst="rect">
            <a:avLst/>
          </a:prstGeom>
        </p:spPr>
      </p:pic>
    </p:spTree>
    <p:extLst>
      <p:ext uri="{BB962C8B-B14F-4D97-AF65-F5344CB8AC3E}">
        <p14:creationId xmlns:p14="http://schemas.microsoft.com/office/powerpoint/2010/main" val="138801292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20D6-0C1F-CAC0-2800-9D3C8BCED1FD}"/>
              </a:ext>
            </a:extLst>
          </p:cNvPr>
          <p:cNvSpPr txBox="1">
            <a:spLocks/>
          </p:cNvSpPr>
          <p:nvPr/>
        </p:nvSpPr>
        <p:spPr>
          <a:xfrm>
            <a:off x="1294362" y="6333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SG" b="1" dirty="0">
                <a:solidFill>
                  <a:schemeClr val="bg1"/>
                </a:solidFill>
                <a:latin typeface="Sitka Heading Semibold" pitchFamily="2" charset="0"/>
                <a:ea typeface="Cambria Math" panose="02040503050406030204" pitchFamily="18" charset="0"/>
                <a:cs typeface="Times New Roman" panose="02020603050405020304" pitchFamily="18" charset="0"/>
              </a:rPr>
              <a:t>Ping from PC3 to PC1, PC2, PC4, Virtual IP</a:t>
            </a:r>
            <a:endParaRPr lang="en-US" b="1" dirty="0">
              <a:solidFill>
                <a:schemeClr val="bg1"/>
              </a:solidFill>
              <a:latin typeface="Sitka Heading Semibold" pitchFamily="2" charset="0"/>
              <a:ea typeface="Cambria Math" panose="020405030504060302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D942A31-737F-61F3-4E06-378C6F0625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491" y="143840"/>
            <a:ext cx="10515018" cy="5914572"/>
          </a:xfrm>
          <a:prstGeom prst="rect">
            <a:avLst/>
          </a:prstGeom>
        </p:spPr>
      </p:pic>
    </p:spTree>
    <p:extLst>
      <p:ext uri="{BB962C8B-B14F-4D97-AF65-F5344CB8AC3E}">
        <p14:creationId xmlns:p14="http://schemas.microsoft.com/office/powerpoint/2010/main" val="3983014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20D6-0C1F-CAC0-2800-9D3C8BCED1FD}"/>
              </a:ext>
            </a:extLst>
          </p:cNvPr>
          <p:cNvSpPr txBox="1">
            <a:spLocks/>
          </p:cNvSpPr>
          <p:nvPr/>
        </p:nvSpPr>
        <p:spPr>
          <a:xfrm>
            <a:off x="1294362" y="6333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SG" b="1" dirty="0">
                <a:solidFill>
                  <a:schemeClr val="bg1"/>
                </a:solidFill>
                <a:latin typeface="Sitka Heading Semibold" pitchFamily="2" charset="0"/>
                <a:ea typeface="Cambria Math" panose="02040503050406030204" pitchFamily="18" charset="0"/>
                <a:cs typeface="Times New Roman" panose="02020603050405020304" pitchFamily="18" charset="0"/>
              </a:rPr>
              <a:t>Failover Test: Shutdown r1</a:t>
            </a:r>
            <a:endParaRPr lang="en-US" b="1" dirty="0">
              <a:solidFill>
                <a:schemeClr val="bg1"/>
              </a:solidFill>
              <a:latin typeface="Sitka Heading Semibold" pitchFamily="2" charset="0"/>
              <a:ea typeface="Cambria Math" panose="020405030504060302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0813E31-BD7E-B794-C1F9-DB797E5DABA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676" t="10004"/>
          <a:stretch/>
        </p:blipFill>
        <p:spPr bwMode="auto">
          <a:xfrm>
            <a:off x="1223433" y="236306"/>
            <a:ext cx="9745133" cy="54719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7228064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20D6-0C1F-CAC0-2800-9D3C8BCED1FD}"/>
              </a:ext>
            </a:extLst>
          </p:cNvPr>
          <p:cNvSpPr txBox="1">
            <a:spLocks/>
          </p:cNvSpPr>
          <p:nvPr/>
        </p:nvSpPr>
        <p:spPr>
          <a:xfrm>
            <a:off x="1294362" y="6333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SG" b="1" dirty="0">
                <a:solidFill>
                  <a:schemeClr val="bg1"/>
                </a:solidFill>
                <a:latin typeface="Sitka Heading Semibold" pitchFamily="2" charset="0"/>
                <a:ea typeface="Cambria Math" panose="02040503050406030204" pitchFamily="18" charset="0"/>
                <a:cs typeface="Times New Roman" panose="02020603050405020304" pitchFamily="18" charset="0"/>
              </a:rPr>
              <a:t>Failover Test: R2 Automatically Activated</a:t>
            </a:r>
            <a:endParaRPr lang="en-US" b="1" dirty="0">
              <a:solidFill>
                <a:schemeClr val="bg1"/>
              </a:solidFill>
              <a:latin typeface="Sitka Heading Semibold" pitchFamily="2" charset="0"/>
              <a:ea typeface="Cambria Math" panose="020405030504060302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B826015-B67C-DAFF-163E-48BDD40F711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899" t="9840"/>
          <a:stretch/>
        </p:blipFill>
        <p:spPr bwMode="auto">
          <a:xfrm>
            <a:off x="912537" y="170564"/>
            <a:ext cx="10366924" cy="58443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7139386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20D6-0C1F-CAC0-2800-9D3C8BCED1FD}"/>
              </a:ext>
            </a:extLst>
          </p:cNvPr>
          <p:cNvSpPr txBox="1">
            <a:spLocks/>
          </p:cNvSpPr>
          <p:nvPr/>
        </p:nvSpPr>
        <p:spPr>
          <a:xfrm>
            <a:off x="1294362" y="6333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SG" b="1" dirty="0">
                <a:solidFill>
                  <a:schemeClr val="bg1"/>
                </a:solidFill>
                <a:latin typeface="Sitka Heading Semibold" pitchFamily="2" charset="0"/>
                <a:ea typeface="Cambria Math" panose="02040503050406030204" pitchFamily="18" charset="0"/>
                <a:cs typeface="Times New Roman" panose="02020603050405020304" pitchFamily="18" charset="0"/>
              </a:rPr>
              <a:t>Ping from PC3 to PC1, PC2, PC4, Virtual IP</a:t>
            </a:r>
            <a:endParaRPr lang="en-US" b="1" dirty="0">
              <a:solidFill>
                <a:schemeClr val="bg1"/>
              </a:solidFill>
              <a:latin typeface="Sitka Heading Semibold" pitchFamily="2" charset="0"/>
              <a:ea typeface="Cambria Math" panose="020405030504060302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58F8258-E7AE-0AF9-24E0-BC1866F2D1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694" y="0"/>
            <a:ext cx="10624611" cy="5976217"/>
          </a:xfrm>
          <a:prstGeom prst="rect">
            <a:avLst/>
          </a:prstGeom>
        </p:spPr>
      </p:pic>
    </p:spTree>
    <p:extLst>
      <p:ext uri="{BB962C8B-B14F-4D97-AF65-F5344CB8AC3E}">
        <p14:creationId xmlns:p14="http://schemas.microsoft.com/office/powerpoint/2010/main" val="300634113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96C7-59A3-2C0C-50A3-1A7B0592A282}"/>
              </a:ext>
            </a:extLst>
          </p:cNvPr>
          <p:cNvSpPr txBox="1">
            <a:spLocks/>
          </p:cNvSpPr>
          <p:nvPr/>
        </p:nvSpPr>
        <p:spPr>
          <a:xfrm>
            <a:off x="590069" y="904126"/>
            <a:ext cx="11259713" cy="1924334"/>
          </a:xfrm>
          <a:prstGeom prst="rect">
            <a:avLst/>
          </a:prstGeom>
        </p:spPr>
        <p:txBody>
          <a:bodyPr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lnSpc>
                <a:spcPct val="150000"/>
              </a:lnSpc>
            </a:pPr>
            <a:r>
              <a:rPr lang="en-US" sz="2800" b="1" cap="none" dirty="0">
                <a:effectLst/>
                <a:latin typeface="Sitka Heading Semibold" pitchFamily="2" charset="0"/>
                <a:cs typeface="Times New Roman" panose="02020603050405020304" pitchFamily="18" charset="0"/>
              </a:rPr>
              <a:t>Project Title: </a:t>
            </a:r>
            <a:br>
              <a:rPr lang="en-US" sz="2800" b="1" cap="none" dirty="0">
                <a:effectLst/>
                <a:latin typeface="Sitka Heading Semibold" pitchFamily="2" charset="0"/>
                <a:cs typeface="Times New Roman" panose="02020603050405020304" pitchFamily="18" charset="0"/>
              </a:rPr>
            </a:br>
            <a:r>
              <a:rPr lang="en-US" sz="2800" cap="none" dirty="0">
                <a:latin typeface="Sitka Heading Semibold" pitchFamily="2" charset="0"/>
                <a:cs typeface="Times New Roman" panose="02020603050405020304" pitchFamily="18" charset="0"/>
              </a:rPr>
              <a:t> Enhancing Fault Tolerance and Network Efficiency through Advanced </a:t>
            </a:r>
            <a:r>
              <a:rPr lang="en-US" sz="2800" b="1" cap="none" dirty="0">
                <a:latin typeface="Sitka Heading Semibold" pitchFamily="2" charset="0"/>
                <a:cs typeface="Times New Roman" panose="02020603050405020304" pitchFamily="18" charset="0"/>
              </a:rPr>
              <a:t>HSRP</a:t>
            </a:r>
            <a:r>
              <a:rPr lang="en-US" sz="2800" cap="none" dirty="0">
                <a:latin typeface="Sitka Heading Semibold" pitchFamily="2" charset="0"/>
                <a:cs typeface="Times New Roman" panose="02020603050405020304" pitchFamily="18" charset="0"/>
              </a:rPr>
              <a:t> and </a:t>
            </a:r>
            <a:r>
              <a:rPr lang="en-US" sz="2800" b="1" cap="none" dirty="0">
                <a:latin typeface="Sitka Heading Semibold" pitchFamily="2" charset="0"/>
                <a:cs typeface="Times New Roman" panose="02020603050405020304" pitchFamily="18" charset="0"/>
              </a:rPr>
              <a:t>OSPF</a:t>
            </a:r>
            <a:r>
              <a:rPr lang="en-US" sz="2800" cap="none" dirty="0">
                <a:latin typeface="Sitka Heading Semibold" pitchFamily="2" charset="0"/>
                <a:cs typeface="Times New Roman" panose="02020603050405020304" pitchFamily="18" charset="0"/>
              </a:rPr>
              <a:t> Integration</a:t>
            </a:r>
          </a:p>
        </p:txBody>
      </p:sp>
      <p:sp>
        <p:nvSpPr>
          <p:cNvPr id="4" name="Subtitle 2">
            <a:extLst>
              <a:ext uri="{FF2B5EF4-FFF2-40B4-BE49-F238E27FC236}">
                <a16:creationId xmlns:a16="http://schemas.microsoft.com/office/drawing/2014/main" id="{6DF17749-0AA5-371C-335B-73DB8F58E13D}"/>
              </a:ext>
            </a:extLst>
          </p:cNvPr>
          <p:cNvSpPr txBox="1">
            <a:spLocks/>
          </p:cNvSpPr>
          <p:nvPr/>
        </p:nvSpPr>
        <p:spPr>
          <a:xfrm>
            <a:off x="797771" y="114729"/>
            <a:ext cx="10844308" cy="789397"/>
          </a:xfrm>
          <a:prstGeom prst="rect">
            <a:avLst/>
          </a:prstGeom>
        </p:spPr>
        <p:txBody>
          <a:bodyPr>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4000" dirty="0">
                <a:latin typeface="Sitka Heading Semibold" pitchFamily="2" charset="0"/>
                <a:cs typeface="Times New Roman" panose="02020603050405020304" pitchFamily="18" charset="0"/>
              </a:rPr>
              <a:t>Final Project</a:t>
            </a:r>
          </a:p>
          <a:p>
            <a:endParaRPr lang="en-US" sz="3000" dirty="0">
              <a:latin typeface="Sitka Heading Semibold" pitchFamily="2" charset="0"/>
              <a:cs typeface="Times New Roman" panose="02020603050405020304" pitchFamily="18" charset="0"/>
            </a:endParaRPr>
          </a:p>
          <a:p>
            <a:endParaRPr lang="en-US" sz="3000" dirty="0">
              <a:latin typeface="Sitka Heading Semibold" pitchFamily="2" charset="0"/>
              <a:cs typeface="Times New Roman" panose="02020603050405020304" pitchFamily="18" charset="0"/>
            </a:endParaRPr>
          </a:p>
          <a:p>
            <a:endParaRPr lang="en-US" sz="3000" dirty="0">
              <a:latin typeface="Sitka Heading Semibold" pitchFamily="2"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4752F9F3-3E77-A508-A658-8D10E97E302F}"/>
              </a:ext>
            </a:extLst>
          </p:cNvPr>
          <p:cNvGraphicFramePr>
            <a:graphicFrameLocks noGrp="1"/>
          </p:cNvGraphicFramePr>
          <p:nvPr>
            <p:extLst>
              <p:ext uri="{D42A27DB-BD31-4B8C-83A1-F6EECF244321}">
                <p14:modId xmlns:p14="http://schemas.microsoft.com/office/powerpoint/2010/main" val="3029740029"/>
              </p:ext>
            </p:extLst>
          </p:nvPr>
        </p:nvGraphicFramePr>
        <p:xfrm>
          <a:off x="3988515" y="3617857"/>
          <a:ext cx="4327712" cy="2567352"/>
        </p:xfrm>
        <a:graphic>
          <a:graphicData uri="http://schemas.openxmlformats.org/drawingml/2006/table">
            <a:tbl>
              <a:tblPr firstRow="1" firstCol="1" bandRow="1">
                <a:tableStyleId>{5C22544A-7EE6-4342-B048-85BDC9FD1C3A}</a:tableStyleId>
              </a:tblPr>
              <a:tblGrid>
                <a:gridCol w="1214160">
                  <a:extLst>
                    <a:ext uri="{9D8B030D-6E8A-4147-A177-3AD203B41FA5}">
                      <a16:colId xmlns:a16="http://schemas.microsoft.com/office/drawing/2014/main" val="1113551791"/>
                    </a:ext>
                  </a:extLst>
                </a:gridCol>
                <a:gridCol w="3113552">
                  <a:extLst>
                    <a:ext uri="{9D8B030D-6E8A-4147-A177-3AD203B41FA5}">
                      <a16:colId xmlns:a16="http://schemas.microsoft.com/office/drawing/2014/main" val="1673184251"/>
                    </a:ext>
                  </a:extLst>
                </a:gridCol>
              </a:tblGrid>
              <a:tr h="427892">
                <a:tc gridSpan="2">
                  <a:txBody>
                    <a:bodyPr/>
                    <a:lstStyle/>
                    <a:p>
                      <a:pPr marL="0" marR="0" algn="ctr">
                        <a:spcBef>
                          <a:spcPts val="0"/>
                        </a:spcBef>
                        <a:spcAft>
                          <a:spcPts val="0"/>
                        </a:spcAft>
                      </a:pPr>
                      <a:r>
                        <a:rPr lang="en-US" sz="2500" dirty="0">
                          <a:solidFill>
                            <a:schemeClr val="tx1"/>
                          </a:solidFill>
                          <a:effectLst/>
                          <a:latin typeface="Sitka Heading Semibold" pitchFamily="2" charset="0"/>
                          <a:cs typeface="Times New Roman" panose="02020603050405020304" pitchFamily="18" charset="0"/>
                        </a:rPr>
                        <a:t>Team Redundancy</a:t>
                      </a:r>
                      <a:endParaRPr lang="en-US" sz="2500" dirty="0">
                        <a:solidFill>
                          <a:schemeClr val="tx1"/>
                        </a:solidFill>
                        <a:effectLst/>
                        <a:latin typeface="Sitka Heading Semibold" pitchFamily="2"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2164924400"/>
                  </a:ext>
                </a:extLst>
              </a:tr>
              <a:tr h="427892">
                <a:tc>
                  <a:txBody>
                    <a:bodyPr/>
                    <a:lstStyle/>
                    <a:p>
                      <a:pPr marL="0" marR="0">
                        <a:spcBef>
                          <a:spcPts val="0"/>
                        </a:spcBef>
                        <a:spcAft>
                          <a:spcPts val="0"/>
                        </a:spcAft>
                      </a:pPr>
                      <a:r>
                        <a:rPr lang="en-US" sz="2000">
                          <a:solidFill>
                            <a:schemeClr val="tx1"/>
                          </a:solidFill>
                          <a:effectLst/>
                          <a:latin typeface="Sitka Heading Semibold" pitchFamily="2" charset="0"/>
                          <a:cs typeface="Times New Roman" panose="02020603050405020304" pitchFamily="18" charset="0"/>
                        </a:rPr>
                        <a:t>C211005</a:t>
                      </a:r>
                      <a:endParaRPr lang="en-US" sz="2000">
                        <a:solidFill>
                          <a:schemeClr val="tx1"/>
                        </a:solidFill>
                        <a:effectLst/>
                        <a:latin typeface="Sitka Heading Semibold" pitchFamily="2"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2000" dirty="0" err="1">
                          <a:solidFill>
                            <a:schemeClr val="tx1"/>
                          </a:solidFill>
                          <a:effectLst/>
                          <a:latin typeface="Sitka Heading Semibold" pitchFamily="2" charset="0"/>
                          <a:cs typeface="Times New Roman" panose="02020603050405020304" pitchFamily="18" charset="0"/>
                        </a:rPr>
                        <a:t>Afif</a:t>
                      </a:r>
                      <a:r>
                        <a:rPr lang="en-US" sz="2000" dirty="0">
                          <a:solidFill>
                            <a:schemeClr val="tx1"/>
                          </a:solidFill>
                          <a:effectLst/>
                          <a:latin typeface="Sitka Heading Semibold" pitchFamily="2" charset="0"/>
                          <a:cs typeface="Times New Roman" panose="02020603050405020304" pitchFamily="18" charset="0"/>
                        </a:rPr>
                        <a:t> Hossain Irfan (Leader)</a:t>
                      </a:r>
                      <a:endParaRPr lang="en-US" sz="2000" dirty="0">
                        <a:solidFill>
                          <a:schemeClr val="tx1"/>
                        </a:solidFill>
                        <a:effectLst/>
                        <a:latin typeface="Sitka Heading Semibold" pitchFamily="2"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08433315"/>
                  </a:ext>
                </a:extLst>
              </a:tr>
              <a:tr h="427892">
                <a:tc>
                  <a:txBody>
                    <a:bodyPr/>
                    <a:lstStyle/>
                    <a:p>
                      <a:pPr marL="0" marR="0">
                        <a:spcBef>
                          <a:spcPts val="0"/>
                        </a:spcBef>
                        <a:spcAft>
                          <a:spcPts val="0"/>
                        </a:spcAft>
                      </a:pPr>
                      <a:r>
                        <a:rPr lang="en-US" sz="2000" dirty="0">
                          <a:solidFill>
                            <a:schemeClr val="tx1"/>
                          </a:solidFill>
                          <a:effectLst/>
                          <a:latin typeface="Sitka Heading Semibold" pitchFamily="2" charset="0"/>
                          <a:cs typeface="Times New Roman" panose="02020603050405020304" pitchFamily="18" charset="0"/>
                        </a:rPr>
                        <a:t>C211007</a:t>
                      </a:r>
                      <a:endParaRPr lang="en-US" sz="2000" dirty="0">
                        <a:solidFill>
                          <a:schemeClr val="tx1"/>
                        </a:solidFill>
                        <a:effectLst/>
                        <a:latin typeface="Sitka Heading Semibold" pitchFamily="2"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tabLst>
                          <a:tab pos="666750" algn="l"/>
                        </a:tabLst>
                      </a:pPr>
                      <a:r>
                        <a:rPr lang="en-US" sz="2000" dirty="0">
                          <a:solidFill>
                            <a:schemeClr val="tx1"/>
                          </a:solidFill>
                          <a:effectLst/>
                          <a:latin typeface="Sitka Heading Semibold" pitchFamily="2" charset="0"/>
                          <a:cs typeface="Times New Roman" panose="02020603050405020304" pitchFamily="18" charset="0"/>
                        </a:rPr>
                        <a:t>Farhan Faiyaz Tahsin</a:t>
                      </a:r>
                      <a:endParaRPr lang="en-US" sz="2000" dirty="0">
                        <a:solidFill>
                          <a:schemeClr val="tx1"/>
                        </a:solidFill>
                        <a:effectLst/>
                        <a:latin typeface="Sitka Heading Semibold" pitchFamily="2"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63919503"/>
                  </a:ext>
                </a:extLst>
              </a:tr>
              <a:tr h="427892">
                <a:tc>
                  <a:txBody>
                    <a:bodyPr/>
                    <a:lstStyle/>
                    <a:p>
                      <a:pPr marL="0" marR="0">
                        <a:spcBef>
                          <a:spcPts val="0"/>
                        </a:spcBef>
                        <a:spcAft>
                          <a:spcPts val="0"/>
                        </a:spcAft>
                      </a:pPr>
                      <a:r>
                        <a:rPr lang="en-US" sz="2000">
                          <a:solidFill>
                            <a:schemeClr val="tx1"/>
                          </a:solidFill>
                          <a:effectLst/>
                          <a:latin typeface="Sitka Heading Semibold" pitchFamily="2" charset="0"/>
                          <a:cs typeface="Times New Roman" panose="02020603050405020304" pitchFamily="18" charset="0"/>
                        </a:rPr>
                        <a:t>C211024</a:t>
                      </a:r>
                      <a:endParaRPr lang="en-US" sz="2000">
                        <a:solidFill>
                          <a:schemeClr val="tx1"/>
                        </a:solidFill>
                        <a:effectLst/>
                        <a:latin typeface="Sitka Heading Semibold" pitchFamily="2"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2000" dirty="0">
                          <a:solidFill>
                            <a:schemeClr val="tx1"/>
                          </a:solidFill>
                          <a:effectLst/>
                          <a:latin typeface="Sitka Heading Semibold" pitchFamily="2" charset="0"/>
                          <a:cs typeface="Times New Roman" panose="02020603050405020304" pitchFamily="18" charset="0"/>
                        </a:rPr>
                        <a:t>Arif Rahman </a:t>
                      </a:r>
                      <a:r>
                        <a:rPr lang="en-US" sz="2000" dirty="0" err="1">
                          <a:solidFill>
                            <a:schemeClr val="tx1"/>
                          </a:solidFill>
                          <a:effectLst/>
                          <a:latin typeface="Sitka Heading Semibold" pitchFamily="2" charset="0"/>
                          <a:cs typeface="Times New Roman" panose="02020603050405020304" pitchFamily="18" charset="0"/>
                        </a:rPr>
                        <a:t>Sikder</a:t>
                      </a:r>
                      <a:endParaRPr lang="en-US" sz="2000" dirty="0">
                        <a:solidFill>
                          <a:schemeClr val="tx1"/>
                        </a:solidFill>
                        <a:effectLst/>
                        <a:latin typeface="Sitka Heading Semibold" pitchFamily="2"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56647536"/>
                  </a:ext>
                </a:extLst>
              </a:tr>
              <a:tr h="427892">
                <a:tc>
                  <a:txBody>
                    <a:bodyPr/>
                    <a:lstStyle/>
                    <a:p>
                      <a:pPr marL="0" marR="0">
                        <a:spcBef>
                          <a:spcPts val="0"/>
                        </a:spcBef>
                        <a:spcAft>
                          <a:spcPts val="0"/>
                        </a:spcAft>
                      </a:pPr>
                      <a:r>
                        <a:rPr lang="en-US" sz="2000">
                          <a:solidFill>
                            <a:schemeClr val="tx1"/>
                          </a:solidFill>
                          <a:effectLst/>
                          <a:latin typeface="Sitka Heading Semibold" pitchFamily="2" charset="0"/>
                          <a:cs typeface="Times New Roman" panose="02020603050405020304" pitchFamily="18" charset="0"/>
                        </a:rPr>
                        <a:t>C211032</a:t>
                      </a:r>
                      <a:endParaRPr lang="en-US" sz="2000">
                        <a:solidFill>
                          <a:schemeClr val="tx1"/>
                        </a:solidFill>
                        <a:effectLst/>
                        <a:latin typeface="Sitka Heading Semibold" pitchFamily="2"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2000" dirty="0">
                          <a:solidFill>
                            <a:schemeClr val="tx1"/>
                          </a:solidFill>
                          <a:effectLst/>
                          <a:latin typeface="Sitka Heading Semibold" pitchFamily="2" charset="0"/>
                          <a:cs typeface="Times New Roman" panose="02020603050405020304" pitchFamily="18" charset="0"/>
                        </a:rPr>
                        <a:t>Rashedul Arefin Ifty</a:t>
                      </a:r>
                      <a:endParaRPr lang="en-US" sz="2000" dirty="0">
                        <a:solidFill>
                          <a:schemeClr val="tx1"/>
                        </a:solidFill>
                        <a:effectLst/>
                        <a:latin typeface="Sitka Heading Semibold" pitchFamily="2"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5390357"/>
                  </a:ext>
                </a:extLst>
              </a:tr>
              <a:tr h="427892">
                <a:tc>
                  <a:txBody>
                    <a:bodyPr/>
                    <a:lstStyle/>
                    <a:p>
                      <a:pPr marL="0" marR="0">
                        <a:spcBef>
                          <a:spcPts val="0"/>
                        </a:spcBef>
                        <a:spcAft>
                          <a:spcPts val="0"/>
                        </a:spcAft>
                      </a:pPr>
                      <a:r>
                        <a:rPr lang="en-US" sz="2000">
                          <a:solidFill>
                            <a:schemeClr val="tx1"/>
                          </a:solidFill>
                          <a:effectLst/>
                          <a:latin typeface="Sitka Heading Semibold" pitchFamily="2" charset="0"/>
                          <a:cs typeface="Times New Roman" panose="02020603050405020304" pitchFamily="18" charset="0"/>
                        </a:rPr>
                        <a:t>C211035</a:t>
                      </a:r>
                      <a:endParaRPr lang="en-US" sz="2000">
                        <a:solidFill>
                          <a:schemeClr val="tx1"/>
                        </a:solidFill>
                        <a:effectLst/>
                        <a:latin typeface="Sitka Heading Semibold" pitchFamily="2"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2000" dirty="0">
                          <a:solidFill>
                            <a:schemeClr val="tx1"/>
                          </a:solidFill>
                          <a:effectLst/>
                          <a:latin typeface="Sitka Heading Semibold" pitchFamily="2" charset="0"/>
                          <a:cs typeface="Times New Roman" panose="02020603050405020304" pitchFamily="18" charset="0"/>
                        </a:rPr>
                        <a:t>MD. Ismail</a:t>
                      </a:r>
                      <a:endParaRPr lang="en-US" sz="2000" dirty="0">
                        <a:solidFill>
                          <a:schemeClr val="tx1"/>
                        </a:solidFill>
                        <a:effectLst/>
                        <a:latin typeface="Sitka Heading Semibold" pitchFamily="2"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37820330"/>
                  </a:ext>
                </a:extLst>
              </a:tr>
            </a:tbl>
          </a:graphicData>
        </a:graphic>
      </p:graphicFrame>
    </p:spTree>
    <p:extLst>
      <p:ext uri="{BB962C8B-B14F-4D97-AF65-F5344CB8AC3E}">
        <p14:creationId xmlns:p14="http://schemas.microsoft.com/office/powerpoint/2010/main" val="20505263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20D6-0C1F-CAC0-2800-9D3C8BCED1FD}"/>
              </a:ext>
            </a:extLst>
          </p:cNvPr>
          <p:cNvSpPr txBox="1">
            <a:spLocks/>
          </p:cNvSpPr>
          <p:nvPr/>
        </p:nvSpPr>
        <p:spPr>
          <a:xfrm>
            <a:off x="321832" y="6089232"/>
            <a:ext cx="1154833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SG" sz="3000" b="1" dirty="0">
                <a:solidFill>
                  <a:schemeClr val="bg1"/>
                </a:solidFill>
                <a:latin typeface="Sitka Heading Semibold" pitchFamily="2" charset="0"/>
                <a:ea typeface="Cambria Math" panose="02040503050406030204" pitchFamily="18" charset="0"/>
                <a:cs typeface="Times New Roman" panose="02020603050405020304" pitchFamily="18" charset="0"/>
              </a:rPr>
              <a:t>Data Packet Tracing: Represents the packet reach to ISP via Router</a:t>
            </a:r>
            <a:endParaRPr lang="en-US" sz="3000" b="1" dirty="0">
              <a:solidFill>
                <a:schemeClr val="bg1"/>
              </a:solidFill>
              <a:latin typeface="Sitka Heading Semibold" pitchFamily="2" charset="0"/>
              <a:ea typeface="Cambria Math" panose="020405030504060302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5AFFFC5-90D0-8379-7655-9CC670C6FC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7164" y="0"/>
            <a:ext cx="10697672" cy="6017313"/>
          </a:xfrm>
          <a:prstGeom prst="rect">
            <a:avLst/>
          </a:prstGeom>
        </p:spPr>
      </p:pic>
    </p:spTree>
    <p:extLst>
      <p:ext uri="{BB962C8B-B14F-4D97-AF65-F5344CB8AC3E}">
        <p14:creationId xmlns:p14="http://schemas.microsoft.com/office/powerpoint/2010/main" val="31301916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1717-A66E-4B07-B780-246BAA0DED54}"/>
              </a:ext>
            </a:extLst>
          </p:cNvPr>
          <p:cNvSpPr>
            <a:spLocks noGrp="1"/>
          </p:cNvSpPr>
          <p:nvPr>
            <p:ph type="title"/>
          </p:nvPr>
        </p:nvSpPr>
        <p:spPr>
          <a:xfrm>
            <a:off x="1414914" y="1128657"/>
            <a:ext cx="8430604" cy="334794"/>
          </a:xfrm>
        </p:spPr>
        <p:txBody>
          <a:bodyPr>
            <a:noAutofit/>
          </a:bodyPr>
          <a:lstStyle/>
          <a:p>
            <a:r>
              <a:rPr lang="en-US" sz="3500" b="1" dirty="0">
                <a:latin typeface="Sitka Heading Semibold" pitchFamily="2" charset="0"/>
                <a:ea typeface="Cambria Math" panose="02040503050406030204" pitchFamily="18" charset="0"/>
              </a:rPr>
              <a:t>Practical Insights</a:t>
            </a:r>
          </a:p>
        </p:txBody>
      </p:sp>
      <p:graphicFrame>
        <p:nvGraphicFramePr>
          <p:cNvPr id="3" name="Table 2">
            <a:extLst>
              <a:ext uri="{FF2B5EF4-FFF2-40B4-BE49-F238E27FC236}">
                <a16:creationId xmlns:a16="http://schemas.microsoft.com/office/drawing/2014/main" id="{FAA56E2B-5179-99F7-B545-7D51471129CD}"/>
              </a:ext>
            </a:extLst>
          </p:cNvPr>
          <p:cNvGraphicFramePr>
            <a:graphicFrameLocks noGrp="1"/>
          </p:cNvGraphicFramePr>
          <p:nvPr>
            <p:extLst>
              <p:ext uri="{D42A27DB-BD31-4B8C-83A1-F6EECF244321}">
                <p14:modId xmlns:p14="http://schemas.microsoft.com/office/powerpoint/2010/main" val="2778432416"/>
              </p:ext>
            </p:extLst>
          </p:nvPr>
        </p:nvGraphicFramePr>
        <p:xfrm>
          <a:off x="2032000" y="3761249"/>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765925407"/>
                    </a:ext>
                  </a:extLst>
                </a:gridCol>
                <a:gridCol w="4064000">
                  <a:extLst>
                    <a:ext uri="{9D8B030D-6E8A-4147-A177-3AD203B41FA5}">
                      <a16:colId xmlns:a16="http://schemas.microsoft.com/office/drawing/2014/main" val="3947641642"/>
                    </a:ext>
                  </a:extLst>
                </a:gridCol>
              </a:tblGrid>
              <a:tr h="370840">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0999584"/>
                  </a:ext>
                </a:extLst>
              </a:tr>
              <a:tr h="370840">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11777711"/>
                  </a:ext>
                </a:extLst>
              </a:tr>
              <a:tr h="37084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27255490"/>
                  </a:ext>
                </a:extLst>
              </a:tr>
              <a:tr h="37084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47361116"/>
                  </a:ext>
                </a:extLst>
              </a:tr>
            </a:tbl>
          </a:graphicData>
        </a:graphic>
      </p:graphicFrame>
      <p:graphicFrame>
        <p:nvGraphicFramePr>
          <p:cNvPr id="5" name="Table 4">
            <a:extLst>
              <a:ext uri="{FF2B5EF4-FFF2-40B4-BE49-F238E27FC236}">
                <a16:creationId xmlns:a16="http://schemas.microsoft.com/office/drawing/2014/main" id="{0F5EBC5E-8AC8-7CB0-BC39-22349371B254}"/>
              </a:ext>
            </a:extLst>
          </p:cNvPr>
          <p:cNvGraphicFramePr>
            <a:graphicFrameLocks noGrp="1"/>
          </p:cNvGraphicFramePr>
          <p:nvPr>
            <p:extLst>
              <p:ext uri="{D42A27DB-BD31-4B8C-83A1-F6EECF244321}">
                <p14:modId xmlns:p14="http://schemas.microsoft.com/office/powerpoint/2010/main" val="1882294483"/>
              </p:ext>
            </p:extLst>
          </p:nvPr>
        </p:nvGraphicFramePr>
        <p:xfrm>
          <a:off x="1566216" y="2277889"/>
          <a:ext cx="8128000" cy="31122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4584950"/>
                    </a:ext>
                  </a:extLst>
                </a:gridCol>
                <a:gridCol w="4064000">
                  <a:extLst>
                    <a:ext uri="{9D8B030D-6E8A-4147-A177-3AD203B41FA5}">
                      <a16:colId xmlns:a16="http://schemas.microsoft.com/office/drawing/2014/main" val="3515171650"/>
                    </a:ext>
                  </a:extLst>
                </a:gridCol>
              </a:tblGrid>
              <a:tr h="778065">
                <a:tc>
                  <a:txBody>
                    <a:bodyPr/>
                    <a:lstStyle/>
                    <a:p>
                      <a:pPr marL="342900" indent="-342900">
                        <a:buFont typeface="Wingdings" panose="05000000000000000000" pitchFamily="2" charset="2"/>
                        <a:buChar char="Ø"/>
                      </a:pPr>
                      <a:r>
                        <a:rPr lang="en-US" sz="2500" b="0" dirty="0">
                          <a:solidFill>
                            <a:schemeClr val="tx1"/>
                          </a:solidFill>
                          <a:latin typeface="Sitka Heading" pitchFamily="2" charset="0"/>
                        </a:rPr>
                        <a:t>Router Safety Net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342900" indent="-342900">
                        <a:buFont typeface="Wingdings" panose="05000000000000000000" pitchFamily="2" charset="2"/>
                        <a:buChar char="Ø"/>
                      </a:pPr>
                      <a:r>
                        <a:rPr lang="en-US" sz="2500" b="0" dirty="0">
                          <a:solidFill>
                            <a:schemeClr val="tx1"/>
                          </a:solidFill>
                          <a:latin typeface="Sitka Heading" pitchFamily="2" charset="0"/>
                        </a:rPr>
                        <a:t>Adapting to Changes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87390521"/>
                  </a:ext>
                </a:extLst>
              </a:tr>
              <a:tr h="778065">
                <a:tc>
                  <a:txBody>
                    <a:bodyPr/>
                    <a:lstStyle/>
                    <a:p>
                      <a:pPr marL="342900" indent="-342900">
                        <a:buFont typeface="Wingdings" panose="05000000000000000000" pitchFamily="2" charset="2"/>
                        <a:buChar char="Ø"/>
                      </a:pPr>
                      <a:r>
                        <a:rPr lang="en-US" sz="2500" b="0" dirty="0">
                          <a:solidFill>
                            <a:schemeClr val="tx1"/>
                          </a:solidFill>
                          <a:latin typeface="Sitka Heading" pitchFamily="2" charset="0"/>
                        </a:rPr>
                        <a:t>Smart Data Paths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342900" indent="-342900">
                        <a:buFont typeface="Wingdings" panose="05000000000000000000" pitchFamily="2" charset="2"/>
                        <a:buChar char="Ø"/>
                      </a:pPr>
                      <a:r>
                        <a:rPr lang="en-US" sz="2500" b="0" dirty="0">
                          <a:solidFill>
                            <a:schemeClr val="tx1"/>
                          </a:solidFill>
                          <a:latin typeface="Sitka Heading" pitchFamily="2" charset="0"/>
                        </a:rPr>
                        <a:t>Growing Bigger</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11830227"/>
                  </a:ext>
                </a:extLst>
              </a:tr>
              <a:tr h="778065">
                <a:tc>
                  <a:txBody>
                    <a:bodyPr/>
                    <a:lstStyle/>
                    <a:p>
                      <a:pPr marL="342900" indent="-342900">
                        <a:buFont typeface="Wingdings" panose="05000000000000000000" pitchFamily="2" charset="2"/>
                        <a:buChar char="Ø"/>
                      </a:pPr>
                      <a:r>
                        <a:rPr lang="en-US" sz="2500" b="0" dirty="0">
                          <a:solidFill>
                            <a:schemeClr val="tx1"/>
                          </a:solidFill>
                          <a:latin typeface="Sitka Heading" pitchFamily="2" charset="0"/>
                        </a:rPr>
                        <a:t>Teamwork for Reliability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342900" indent="-342900">
                        <a:buFont typeface="Wingdings" panose="05000000000000000000" pitchFamily="2" charset="2"/>
                        <a:buChar char="Ø"/>
                      </a:pPr>
                      <a:r>
                        <a:rPr lang="en-US" sz="2500" b="0" dirty="0">
                          <a:solidFill>
                            <a:schemeClr val="tx1"/>
                          </a:solidFill>
                          <a:latin typeface="Sitka Heading" pitchFamily="2" charset="0"/>
                        </a:rPr>
                        <a:t>Happy Users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7467278"/>
                  </a:ext>
                </a:extLst>
              </a:tr>
              <a:tr h="778065">
                <a:tc>
                  <a:txBody>
                    <a:bodyPr/>
                    <a:lstStyle/>
                    <a:p>
                      <a:pPr marL="342900" indent="-342900">
                        <a:buFont typeface="Wingdings" panose="05000000000000000000" pitchFamily="2" charset="2"/>
                        <a:buChar char="Ø"/>
                      </a:pPr>
                      <a:r>
                        <a:rPr lang="en-US" sz="2500" b="0" dirty="0">
                          <a:solidFill>
                            <a:schemeClr val="tx1"/>
                          </a:solidFill>
                          <a:latin typeface="Sitka Heading" pitchFamily="2" charset="0"/>
                        </a:rPr>
                        <a:t>Quick Recovery Focus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342900" indent="-342900">
                        <a:buFont typeface="Wingdings" panose="05000000000000000000" pitchFamily="2" charset="2"/>
                        <a:buChar char="Ø"/>
                      </a:pPr>
                      <a:r>
                        <a:rPr lang="en-US" sz="2500" b="0" dirty="0">
                          <a:solidFill>
                            <a:schemeClr val="tx1"/>
                          </a:solidFill>
                          <a:latin typeface="Sitka Heading" pitchFamily="2" charset="0"/>
                        </a:rPr>
                        <a:t>Smart Operations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22019296"/>
                  </a:ext>
                </a:extLst>
              </a:tr>
            </a:tbl>
          </a:graphicData>
        </a:graphic>
      </p:graphicFrame>
    </p:spTree>
    <p:extLst>
      <p:ext uri="{BB962C8B-B14F-4D97-AF65-F5344CB8AC3E}">
        <p14:creationId xmlns:p14="http://schemas.microsoft.com/office/powerpoint/2010/main" val="254232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1717-A66E-4B07-B780-246BAA0DED54}"/>
              </a:ext>
            </a:extLst>
          </p:cNvPr>
          <p:cNvSpPr>
            <a:spLocks noGrp="1"/>
          </p:cNvSpPr>
          <p:nvPr>
            <p:ph type="title"/>
          </p:nvPr>
        </p:nvSpPr>
        <p:spPr>
          <a:xfrm>
            <a:off x="1414914" y="1128657"/>
            <a:ext cx="8430604" cy="334794"/>
          </a:xfrm>
        </p:spPr>
        <p:txBody>
          <a:bodyPr>
            <a:noAutofit/>
          </a:bodyPr>
          <a:lstStyle/>
          <a:p>
            <a:r>
              <a:rPr lang="en-US" sz="3500" b="1" dirty="0">
                <a:latin typeface="Sitka Heading Semibold" pitchFamily="2" charset="0"/>
                <a:ea typeface="Cambria Math" panose="02040503050406030204" pitchFamily="18" charset="0"/>
              </a:rPr>
              <a:t>Future Work</a:t>
            </a:r>
          </a:p>
        </p:txBody>
      </p:sp>
      <p:graphicFrame>
        <p:nvGraphicFramePr>
          <p:cNvPr id="3" name="Table 2">
            <a:extLst>
              <a:ext uri="{FF2B5EF4-FFF2-40B4-BE49-F238E27FC236}">
                <a16:creationId xmlns:a16="http://schemas.microsoft.com/office/drawing/2014/main" id="{FAA56E2B-5179-99F7-B545-7D51471129CD}"/>
              </a:ext>
            </a:extLst>
          </p:cNvPr>
          <p:cNvGraphicFramePr>
            <a:graphicFrameLocks noGrp="1"/>
          </p:cNvGraphicFramePr>
          <p:nvPr/>
        </p:nvGraphicFramePr>
        <p:xfrm>
          <a:off x="2032000" y="3761249"/>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765925407"/>
                    </a:ext>
                  </a:extLst>
                </a:gridCol>
                <a:gridCol w="4064000">
                  <a:extLst>
                    <a:ext uri="{9D8B030D-6E8A-4147-A177-3AD203B41FA5}">
                      <a16:colId xmlns:a16="http://schemas.microsoft.com/office/drawing/2014/main" val="3947641642"/>
                    </a:ext>
                  </a:extLst>
                </a:gridCol>
              </a:tblGrid>
              <a:tr h="370840">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0999584"/>
                  </a:ext>
                </a:extLst>
              </a:tr>
              <a:tr h="370840">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11777711"/>
                  </a:ext>
                </a:extLst>
              </a:tr>
              <a:tr h="37084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27255490"/>
                  </a:ext>
                </a:extLst>
              </a:tr>
              <a:tr h="37084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47361116"/>
                  </a:ext>
                </a:extLst>
              </a:tr>
            </a:tbl>
          </a:graphicData>
        </a:graphic>
      </p:graphicFrame>
      <p:graphicFrame>
        <p:nvGraphicFramePr>
          <p:cNvPr id="5" name="Table 4">
            <a:extLst>
              <a:ext uri="{FF2B5EF4-FFF2-40B4-BE49-F238E27FC236}">
                <a16:creationId xmlns:a16="http://schemas.microsoft.com/office/drawing/2014/main" id="{0F5EBC5E-8AC8-7CB0-BC39-22349371B254}"/>
              </a:ext>
            </a:extLst>
          </p:cNvPr>
          <p:cNvGraphicFramePr>
            <a:graphicFrameLocks noGrp="1"/>
          </p:cNvGraphicFramePr>
          <p:nvPr>
            <p:extLst>
              <p:ext uri="{D42A27DB-BD31-4B8C-83A1-F6EECF244321}">
                <p14:modId xmlns:p14="http://schemas.microsoft.com/office/powerpoint/2010/main" val="3411924107"/>
              </p:ext>
            </p:extLst>
          </p:nvPr>
        </p:nvGraphicFramePr>
        <p:xfrm>
          <a:off x="1414914" y="2154599"/>
          <a:ext cx="10102416" cy="3801718"/>
        </p:xfrm>
        <a:graphic>
          <a:graphicData uri="http://schemas.openxmlformats.org/drawingml/2006/table">
            <a:tbl>
              <a:tblPr firstRow="1" bandRow="1">
                <a:tableStyleId>{5C22544A-7EE6-4342-B048-85BDC9FD1C3A}</a:tableStyleId>
              </a:tblPr>
              <a:tblGrid>
                <a:gridCol w="10102416">
                  <a:extLst>
                    <a:ext uri="{9D8B030D-6E8A-4147-A177-3AD203B41FA5}">
                      <a16:colId xmlns:a16="http://schemas.microsoft.com/office/drawing/2014/main" val="234584950"/>
                    </a:ext>
                  </a:extLst>
                </a:gridCol>
              </a:tblGrid>
              <a:tr h="856919">
                <a:tc>
                  <a:txBody>
                    <a:bodyPr/>
                    <a:lstStyle/>
                    <a:p>
                      <a:pPr marL="342900" indent="-342900">
                        <a:buFont typeface="Wingdings" panose="05000000000000000000" pitchFamily="2" charset="2"/>
                        <a:buChar char="Ø"/>
                      </a:pPr>
                      <a:r>
                        <a:rPr lang="en-US" sz="2500" b="1" dirty="0">
                          <a:solidFill>
                            <a:schemeClr val="tx1"/>
                          </a:solidFill>
                          <a:latin typeface="Sitka Heading" pitchFamily="2" charset="0"/>
                        </a:rPr>
                        <a:t>Expand Network Scalability: </a:t>
                      </a:r>
                      <a:r>
                        <a:rPr lang="en-SG" sz="2500" b="0" dirty="0">
                          <a:solidFill>
                            <a:schemeClr val="tx1"/>
                          </a:solidFill>
                          <a:latin typeface="Sitka Heading" pitchFamily="2" charset="0"/>
                        </a:rPr>
                        <a:t>Test HSRP and OSPF in larger, more complex topologies.</a:t>
                      </a:r>
                      <a:endParaRPr lang="en-US" sz="2500" b="0" dirty="0">
                        <a:solidFill>
                          <a:schemeClr val="tx1"/>
                        </a:solidFill>
                        <a:latin typeface="Sitka Heading" pitchFamily="2"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87390521"/>
                  </a:ext>
                </a:extLst>
              </a:tr>
              <a:tr h="856919">
                <a:tc>
                  <a:txBody>
                    <a:bodyPr/>
                    <a:lstStyle/>
                    <a:p>
                      <a:pPr marL="342900" indent="-342900">
                        <a:buFont typeface="Wingdings" panose="05000000000000000000" pitchFamily="2" charset="2"/>
                        <a:buChar char="Ø"/>
                      </a:pPr>
                      <a:r>
                        <a:rPr lang="en-US" sz="2500" b="1" dirty="0">
                          <a:solidFill>
                            <a:schemeClr val="tx1"/>
                          </a:solidFill>
                          <a:latin typeface="Sitka Heading" pitchFamily="2" charset="0"/>
                        </a:rPr>
                        <a:t>Automate Network Management: </a:t>
                      </a:r>
                      <a:r>
                        <a:rPr lang="en-SG" sz="2500" b="0" dirty="0">
                          <a:solidFill>
                            <a:schemeClr val="tx1"/>
                          </a:solidFill>
                          <a:latin typeface="Sitka Heading" pitchFamily="2" charset="0"/>
                        </a:rPr>
                        <a:t>Integrate IPsec and ACLs for improved network security.</a:t>
                      </a:r>
                      <a:endParaRPr lang="en-US" sz="2500" b="0" dirty="0">
                        <a:solidFill>
                          <a:schemeClr val="tx1"/>
                        </a:solidFill>
                        <a:latin typeface="Sitka Heading" pitchFamily="2"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11830227"/>
                  </a:ext>
                </a:extLst>
              </a:tr>
              <a:tr h="781237">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500" b="1" dirty="0">
                          <a:solidFill>
                            <a:schemeClr val="tx1"/>
                          </a:solidFill>
                          <a:latin typeface="Sitka Heading" pitchFamily="2" charset="0"/>
                        </a:rPr>
                        <a:t>Enhance Security Measures: </a:t>
                      </a:r>
                      <a:r>
                        <a:rPr lang="en-SG" sz="2500" b="0" dirty="0">
                          <a:solidFill>
                            <a:schemeClr val="tx1"/>
                          </a:solidFill>
                          <a:latin typeface="Sitka Heading" pitchFamily="2" charset="0"/>
                        </a:rPr>
                        <a:t>Deploy scripts for configuration backups and failover tests.</a:t>
                      </a:r>
                      <a:endParaRPr lang="en-US" sz="2500" b="0" dirty="0">
                        <a:solidFill>
                          <a:schemeClr val="tx1"/>
                        </a:solidFill>
                        <a:latin typeface="Sitka Heading"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7467278"/>
                  </a:ext>
                </a:extLst>
              </a:tr>
              <a:tr h="990837">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500" b="1" dirty="0">
                          <a:solidFill>
                            <a:schemeClr val="tx1"/>
                          </a:solidFill>
                          <a:latin typeface="Sitka Heading" pitchFamily="2" charset="0"/>
                        </a:rPr>
                        <a:t>Performance Monitoring and Optimization: </a:t>
                      </a:r>
                      <a:r>
                        <a:rPr lang="en-SG" sz="2500" b="0" dirty="0">
                          <a:solidFill>
                            <a:schemeClr val="tx1"/>
                          </a:solidFill>
                          <a:latin typeface="Sitka Heading" pitchFamily="2" charset="0"/>
                        </a:rPr>
                        <a:t>Use advanced tools for real-time traffic analysis and optimization.</a:t>
                      </a:r>
                      <a:endParaRPr lang="en-US" sz="2500" b="0" dirty="0">
                        <a:solidFill>
                          <a:schemeClr val="tx1"/>
                        </a:solidFill>
                        <a:latin typeface="Sitka Heading" pitchFamily="2" charset="0"/>
                      </a:endParaRPr>
                    </a:p>
                    <a:p>
                      <a:pPr marL="342900" indent="-342900">
                        <a:buFont typeface="Wingdings" panose="05000000000000000000" pitchFamily="2" charset="2"/>
                        <a:buChar char="Ø"/>
                      </a:pPr>
                      <a:endParaRPr lang="en-US" sz="2500" b="0" dirty="0">
                        <a:solidFill>
                          <a:schemeClr val="tx1"/>
                        </a:solidFill>
                        <a:latin typeface="Sitka Heading"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22019296"/>
                  </a:ext>
                </a:extLst>
              </a:tr>
            </a:tbl>
          </a:graphicData>
        </a:graphic>
      </p:graphicFrame>
    </p:spTree>
    <p:extLst>
      <p:ext uri="{BB962C8B-B14F-4D97-AF65-F5344CB8AC3E}">
        <p14:creationId xmlns:p14="http://schemas.microsoft.com/office/powerpoint/2010/main" val="142347898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1717-A66E-4B07-B780-246BAA0DED54}"/>
              </a:ext>
            </a:extLst>
          </p:cNvPr>
          <p:cNvSpPr>
            <a:spLocks noGrp="1"/>
          </p:cNvSpPr>
          <p:nvPr>
            <p:ph type="title"/>
          </p:nvPr>
        </p:nvSpPr>
        <p:spPr>
          <a:xfrm>
            <a:off x="1414914" y="1128657"/>
            <a:ext cx="8430604" cy="334794"/>
          </a:xfrm>
        </p:spPr>
        <p:txBody>
          <a:bodyPr>
            <a:noAutofit/>
          </a:bodyPr>
          <a:lstStyle/>
          <a:p>
            <a:r>
              <a:rPr lang="en-US" sz="3500" b="1" dirty="0">
                <a:latin typeface="Sitka Heading Semibold" pitchFamily="2" charset="0"/>
                <a:ea typeface="Cambria Math" panose="02040503050406030204" pitchFamily="18" charset="0"/>
              </a:rPr>
              <a:t>Conclusion</a:t>
            </a:r>
          </a:p>
        </p:txBody>
      </p:sp>
      <p:sp>
        <p:nvSpPr>
          <p:cNvPr id="4" name="TextBox 3">
            <a:extLst>
              <a:ext uri="{FF2B5EF4-FFF2-40B4-BE49-F238E27FC236}">
                <a16:creationId xmlns:a16="http://schemas.microsoft.com/office/drawing/2014/main" id="{6E097491-E9DC-8BC7-8CE1-8313ACA99CC8}"/>
              </a:ext>
            </a:extLst>
          </p:cNvPr>
          <p:cNvSpPr txBox="1"/>
          <p:nvPr/>
        </p:nvSpPr>
        <p:spPr>
          <a:xfrm>
            <a:off x="1408288" y="1723899"/>
            <a:ext cx="9625263" cy="3847207"/>
          </a:xfrm>
          <a:prstGeom prst="rect">
            <a:avLst/>
          </a:prstGeom>
          <a:noFill/>
        </p:spPr>
        <p:txBody>
          <a:bodyPr wrap="square">
            <a:spAutoFit/>
          </a:bodyPr>
          <a:lstStyle/>
          <a:p>
            <a:pPr algn="just"/>
            <a:endParaRPr lang="en-SG" sz="2000" dirty="0">
              <a:latin typeface="Sitka Heading" pitchFamily="2" charset="0"/>
              <a:cs typeface="Times New Roman" panose="02020603050405020304" pitchFamily="18" charset="0"/>
            </a:endParaRPr>
          </a:p>
          <a:p>
            <a:pPr algn="just"/>
            <a:r>
              <a:rPr lang="en-SG" sz="2800" dirty="0">
                <a:latin typeface="Sitka Heading" pitchFamily="2" charset="0"/>
                <a:cs typeface="Times New Roman" panose="02020603050405020304" pitchFamily="18" charset="0"/>
              </a:rPr>
              <a:t>Our journey towards network optimization continues. We will remain focused on reducing downtime and enhancing scalability to accommodate larger networks. Our commitment will be ongoing improvements underscores our dedication to building a resilient and efficient network capable of thriving in any situation. With a proactive approach to innovation and optimization, we strive to continuously elevate the performance and reliability of our network infrastructure.</a:t>
            </a:r>
            <a:endParaRPr lang="en-US" sz="2800" dirty="0">
              <a:latin typeface="Sitka Heading" pitchFamily="2" charset="0"/>
              <a:cs typeface="Times New Roman" panose="02020603050405020304" pitchFamily="18" charset="0"/>
            </a:endParaRPr>
          </a:p>
        </p:txBody>
      </p:sp>
    </p:spTree>
    <p:extLst>
      <p:ext uri="{BB962C8B-B14F-4D97-AF65-F5344CB8AC3E}">
        <p14:creationId xmlns:p14="http://schemas.microsoft.com/office/powerpoint/2010/main" val="4611348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1717-A66E-4B07-B780-246BAA0DED54}"/>
              </a:ext>
            </a:extLst>
          </p:cNvPr>
          <p:cNvSpPr>
            <a:spLocks noGrp="1"/>
          </p:cNvSpPr>
          <p:nvPr>
            <p:ph type="title"/>
          </p:nvPr>
        </p:nvSpPr>
        <p:spPr>
          <a:xfrm>
            <a:off x="1414914" y="1128657"/>
            <a:ext cx="8430604" cy="334794"/>
          </a:xfrm>
        </p:spPr>
        <p:txBody>
          <a:bodyPr>
            <a:noAutofit/>
          </a:bodyPr>
          <a:lstStyle/>
          <a:p>
            <a:r>
              <a:rPr lang="en-US" sz="3500" b="1" dirty="0">
                <a:latin typeface="Sitka Heading Semibold" pitchFamily="2" charset="0"/>
                <a:ea typeface="Cambria Math" panose="02040503050406030204" pitchFamily="18" charset="0"/>
              </a:rPr>
              <a:t>References</a:t>
            </a:r>
          </a:p>
        </p:txBody>
      </p:sp>
      <p:sp>
        <p:nvSpPr>
          <p:cNvPr id="4" name="TextBox 3">
            <a:extLst>
              <a:ext uri="{FF2B5EF4-FFF2-40B4-BE49-F238E27FC236}">
                <a16:creationId xmlns:a16="http://schemas.microsoft.com/office/drawing/2014/main" id="{6E097491-E9DC-8BC7-8CE1-8313ACA99CC8}"/>
              </a:ext>
            </a:extLst>
          </p:cNvPr>
          <p:cNvSpPr txBox="1"/>
          <p:nvPr/>
        </p:nvSpPr>
        <p:spPr>
          <a:xfrm>
            <a:off x="1414914" y="2001301"/>
            <a:ext cx="10544205" cy="3693319"/>
          </a:xfrm>
          <a:prstGeom prst="rect">
            <a:avLst/>
          </a:prstGeom>
          <a:noFill/>
        </p:spPr>
        <p:txBody>
          <a:bodyPr wrap="square">
            <a:spAutoFit/>
          </a:bodyPr>
          <a:lstStyle/>
          <a:p>
            <a:r>
              <a:rPr lang="en-SG" dirty="0">
                <a:latin typeface="Sitka Heading" pitchFamily="2" charset="0"/>
                <a:cs typeface="Times New Roman" panose="02020603050405020304" pitchFamily="18" charset="0"/>
              </a:rPr>
              <a:t>[1] "How to Configure OSPF in GNS3 - OSPF Routing Configuration Step by Step - OSPF Basic Concepts," Technical Xpress, Available: </a:t>
            </a:r>
            <a:r>
              <a:rPr lang="en-SG" dirty="0">
                <a:latin typeface="Sitka Heading" pitchFamily="2" charset="0"/>
                <a:cs typeface="Times New Roman" panose="02020603050405020304" pitchFamily="18" charset="0"/>
                <a:hlinkClick r:id="rId2"/>
              </a:rPr>
              <a:t>https://youtu.be/Iib20MF8y-c?si=eKBCga6e_pJDl5_y</a:t>
            </a:r>
            <a:endParaRPr lang="en-SG" dirty="0">
              <a:latin typeface="Sitka Heading" pitchFamily="2" charset="0"/>
              <a:cs typeface="Times New Roman" panose="02020603050405020304" pitchFamily="18" charset="0"/>
            </a:endParaRPr>
          </a:p>
          <a:p>
            <a:r>
              <a:rPr lang="en-SG" dirty="0">
                <a:latin typeface="Sitka Heading" pitchFamily="2" charset="0"/>
                <a:cs typeface="Times New Roman" panose="02020603050405020304" pitchFamily="18" charset="0"/>
              </a:rPr>
              <a:t>[2] "How to configure Hot Standby Router Protocol (HSRP) in #GNS3," </a:t>
            </a:r>
            <a:r>
              <a:rPr lang="en-SG" dirty="0" err="1">
                <a:latin typeface="Sitka Heading" pitchFamily="2" charset="0"/>
                <a:cs typeface="Times New Roman" panose="02020603050405020304" pitchFamily="18" charset="0"/>
              </a:rPr>
              <a:t>VaelTech</a:t>
            </a:r>
            <a:r>
              <a:rPr lang="en-SG" dirty="0">
                <a:latin typeface="Sitka Heading" pitchFamily="2" charset="0"/>
                <a:cs typeface="Times New Roman" panose="02020603050405020304" pitchFamily="18" charset="0"/>
              </a:rPr>
              <a:t>, Available: </a:t>
            </a:r>
            <a:r>
              <a:rPr lang="en-SG" dirty="0">
                <a:latin typeface="Sitka Heading" pitchFamily="2" charset="0"/>
                <a:cs typeface="Times New Roman" panose="02020603050405020304" pitchFamily="18" charset="0"/>
                <a:hlinkClick r:id="rId3"/>
              </a:rPr>
              <a:t>https://www.youtube.com/watch?v=TnoOAps8pM0</a:t>
            </a:r>
            <a:endParaRPr lang="en-SG" dirty="0">
              <a:latin typeface="Sitka Heading" pitchFamily="2" charset="0"/>
              <a:cs typeface="Times New Roman" panose="02020603050405020304" pitchFamily="18" charset="0"/>
            </a:endParaRPr>
          </a:p>
          <a:p>
            <a:r>
              <a:rPr lang="en-SG" dirty="0">
                <a:latin typeface="Sitka Heading" pitchFamily="2" charset="0"/>
                <a:cs typeface="Times New Roman" panose="02020603050405020304" pitchFamily="18" charset="0"/>
              </a:rPr>
              <a:t>[3] "Hot Standby Router Protocol (HSRP) - </a:t>
            </a:r>
            <a:r>
              <a:rPr lang="en-SG" dirty="0" err="1">
                <a:latin typeface="Sitka Heading" pitchFamily="2" charset="0"/>
                <a:cs typeface="Times New Roman" panose="02020603050405020304" pitchFamily="18" charset="0"/>
              </a:rPr>
              <a:t>GeeksforGeeks</a:t>
            </a:r>
            <a:r>
              <a:rPr lang="en-SG" dirty="0">
                <a:latin typeface="Sitka Heading" pitchFamily="2" charset="0"/>
                <a:cs typeface="Times New Roman" panose="02020603050405020304" pitchFamily="18" charset="0"/>
              </a:rPr>
              <a:t>," </a:t>
            </a:r>
            <a:r>
              <a:rPr lang="en-SG" dirty="0" err="1">
                <a:latin typeface="Sitka Heading" pitchFamily="2" charset="0"/>
                <a:cs typeface="Times New Roman" panose="02020603050405020304" pitchFamily="18" charset="0"/>
              </a:rPr>
              <a:t>GeeksforGeeks</a:t>
            </a:r>
            <a:r>
              <a:rPr lang="en-SG" dirty="0">
                <a:latin typeface="Sitka Heading" pitchFamily="2" charset="0"/>
                <a:cs typeface="Times New Roman" panose="02020603050405020304" pitchFamily="18" charset="0"/>
              </a:rPr>
              <a:t>, Available: </a:t>
            </a:r>
            <a:r>
              <a:rPr lang="en-SG" dirty="0">
                <a:latin typeface="Sitka Heading" pitchFamily="2" charset="0"/>
                <a:cs typeface="Times New Roman" panose="02020603050405020304" pitchFamily="18" charset="0"/>
                <a:hlinkClick r:id="rId4"/>
              </a:rPr>
              <a:t>https://www.geeksforgeeks.org/hot-standby-router-protocol-hsrp/</a:t>
            </a:r>
            <a:endParaRPr lang="en-SG" dirty="0">
              <a:latin typeface="Sitka Heading" pitchFamily="2" charset="0"/>
              <a:cs typeface="Times New Roman" panose="02020603050405020304" pitchFamily="18" charset="0"/>
            </a:endParaRPr>
          </a:p>
          <a:p>
            <a:r>
              <a:rPr lang="en-SG" dirty="0">
                <a:latin typeface="Sitka Heading" pitchFamily="2" charset="0"/>
                <a:cs typeface="Times New Roman" panose="02020603050405020304" pitchFamily="18" charset="0"/>
              </a:rPr>
              <a:t>[4] "How to Configure OSPF in GNS3 - OSPF Routing Configuration Step by Step - OSPF Basic Concepts," Technical Xpress, Available: </a:t>
            </a:r>
            <a:r>
              <a:rPr lang="en-SG" dirty="0">
                <a:latin typeface="Sitka Heading" pitchFamily="2" charset="0"/>
                <a:cs typeface="Times New Roman" panose="02020603050405020304" pitchFamily="18" charset="0"/>
                <a:hlinkClick r:id="rId5"/>
              </a:rPr>
              <a:t>https://www.youtube.com/watch?v=Iib20MF8y-c</a:t>
            </a:r>
            <a:endParaRPr lang="en-SG" dirty="0">
              <a:latin typeface="Sitka Heading" pitchFamily="2" charset="0"/>
              <a:cs typeface="Times New Roman" panose="02020603050405020304" pitchFamily="18" charset="0"/>
            </a:endParaRPr>
          </a:p>
          <a:p>
            <a:r>
              <a:rPr lang="en-SG" dirty="0">
                <a:latin typeface="Sitka Heading" pitchFamily="2" charset="0"/>
                <a:cs typeface="Times New Roman" panose="02020603050405020304" pitchFamily="18" charset="0"/>
              </a:rPr>
              <a:t>[5] "HSRP Depth Explanation | All about HSRP Protocol | HSRP </a:t>
            </a:r>
            <a:r>
              <a:rPr lang="en-SG" dirty="0" err="1">
                <a:latin typeface="Sitka Heading" pitchFamily="2" charset="0"/>
                <a:cs typeface="Times New Roman" panose="02020603050405020304" pitchFamily="18" charset="0"/>
              </a:rPr>
              <a:t>Preemption</a:t>
            </a:r>
            <a:r>
              <a:rPr lang="en-SG" dirty="0">
                <a:latin typeface="Sitka Heading" pitchFamily="2" charset="0"/>
                <a:cs typeface="Times New Roman" panose="02020603050405020304" pitchFamily="18" charset="0"/>
              </a:rPr>
              <a:t> | HSRP Track | HSRP Timer |," PM Networking, Available: </a:t>
            </a:r>
            <a:r>
              <a:rPr lang="en-SG" dirty="0">
                <a:latin typeface="Sitka Heading" pitchFamily="2" charset="0"/>
                <a:cs typeface="Times New Roman" panose="02020603050405020304" pitchFamily="18" charset="0"/>
                <a:hlinkClick r:id="rId6"/>
              </a:rPr>
              <a:t>https://www.youtube.com/watch?v=EUc2glGjDMs</a:t>
            </a:r>
            <a:br>
              <a:rPr lang="en-SG" dirty="0">
                <a:latin typeface="Sitka Heading" pitchFamily="2" charset="0"/>
                <a:cs typeface="Times New Roman" panose="02020603050405020304" pitchFamily="18" charset="0"/>
              </a:rPr>
            </a:br>
            <a:r>
              <a:rPr lang="en-SG" dirty="0">
                <a:latin typeface="Sitka Heading" pitchFamily="2" charset="0"/>
                <a:cs typeface="Times New Roman" panose="02020603050405020304" pitchFamily="18" charset="0"/>
              </a:rPr>
              <a:t>[6] Abdul Majid Soomro, </a:t>
            </a:r>
            <a:r>
              <a:rPr lang="en-SG" dirty="0" err="1">
                <a:latin typeface="Sitka Heading" pitchFamily="2" charset="0"/>
                <a:cs typeface="Times New Roman" panose="02020603050405020304" pitchFamily="18" charset="0"/>
              </a:rPr>
              <a:t>Awad</a:t>
            </a:r>
            <a:r>
              <a:rPr lang="en-SG" dirty="0">
                <a:latin typeface="Sitka Heading" pitchFamily="2" charset="0"/>
                <a:cs typeface="Times New Roman" panose="02020603050405020304" pitchFamily="18" charset="0"/>
              </a:rPr>
              <a:t> Bin Naeem, </a:t>
            </a:r>
            <a:r>
              <a:rPr lang="en-SG" dirty="0" err="1">
                <a:latin typeface="Sitka Heading" pitchFamily="2" charset="0"/>
                <a:cs typeface="Times New Roman" panose="02020603050405020304" pitchFamily="18" charset="0"/>
              </a:rPr>
              <a:t>Fridous</a:t>
            </a:r>
            <a:r>
              <a:rPr lang="en-SG" dirty="0">
                <a:latin typeface="Sitka Heading" pitchFamily="2" charset="0"/>
                <a:cs typeface="Times New Roman" panose="02020603050405020304" pitchFamily="18" charset="0"/>
              </a:rPr>
              <a:t> Ayub, </a:t>
            </a:r>
            <a:r>
              <a:rPr lang="en-SG" dirty="0" err="1">
                <a:latin typeface="Sitka Heading" pitchFamily="2" charset="0"/>
                <a:cs typeface="Times New Roman" panose="02020603050405020304" pitchFamily="18" charset="0"/>
              </a:rPr>
              <a:t>Biswaranjan</a:t>
            </a:r>
            <a:r>
              <a:rPr lang="en-SG" dirty="0">
                <a:latin typeface="Sitka Heading" pitchFamily="2" charset="0"/>
                <a:cs typeface="Times New Roman" panose="02020603050405020304" pitchFamily="18" charset="0"/>
              </a:rPr>
              <a:t> Senapati, Muhammad Imran Ghafoor, &amp; </a:t>
            </a:r>
            <a:r>
              <a:rPr lang="en-SG" dirty="0" err="1">
                <a:latin typeface="Sitka Heading" pitchFamily="2" charset="0"/>
                <a:cs typeface="Times New Roman" panose="02020603050405020304" pitchFamily="18" charset="0"/>
              </a:rPr>
              <a:t>Nimra</a:t>
            </a:r>
            <a:r>
              <a:rPr lang="en-SG" dirty="0">
                <a:latin typeface="Sitka Heading" pitchFamily="2" charset="0"/>
                <a:cs typeface="Times New Roman" panose="02020603050405020304" pitchFamily="18" charset="0"/>
              </a:rPr>
              <a:t> </a:t>
            </a:r>
            <a:r>
              <a:rPr lang="en-SG" dirty="0" err="1">
                <a:latin typeface="Sitka Heading" pitchFamily="2" charset="0"/>
                <a:cs typeface="Times New Roman" panose="02020603050405020304" pitchFamily="18" charset="0"/>
              </a:rPr>
              <a:t>bari</a:t>
            </a:r>
            <a:r>
              <a:rPr lang="en-SG" dirty="0">
                <a:latin typeface="Sitka Heading" pitchFamily="2" charset="0"/>
                <a:cs typeface="Times New Roman" panose="02020603050405020304" pitchFamily="18" charset="0"/>
              </a:rPr>
              <a:t>. (2023). Performance Evaluation of Routing Protocol OSPF with GNS3. Journal of Computing &amp; Biomedical Informatics, 5(01), 174–182. Retrieved from: </a:t>
            </a:r>
            <a:r>
              <a:rPr lang="en-SG" dirty="0">
                <a:latin typeface="Sitka Heading" pitchFamily="2" charset="0"/>
                <a:cs typeface="Times New Roman" panose="02020603050405020304" pitchFamily="18" charset="0"/>
                <a:hlinkClick r:id="rId7"/>
              </a:rPr>
              <a:t>https://jcbi.org/index.php/Main/article/view/166</a:t>
            </a:r>
            <a:endParaRPr lang="en-SG" dirty="0">
              <a:latin typeface="Sitka Heading" pitchFamily="2" charset="0"/>
              <a:cs typeface="Times New Roman" panose="02020603050405020304" pitchFamily="18" charset="0"/>
            </a:endParaRPr>
          </a:p>
        </p:txBody>
      </p:sp>
    </p:spTree>
    <p:extLst>
      <p:ext uri="{BB962C8B-B14F-4D97-AF65-F5344CB8AC3E}">
        <p14:creationId xmlns:p14="http://schemas.microsoft.com/office/powerpoint/2010/main" val="325154189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1717-A66E-4B07-B780-246BAA0DED54}"/>
              </a:ext>
            </a:extLst>
          </p:cNvPr>
          <p:cNvSpPr>
            <a:spLocks noGrp="1"/>
          </p:cNvSpPr>
          <p:nvPr>
            <p:ph type="title"/>
          </p:nvPr>
        </p:nvSpPr>
        <p:spPr>
          <a:xfrm>
            <a:off x="1414914" y="1128657"/>
            <a:ext cx="8430604" cy="334794"/>
          </a:xfrm>
        </p:spPr>
        <p:txBody>
          <a:bodyPr>
            <a:noAutofit/>
          </a:bodyPr>
          <a:lstStyle/>
          <a:p>
            <a:r>
              <a:rPr lang="en-US" sz="3500" b="1" dirty="0">
                <a:latin typeface="Sitka Heading Semibold" pitchFamily="2" charset="0"/>
                <a:ea typeface="Cambria Math" panose="02040503050406030204" pitchFamily="18" charset="0"/>
              </a:rPr>
              <a:t>Meeting Records</a:t>
            </a:r>
          </a:p>
        </p:txBody>
      </p:sp>
      <p:graphicFrame>
        <p:nvGraphicFramePr>
          <p:cNvPr id="6" name="Table 5">
            <a:extLst>
              <a:ext uri="{FF2B5EF4-FFF2-40B4-BE49-F238E27FC236}">
                <a16:creationId xmlns:a16="http://schemas.microsoft.com/office/drawing/2014/main" id="{A9AAB6D7-023C-7CFD-B003-9307D79A3E82}"/>
              </a:ext>
            </a:extLst>
          </p:cNvPr>
          <p:cNvGraphicFramePr>
            <a:graphicFrameLocks noGrp="1"/>
          </p:cNvGraphicFramePr>
          <p:nvPr>
            <p:extLst>
              <p:ext uri="{D42A27DB-BD31-4B8C-83A1-F6EECF244321}">
                <p14:modId xmlns:p14="http://schemas.microsoft.com/office/powerpoint/2010/main" val="1553798803"/>
              </p:ext>
            </p:extLst>
          </p:nvPr>
        </p:nvGraphicFramePr>
        <p:xfrm>
          <a:off x="1489753" y="2018656"/>
          <a:ext cx="9637158" cy="3950631"/>
        </p:xfrm>
        <a:graphic>
          <a:graphicData uri="http://schemas.openxmlformats.org/drawingml/2006/table">
            <a:tbl>
              <a:tblPr firstRow="1" firstCol="1" bandRow="1"/>
              <a:tblGrid>
                <a:gridCol w="716588">
                  <a:extLst>
                    <a:ext uri="{9D8B030D-6E8A-4147-A177-3AD203B41FA5}">
                      <a16:colId xmlns:a16="http://schemas.microsoft.com/office/drawing/2014/main" val="683527245"/>
                    </a:ext>
                  </a:extLst>
                </a:gridCol>
                <a:gridCol w="2780980">
                  <a:extLst>
                    <a:ext uri="{9D8B030D-6E8A-4147-A177-3AD203B41FA5}">
                      <a16:colId xmlns:a16="http://schemas.microsoft.com/office/drawing/2014/main" val="2956322782"/>
                    </a:ext>
                  </a:extLst>
                </a:gridCol>
                <a:gridCol w="2780980">
                  <a:extLst>
                    <a:ext uri="{9D8B030D-6E8A-4147-A177-3AD203B41FA5}">
                      <a16:colId xmlns:a16="http://schemas.microsoft.com/office/drawing/2014/main" val="3413862429"/>
                    </a:ext>
                  </a:extLst>
                </a:gridCol>
                <a:gridCol w="3358610">
                  <a:extLst>
                    <a:ext uri="{9D8B030D-6E8A-4147-A177-3AD203B41FA5}">
                      <a16:colId xmlns:a16="http://schemas.microsoft.com/office/drawing/2014/main" val="4058747972"/>
                    </a:ext>
                  </a:extLst>
                </a:gridCol>
              </a:tblGrid>
              <a:tr h="355783">
                <a:tc>
                  <a:txBody>
                    <a:bodyPr/>
                    <a:lstStyle/>
                    <a:p>
                      <a:pPr marL="0" marR="0" algn="ctr">
                        <a:lnSpc>
                          <a:spcPct val="107000"/>
                        </a:lnSpc>
                        <a:spcBef>
                          <a:spcPts val="0"/>
                        </a:spcBef>
                        <a:spcAft>
                          <a:spcPts val="0"/>
                        </a:spcAft>
                      </a:pPr>
                      <a:r>
                        <a:rPr lang="en-US" sz="2000" b="1" kern="100">
                          <a:effectLst/>
                          <a:latin typeface="Times New Roman" panose="02020603050405020304" pitchFamily="18" charset="0"/>
                          <a:ea typeface="Calibri" panose="020F0502020204030204" pitchFamily="34" charset="0"/>
                          <a:cs typeface="Times New Roman" panose="02020603050405020304" pitchFamily="18" charset="0"/>
                        </a:rPr>
                        <a:t>No.</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b="1" kern="100">
                          <a:effectLst/>
                          <a:latin typeface="Times New Roman" panose="02020603050405020304" pitchFamily="18" charset="0"/>
                          <a:ea typeface="Calibri" panose="020F0502020204030204" pitchFamily="34" charset="0"/>
                          <a:cs typeface="Times New Roman" panose="02020603050405020304" pitchFamily="18" charset="0"/>
                        </a:rPr>
                        <a:t>Date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b="1" kern="100">
                          <a:effectLst/>
                          <a:latin typeface="Times New Roman" panose="02020603050405020304" pitchFamily="18" charset="0"/>
                          <a:ea typeface="Calibri" panose="020F0502020204030204" pitchFamily="34" charset="0"/>
                          <a:cs typeface="Times New Roman" panose="02020603050405020304" pitchFamily="18" charset="0"/>
                        </a:rPr>
                        <a:t>Meeting Purpose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b="1" kern="100">
                          <a:effectLst/>
                          <a:latin typeface="Times New Roman" panose="02020603050405020304" pitchFamily="18" charset="0"/>
                          <a:ea typeface="Calibri" panose="020F0502020204030204" pitchFamily="34" charset="0"/>
                          <a:cs typeface="Times New Roman" panose="02020603050405020304" pitchFamily="18" charset="0"/>
                        </a:rPr>
                        <a:t>Assigned for Next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1778024"/>
                  </a:ext>
                </a:extLst>
              </a:tr>
              <a:tr h="355783">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16 May, 2024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Project Selection</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Finalization</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06650798"/>
                  </a:ext>
                </a:extLst>
              </a:tr>
              <a:tr h="730075">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17 May, 2024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Project Finalize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Collect resources from online, study material etc.</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96025185"/>
                  </a:ext>
                </a:extLst>
              </a:tr>
              <a:tr h="355783">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3.</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23 May, 2024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Resource Collection</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Start Coding Phase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36643353"/>
                  </a:ext>
                </a:extLst>
              </a:tr>
              <a:tr h="355783">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10 June, 2024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Project Initialize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OSPF Implementation</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4970145"/>
                  </a:ext>
                </a:extLst>
              </a:tr>
              <a:tr h="355783">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5.</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15 June, 2024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Check Progress 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HSRP Implementation</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89057751"/>
                  </a:ext>
                </a:extLst>
              </a:tr>
              <a:tr h="355783">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6.</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21 June, 2024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Check Progress 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Debugging</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93175921"/>
                  </a:ext>
                </a:extLst>
              </a:tr>
              <a:tr h="355783">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7.</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24 June, 2024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Finish Coding Phase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Report Making</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39383794"/>
                  </a:ext>
                </a:extLst>
              </a:tr>
              <a:tr h="730075">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25 June, 2024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Report Presentation Making</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Finish</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49794277"/>
                  </a:ext>
                </a:extLst>
              </a:tr>
            </a:tbl>
          </a:graphicData>
        </a:graphic>
      </p:graphicFrame>
    </p:spTree>
    <p:extLst>
      <p:ext uri="{BB962C8B-B14F-4D97-AF65-F5344CB8AC3E}">
        <p14:creationId xmlns:p14="http://schemas.microsoft.com/office/powerpoint/2010/main" val="223880413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6544FF-C4BB-CFFC-3DFC-37D35E9B9E27}"/>
              </a:ext>
            </a:extLst>
          </p:cNvPr>
          <p:cNvSpPr>
            <a:spLocks noGrp="1"/>
          </p:cNvSpPr>
          <p:nvPr>
            <p:ph type="title"/>
          </p:nvPr>
        </p:nvSpPr>
        <p:spPr>
          <a:xfrm>
            <a:off x="837397" y="2546568"/>
            <a:ext cx="12599469" cy="1969302"/>
          </a:xfrm>
        </p:spPr>
        <p:txBody>
          <a:bodyPr>
            <a:noAutofit/>
          </a:bodyPr>
          <a:lstStyle/>
          <a:p>
            <a:r>
              <a:rPr lang="en-US" sz="8000" b="1" dirty="0">
                <a:latin typeface="Sitka Heading Semibold" pitchFamily="2" charset="0"/>
                <a:ea typeface="Cambria Math" panose="02040503050406030204" pitchFamily="18" charset="0"/>
              </a:rPr>
              <a:t>Thank you so much!</a:t>
            </a:r>
            <a:endParaRPr lang="en-US" sz="8000" dirty="0">
              <a:latin typeface="Algerian" panose="04020705040A02060702" pitchFamily="82" charset="0"/>
            </a:endParaRPr>
          </a:p>
        </p:txBody>
      </p:sp>
    </p:spTree>
    <p:extLst>
      <p:ext uri="{BB962C8B-B14F-4D97-AF65-F5344CB8AC3E}">
        <p14:creationId xmlns:p14="http://schemas.microsoft.com/office/powerpoint/2010/main" val="36088095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1717-A66E-4B07-B780-246BAA0DED54}"/>
              </a:ext>
            </a:extLst>
          </p:cNvPr>
          <p:cNvSpPr>
            <a:spLocks noGrp="1"/>
          </p:cNvSpPr>
          <p:nvPr>
            <p:ph type="title"/>
          </p:nvPr>
        </p:nvSpPr>
        <p:spPr>
          <a:xfrm>
            <a:off x="1414914" y="1128657"/>
            <a:ext cx="8430604" cy="334794"/>
          </a:xfrm>
        </p:spPr>
        <p:txBody>
          <a:bodyPr>
            <a:noAutofit/>
          </a:bodyPr>
          <a:lstStyle/>
          <a:p>
            <a:r>
              <a:rPr lang="en-US" sz="3500" b="1" dirty="0">
                <a:latin typeface="Sitka Heading Semibold" pitchFamily="2" charset="0"/>
                <a:ea typeface="Cambria Math" panose="02040503050406030204" pitchFamily="18" charset="0"/>
              </a:rPr>
              <a:t>Introduction:</a:t>
            </a:r>
          </a:p>
        </p:txBody>
      </p:sp>
      <p:sp>
        <p:nvSpPr>
          <p:cNvPr id="4" name="TextBox 3">
            <a:extLst>
              <a:ext uri="{FF2B5EF4-FFF2-40B4-BE49-F238E27FC236}">
                <a16:creationId xmlns:a16="http://schemas.microsoft.com/office/drawing/2014/main" id="{0CBFEEE5-452B-65D2-DF7F-55281F57B839}"/>
              </a:ext>
            </a:extLst>
          </p:cNvPr>
          <p:cNvSpPr txBox="1"/>
          <p:nvPr/>
        </p:nvSpPr>
        <p:spPr>
          <a:xfrm>
            <a:off x="1414914" y="1849759"/>
            <a:ext cx="9625263" cy="4401205"/>
          </a:xfrm>
          <a:prstGeom prst="rect">
            <a:avLst/>
          </a:prstGeom>
          <a:noFill/>
        </p:spPr>
        <p:txBody>
          <a:bodyPr wrap="square">
            <a:spAutoFit/>
          </a:bodyPr>
          <a:lstStyle/>
          <a:p>
            <a:pPr algn="just"/>
            <a:r>
              <a:rPr lang="en-SG" sz="2800" dirty="0">
                <a:latin typeface="Sitka Heading" pitchFamily="2" charset="0"/>
                <a:cs typeface="Times New Roman" panose="02020603050405020304" pitchFamily="18" charset="0"/>
              </a:rPr>
              <a:t>For redundancy and dynamic routing, this project entails setting up a network in GNS3 utilizing the Hot Standby Router Protocol (HSRP) and Open Shortest Path First (OSPF). The objective is to guarantee optimal availability and effective routing, enabling smooth failover in the event of a router malfunction. Three routers are part of the network configuration: R1 and R2 utilize HSRP to back each other up, and R3 connects to an external network and employs OSPF for dynamic routing. This setup guarantees the network's stability and  operation.</a:t>
            </a:r>
            <a:endParaRPr lang="en-US" sz="2800" dirty="0">
              <a:latin typeface="Sitka Heading" pitchFamily="2" charset="0"/>
              <a:cs typeface="Times New Roman" panose="02020603050405020304" pitchFamily="18" charset="0"/>
            </a:endParaRPr>
          </a:p>
        </p:txBody>
      </p:sp>
    </p:spTree>
    <p:extLst>
      <p:ext uri="{BB962C8B-B14F-4D97-AF65-F5344CB8AC3E}">
        <p14:creationId xmlns:p14="http://schemas.microsoft.com/office/powerpoint/2010/main" val="38251080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1717-A66E-4B07-B780-246BAA0DED54}"/>
              </a:ext>
            </a:extLst>
          </p:cNvPr>
          <p:cNvSpPr>
            <a:spLocks noGrp="1"/>
          </p:cNvSpPr>
          <p:nvPr>
            <p:ph type="title"/>
          </p:nvPr>
        </p:nvSpPr>
        <p:spPr>
          <a:xfrm>
            <a:off x="1414914" y="1128657"/>
            <a:ext cx="8430604" cy="334794"/>
          </a:xfrm>
        </p:spPr>
        <p:txBody>
          <a:bodyPr>
            <a:noAutofit/>
          </a:bodyPr>
          <a:lstStyle/>
          <a:p>
            <a:r>
              <a:rPr lang="en-US" sz="3500" b="1" dirty="0">
                <a:latin typeface="Sitka Heading Semibold" pitchFamily="2" charset="0"/>
                <a:ea typeface="Cambria Math" panose="02040503050406030204" pitchFamily="18" charset="0"/>
              </a:rPr>
              <a:t>Motivation:</a:t>
            </a:r>
          </a:p>
        </p:txBody>
      </p:sp>
      <p:sp>
        <p:nvSpPr>
          <p:cNvPr id="4" name="TextBox 3">
            <a:extLst>
              <a:ext uri="{FF2B5EF4-FFF2-40B4-BE49-F238E27FC236}">
                <a16:creationId xmlns:a16="http://schemas.microsoft.com/office/drawing/2014/main" id="{0CBFEEE5-452B-65D2-DF7F-55281F57B839}"/>
              </a:ext>
            </a:extLst>
          </p:cNvPr>
          <p:cNvSpPr txBox="1"/>
          <p:nvPr/>
        </p:nvSpPr>
        <p:spPr>
          <a:xfrm>
            <a:off x="1414914" y="2014146"/>
            <a:ext cx="9625263" cy="2677656"/>
          </a:xfrm>
          <a:prstGeom prst="rect">
            <a:avLst/>
          </a:prstGeom>
          <a:noFill/>
        </p:spPr>
        <p:txBody>
          <a:bodyPr wrap="square">
            <a:spAutoFit/>
          </a:bodyPr>
          <a:lstStyle/>
          <a:p>
            <a:pPr algn="just"/>
            <a:r>
              <a:rPr lang="en-US" sz="2800" dirty="0">
                <a:latin typeface="Sitka Heading" pitchFamily="2" charset="0"/>
                <a:cs typeface="Times New Roman" panose="02020603050405020304" pitchFamily="18" charset="0"/>
              </a:rPr>
              <a:t>Empower networks with seamless redundancy and optimal efficiency. By integrating Hot Standby Router Protocol (HSRP) and Open Shortest Path First (OSPF), our project ensures uninterrupted connectivity, dynamic failover, and intelligent routing. Elevate network reliability, resilience, and performance for a robust and responsive infrastructure.</a:t>
            </a:r>
          </a:p>
        </p:txBody>
      </p:sp>
    </p:spTree>
    <p:extLst>
      <p:ext uri="{BB962C8B-B14F-4D97-AF65-F5344CB8AC3E}">
        <p14:creationId xmlns:p14="http://schemas.microsoft.com/office/powerpoint/2010/main" val="293980476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A58C7-9EC5-0001-09CB-E1E2A4EA6873}"/>
              </a:ext>
            </a:extLst>
          </p:cNvPr>
          <p:cNvSpPr>
            <a:spLocks noGrp="1"/>
          </p:cNvSpPr>
          <p:nvPr>
            <p:ph type="title"/>
          </p:nvPr>
        </p:nvSpPr>
        <p:spPr/>
        <p:txBody>
          <a:bodyPr/>
          <a:lstStyle/>
          <a:p>
            <a:pPr algn="ctr"/>
            <a:r>
              <a:rPr lang="en-US" sz="3200" b="1" dirty="0">
                <a:latin typeface="Sitka Heading Semibold" pitchFamily="2" charset="0"/>
                <a:ea typeface="Cambria Math" panose="02040503050406030204" pitchFamily="18" charset="0"/>
                <a:cs typeface="Times New Roman" panose="02020603050405020304" pitchFamily="18" charset="0"/>
              </a:rPr>
              <a:t>HSRP and OSPF: Elevating Network Reliability and Efficiency</a:t>
            </a:r>
          </a:p>
        </p:txBody>
      </p:sp>
      <p:sp>
        <p:nvSpPr>
          <p:cNvPr id="8" name="TextBox 7">
            <a:extLst>
              <a:ext uri="{FF2B5EF4-FFF2-40B4-BE49-F238E27FC236}">
                <a16:creationId xmlns:a16="http://schemas.microsoft.com/office/drawing/2014/main" id="{8C40B60F-F912-4E39-8BA5-8D149D9C60C0}"/>
              </a:ext>
            </a:extLst>
          </p:cNvPr>
          <p:cNvSpPr txBox="1"/>
          <p:nvPr/>
        </p:nvSpPr>
        <p:spPr>
          <a:xfrm>
            <a:off x="834192" y="1652276"/>
            <a:ext cx="10838047" cy="4401205"/>
          </a:xfrm>
          <a:prstGeom prst="rect">
            <a:avLst/>
          </a:prstGeom>
          <a:noFill/>
        </p:spPr>
        <p:txBody>
          <a:bodyPr wrap="square">
            <a:spAutoFit/>
          </a:bodyPr>
          <a:lstStyle/>
          <a:p>
            <a:r>
              <a:rPr lang="en-US" sz="2800" b="1" dirty="0">
                <a:latin typeface="Sitka Heading" pitchFamily="2" charset="0"/>
                <a:cs typeface="Times New Roman" panose="02020603050405020304" pitchFamily="18" charset="0"/>
              </a:rPr>
              <a:t>  </a:t>
            </a:r>
          </a:p>
          <a:p>
            <a:r>
              <a:rPr lang="en-US" sz="2800" b="1" dirty="0">
                <a:latin typeface="Sitka Heading" pitchFamily="2" charset="0"/>
                <a:cs typeface="Times New Roman" panose="02020603050405020304" pitchFamily="18" charset="0"/>
              </a:rPr>
              <a:t>Overview:</a:t>
            </a:r>
          </a:p>
          <a:p>
            <a:pPr marL="457200" indent="-457200" algn="just">
              <a:buFont typeface="Arial" panose="020B0604020202020204" pitchFamily="34" charset="0"/>
              <a:buChar char="•"/>
            </a:pPr>
            <a:r>
              <a:rPr lang="en-US" sz="2800" b="1" dirty="0">
                <a:latin typeface="Sitka Heading" pitchFamily="2" charset="0"/>
                <a:cs typeface="Times New Roman" panose="02020603050405020304" pitchFamily="18" charset="0"/>
              </a:rPr>
              <a:t>Always Connected: </a:t>
            </a:r>
            <a:r>
              <a:rPr lang="en-US" sz="2800" dirty="0">
                <a:latin typeface="Sitka Heading" pitchFamily="2" charset="0"/>
                <a:cs typeface="Times New Roman" panose="02020603050405020304" pitchFamily="18" charset="0"/>
              </a:rPr>
              <a:t>HSRP is like a backup hero, making sure 	our internet stays on.</a:t>
            </a:r>
          </a:p>
          <a:p>
            <a:pPr marL="457200" indent="-457200" algn="just">
              <a:buFont typeface="Arial" panose="020B0604020202020204" pitchFamily="34" charset="0"/>
              <a:buChar char="•"/>
            </a:pPr>
            <a:r>
              <a:rPr lang="en-US" sz="2800" b="1" dirty="0">
                <a:latin typeface="Sitka Heading" pitchFamily="2" charset="0"/>
                <a:cs typeface="Times New Roman" panose="02020603050405020304" pitchFamily="18" charset="0"/>
              </a:rPr>
              <a:t>Smart Travel: </a:t>
            </a:r>
            <a:r>
              <a:rPr lang="en-US" sz="2800" dirty="0">
                <a:latin typeface="Sitka Heading" pitchFamily="2" charset="0"/>
                <a:cs typeface="Times New Roman" panose="02020603050405020304" pitchFamily="18" charset="0"/>
              </a:rPr>
              <a:t>OSPF acts like a clever GPS, finding the fastest way for our internet data.</a:t>
            </a:r>
          </a:p>
          <a:p>
            <a:endParaRPr lang="en-US" sz="2800" dirty="0">
              <a:solidFill>
                <a:srgbClr val="002060"/>
              </a:solidFill>
              <a:latin typeface="Sitka Heading" pitchFamily="2" charset="0"/>
              <a:cs typeface="Times New Roman" panose="02020603050405020304" pitchFamily="18" charset="0"/>
            </a:endParaRPr>
          </a:p>
          <a:p>
            <a:r>
              <a:rPr lang="en-US" sz="2800" b="1" dirty="0">
                <a:latin typeface="Sitka Heading" pitchFamily="2" charset="0"/>
                <a:cs typeface="Times New Roman" panose="02020603050405020304" pitchFamily="18" charset="0"/>
              </a:rPr>
              <a:t>Objective:</a:t>
            </a:r>
          </a:p>
          <a:p>
            <a:pPr marL="457200" indent="-457200">
              <a:buFont typeface="Arial" panose="020B0604020202020204" pitchFamily="34" charset="0"/>
              <a:buChar char="•"/>
            </a:pPr>
            <a:r>
              <a:rPr lang="en-US" sz="2800" dirty="0">
                <a:latin typeface="Sitka Heading" pitchFamily="2" charset="0"/>
                <a:cs typeface="Times New Roman" panose="02020603050405020304" pitchFamily="18" charset="0"/>
              </a:rPr>
              <a:t>Make our internet better by teaming up HSRP and OSPF for a            more reliable and faster experience</a:t>
            </a:r>
            <a:r>
              <a:rPr lang="en-US" dirty="0">
                <a:latin typeface="Sitka Heading" pitchFamily="2" charset="0"/>
                <a:cs typeface="Times New Roman" panose="02020603050405020304" pitchFamily="18" charset="0"/>
              </a:rPr>
              <a:t>.</a:t>
            </a:r>
          </a:p>
        </p:txBody>
      </p:sp>
    </p:spTree>
    <p:extLst>
      <p:ext uri="{BB962C8B-B14F-4D97-AF65-F5344CB8AC3E}">
        <p14:creationId xmlns:p14="http://schemas.microsoft.com/office/powerpoint/2010/main" val="40524661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A58C7-9EC5-0001-09CB-E1E2A4EA6873}"/>
              </a:ext>
            </a:extLst>
          </p:cNvPr>
          <p:cNvSpPr>
            <a:spLocks noGrp="1"/>
          </p:cNvSpPr>
          <p:nvPr>
            <p:ph type="title"/>
          </p:nvPr>
        </p:nvSpPr>
        <p:spPr>
          <a:xfrm>
            <a:off x="1451577" y="1127658"/>
            <a:ext cx="9603275" cy="1049235"/>
          </a:xfrm>
        </p:spPr>
        <p:txBody>
          <a:bodyPr/>
          <a:lstStyle/>
          <a:p>
            <a:pPr algn="ctr"/>
            <a:r>
              <a:rPr lang="en-US" sz="3200" b="1" dirty="0">
                <a:latin typeface="Sitka Heading Semibold" pitchFamily="2" charset="0"/>
                <a:ea typeface="Cambria Math" panose="02040503050406030204" pitchFamily="18" charset="0"/>
                <a:cs typeface="Times New Roman" panose="02020603050405020304" pitchFamily="18" charset="0"/>
              </a:rPr>
              <a:t>Hot Standby Router Protocol (HSRP)</a:t>
            </a:r>
          </a:p>
        </p:txBody>
      </p:sp>
      <p:sp>
        <p:nvSpPr>
          <p:cNvPr id="8" name="TextBox 7">
            <a:extLst>
              <a:ext uri="{FF2B5EF4-FFF2-40B4-BE49-F238E27FC236}">
                <a16:creationId xmlns:a16="http://schemas.microsoft.com/office/drawing/2014/main" id="{8C40B60F-F912-4E39-8BA5-8D149D9C60C0}"/>
              </a:ext>
            </a:extLst>
          </p:cNvPr>
          <p:cNvSpPr txBox="1"/>
          <p:nvPr/>
        </p:nvSpPr>
        <p:spPr>
          <a:xfrm>
            <a:off x="834190" y="1443841"/>
            <a:ext cx="10838047" cy="3970318"/>
          </a:xfrm>
          <a:prstGeom prst="rect">
            <a:avLst/>
          </a:prstGeom>
          <a:noFill/>
        </p:spPr>
        <p:txBody>
          <a:bodyPr wrap="square">
            <a:spAutoFit/>
          </a:bodyPr>
          <a:lstStyle/>
          <a:p>
            <a:r>
              <a:rPr lang="en-US" sz="2800" b="1" dirty="0">
                <a:latin typeface="Sitka Heading" pitchFamily="2" charset="0"/>
                <a:cs typeface="Times New Roman" panose="02020603050405020304" pitchFamily="18" charset="0"/>
              </a:rPr>
              <a:t>  </a:t>
            </a:r>
          </a:p>
          <a:p>
            <a:br>
              <a:rPr lang="en-US" sz="2800" b="1" dirty="0">
                <a:latin typeface="Sitka Heading" pitchFamily="2" charset="0"/>
                <a:cs typeface="Times New Roman" panose="02020603050405020304" pitchFamily="18" charset="0"/>
              </a:rPr>
            </a:br>
            <a:r>
              <a:rPr lang="en-SG" sz="2800" dirty="0">
                <a:latin typeface="Sitka Heading" pitchFamily="2" charset="0"/>
                <a:cs typeface="Times New Roman" panose="02020603050405020304" pitchFamily="18" charset="0"/>
              </a:rPr>
              <a:t>When we access websites or send emails, our requests are directed through routers, which act as traffic controllers for data. HSRP functions as a backup system for these routers. If one router encounters an issue, HSRP quickly switches the traffic to a standby router, ensuring continuous data flow without interruption. It's essentially a safety net for maintaining our internet connection.</a:t>
            </a:r>
            <a:endParaRPr lang="en-US" sz="2800" dirty="0">
              <a:latin typeface="Sitka Heading" pitchFamily="2" charset="0"/>
              <a:cs typeface="Times New Roman" panose="02020603050405020304" pitchFamily="18" charset="0"/>
            </a:endParaRPr>
          </a:p>
          <a:p>
            <a:endParaRPr lang="en-US" sz="2800" dirty="0">
              <a:solidFill>
                <a:srgbClr val="002060"/>
              </a:solidFill>
              <a:latin typeface="Sitka Heading" pitchFamily="2" charset="0"/>
              <a:cs typeface="Times New Roman" panose="02020603050405020304" pitchFamily="18" charset="0"/>
            </a:endParaRPr>
          </a:p>
        </p:txBody>
      </p:sp>
    </p:spTree>
    <p:extLst>
      <p:ext uri="{BB962C8B-B14F-4D97-AF65-F5344CB8AC3E}">
        <p14:creationId xmlns:p14="http://schemas.microsoft.com/office/powerpoint/2010/main" val="194006992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A58C7-9EC5-0001-09CB-E1E2A4EA6873}"/>
              </a:ext>
            </a:extLst>
          </p:cNvPr>
          <p:cNvSpPr>
            <a:spLocks noGrp="1"/>
          </p:cNvSpPr>
          <p:nvPr>
            <p:ph type="title"/>
          </p:nvPr>
        </p:nvSpPr>
        <p:spPr>
          <a:xfrm>
            <a:off x="1451577" y="1127658"/>
            <a:ext cx="9603275" cy="1049235"/>
          </a:xfrm>
        </p:spPr>
        <p:txBody>
          <a:bodyPr/>
          <a:lstStyle/>
          <a:p>
            <a:pPr algn="ctr"/>
            <a:r>
              <a:rPr lang="en-SG" sz="3200" b="1" dirty="0">
                <a:latin typeface="Sitka Heading Semibold" pitchFamily="2" charset="0"/>
                <a:ea typeface="Cambria Math" panose="02040503050406030204" pitchFamily="18" charset="0"/>
                <a:cs typeface="Times New Roman" panose="02020603050405020304" pitchFamily="18" charset="0"/>
              </a:rPr>
              <a:t>Open Shortest Path First (OSPF)</a:t>
            </a:r>
            <a:endParaRPr lang="en-US" sz="3200" b="1" dirty="0">
              <a:latin typeface="Sitka Heading Semibold" pitchFamily="2" charset="0"/>
              <a:ea typeface="Cambria Math" panose="020405030504060302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C40B60F-F912-4E39-8BA5-8D149D9C60C0}"/>
              </a:ext>
            </a:extLst>
          </p:cNvPr>
          <p:cNvSpPr txBox="1"/>
          <p:nvPr/>
        </p:nvSpPr>
        <p:spPr>
          <a:xfrm>
            <a:off x="834190" y="1443841"/>
            <a:ext cx="10838047" cy="3539430"/>
          </a:xfrm>
          <a:prstGeom prst="rect">
            <a:avLst/>
          </a:prstGeom>
          <a:noFill/>
        </p:spPr>
        <p:txBody>
          <a:bodyPr wrap="square">
            <a:spAutoFit/>
          </a:bodyPr>
          <a:lstStyle/>
          <a:p>
            <a:r>
              <a:rPr lang="en-US" sz="2800" b="1" dirty="0">
                <a:latin typeface="Sitka Heading" pitchFamily="2" charset="0"/>
                <a:cs typeface="Times New Roman" panose="02020603050405020304" pitchFamily="18" charset="0"/>
              </a:rPr>
              <a:t>  </a:t>
            </a:r>
          </a:p>
          <a:p>
            <a:br>
              <a:rPr lang="en-US" sz="2800" b="1" dirty="0">
                <a:latin typeface="Sitka Heading" pitchFamily="2" charset="0"/>
                <a:cs typeface="Times New Roman" panose="02020603050405020304" pitchFamily="18" charset="0"/>
              </a:rPr>
            </a:br>
            <a:r>
              <a:rPr lang="en-SG" sz="2800" dirty="0">
                <a:latin typeface="Sitka Heading" pitchFamily="2" charset="0"/>
                <a:cs typeface="Times New Roman" panose="02020603050405020304" pitchFamily="18" charset="0"/>
              </a:rPr>
              <a:t>Imagine a city map with multiple routes to a destination. OSPF operates like an advanced GPS system for data, determining the quickest and most efficient path for information to travel. If a particular route becomes congested or encounters a problem, OSPF dynamically finds an alternative path, ensuring data reaches its destination promptly and efficiently.</a:t>
            </a:r>
            <a:endParaRPr lang="en-US" sz="2800" dirty="0">
              <a:solidFill>
                <a:srgbClr val="002060"/>
              </a:solidFill>
              <a:latin typeface="Sitka Heading" pitchFamily="2" charset="0"/>
              <a:cs typeface="Times New Roman" panose="02020603050405020304" pitchFamily="18" charset="0"/>
            </a:endParaRPr>
          </a:p>
        </p:txBody>
      </p:sp>
    </p:spTree>
    <p:extLst>
      <p:ext uri="{BB962C8B-B14F-4D97-AF65-F5344CB8AC3E}">
        <p14:creationId xmlns:p14="http://schemas.microsoft.com/office/powerpoint/2010/main" val="14807544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55A005F-3BEC-56C2-CD2C-46473F5EE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603" y="154112"/>
            <a:ext cx="10788792" cy="5825447"/>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6A6F20D6-0C1F-CAC0-2800-9D3C8BCED1FD}"/>
              </a:ext>
            </a:extLst>
          </p:cNvPr>
          <p:cNvSpPr txBox="1">
            <a:spLocks/>
          </p:cNvSpPr>
          <p:nvPr/>
        </p:nvSpPr>
        <p:spPr>
          <a:xfrm>
            <a:off x="1294362" y="6333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b="1" dirty="0">
                <a:solidFill>
                  <a:schemeClr val="bg1"/>
                </a:solidFill>
                <a:latin typeface="Sitka Heading Semibold" pitchFamily="2" charset="0"/>
                <a:ea typeface="Cambria Math" panose="02040503050406030204" pitchFamily="18" charset="0"/>
                <a:cs typeface="Times New Roman" panose="02020603050405020304" pitchFamily="18" charset="0"/>
              </a:rPr>
              <a:t>topology</a:t>
            </a:r>
          </a:p>
        </p:txBody>
      </p:sp>
    </p:spTree>
    <p:extLst>
      <p:ext uri="{BB962C8B-B14F-4D97-AF65-F5344CB8AC3E}">
        <p14:creationId xmlns:p14="http://schemas.microsoft.com/office/powerpoint/2010/main" val="19850508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20D6-0C1F-CAC0-2800-9D3C8BCED1FD}"/>
              </a:ext>
            </a:extLst>
          </p:cNvPr>
          <p:cNvSpPr txBox="1">
            <a:spLocks/>
          </p:cNvSpPr>
          <p:nvPr/>
        </p:nvSpPr>
        <p:spPr>
          <a:xfrm>
            <a:off x="1294362" y="6333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b="1" dirty="0">
                <a:solidFill>
                  <a:schemeClr val="bg1"/>
                </a:solidFill>
                <a:latin typeface="Sitka Heading Semibold" pitchFamily="2" charset="0"/>
                <a:ea typeface="Cambria Math" panose="02040503050406030204" pitchFamily="18" charset="0"/>
                <a:cs typeface="Times New Roman" panose="02020603050405020304" pitchFamily="18" charset="0"/>
              </a:rPr>
              <a:t>OSPF Configuration of R1</a:t>
            </a:r>
          </a:p>
        </p:txBody>
      </p:sp>
      <p:pic>
        <p:nvPicPr>
          <p:cNvPr id="3" name="Picture 2">
            <a:extLst>
              <a:ext uri="{FF2B5EF4-FFF2-40B4-BE49-F238E27FC236}">
                <a16:creationId xmlns:a16="http://schemas.microsoft.com/office/drawing/2014/main" id="{0B4EFF8C-E3B2-9FC6-F06A-91E3F5468B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965" y="194397"/>
            <a:ext cx="10460070" cy="5883664"/>
          </a:xfrm>
          <a:prstGeom prst="rect">
            <a:avLst/>
          </a:prstGeom>
        </p:spPr>
      </p:pic>
    </p:spTree>
    <p:extLst>
      <p:ext uri="{BB962C8B-B14F-4D97-AF65-F5344CB8AC3E}">
        <p14:creationId xmlns:p14="http://schemas.microsoft.com/office/powerpoint/2010/main" val="18037887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199</TotalTime>
  <Words>1024</Words>
  <Application>Microsoft Office PowerPoint</Application>
  <PresentationFormat>Widescreen</PresentationFormat>
  <Paragraphs>114</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Algerian</vt:lpstr>
      <vt:lpstr>Arial</vt:lpstr>
      <vt:lpstr>Calibri</vt:lpstr>
      <vt:lpstr>Gill Sans MT</vt:lpstr>
      <vt:lpstr>Sitka Heading</vt:lpstr>
      <vt:lpstr>Sitka Heading Semibold</vt:lpstr>
      <vt:lpstr>Times New Roman</vt:lpstr>
      <vt:lpstr>Wingdings</vt:lpstr>
      <vt:lpstr>Gallery</vt:lpstr>
      <vt:lpstr>PowerPoint Presentation</vt:lpstr>
      <vt:lpstr>PowerPoint Presentation</vt:lpstr>
      <vt:lpstr>Introduction:</vt:lpstr>
      <vt:lpstr>Motivation:</vt:lpstr>
      <vt:lpstr>HSRP and OSPF: Elevating Network Reliability and Efficiency</vt:lpstr>
      <vt:lpstr>Hot Standby Router Protocol (HSRP)</vt:lpstr>
      <vt:lpstr>Open Shortest Path First (OSPF)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Practical Insights</vt:lpstr>
      <vt:lpstr>Future Work</vt:lpstr>
      <vt:lpstr>Conclusion</vt:lpstr>
      <vt:lpstr>References</vt:lpstr>
      <vt:lpstr>Meeting Records</vt:lpstr>
      <vt:lpstr>Thank you so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s.rayhansiddikey@gmail.com</dc:creator>
  <cp:lastModifiedBy>Rashedul Arefin Ifty</cp:lastModifiedBy>
  <cp:revision>15</cp:revision>
  <dcterms:created xsi:type="dcterms:W3CDTF">2023-11-23T14:41:48Z</dcterms:created>
  <dcterms:modified xsi:type="dcterms:W3CDTF">2024-06-25T16:25:00Z</dcterms:modified>
</cp:coreProperties>
</file>