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2"/>
  </p:notesMasterIdLst>
  <p:sldIdLst>
    <p:sldId id="632" r:id="rId2"/>
    <p:sldId id="654" r:id="rId3"/>
    <p:sldId id="652" r:id="rId4"/>
    <p:sldId id="655" r:id="rId5"/>
    <p:sldId id="656" r:id="rId6"/>
    <p:sldId id="657" r:id="rId7"/>
    <p:sldId id="658" r:id="rId8"/>
    <p:sldId id="659" r:id="rId9"/>
    <p:sldId id="660" r:id="rId10"/>
    <p:sldId id="653" r:id="rId11"/>
  </p:sldIdLst>
  <p:sldSz cx="9144000" cy="548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29" userDrawn="1">
          <p15:clr>
            <a:srgbClr val="A4A3A4"/>
          </p15:clr>
        </p15:guide>
        <p15:guide id="2" pos="2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EE"/>
    <a:srgbClr val="FF6600"/>
    <a:srgbClr val="333399"/>
    <a:srgbClr val="353599"/>
    <a:srgbClr val="D1D1F0"/>
    <a:srgbClr val="224A23"/>
    <a:srgbClr val="FFFF00"/>
    <a:srgbClr val="00FF0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34" autoAdjust="0"/>
    <p:restoredTop sz="94406" autoAdjust="0"/>
  </p:normalViewPr>
  <p:slideViewPr>
    <p:cSldViewPr showGuides="1">
      <p:cViewPr varScale="1">
        <p:scale>
          <a:sx n="82" d="100"/>
          <a:sy n="82" d="100"/>
        </p:scale>
        <p:origin x="992" y="68"/>
      </p:cViewPr>
      <p:guideLst>
        <p:guide orient="horz" pos="1729"/>
        <p:guide pos="28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4B8752-058A-494D-9C5E-D5621527D1EA}" type="datetimeFigureOut">
              <a:rPr lang="en-US" smtClean="0"/>
              <a:t>22-Jun-24</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F1F6B-90EC-475F-A810-55E4A29351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7890"/>
            <a:ext cx="6858000" cy="191008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881630"/>
            <a:ext cx="6858000" cy="1324610"/>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EAC986-A98B-4E05-8554-A9BBE88DF26B}" type="datetime1">
              <a:rPr lang="en-US" smtClean="0">
                <a:solidFill>
                  <a:srgbClr val="5A6378"/>
                </a:solidFill>
              </a:rPr>
              <a:t>22-Jun-24</a:t>
            </a:fld>
            <a:endParaRPr lang="en-US">
              <a:solidFill>
                <a:srgbClr val="5A6378"/>
              </a:solidFill>
            </a:endParaRPr>
          </a:p>
        </p:txBody>
      </p:sp>
      <p:sp>
        <p:nvSpPr>
          <p:cNvPr id="5" name="Footer Placeholder 4"/>
          <p:cNvSpPr>
            <a:spLocks noGrp="1"/>
          </p:cNvSpPr>
          <p:nvPr>
            <p:ph type="ftr" sz="quarter" idx="11"/>
          </p:nvPr>
        </p:nvSpPr>
        <p:spPr/>
        <p:txBody>
          <a:bodyPr/>
          <a:lstStyle/>
          <a:p>
            <a:endParaRPr lang="en-US">
              <a:solidFill>
                <a:srgbClr val="5A6378"/>
              </a:solidFill>
            </a:endParaRPr>
          </a:p>
        </p:txBody>
      </p:sp>
      <p:sp>
        <p:nvSpPr>
          <p:cNvPr id="6" name="Slide Number Placeholder 5"/>
          <p:cNvSpPr>
            <a:spLocks noGrp="1"/>
          </p:cNvSpPr>
          <p:nvPr>
            <p:ph type="sldNum" sz="quarter" idx="12"/>
          </p:nvPr>
        </p:nvSpPr>
        <p:spPr/>
        <p:txBody>
          <a:body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634734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15FF5-8765-455C-891F-AA2E22A4EC0A}" type="datetime1">
              <a:rPr lang="en-US" smtClean="0">
                <a:solidFill>
                  <a:srgbClr val="5A6378"/>
                </a:solidFill>
              </a:rPr>
              <a:t>22-Jun-24</a:t>
            </a:fld>
            <a:endParaRPr lang="en-US">
              <a:solidFill>
                <a:srgbClr val="5A6378"/>
              </a:solidFill>
            </a:endParaRPr>
          </a:p>
        </p:txBody>
      </p:sp>
      <p:sp>
        <p:nvSpPr>
          <p:cNvPr id="5" name="Footer Placeholder 4"/>
          <p:cNvSpPr>
            <a:spLocks noGrp="1"/>
          </p:cNvSpPr>
          <p:nvPr>
            <p:ph type="ftr" sz="quarter" idx="11"/>
          </p:nvPr>
        </p:nvSpPr>
        <p:spPr/>
        <p:txBody>
          <a:bodyPr/>
          <a:lstStyle/>
          <a:p>
            <a:endParaRPr lang="en-US">
              <a:solidFill>
                <a:srgbClr val="5A6378"/>
              </a:solidFill>
            </a:endParaRPr>
          </a:p>
        </p:txBody>
      </p:sp>
      <p:sp>
        <p:nvSpPr>
          <p:cNvPr id="6" name="Slide Number Placeholder 5"/>
          <p:cNvSpPr>
            <a:spLocks noGrp="1"/>
          </p:cNvSpPr>
          <p:nvPr>
            <p:ph type="sldNum" sz="quarter" idx="12"/>
          </p:nvPr>
        </p:nvSpPr>
        <p:spPr/>
        <p:txBody>
          <a:body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13935186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92100"/>
            <a:ext cx="1971675" cy="46494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92100"/>
            <a:ext cx="5800725" cy="46494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9DFB0-D469-48CD-8773-500DF66B359B}" type="datetime1">
              <a:rPr lang="en-US" smtClean="0">
                <a:solidFill>
                  <a:srgbClr val="5A6378"/>
                </a:solidFill>
              </a:rPr>
              <a:t>22-Jun-24</a:t>
            </a:fld>
            <a:endParaRPr lang="en-US">
              <a:solidFill>
                <a:srgbClr val="5A6378"/>
              </a:solidFill>
            </a:endParaRPr>
          </a:p>
        </p:txBody>
      </p:sp>
      <p:sp>
        <p:nvSpPr>
          <p:cNvPr id="5" name="Footer Placeholder 4"/>
          <p:cNvSpPr>
            <a:spLocks noGrp="1"/>
          </p:cNvSpPr>
          <p:nvPr>
            <p:ph type="ftr" sz="quarter" idx="11"/>
          </p:nvPr>
        </p:nvSpPr>
        <p:spPr/>
        <p:txBody>
          <a:bodyPr/>
          <a:lstStyle/>
          <a:p>
            <a:endParaRPr lang="en-US">
              <a:solidFill>
                <a:srgbClr val="5A6378"/>
              </a:solidFill>
            </a:endParaRPr>
          </a:p>
        </p:txBody>
      </p:sp>
      <p:sp>
        <p:nvSpPr>
          <p:cNvPr id="6" name="Slide Number Placeholder 5"/>
          <p:cNvSpPr>
            <a:spLocks noGrp="1"/>
          </p:cNvSpPr>
          <p:nvPr>
            <p:ph type="sldNum" sz="quarter" idx="12"/>
          </p:nvPr>
        </p:nvSpPr>
        <p:spPr/>
        <p:txBody>
          <a:body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40404437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BFC1A-7A86-4212-8EFA-1923A97BDD58}" type="datetime1">
              <a:rPr lang="en-US" smtClean="0">
                <a:solidFill>
                  <a:srgbClr val="5A6378"/>
                </a:solidFill>
              </a:rPr>
              <a:t>22-Jun-24</a:t>
            </a:fld>
            <a:endParaRPr lang="en-US">
              <a:solidFill>
                <a:srgbClr val="5A6378"/>
              </a:solidFill>
            </a:endParaRPr>
          </a:p>
        </p:txBody>
      </p:sp>
      <p:sp>
        <p:nvSpPr>
          <p:cNvPr id="5" name="Footer Placeholder 4"/>
          <p:cNvSpPr>
            <a:spLocks noGrp="1"/>
          </p:cNvSpPr>
          <p:nvPr>
            <p:ph type="ftr" sz="quarter" idx="11"/>
          </p:nvPr>
        </p:nvSpPr>
        <p:spPr/>
        <p:txBody>
          <a:bodyPr/>
          <a:lstStyle/>
          <a:p>
            <a:endParaRPr lang="en-US">
              <a:solidFill>
                <a:srgbClr val="5A6378"/>
              </a:solidFill>
            </a:endParaRPr>
          </a:p>
        </p:txBody>
      </p:sp>
      <p:sp>
        <p:nvSpPr>
          <p:cNvPr id="6" name="Slide Number Placeholder 5"/>
          <p:cNvSpPr>
            <a:spLocks noGrp="1"/>
          </p:cNvSpPr>
          <p:nvPr>
            <p:ph type="sldNum" sz="quarter" idx="12"/>
          </p:nvPr>
        </p:nvSpPr>
        <p:spPr/>
        <p:txBody>
          <a:body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37300246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367791"/>
            <a:ext cx="7886700" cy="228219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671571"/>
            <a:ext cx="7886700" cy="120015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971A5-6111-4FC2-BC30-82003DA1B988}" type="datetime1">
              <a:rPr lang="en-US" smtClean="0">
                <a:solidFill>
                  <a:srgbClr val="D4D4D6"/>
                </a:solidFill>
              </a:rPr>
              <a:t>22-Jun-24</a:t>
            </a:fld>
            <a:endParaRPr lang="en-US">
              <a:solidFill>
                <a:srgbClr val="D4D4D6"/>
              </a:solidFill>
            </a:endParaRPr>
          </a:p>
        </p:txBody>
      </p:sp>
      <p:sp>
        <p:nvSpPr>
          <p:cNvPr id="5" name="Footer Placeholder 4"/>
          <p:cNvSpPr>
            <a:spLocks noGrp="1"/>
          </p:cNvSpPr>
          <p:nvPr>
            <p:ph type="ftr" sz="quarter" idx="11"/>
          </p:nvPr>
        </p:nvSpPr>
        <p:spPr/>
        <p:txBody>
          <a:bodyPr/>
          <a:lstStyle/>
          <a:p>
            <a:endParaRPr lang="en-US">
              <a:solidFill>
                <a:srgbClr val="D4D4D6"/>
              </a:solidFill>
            </a:endParaRPr>
          </a:p>
        </p:txBody>
      </p:sp>
      <p:sp>
        <p:nvSpPr>
          <p:cNvPr id="6" name="Slide Number Placeholder 5"/>
          <p:cNvSpPr>
            <a:spLocks noGrp="1"/>
          </p:cNvSpPr>
          <p:nvPr>
            <p:ph type="sldNum" sz="quarter" idx="12"/>
          </p:nvPr>
        </p:nvSpPr>
        <p:spPr/>
        <p:txBody>
          <a:bodyPr/>
          <a:lstStyle/>
          <a:p>
            <a:fld id="{BDCD6C05-E569-46D5-9DCB-07356907FC36}" type="slidenum">
              <a:rPr lang="en-US" smtClean="0">
                <a:solidFill>
                  <a:srgbClr val="D4D4D6"/>
                </a:solidFill>
              </a:rPr>
              <a:t>‹#›</a:t>
            </a:fld>
            <a:endParaRPr lang="en-US">
              <a:solidFill>
                <a:srgbClr val="D4D4D6"/>
              </a:solidFill>
            </a:endParaRPr>
          </a:p>
        </p:txBody>
      </p:sp>
    </p:spTree>
    <p:extLst>
      <p:ext uri="{BB962C8B-B14F-4D97-AF65-F5344CB8AC3E}">
        <p14:creationId xmlns:p14="http://schemas.microsoft.com/office/powerpoint/2010/main" val="20171334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460500"/>
            <a:ext cx="3886200" cy="3481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460500"/>
            <a:ext cx="3886200" cy="3481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AFF7B9-422A-4C58-97AA-A43B9640859F}" type="datetime1">
              <a:rPr lang="en-US" smtClean="0">
                <a:solidFill>
                  <a:srgbClr val="5A6378"/>
                </a:solidFill>
              </a:rPr>
              <a:t>22-Jun-24</a:t>
            </a:fld>
            <a:endParaRPr lang="en-US">
              <a:solidFill>
                <a:srgbClr val="5A6378"/>
              </a:solidFill>
            </a:endParaRPr>
          </a:p>
        </p:txBody>
      </p:sp>
      <p:sp>
        <p:nvSpPr>
          <p:cNvPr id="6" name="Footer Placeholder 5"/>
          <p:cNvSpPr>
            <a:spLocks noGrp="1"/>
          </p:cNvSpPr>
          <p:nvPr>
            <p:ph type="ftr" sz="quarter" idx="11"/>
          </p:nvPr>
        </p:nvSpPr>
        <p:spPr/>
        <p:txBody>
          <a:bodyPr/>
          <a:lstStyle/>
          <a:p>
            <a:endParaRPr lang="en-US">
              <a:solidFill>
                <a:srgbClr val="5A6378"/>
              </a:solidFill>
            </a:endParaRPr>
          </a:p>
        </p:txBody>
      </p:sp>
      <p:sp>
        <p:nvSpPr>
          <p:cNvPr id="7" name="Slide Number Placeholder 6"/>
          <p:cNvSpPr>
            <a:spLocks noGrp="1"/>
          </p:cNvSpPr>
          <p:nvPr>
            <p:ph type="sldNum" sz="quarter" idx="12"/>
          </p:nvPr>
        </p:nvSpPr>
        <p:spPr/>
        <p:txBody>
          <a:body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6686391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92101"/>
            <a:ext cx="7886700" cy="10604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344930"/>
            <a:ext cx="3868340" cy="6591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04060"/>
            <a:ext cx="3868340" cy="294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344930"/>
            <a:ext cx="3887391" cy="6591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04060"/>
            <a:ext cx="3887391" cy="29476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555A9F-FC68-4CD7-9A78-E68F695D44D2}" type="datetime1">
              <a:rPr lang="en-US" smtClean="0">
                <a:solidFill>
                  <a:srgbClr val="5A6378"/>
                </a:solidFill>
              </a:rPr>
              <a:t>22-Jun-24</a:t>
            </a:fld>
            <a:endParaRPr lang="en-US">
              <a:solidFill>
                <a:srgbClr val="5A6378"/>
              </a:solidFill>
            </a:endParaRPr>
          </a:p>
        </p:txBody>
      </p:sp>
      <p:sp>
        <p:nvSpPr>
          <p:cNvPr id="8" name="Footer Placeholder 7"/>
          <p:cNvSpPr>
            <a:spLocks noGrp="1"/>
          </p:cNvSpPr>
          <p:nvPr>
            <p:ph type="ftr" sz="quarter" idx="11"/>
          </p:nvPr>
        </p:nvSpPr>
        <p:spPr/>
        <p:txBody>
          <a:bodyPr/>
          <a:lstStyle/>
          <a:p>
            <a:endParaRPr lang="en-US">
              <a:solidFill>
                <a:srgbClr val="5A6378"/>
              </a:solidFill>
            </a:endParaRPr>
          </a:p>
        </p:txBody>
      </p:sp>
      <p:sp>
        <p:nvSpPr>
          <p:cNvPr id="9" name="Slide Number Placeholder 8"/>
          <p:cNvSpPr>
            <a:spLocks noGrp="1"/>
          </p:cNvSpPr>
          <p:nvPr>
            <p:ph type="sldNum" sz="quarter" idx="12"/>
          </p:nvPr>
        </p:nvSpPr>
        <p:spPr/>
        <p:txBody>
          <a:body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10281915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83C202-0505-4D28-9BED-12106CD3065B}" type="datetime1">
              <a:rPr lang="en-US" smtClean="0">
                <a:solidFill>
                  <a:srgbClr val="5A6378"/>
                </a:solidFill>
              </a:rPr>
              <a:t>22-Jun-24</a:t>
            </a:fld>
            <a:endParaRPr lang="en-US">
              <a:solidFill>
                <a:srgbClr val="5A6378"/>
              </a:solidFill>
            </a:endParaRPr>
          </a:p>
        </p:txBody>
      </p:sp>
      <p:sp>
        <p:nvSpPr>
          <p:cNvPr id="4" name="Footer Placeholder 3"/>
          <p:cNvSpPr>
            <a:spLocks noGrp="1"/>
          </p:cNvSpPr>
          <p:nvPr>
            <p:ph type="ftr" sz="quarter" idx="11"/>
          </p:nvPr>
        </p:nvSpPr>
        <p:spPr/>
        <p:txBody>
          <a:bodyPr/>
          <a:lstStyle/>
          <a:p>
            <a:endParaRPr lang="en-US">
              <a:solidFill>
                <a:srgbClr val="5A6378"/>
              </a:solidFill>
            </a:endParaRPr>
          </a:p>
        </p:txBody>
      </p:sp>
      <p:sp>
        <p:nvSpPr>
          <p:cNvPr id="5" name="Slide Number Placeholder 4"/>
          <p:cNvSpPr>
            <a:spLocks noGrp="1"/>
          </p:cNvSpPr>
          <p:nvPr>
            <p:ph type="sldNum" sz="quarter" idx="12"/>
          </p:nvPr>
        </p:nvSpPr>
        <p:spPr/>
        <p:txBody>
          <a:body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16062277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D8832-78DC-4BD3-936F-543F92DA3331}" type="datetime1">
              <a:rPr lang="en-US" smtClean="0">
                <a:solidFill>
                  <a:srgbClr val="5A6378"/>
                </a:solidFill>
              </a:rPr>
              <a:t>22-Jun-24</a:t>
            </a:fld>
            <a:endParaRPr lang="en-US">
              <a:solidFill>
                <a:srgbClr val="5A6378"/>
              </a:solidFill>
            </a:endParaRPr>
          </a:p>
        </p:txBody>
      </p:sp>
      <p:sp>
        <p:nvSpPr>
          <p:cNvPr id="3" name="Footer Placeholder 2"/>
          <p:cNvSpPr>
            <a:spLocks noGrp="1"/>
          </p:cNvSpPr>
          <p:nvPr>
            <p:ph type="ftr" sz="quarter" idx="11"/>
          </p:nvPr>
        </p:nvSpPr>
        <p:spPr/>
        <p:txBody>
          <a:bodyPr/>
          <a:lstStyle/>
          <a:p>
            <a:endParaRPr lang="en-US">
              <a:solidFill>
                <a:srgbClr val="5A6378"/>
              </a:solidFill>
            </a:endParaRPr>
          </a:p>
        </p:txBody>
      </p:sp>
      <p:sp>
        <p:nvSpPr>
          <p:cNvPr id="4" name="Slide Number Placeholder 3"/>
          <p:cNvSpPr>
            <a:spLocks noGrp="1"/>
          </p:cNvSpPr>
          <p:nvPr>
            <p:ph type="sldNum" sz="quarter" idx="12"/>
          </p:nvPr>
        </p:nvSpPr>
        <p:spPr/>
        <p:txBody>
          <a:body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42022036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760"/>
            <a:ext cx="2949178" cy="128016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89940"/>
            <a:ext cx="4629150" cy="38989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645920"/>
            <a:ext cx="2949178" cy="304927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E1A694E-06E4-4CF5-8BA0-4DC7F5103DC3}" type="datetime1">
              <a:rPr lang="en-US" smtClean="0">
                <a:solidFill>
                  <a:srgbClr val="5A6378"/>
                </a:solidFill>
              </a:rPr>
              <a:t>22-Jun-24</a:t>
            </a:fld>
            <a:endParaRPr lang="en-US">
              <a:solidFill>
                <a:srgbClr val="5A6378"/>
              </a:solidFill>
            </a:endParaRPr>
          </a:p>
        </p:txBody>
      </p:sp>
      <p:sp>
        <p:nvSpPr>
          <p:cNvPr id="6" name="Footer Placeholder 5"/>
          <p:cNvSpPr>
            <a:spLocks noGrp="1"/>
          </p:cNvSpPr>
          <p:nvPr>
            <p:ph type="ftr" sz="quarter" idx="11"/>
          </p:nvPr>
        </p:nvSpPr>
        <p:spPr/>
        <p:txBody>
          <a:bodyPr/>
          <a:lstStyle/>
          <a:p>
            <a:endParaRPr lang="en-US">
              <a:solidFill>
                <a:srgbClr val="5A6378"/>
              </a:solidFill>
            </a:endParaRPr>
          </a:p>
        </p:txBody>
      </p:sp>
      <p:sp>
        <p:nvSpPr>
          <p:cNvPr id="7" name="Slide Number Placeholder 6"/>
          <p:cNvSpPr>
            <a:spLocks noGrp="1"/>
          </p:cNvSpPr>
          <p:nvPr>
            <p:ph type="sldNum" sz="quarter" idx="12"/>
          </p:nvPr>
        </p:nvSpPr>
        <p:spPr/>
        <p:txBody>
          <a:body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14005828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760"/>
            <a:ext cx="2949178" cy="128016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89940"/>
            <a:ext cx="4629150" cy="38989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645920"/>
            <a:ext cx="2949178" cy="304927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A44844-804B-4FB8-8138-A15910B48FC6}" type="datetime1">
              <a:rPr lang="en-US" smtClean="0">
                <a:solidFill>
                  <a:srgbClr val="D4D4D6"/>
                </a:solidFill>
              </a:rPr>
              <a:t>22-Jun-24</a:t>
            </a:fld>
            <a:endParaRPr lang="en-US">
              <a:solidFill>
                <a:srgbClr val="D4D4D6"/>
              </a:solidFill>
            </a:endParaRPr>
          </a:p>
        </p:txBody>
      </p:sp>
      <p:sp>
        <p:nvSpPr>
          <p:cNvPr id="6" name="Footer Placeholder 5"/>
          <p:cNvSpPr>
            <a:spLocks noGrp="1"/>
          </p:cNvSpPr>
          <p:nvPr>
            <p:ph type="ftr" sz="quarter" idx="11"/>
          </p:nvPr>
        </p:nvSpPr>
        <p:spPr/>
        <p:txBody>
          <a:bodyPr/>
          <a:lstStyle/>
          <a:p>
            <a:endParaRPr lang="en-US">
              <a:solidFill>
                <a:srgbClr val="D4D4D6"/>
              </a:solidFill>
            </a:endParaRPr>
          </a:p>
        </p:txBody>
      </p:sp>
      <p:sp>
        <p:nvSpPr>
          <p:cNvPr id="7" name="Slide Number Placeholder 6"/>
          <p:cNvSpPr>
            <a:spLocks noGrp="1"/>
          </p:cNvSpPr>
          <p:nvPr>
            <p:ph type="sldNum" sz="quarter" idx="12"/>
          </p:nvPr>
        </p:nvSpPr>
        <p:spPr/>
        <p:txBody>
          <a:bodyPr/>
          <a:lstStyle/>
          <a:p>
            <a:fld id="{BDCD6C05-E569-46D5-9DCB-07356907FC36}" type="slidenum">
              <a:rPr lang="en-US" smtClean="0">
                <a:solidFill>
                  <a:srgbClr val="D4D4D6"/>
                </a:solidFill>
              </a:rPr>
              <a:t>‹#›</a:t>
            </a:fld>
            <a:endParaRPr lang="en-US">
              <a:solidFill>
                <a:srgbClr val="D4D4D6"/>
              </a:solidFill>
            </a:endParaRPr>
          </a:p>
        </p:txBody>
      </p:sp>
    </p:spTree>
    <p:extLst>
      <p:ext uri="{BB962C8B-B14F-4D97-AF65-F5344CB8AC3E}">
        <p14:creationId xmlns:p14="http://schemas.microsoft.com/office/powerpoint/2010/main" val="27435653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92101"/>
            <a:ext cx="7886700" cy="1060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460500"/>
            <a:ext cx="7886700" cy="34810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085080"/>
            <a:ext cx="2057400" cy="292100"/>
          </a:xfrm>
          <a:prstGeom prst="rect">
            <a:avLst/>
          </a:prstGeom>
        </p:spPr>
        <p:txBody>
          <a:bodyPr vert="horz" lIns="91440" tIns="45720" rIns="91440" bIns="45720" rtlCol="0" anchor="ctr"/>
          <a:lstStyle>
            <a:lvl1pPr algn="l">
              <a:defRPr sz="900">
                <a:solidFill>
                  <a:schemeClr val="tx1">
                    <a:tint val="75000"/>
                  </a:schemeClr>
                </a:solidFill>
              </a:defRPr>
            </a:lvl1pPr>
          </a:lstStyle>
          <a:p>
            <a:fld id="{6CC388E0-3EBA-40EC-8FD6-12911AA22A74}" type="datetime1">
              <a:rPr lang="en-US" smtClean="0">
                <a:solidFill>
                  <a:srgbClr val="5A6378"/>
                </a:solidFill>
              </a:rPr>
              <a:t>22-Jun-24</a:t>
            </a:fld>
            <a:endParaRPr lang="en-US">
              <a:solidFill>
                <a:srgbClr val="5A6378"/>
              </a:solidFill>
            </a:endParaRPr>
          </a:p>
        </p:txBody>
      </p:sp>
      <p:sp>
        <p:nvSpPr>
          <p:cNvPr id="5" name="Footer Placeholder 4"/>
          <p:cNvSpPr>
            <a:spLocks noGrp="1"/>
          </p:cNvSpPr>
          <p:nvPr>
            <p:ph type="ftr" sz="quarter" idx="3"/>
          </p:nvPr>
        </p:nvSpPr>
        <p:spPr>
          <a:xfrm>
            <a:off x="3028950" y="5085080"/>
            <a:ext cx="3086100" cy="2921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srgbClr val="5A6378"/>
              </a:solidFill>
            </a:endParaRPr>
          </a:p>
        </p:txBody>
      </p:sp>
      <p:sp>
        <p:nvSpPr>
          <p:cNvPr id="6" name="Slide Number Placeholder 5"/>
          <p:cNvSpPr>
            <a:spLocks noGrp="1"/>
          </p:cNvSpPr>
          <p:nvPr>
            <p:ph type="sldNum" sz="quarter" idx="4"/>
          </p:nvPr>
        </p:nvSpPr>
        <p:spPr>
          <a:xfrm>
            <a:off x="6457950" y="5085080"/>
            <a:ext cx="2057400" cy="292100"/>
          </a:xfrm>
          <a:prstGeom prst="rect">
            <a:avLst/>
          </a:prstGeom>
        </p:spPr>
        <p:txBody>
          <a:bodyPr vert="horz" lIns="91440" tIns="45720" rIns="91440" bIns="45720" rtlCol="0" anchor="ctr"/>
          <a:lstStyle>
            <a:lvl1pPr algn="r">
              <a:defRPr sz="900">
                <a:solidFill>
                  <a:schemeClr val="tx1">
                    <a:tint val="75000"/>
                  </a:schemeClr>
                </a:solidFill>
              </a:defRPr>
            </a:lvl1pPr>
          </a:lstStyle>
          <a:p>
            <a:fld id="{BDCD6C05-E569-46D5-9DCB-07356907FC36}" type="slidenum">
              <a:rPr lang="en-US" smtClean="0">
                <a:solidFill>
                  <a:srgbClr val="5A6378"/>
                </a:solidFill>
              </a:rPr>
              <a:t>‹#›</a:t>
            </a:fld>
            <a:endParaRPr lang="en-US">
              <a:solidFill>
                <a:srgbClr val="5A6378"/>
              </a:solidFill>
            </a:endParaRPr>
          </a:p>
        </p:txBody>
      </p:sp>
    </p:spTree>
    <p:extLst>
      <p:ext uri="{BB962C8B-B14F-4D97-AF65-F5344CB8AC3E}">
        <p14:creationId xmlns:p14="http://schemas.microsoft.com/office/powerpoint/2010/main" val="1352928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6" name="Rectangle 4"/>
          <p:cNvSpPr txBox="1">
            <a:spLocks noChangeArrowheads="1"/>
          </p:cNvSpPr>
          <p:nvPr/>
        </p:nvSpPr>
        <p:spPr>
          <a:xfrm>
            <a:off x="76200" y="330875"/>
            <a:ext cx="9309730" cy="1482328"/>
          </a:xfrm>
          <a:prstGeom prst="rect">
            <a:avLst/>
          </a:prstGeom>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endParaRPr lang="en-SG" sz="2800" b="1" dirty="0">
              <a:solidFill>
                <a:srgbClr val="0000EE"/>
              </a:solidFill>
              <a:latin typeface="Times New Roman" panose="02020603050405020304" pitchFamily="18" charset="0"/>
              <a:ea typeface="Roboto" panose="02000000000000000000" pitchFamily="2" charset="0"/>
              <a:cs typeface="Times New Roman" panose="02020603050405020304" pitchFamily="18" charset="0"/>
            </a:endParaRPr>
          </a:p>
          <a:p>
            <a:pPr algn="ctr"/>
            <a:r>
              <a:rPr lang="en-SG" sz="2800" b="1" dirty="0">
                <a:solidFill>
                  <a:srgbClr val="0000EE"/>
                </a:solidFill>
                <a:latin typeface="Times New Roman" panose="02020603050405020304" pitchFamily="18" charset="0"/>
                <a:ea typeface="Roboto" panose="02000000000000000000" pitchFamily="2" charset="0"/>
                <a:cs typeface="Times New Roman" panose="02020603050405020304" pitchFamily="18" charset="0"/>
              </a:rPr>
              <a:t>Resource Allocation Using System of Linear Equations</a:t>
            </a:r>
          </a:p>
          <a:p>
            <a:pPr algn="ctr"/>
            <a:br>
              <a:rPr lang="en-US" sz="2800" b="1" dirty="0">
                <a:solidFill>
                  <a:srgbClr val="0000EE"/>
                </a:solidFill>
                <a:latin typeface="Times New Roman" panose="02020603050405020304" pitchFamily="18" charset="0"/>
                <a:ea typeface="Roboto" panose="02000000000000000000" pitchFamily="2" charset="0"/>
                <a:cs typeface="Times New Roman" panose="02020603050405020304" pitchFamily="18" charset="0"/>
              </a:rPr>
            </a:br>
            <a:endParaRPr lang="en-US" altLang="ja-JP" sz="2800" b="1" dirty="0">
              <a:solidFill>
                <a:srgbClr val="0000EE"/>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A3AC4C48-135C-CF46-603C-AA201B8C6DB1}"/>
              </a:ext>
            </a:extLst>
          </p:cNvPr>
          <p:cNvSpPr txBox="1"/>
          <p:nvPr/>
        </p:nvSpPr>
        <p:spPr>
          <a:xfrm>
            <a:off x="1828800" y="1439586"/>
            <a:ext cx="6817093" cy="2308324"/>
          </a:xfrm>
          <a:prstGeom prst="rect">
            <a:avLst/>
          </a:prstGeom>
          <a:noFill/>
        </p:spPr>
        <p:txBody>
          <a:bodyPr wrap="square">
            <a:spAutoFit/>
          </a:bodyPr>
          <a:lstStyle/>
          <a:p>
            <a:r>
              <a:rPr lang="en-SG" b="1" dirty="0">
                <a:latin typeface="Cambria Math" panose="02040503050406030204" pitchFamily="18" charset="0"/>
                <a:ea typeface="Cambria Math" panose="02040503050406030204" pitchFamily="18" charset="0"/>
                <a:cs typeface="Times New Roman" panose="02020603050405020304" pitchFamily="18" charset="0"/>
              </a:rPr>
              <a:t>Course Code                       : CSE-4746</a:t>
            </a:r>
          </a:p>
          <a:p>
            <a:r>
              <a:rPr lang="en-SG" b="1" dirty="0">
                <a:latin typeface="Cambria Math" panose="02040503050406030204" pitchFamily="18" charset="0"/>
                <a:ea typeface="Cambria Math" panose="02040503050406030204" pitchFamily="18" charset="0"/>
                <a:cs typeface="Times New Roman" panose="02020603050405020304" pitchFamily="18" charset="0"/>
              </a:rPr>
              <a:t>Course Title                        : Numerical Methods Lab</a:t>
            </a:r>
          </a:p>
          <a:p>
            <a:r>
              <a:rPr lang="en-SG" b="1" dirty="0">
                <a:latin typeface="Cambria Math" panose="02040503050406030204" pitchFamily="18" charset="0"/>
                <a:ea typeface="Cambria Math" panose="02040503050406030204" pitchFamily="18" charset="0"/>
                <a:cs typeface="Times New Roman" panose="02020603050405020304" pitchFamily="18" charset="0"/>
              </a:rPr>
              <a:t>Matric / ID No.	           : C211032</a:t>
            </a:r>
          </a:p>
          <a:p>
            <a:r>
              <a:rPr lang="en-SG" b="1" dirty="0">
                <a:latin typeface="Cambria Math" panose="02040503050406030204" pitchFamily="18" charset="0"/>
                <a:ea typeface="Cambria Math" panose="02040503050406030204" pitchFamily="18" charset="0"/>
                <a:cs typeface="Times New Roman" panose="02020603050405020304" pitchFamily="18" charset="0"/>
              </a:rPr>
              <a:t>ID No. (in words)               : C-Two-One-One- Zero-Three-Two</a:t>
            </a:r>
          </a:p>
          <a:p>
            <a:r>
              <a:rPr lang="en-SG" b="1" dirty="0">
                <a:latin typeface="Cambria Math" panose="02040503050406030204" pitchFamily="18" charset="0"/>
                <a:ea typeface="Cambria Math" panose="02040503050406030204" pitchFamily="18" charset="0"/>
                <a:cs typeface="Times New Roman" panose="02020603050405020304" pitchFamily="18" charset="0"/>
              </a:rPr>
              <a:t>Name	                              : Rashedul Arefin Ifty</a:t>
            </a:r>
          </a:p>
          <a:p>
            <a:r>
              <a:rPr lang="en-SG" b="1" dirty="0">
                <a:latin typeface="Cambria Math" panose="02040503050406030204" pitchFamily="18" charset="0"/>
                <a:ea typeface="Cambria Math" panose="02040503050406030204" pitchFamily="18" charset="0"/>
                <a:cs typeface="Times New Roman" panose="02020603050405020304" pitchFamily="18" charset="0"/>
              </a:rPr>
              <a:t>Semester                               : 7th</a:t>
            </a:r>
          </a:p>
          <a:p>
            <a:r>
              <a:rPr lang="en-SG" b="1" dirty="0">
                <a:latin typeface="Cambria Math" panose="02040503050406030204" pitchFamily="18" charset="0"/>
                <a:ea typeface="Cambria Math" panose="02040503050406030204" pitchFamily="18" charset="0"/>
                <a:cs typeface="Times New Roman" panose="02020603050405020304" pitchFamily="18" charset="0"/>
              </a:rPr>
              <a:t>Section	                              : 7AM</a:t>
            </a:r>
          </a:p>
          <a:p>
            <a:endParaRPr lang="en-SG" b="1"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D5C497E-CEA5-0F7A-E51D-583C6FECBEAB}"/>
              </a:ext>
            </a:extLst>
          </p:cNvPr>
          <p:cNvSpPr txBox="1"/>
          <p:nvPr/>
        </p:nvSpPr>
        <p:spPr>
          <a:xfrm>
            <a:off x="1949024" y="3124200"/>
            <a:ext cx="4653814" cy="2031325"/>
          </a:xfrm>
          <a:prstGeom prst="rect">
            <a:avLst/>
          </a:prstGeom>
          <a:noFill/>
        </p:spPr>
        <p:txBody>
          <a:bodyPr wrap="square">
            <a:spAutoFit/>
          </a:bodyPr>
          <a:lstStyle/>
          <a:p>
            <a:pPr algn="ctr"/>
            <a:r>
              <a:rPr lang="en-SG" b="1" dirty="0">
                <a:latin typeface="Cambria Math" panose="02040503050406030204" pitchFamily="18" charset="0"/>
                <a:ea typeface="Cambria Math" panose="02040503050406030204" pitchFamily="18" charset="0"/>
              </a:rPr>
              <a:t> </a:t>
            </a:r>
          </a:p>
          <a:p>
            <a:pPr algn="ctr"/>
            <a:endParaRPr lang="en-SG" b="1" dirty="0">
              <a:latin typeface="Cambria Math" panose="02040503050406030204" pitchFamily="18" charset="0"/>
              <a:ea typeface="Cambria Math" panose="02040503050406030204" pitchFamily="18" charset="0"/>
            </a:endParaRPr>
          </a:p>
          <a:p>
            <a:pPr algn="ctr"/>
            <a:endParaRPr lang="en-SG" b="1" dirty="0">
              <a:latin typeface="Cambria Math" panose="02040503050406030204" pitchFamily="18" charset="0"/>
              <a:ea typeface="Cambria Math" panose="02040503050406030204" pitchFamily="18" charset="0"/>
            </a:endParaRPr>
          </a:p>
          <a:p>
            <a:pPr algn="ctr"/>
            <a:r>
              <a:rPr lang="en-SG" b="1" dirty="0">
                <a:latin typeface="Cambria Math" panose="02040503050406030204" pitchFamily="18" charset="0"/>
                <a:ea typeface="Cambria Math" panose="02040503050406030204" pitchFamily="18" charset="0"/>
              </a:rPr>
              <a:t>Submitted To:</a:t>
            </a:r>
          </a:p>
          <a:p>
            <a:pPr algn="ctr"/>
            <a:r>
              <a:rPr lang="en-SG" b="1" dirty="0">
                <a:latin typeface="Cambria Math" panose="02040503050406030204" pitchFamily="18" charset="0"/>
                <a:ea typeface="Cambria Math" panose="02040503050406030204" pitchFamily="18" charset="0"/>
              </a:rPr>
              <a:t>Prof. Mohammed Shamsul Alam</a:t>
            </a:r>
          </a:p>
          <a:p>
            <a:pPr algn="ctr"/>
            <a:r>
              <a:rPr lang="en-SG" b="1" dirty="0">
                <a:latin typeface="Cambria Math" panose="02040503050406030204" pitchFamily="18" charset="0"/>
                <a:ea typeface="Cambria Math" panose="02040503050406030204" pitchFamily="18" charset="0"/>
              </a:rPr>
              <a:t> Professor, Dept. of CSE</a:t>
            </a:r>
          </a:p>
          <a:p>
            <a:pPr algn="ctr"/>
            <a:r>
              <a:rPr lang="en-SG" b="1" dirty="0">
                <a:latin typeface="Cambria Math" panose="02040503050406030204" pitchFamily="18" charset="0"/>
                <a:ea typeface="Cambria Math" panose="02040503050406030204" pitchFamily="18" charset="0"/>
              </a:rPr>
              <a:t>International Islamic University Chittagong </a:t>
            </a:r>
          </a:p>
        </p:txBody>
      </p:sp>
      <p:grpSp>
        <p:nvGrpSpPr>
          <p:cNvPr id="1025" name="Group 9"/>
          <p:cNvGrpSpPr>
            <a:grpSpLocks/>
          </p:cNvGrpSpPr>
          <p:nvPr/>
        </p:nvGrpSpPr>
        <p:grpSpPr bwMode="auto">
          <a:xfrm>
            <a:off x="0" y="0"/>
            <a:ext cx="5700713" cy="93663"/>
            <a:chOff x="0" y="0"/>
            <a:chExt cx="57012" cy="941"/>
          </a:xfrm>
        </p:grpSpPr>
      </p:grpSp>
      <p:grpSp>
        <p:nvGrpSpPr>
          <p:cNvPr id="1029" name="Group 5"/>
          <p:cNvGrpSpPr>
            <a:grpSpLocks/>
          </p:cNvGrpSpPr>
          <p:nvPr/>
        </p:nvGrpSpPr>
        <p:grpSpPr bwMode="auto">
          <a:xfrm>
            <a:off x="0" y="0"/>
            <a:ext cx="5700713" cy="93663"/>
            <a:chOff x="0" y="0"/>
            <a:chExt cx="57012" cy="941"/>
          </a:xfrm>
        </p:grpSpPr>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1208" y="434178"/>
            <a:ext cx="8229600" cy="572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467364" y="434178"/>
            <a:ext cx="3172868" cy="57250"/>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08299" y="4954108"/>
            <a:ext cx="8229600" cy="36576"/>
          </a:xfrm>
          <a:prstGeom prst="rect">
            <a:avLst/>
          </a:prstGeom>
          <a:solidFill>
            <a:schemeClr val="tx1"/>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32" name="Picture 8" descr="File:Thankyou-text.pn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28725"/>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927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87" y="-152400"/>
            <a:ext cx="8991600" cy="990600"/>
          </a:xfrm>
        </p:spPr>
        <p:txBody>
          <a:bodyPr>
            <a:normAutofit/>
          </a:bodyPr>
          <a:lstStyle/>
          <a:p>
            <a:r>
              <a:rPr lang="en-US" sz="2500" dirty="0">
                <a:solidFill>
                  <a:schemeClr val="tx1"/>
                </a:solidFill>
                <a:latin typeface="Arial" panose="020B0604020202020204" pitchFamily="34" charset="0"/>
                <a:cs typeface="Arial" panose="020B0604020202020204" pitchFamily="34" charset="0"/>
              </a:rPr>
              <a:t>Introduction</a:t>
            </a:r>
          </a:p>
        </p:txBody>
      </p:sp>
      <p:sp>
        <p:nvSpPr>
          <p:cNvPr id="6" name="Rectangle 5"/>
          <p:cNvSpPr/>
          <p:nvPr/>
        </p:nvSpPr>
        <p:spPr>
          <a:xfrm>
            <a:off x="506101" y="549594"/>
            <a:ext cx="8229600" cy="572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502257" y="549594"/>
            <a:ext cx="3172868" cy="57250"/>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08299" y="4954108"/>
            <a:ext cx="8229600" cy="36576"/>
          </a:xfrm>
          <a:prstGeom prst="rect">
            <a:avLst/>
          </a:prstGeom>
          <a:solidFill>
            <a:schemeClr val="tx1"/>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3" y="5032086"/>
            <a:ext cx="204669" cy="24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4"/>
          <p:cNvSpPr txBox="1"/>
          <p:nvPr/>
        </p:nvSpPr>
        <p:spPr>
          <a:xfrm>
            <a:off x="259236" y="4971217"/>
            <a:ext cx="631271" cy="365760"/>
          </a:xfrm>
          <a:prstGeom prst="ellipse">
            <a:avLst/>
          </a:prstGeom>
          <a:noFill/>
        </p:spPr>
        <p:txBody>
          <a:bodyPr vert="horz" anchor="ctr"/>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CD6C05-E569-46D5-9DCB-07356907FC36}" type="slidenum">
              <a:rPr lang="en-US" sz="1600" b="1">
                <a:solidFill>
                  <a:schemeClr val="tx1"/>
                </a:solidFill>
                <a:latin typeface="Arial" panose="020B0604020202020204" pitchFamily="34" charset="0"/>
                <a:cs typeface="Arial" panose="020B0604020202020204" pitchFamily="34" charset="0"/>
              </a:rPr>
              <a:t>2</a:t>
            </a:fld>
            <a:endParaRPr lang="en-US" sz="16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38EC0E8-78D6-ACEB-02EF-4E0439AAEEC6}"/>
              </a:ext>
            </a:extLst>
          </p:cNvPr>
          <p:cNvSpPr txBox="1"/>
          <p:nvPr/>
        </p:nvSpPr>
        <p:spPr>
          <a:xfrm>
            <a:off x="498246" y="990600"/>
            <a:ext cx="7226941" cy="2031325"/>
          </a:xfrm>
          <a:prstGeom prst="rect">
            <a:avLst/>
          </a:prstGeom>
          <a:noFill/>
        </p:spPr>
        <p:txBody>
          <a:bodyPr wrap="square">
            <a:spAutoFit/>
          </a:bodyPr>
          <a:lstStyle/>
          <a:p>
            <a:pPr algn="just"/>
            <a:r>
              <a:rPr lang="en-SG" dirty="0">
                <a:latin typeface="Cambria Math" panose="02040503050406030204" pitchFamily="18" charset="0"/>
                <a:ea typeface="Cambria Math" panose="02040503050406030204" pitchFamily="18" charset="0"/>
              </a:rPr>
              <a:t>In contemporary project management, the effective allocation of resources is crucial for achieving project goals efficiently and within constraints. These constraints often include limited manpower, specific equipment availability, and strict timeframes. The ability to accurately quantify and allocate these resources across various project tasks is not just a logistical challenge but a mathematical problem that can be effectively addressed using systems of linear equations.</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111116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87" y="-152400"/>
            <a:ext cx="8991600" cy="990600"/>
          </a:xfrm>
        </p:spPr>
        <p:txBody>
          <a:bodyPr>
            <a:normAutofit/>
          </a:bodyPr>
          <a:lstStyle/>
          <a:p>
            <a:r>
              <a:rPr lang="en-US" sz="2500" dirty="0">
                <a:solidFill>
                  <a:schemeClr val="tx1"/>
                </a:solidFill>
                <a:latin typeface="Arial" panose="020B0604020202020204" pitchFamily="34" charset="0"/>
                <a:cs typeface="Arial" panose="020B0604020202020204" pitchFamily="34" charset="0"/>
              </a:rPr>
              <a:t>Problem Statement</a:t>
            </a:r>
          </a:p>
        </p:txBody>
      </p:sp>
      <p:sp>
        <p:nvSpPr>
          <p:cNvPr id="6" name="Rectangle 5"/>
          <p:cNvSpPr/>
          <p:nvPr/>
        </p:nvSpPr>
        <p:spPr>
          <a:xfrm>
            <a:off x="506101" y="549594"/>
            <a:ext cx="8229600" cy="572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502257" y="549594"/>
            <a:ext cx="3172868" cy="57250"/>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08299" y="4954108"/>
            <a:ext cx="8229600" cy="36576"/>
          </a:xfrm>
          <a:prstGeom prst="rect">
            <a:avLst/>
          </a:prstGeom>
          <a:solidFill>
            <a:schemeClr val="tx1"/>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3" y="5032086"/>
            <a:ext cx="204669" cy="24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4"/>
          <p:cNvSpPr txBox="1"/>
          <p:nvPr/>
        </p:nvSpPr>
        <p:spPr>
          <a:xfrm>
            <a:off x="259236" y="4971217"/>
            <a:ext cx="631271" cy="365760"/>
          </a:xfrm>
          <a:prstGeom prst="ellipse">
            <a:avLst/>
          </a:prstGeom>
          <a:noFill/>
        </p:spPr>
        <p:txBody>
          <a:bodyPr vert="horz" anchor="ctr"/>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CD6C05-E569-46D5-9DCB-07356907FC36}" type="slidenum">
              <a:rPr lang="en-US" sz="1600" b="1">
                <a:solidFill>
                  <a:schemeClr val="tx1"/>
                </a:solidFill>
                <a:latin typeface="Arial" panose="020B0604020202020204" pitchFamily="34" charset="0"/>
                <a:cs typeface="Arial" panose="020B0604020202020204" pitchFamily="34" charset="0"/>
              </a:rPr>
              <a:t>3</a:t>
            </a:fld>
            <a:endParaRPr lang="en-US" sz="16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38EC0E8-78D6-ACEB-02EF-4E0439AAEEC6}"/>
              </a:ext>
            </a:extLst>
          </p:cNvPr>
          <p:cNvSpPr txBox="1"/>
          <p:nvPr/>
        </p:nvSpPr>
        <p:spPr>
          <a:xfrm>
            <a:off x="502257" y="940029"/>
            <a:ext cx="7226941" cy="1200329"/>
          </a:xfrm>
          <a:prstGeom prst="rect">
            <a:avLst/>
          </a:prstGeom>
          <a:noFill/>
        </p:spPr>
        <p:txBody>
          <a:bodyPr wrap="square">
            <a:spAutoFit/>
          </a:bodyPr>
          <a:lstStyle/>
          <a:p>
            <a:pPr algn="just"/>
            <a:r>
              <a:rPr lang="en-SG" dirty="0">
                <a:latin typeface="Cambria Math" panose="02040503050406030204" pitchFamily="18" charset="0"/>
                <a:ea typeface="Cambria Math" panose="02040503050406030204" pitchFamily="18" charset="0"/>
              </a:rPr>
              <a:t>Suppose a project manager is allocating resources across three tasks, each requiring different amounts of manpower, equipment, and time. The goal is to determine how many units of each resource are needed to complete the project under given constraints.</a:t>
            </a:r>
            <a:endParaRPr lang="en-US" dirty="0">
              <a:latin typeface="Cambria Math" panose="02040503050406030204" pitchFamily="18" charset="0"/>
              <a:ea typeface="Cambria Math"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87" y="-152400"/>
            <a:ext cx="8991600" cy="990600"/>
          </a:xfrm>
        </p:spPr>
        <p:txBody>
          <a:bodyPr>
            <a:normAutofit/>
          </a:bodyPr>
          <a:lstStyle/>
          <a:p>
            <a:r>
              <a:rPr lang="en-US" sz="2500" dirty="0">
                <a:solidFill>
                  <a:schemeClr val="tx1"/>
                </a:solidFill>
                <a:latin typeface="Arial" panose="020B0604020202020204" pitchFamily="34" charset="0"/>
                <a:cs typeface="Arial" panose="020B0604020202020204" pitchFamily="34" charset="0"/>
              </a:rPr>
              <a:t>Dataset</a:t>
            </a:r>
          </a:p>
        </p:txBody>
      </p:sp>
      <p:sp>
        <p:nvSpPr>
          <p:cNvPr id="6" name="Rectangle 5"/>
          <p:cNvSpPr/>
          <p:nvPr/>
        </p:nvSpPr>
        <p:spPr>
          <a:xfrm>
            <a:off x="506101" y="549594"/>
            <a:ext cx="8229600" cy="572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502257" y="549594"/>
            <a:ext cx="3172868" cy="57250"/>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08299" y="4954108"/>
            <a:ext cx="8229600" cy="36576"/>
          </a:xfrm>
          <a:prstGeom prst="rect">
            <a:avLst/>
          </a:prstGeom>
          <a:solidFill>
            <a:schemeClr val="tx1"/>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3" y="5032086"/>
            <a:ext cx="204669" cy="24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4"/>
          <p:cNvSpPr txBox="1"/>
          <p:nvPr/>
        </p:nvSpPr>
        <p:spPr>
          <a:xfrm>
            <a:off x="259236" y="4971217"/>
            <a:ext cx="631271" cy="365760"/>
          </a:xfrm>
          <a:prstGeom prst="ellipse">
            <a:avLst/>
          </a:prstGeom>
          <a:noFill/>
        </p:spPr>
        <p:txBody>
          <a:bodyPr vert="horz" anchor="ctr"/>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CD6C05-E569-46D5-9DCB-07356907FC36}" type="slidenum">
              <a:rPr lang="en-US" sz="1600" b="1">
                <a:solidFill>
                  <a:schemeClr val="tx1"/>
                </a:solidFill>
                <a:latin typeface="Arial" panose="020B0604020202020204" pitchFamily="34" charset="0"/>
                <a:cs typeface="Arial" panose="020B0604020202020204" pitchFamily="34" charset="0"/>
              </a:rPr>
              <a:t>4</a:t>
            </a:fld>
            <a:endParaRPr lang="en-US" sz="16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38EC0E8-78D6-ACEB-02EF-4E0439AAEEC6}"/>
              </a:ext>
            </a:extLst>
          </p:cNvPr>
          <p:cNvSpPr txBox="1"/>
          <p:nvPr/>
        </p:nvSpPr>
        <p:spPr>
          <a:xfrm>
            <a:off x="472537" y="708673"/>
            <a:ext cx="7226941" cy="369332"/>
          </a:xfrm>
          <a:prstGeom prst="rect">
            <a:avLst/>
          </a:prstGeom>
          <a:noFill/>
        </p:spPr>
        <p:txBody>
          <a:bodyPr wrap="square">
            <a:spAutoFit/>
          </a:bodyPr>
          <a:lstStyle/>
          <a:p>
            <a:pPr algn="just"/>
            <a:endParaRPr lang="en-US" dirty="0"/>
          </a:p>
        </p:txBody>
      </p:sp>
      <p:graphicFrame>
        <p:nvGraphicFramePr>
          <p:cNvPr id="7" name="Table 6">
            <a:extLst>
              <a:ext uri="{FF2B5EF4-FFF2-40B4-BE49-F238E27FC236}">
                <a16:creationId xmlns:a16="http://schemas.microsoft.com/office/drawing/2014/main" id="{8967EDB2-6A19-847A-A792-136F6540A8B5}"/>
              </a:ext>
            </a:extLst>
          </p:cNvPr>
          <p:cNvGraphicFramePr>
            <a:graphicFrameLocks noGrp="1"/>
          </p:cNvGraphicFramePr>
          <p:nvPr>
            <p:extLst>
              <p:ext uri="{D42A27DB-BD31-4B8C-83A1-F6EECF244321}">
                <p14:modId xmlns:p14="http://schemas.microsoft.com/office/powerpoint/2010/main" val="2010878104"/>
              </p:ext>
            </p:extLst>
          </p:nvPr>
        </p:nvGraphicFramePr>
        <p:xfrm>
          <a:off x="1454147" y="976124"/>
          <a:ext cx="5894070" cy="2329308"/>
        </p:xfrm>
        <a:graphic>
          <a:graphicData uri="http://schemas.openxmlformats.org/drawingml/2006/table">
            <a:tbl>
              <a:tblPr firstRow="1" firstCol="1" bandRow="1"/>
              <a:tblGrid>
                <a:gridCol w="1964690">
                  <a:extLst>
                    <a:ext uri="{9D8B030D-6E8A-4147-A177-3AD203B41FA5}">
                      <a16:colId xmlns:a16="http://schemas.microsoft.com/office/drawing/2014/main" val="365127582"/>
                    </a:ext>
                  </a:extLst>
                </a:gridCol>
                <a:gridCol w="1964690">
                  <a:extLst>
                    <a:ext uri="{9D8B030D-6E8A-4147-A177-3AD203B41FA5}">
                      <a16:colId xmlns:a16="http://schemas.microsoft.com/office/drawing/2014/main" val="3154001552"/>
                    </a:ext>
                  </a:extLst>
                </a:gridCol>
                <a:gridCol w="1964690">
                  <a:extLst>
                    <a:ext uri="{9D8B030D-6E8A-4147-A177-3AD203B41FA5}">
                      <a16:colId xmlns:a16="http://schemas.microsoft.com/office/drawing/2014/main" val="2073123520"/>
                    </a:ext>
                  </a:extLst>
                </a:gridCol>
              </a:tblGrid>
              <a:tr h="0">
                <a:tc>
                  <a:txBody>
                    <a:bodyPr/>
                    <a:lstStyle/>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Eq. 1: </a:t>
                      </a:r>
                      <a:r>
                        <a:rPr lang="en-US" sz="1100" b="1">
                          <a:solidFill>
                            <a:srgbClr val="000000"/>
                          </a:solidFill>
                          <a:effectLst/>
                          <a:latin typeface="Calibri" panose="020F0502020204030204" pitchFamily="34" charset="0"/>
                          <a:ea typeface="Calibri" panose="020F0502020204030204" pitchFamily="34" charset="0"/>
                        </a:rPr>
                        <a:t> </a:t>
                      </a:r>
                      <a:r>
                        <a:rPr lang="en-US" sz="1200" b="1">
                          <a:solidFill>
                            <a:srgbClr val="000000"/>
                          </a:solidFill>
                          <a:effectLst/>
                          <a:latin typeface="Times New Roman" panose="02020603050405020304" pitchFamily="18" charset="0"/>
                          <a:ea typeface="Times New Roman" panose="02020603050405020304" pitchFamily="18" charset="0"/>
                        </a:rPr>
                        <a:t>27x + 6y – z = 85</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Eq. 2: </a:t>
                      </a:r>
                      <a:r>
                        <a:rPr lang="en-US" sz="1100" b="1">
                          <a:solidFill>
                            <a:srgbClr val="000000"/>
                          </a:solidFill>
                          <a:effectLst/>
                          <a:latin typeface="Calibri" panose="020F0502020204030204" pitchFamily="34" charset="0"/>
                          <a:ea typeface="Calibri" panose="020F0502020204030204" pitchFamily="34" charset="0"/>
                        </a:rPr>
                        <a:t> </a:t>
                      </a:r>
                      <a:r>
                        <a:rPr lang="en-US" sz="1100">
                          <a:solidFill>
                            <a:srgbClr val="000000"/>
                          </a:solidFill>
                          <a:effectLst/>
                          <a:latin typeface="Calibri" panose="020F0502020204030204" pitchFamily="34" charset="0"/>
                          <a:ea typeface="Calibri" panose="020F0502020204030204" pitchFamily="34" charset="0"/>
                        </a:rPr>
                        <a:t> </a:t>
                      </a:r>
                      <a:r>
                        <a:rPr lang="en-US" sz="1200" b="1">
                          <a:solidFill>
                            <a:srgbClr val="000000"/>
                          </a:solidFill>
                          <a:effectLst/>
                          <a:latin typeface="Times New Roman" panose="02020603050405020304" pitchFamily="18" charset="0"/>
                          <a:ea typeface="Times New Roman" panose="02020603050405020304" pitchFamily="18" charset="0"/>
                        </a:rPr>
                        <a:t>6x + 15y + 2z = 72</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Eq. 3: </a:t>
                      </a:r>
                      <a:r>
                        <a:rPr lang="en-US" sz="1100" b="1">
                          <a:solidFill>
                            <a:srgbClr val="000000"/>
                          </a:solidFill>
                          <a:effectLst/>
                          <a:latin typeface="Calibri" panose="020F0502020204030204" pitchFamily="34" charset="0"/>
                          <a:ea typeface="Calibri" panose="020F0502020204030204" pitchFamily="34" charset="0"/>
                        </a:rPr>
                        <a:t> </a:t>
                      </a:r>
                      <a:r>
                        <a:rPr lang="en-US" sz="1100">
                          <a:solidFill>
                            <a:srgbClr val="000000"/>
                          </a:solidFill>
                          <a:effectLst/>
                          <a:latin typeface="Calibri" panose="020F0502020204030204" pitchFamily="34" charset="0"/>
                          <a:ea typeface="Calibri" panose="020F0502020204030204" pitchFamily="34" charset="0"/>
                        </a:rPr>
                        <a:t> </a:t>
                      </a:r>
                      <a:r>
                        <a:rPr lang="en-US" sz="1200" b="1">
                          <a:solidFill>
                            <a:srgbClr val="000000"/>
                          </a:solidFill>
                          <a:effectLst/>
                          <a:latin typeface="Times New Roman" panose="02020603050405020304" pitchFamily="18" charset="0"/>
                          <a:ea typeface="Times New Roman" panose="02020603050405020304" pitchFamily="18" charset="0"/>
                        </a:rPr>
                        <a:t>x + y + 54z = 110</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077942"/>
                  </a:ext>
                </a:extLst>
              </a:tr>
              <a:tr h="0">
                <a:tc>
                  <a:txBody>
                    <a:bodyPr/>
                    <a:lstStyle/>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x:</a:t>
                      </a:r>
                      <a:r>
                        <a:rPr lang="en-US" sz="1200">
                          <a:solidFill>
                            <a:srgbClr val="000000"/>
                          </a:solidFill>
                          <a:effectLst/>
                          <a:latin typeface="Times New Roman" panose="02020603050405020304" pitchFamily="18" charset="0"/>
                          <a:ea typeface="Times New Roman" panose="02020603050405020304" pitchFamily="18" charset="0"/>
                        </a:rPr>
                        <a:t> Units of resource 1 (e.g., manpower)</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y:</a:t>
                      </a:r>
                      <a:r>
                        <a:rPr lang="en-US" sz="1200">
                          <a:solidFill>
                            <a:srgbClr val="000000"/>
                          </a:solidFill>
                          <a:effectLst/>
                          <a:latin typeface="Times New Roman" panose="02020603050405020304" pitchFamily="18" charset="0"/>
                          <a:ea typeface="Times New Roman" panose="02020603050405020304" pitchFamily="18" charset="0"/>
                        </a:rPr>
                        <a:t> Units of resource 2 (e.g., equipment)</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z:</a:t>
                      </a:r>
                      <a:r>
                        <a:rPr lang="en-US" sz="1200">
                          <a:solidFill>
                            <a:srgbClr val="000000"/>
                          </a:solidFill>
                          <a:effectLst/>
                          <a:latin typeface="Times New Roman" panose="02020603050405020304" pitchFamily="18" charset="0"/>
                          <a:ea typeface="Times New Roman" panose="02020603050405020304" pitchFamily="18" charset="0"/>
                        </a:rPr>
                        <a:t> Units of resource 3 (e.g., time)</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27:</a:t>
                      </a:r>
                      <a:r>
                        <a:rPr lang="en-US" sz="1200">
                          <a:solidFill>
                            <a:srgbClr val="000000"/>
                          </a:solidFill>
                          <a:effectLst/>
                          <a:latin typeface="Times New Roman" panose="02020603050405020304" pitchFamily="18" charset="0"/>
                          <a:ea typeface="Times New Roman" panose="02020603050405020304" pitchFamily="18" charset="0"/>
                        </a:rPr>
                        <a:t> Resource 1 coefficient</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6:</a:t>
                      </a:r>
                      <a:r>
                        <a:rPr lang="en-US" sz="1200">
                          <a:solidFill>
                            <a:srgbClr val="000000"/>
                          </a:solidFill>
                          <a:effectLst/>
                          <a:latin typeface="Times New Roman" panose="02020603050405020304" pitchFamily="18" charset="0"/>
                          <a:ea typeface="Times New Roman" panose="02020603050405020304" pitchFamily="18" charset="0"/>
                        </a:rPr>
                        <a:t> Resource 2 coefficient</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−1:</a:t>
                      </a:r>
                      <a:r>
                        <a:rPr lang="en-US" sz="1200">
                          <a:solidFill>
                            <a:srgbClr val="000000"/>
                          </a:solidFill>
                          <a:effectLst/>
                          <a:latin typeface="Times New Roman" panose="02020603050405020304" pitchFamily="18" charset="0"/>
                          <a:ea typeface="Times New Roman" panose="02020603050405020304" pitchFamily="18" charset="0"/>
                        </a:rPr>
                        <a:t> Resource 3 coefficient</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85:</a:t>
                      </a:r>
                      <a:r>
                        <a:rPr lang="en-US" sz="1200">
                          <a:solidFill>
                            <a:srgbClr val="000000"/>
                          </a:solidFill>
                          <a:effectLst/>
                          <a:latin typeface="Times New Roman" panose="02020603050405020304" pitchFamily="18" charset="0"/>
                          <a:ea typeface="Times New Roman" panose="02020603050405020304" pitchFamily="18" charset="0"/>
                        </a:rPr>
                        <a:t> Total resource requirement</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x:</a:t>
                      </a:r>
                      <a:r>
                        <a:rPr lang="en-US" sz="1200">
                          <a:solidFill>
                            <a:srgbClr val="000000"/>
                          </a:solidFill>
                          <a:effectLst/>
                          <a:latin typeface="Times New Roman" panose="02020603050405020304" pitchFamily="18" charset="0"/>
                          <a:ea typeface="Times New Roman" panose="02020603050405020304" pitchFamily="18" charset="0"/>
                        </a:rPr>
                        <a:t> Units of resource 1 (e.g., manpower)</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y:</a:t>
                      </a:r>
                      <a:r>
                        <a:rPr lang="en-US" sz="1200">
                          <a:solidFill>
                            <a:srgbClr val="000000"/>
                          </a:solidFill>
                          <a:effectLst/>
                          <a:latin typeface="Times New Roman" panose="02020603050405020304" pitchFamily="18" charset="0"/>
                          <a:ea typeface="Times New Roman" panose="02020603050405020304" pitchFamily="18" charset="0"/>
                        </a:rPr>
                        <a:t> Units of resource 2 (e.g., equipment)</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z:</a:t>
                      </a:r>
                      <a:r>
                        <a:rPr lang="en-US" sz="1200">
                          <a:solidFill>
                            <a:srgbClr val="000000"/>
                          </a:solidFill>
                          <a:effectLst/>
                          <a:latin typeface="Times New Roman" panose="02020603050405020304" pitchFamily="18" charset="0"/>
                          <a:ea typeface="Times New Roman" panose="02020603050405020304" pitchFamily="18" charset="0"/>
                        </a:rPr>
                        <a:t> Units of resource 3 (e.g., time)</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6:</a:t>
                      </a:r>
                      <a:r>
                        <a:rPr lang="en-US" sz="1200">
                          <a:solidFill>
                            <a:srgbClr val="000000"/>
                          </a:solidFill>
                          <a:effectLst/>
                          <a:latin typeface="Times New Roman" panose="02020603050405020304" pitchFamily="18" charset="0"/>
                          <a:ea typeface="Times New Roman" panose="02020603050405020304" pitchFamily="18" charset="0"/>
                        </a:rPr>
                        <a:t> Resource 1 coefficient</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15:</a:t>
                      </a:r>
                      <a:r>
                        <a:rPr lang="en-US" sz="1200">
                          <a:solidFill>
                            <a:srgbClr val="000000"/>
                          </a:solidFill>
                          <a:effectLst/>
                          <a:latin typeface="Times New Roman" panose="02020603050405020304" pitchFamily="18" charset="0"/>
                          <a:ea typeface="Times New Roman" panose="02020603050405020304" pitchFamily="18" charset="0"/>
                        </a:rPr>
                        <a:t> Resource 2 coefficient</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2:</a:t>
                      </a:r>
                      <a:r>
                        <a:rPr lang="en-US" sz="1200">
                          <a:solidFill>
                            <a:srgbClr val="000000"/>
                          </a:solidFill>
                          <a:effectLst/>
                          <a:latin typeface="Times New Roman" panose="02020603050405020304" pitchFamily="18" charset="0"/>
                          <a:ea typeface="Times New Roman" panose="02020603050405020304" pitchFamily="18" charset="0"/>
                        </a:rPr>
                        <a:t> Resource 3 coefficient</a:t>
                      </a:r>
                      <a:endParaRPr lang="en-US" sz="110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72:</a:t>
                      </a:r>
                      <a:r>
                        <a:rPr lang="en-US" sz="1200">
                          <a:solidFill>
                            <a:srgbClr val="000000"/>
                          </a:solidFill>
                          <a:effectLst/>
                          <a:latin typeface="Times New Roman" panose="02020603050405020304" pitchFamily="18" charset="0"/>
                          <a:ea typeface="Times New Roman" panose="02020603050405020304" pitchFamily="18" charset="0"/>
                        </a:rPr>
                        <a:t> Total resource requirement</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rPr>
                        <a:t>x:</a:t>
                      </a:r>
                      <a:r>
                        <a:rPr lang="en-US" sz="1200" dirty="0">
                          <a:solidFill>
                            <a:srgbClr val="000000"/>
                          </a:solidFill>
                          <a:effectLst/>
                          <a:latin typeface="Times New Roman" panose="02020603050405020304" pitchFamily="18" charset="0"/>
                          <a:ea typeface="Times New Roman" panose="02020603050405020304" pitchFamily="18" charset="0"/>
                        </a:rPr>
                        <a:t> Units of resource 1 (e.g., manpower)</a:t>
                      </a:r>
                      <a:endParaRPr lang="en-US" sz="1100" dirty="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rPr>
                        <a:t>y:</a:t>
                      </a:r>
                      <a:r>
                        <a:rPr lang="en-US" sz="1200" dirty="0">
                          <a:solidFill>
                            <a:srgbClr val="000000"/>
                          </a:solidFill>
                          <a:effectLst/>
                          <a:latin typeface="Times New Roman" panose="02020603050405020304" pitchFamily="18" charset="0"/>
                          <a:ea typeface="Times New Roman" panose="02020603050405020304" pitchFamily="18" charset="0"/>
                        </a:rPr>
                        <a:t> Units of resource 2 (e.g., equipment)</a:t>
                      </a:r>
                      <a:endParaRPr lang="en-US" sz="1100" dirty="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rPr>
                        <a:t>z:</a:t>
                      </a:r>
                      <a:r>
                        <a:rPr lang="en-US" sz="1200" dirty="0">
                          <a:solidFill>
                            <a:srgbClr val="000000"/>
                          </a:solidFill>
                          <a:effectLst/>
                          <a:latin typeface="Times New Roman" panose="02020603050405020304" pitchFamily="18" charset="0"/>
                          <a:ea typeface="Times New Roman" panose="02020603050405020304" pitchFamily="18" charset="0"/>
                        </a:rPr>
                        <a:t> Units of resource 3 (e.g., time)</a:t>
                      </a:r>
                      <a:endParaRPr lang="en-US" sz="1100" dirty="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rPr>
                        <a:t>1:</a:t>
                      </a:r>
                      <a:r>
                        <a:rPr lang="en-US" sz="1200" dirty="0">
                          <a:solidFill>
                            <a:srgbClr val="000000"/>
                          </a:solidFill>
                          <a:effectLst/>
                          <a:latin typeface="Times New Roman" panose="02020603050405020304" pitchFamily="18" charset="0"/>
                          <a:ea typeface="Times New Roman" panose="02020603050405020304" pitchFamily="18" charset="0"/>
                        </a:rPr>
                        <a:t> Resource 1 coefficient</a:t>
                      </a:r>
                      <a:endParaRPr lang="en-US" sz="1100" dirty="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rPr>
                        <a:t>1:</a:t>
                      </a:r>
                      <a:r>
                        <a:rPr lang="en-US" sz="1200" dirty="0">
                          <a:solidFill>
                            <a:srgbClr val="000000"/>
                          </a:solidFill>
                          <a:effectLst/>
                          <a:latin typeface="Times New Roman" panose="02020603050405020304" pitchFamily="18" charset="0"/>
                          <a:ea typeface="Times New Roman" panose="02020603050405020304" pitchFamily="18" charset="0"/>
                        </a:rPr>
                        <a:t> Resource 2 coefficient</a:t>
                      </a:r>
                      <a:endParaRPr lang="en-US" sz="1100" dirty="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rPr>
                        <a:t>54:</a:t>
                      </a:r>
                      <a:r>
                        <a:rPr lang="en-US" sz="1200" dirty="0">
                          <a:solidFill>
                            <a:srgbClr val="000000"/>
                          </a:solidFill>
                          <a:effectLst/>
                          <a:latin typeface="Times New Roman" panose="02020603050405020304" pitchFamily="18" charset="0"/>
                          <a:ea typeface="Times New Roman" panose="02020603050405020304" pitchFamily="18" charset="0"/>
                        </a:rPr>
                        <a:t> Resource 3 coefficient</a:t>
                      </a:r>
                      <a:endParaRPr lang="en-US" sz="1100" dirty="0">
                        <a:solidFill>
                          <a:srgbClr val="000000"/>
                        </a:solidFill>
                        <a:effectLst/>
                        <a:latin typeface="Calibri" panose="020F0502020204030204" pitchFamily="34" charset="0"/>
                        <a:ea typeface="Calibri" panose="020F0502020204030204" pitchFamily="34" charset="0"/>
                      </a:endParaRPr>
                    </a:p>
                    <a:p>
                      <a:pPr marL="0" marR="74930">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rPr>
                        <a:t>110:</a:t>
                      </a:r>
                      <a:r>
                        <a:rPr lang="en-US" sz="1200" dirty="0">
                          <a:solidFill>
                            <a:srgbClr val="000000"/>
                          </a:solidFill>
                          <a:effectLst/>
                          <a:latin typeface="Times New Roman" panose="02020603050405020304" pitchFamily="18" charset="0"/>
                          <a:ea typeface="Times New Roman" panose="02020603050405020304" pitchFamily="18" charset="0"/>
                        </a:rPr>
                        <a:t> Total resource requirement</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8188866"/>
                  </a:ext>
                </a:extLst>
              </a:tr>
            </a:tbl>
          </a:graphicData>
        </a:graphic>
      </p:graphicFrame>
      <p:sp>
        <p:nvSpPr>
          <p:cNvPr id="14" name="TextBox 13">
            <a:extLst>
              <a:ext uri="{FF2B5EF4-FFF2-40B4-BE49-F238E27FC236}">
                <a16:creationId xmlns:a16="http://schemas.microsoft.com/office/drawing/2014/main" id="{0A715AD1-A83F-B6A4-3D4B-5315B3E87A7E}"/>
              </a:ext>
            </a:extLst>
          </p:cNvPr>
          <p:cNvSpPr txBox="1"/>
          <p:nvPr/>
        </p:nvSpPr>
        <p:spPr>
          <a:xfrm>
            <a:off x="644851" y="3421884"/>
            <a:ext cx="7952099" cy="1246495"/>
          </a:xfrm>
          <a:prstGeom prst="rect">
            <a:avLst/>
          </a:prstGeom>
          <a:noFill/>
        </p:spPr>
        <p:txBody>
          <a:bodyPr wrap="square">
            <a:spAutoFit/>
          </a:bodyPr>
          <a:lstStyle/>
          <a:p>
            <a:r>
              <a:rPr lang="en-SG" sz="1500" dirty="0">
                <a:latin typeface="Times New Roman" panose="02020603050405020304" pitchFamily="18" charset="0"/>
                <a:cs typeface="Times New Roman" panose="02020603050405020304" pitchFamily="18" charset="0"/>
              </a:rPr>
              <a:t>Explanation:</a:t>
            </a:r>
          </a:p>
          <a:p>
            <a:r>
              <a:rPr lang="en-SG" sz="1500" dirty="0">
                <a:latin typeface="Times New Roman" panose="02020603050405020304" pitchFamily="18" charset="0"/>
                <a:cs typeface="Times New Roman" panose="02020603050405020304" pitchFamily="18" charset="0"/>
              </a:rPr>
              <a:t>•	Equation 1: Represents the resource allocation equation where the left-hand side calculates the total resources required (manpower, equipment, and time) to complete Task 1, which equals 85 units.</a:t>
            </a:r>
          </a:p>
          <a:p>
            <a:r>
              <a:rPr lang="en-SG" sz="1500" dirty="0">
                <a:latin typeface="Times New Roman" panose="02020603050405020304" pitchFamily="18" charset="0"/>
                <a:cs typeface="Times New Roman" panose="02020603050405020304" pitchFamily="18" charset="0"/>
              </a:rPr>
              <a:t>•	Equation 2: Represents the resource allocation eqn. for Task 2.</a:t>
            </a:r>
          </a:p>
          <a:p>
            <a:r>
              <a:rPr lang="en-SG" sz="1500" dirty="0">
                <a:latin typeface="Times New Roman" panose="02020603050405020304" pitchFamily="18" charset="0"/>
                <a:cs typeface="Times New Roman" panose="02020603050405020304" pitchFamily="18" charset="0"/>
              </a:rPr>
              <a:t>•	Equation 3: Represents the resource allocation eqn. for Task 3.</a:t>
            </a:r>
          </a:p>
        </p:txBody>
      </p:sp>
    </p:spTree>
    <p:extLst>
      <p:ext uri="{BB962C8B-B14F-4D97-AF65-F5344CB8AC3E}">
        <p14:creationId xmlns:p14="http://schemas.microsoft.com/office/powerpoint/2010/main" val="10409828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87" y="-152400"/>
            <a:ext cx="8991600" cy="990600"/>
          </a:xfrm>
        </p:spPr>
        <p:txBody>
          <a:bodyPr>
            <a:normAutofit/>
          </a:bodyPr>
          <a:lstStyle/>
          <a:p>
            <a:r>
              <a:rPr lang="en-US" sz="2500" dirty="0">
                <a:solidFill>
                  <a:schemeClr val="tx1"/>
                </a:solidFill>
                <a:latin typeface="Arial" panose="020B0604020202020204" pitchFamily="34" charset="0"/>
                <a:cs typeface="Arial" panose="020B0604020202020204" pitchFamily="34" charset="0"/>
              </a:rPr>
              <a:t>Data Format</a:t>
            </a:r>
          </a:p>
        </p:txBody>
      </p:sp>
      <p:sp>
        <p:nvSpPr>
          <p:cNvPr id="6" name="Rectangle 5"/>
          <p:cNvSpPr/>
          <p:nvPr/>
        </p:nvSpPr>
        <p:spPr>
          <a:xfrm>
            <a:off x="506101" y="549594"/>
            <a:ext cx="8229600" cy="572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502257" y="549594"/>
            <a:ext cx="3172868" cy="57250"/>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08299" y="4954108"/>
            <a:ext cx="8229600" cy="36576"/>
          </a:xfrm>
          <a:prstGeom prst="rect">
            <a:avLst/>
          </a:prstGeom>
          <a:solidFill>
            <a:schemeClr val="tx1"/>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3" y="5032086"/>
            <a:ext cx="204669" cy="24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4"/>
          <p:cNvSpPr txBox="1"/>
          <p:nvPr/>
        </p:nvSpPr>
        <p:spPr>
          <a:xfrm>
            <a:off x="259236" y="4971217"/>
            <a:ext cx="631271" cy="365760"/>
          </a:xfrm>
          <a:prstGeom prst="ellipse">
            <a:avLst/>
          </a:prstGeom>
          <a:noFill/>
        </p:spPr>
        <p:txBody>
          <a:bodyPr vert="horz" anchor="ctr"/>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CD6C05-E569-46D5-9DCB-07356907FC36}" type="slidenum">
              <a:rPr lang="en-US" sz="1600" b="1">
                <a:solidFill>
                  <a:schemeClr val="tx1"/>
                </a:solidFill>
                <a:latin typeface="Arial" panose="020B0604020202020204" pitchFamily="34" charset="0"/>
                <a:cs typeface="Arial" panose="020B0604020202020204" pitchFamily="34" charset="0"/>
              </a:rPr>
              <a:t>5</a:t>
            </a:fld>
            <a:endParaRPr lang="en-US" sz="16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38EC0E8-78D6-ACEB-02EF-4E0439AAEEC6}"/>
              </a:ext>
            </a:extLst>
          </p:cNvPr>
          <p:cNvSpPr txBox="1"/>
          <p:nvPr/>
        </p:nvSpPr>
        <p:spPr>
          <a:xfrm>
            <a:off x="472537" y="708673"/>
            <a:ext cx="7226941" cy="369332"/>
          </a:xfrm>
          <a:prstGeom prst="rect">
            <a:avLst/>
          </a:prstGeom>
          <a:noFill/>
        </p:spPr>
        <p:txBody>
          <a:bodyPr wrap="square">
            <a:spAutoFit/>
          </a:bodyPr>
          <a:lstStyle/>
          <a:p>
            <a:pPr algn="just"/>
            <a:endParaRPr lang="en-US" dirty="0"/>
          </a:p>
        </p:txBody>
      </p:sp>
      <p:sp>
        <p:nvSpPr>
          <p:cNvPr id="14" name="TextBox 13">
            <a:extLst>
              <a:ext uri="{FF2B5EF4-FFF2-40B4-BE49-F238E27FC236}">
                <a16:creationId xmlns:a16="http://schemas.microsoft.com/office/drawing/2014/main" id="{0A715AD1-A83F-B6A4-3D4B-5315B3E87A7E}"/>
              </a:ext>
            </a:extLst>
          </p:cNvPr>
          <p:cNvSpPr txBox="1"/>
          <p:nvPr/>
        </p:nvSpPr>
        <p:spPr>
          <a:xfrm>
            <a:off x="644851" y="2667162"/>
            <a:ext cx="7952099" cy="784830"/>
          </a:xfrm>
          <a:prstGeom prst="rect">
            <a:avLst/>
          </a:prstGeom>
          <a:noFill/>
        </p:spPr>
        <p:txBody>
          <a:bodyPr wrap="square">
            <a:spAutoFit/>
          </a:bodyPr>
          <a:lstStyle/>
          <a:p>
            <a:r>
              <a:rPr lang="en-SG" sz="1500" dirty="0">
                <a:latin typeface="Times New Roman" panose="02020603050405020304" pitchFamily="18" charset="0"/>
                <a:cs typeface="Times New Roman" panose="02020603050405020304" pitchFamily="18" charset="0"/>
              </a:rPr>
              <a:t>• Equation: Identifier for each equation.</a:t>
            </a:r>
          </a:p>
          <a:p>
            <a:r>
              <a:rPr lang="en-SG" sz="1500" dirty="0">
                <a:latin typeface="Times New Roman" panose="02020603050405020304" pitchFamily="18" charset="0"/>
                <a:cs typeface="Times New Roman" panose="02020603050405020304" pitchFamily="18" charset="0"/>
              </a:rPr>
              <a:t>• Coefficients (A): Coefficients of variables x, y, and z in the equation Ax=b.</a:t>
            </a:r>
          </a:p>
          <a:p>
            <a:r>
              <a:rPr lang="en-SG" sz="1500" dirty="0">
                <a:latin typeface="Times New Roman" panose="02020603050405020304" pitchFamily="18" charset="0"/>
                <a:cs typeface="Times New Roman" panose="02020603050405020304" pitchFamily="18" charset="0"/>
              </a:rPr>
              <a:t>• Constants (b): The constant term on the right-hand side of the equation.</a:t>
            </a:r>
          </a:p>
        </p:txBody>
      </p:sp>
      <p:graphicFrame>
        <p:nvGraphicFramePr>
          <p:cNvPr id="4" name="Table 3">
            <a:extLst>
              <a:ext uri="{FF2B5EF4-FFF2-40B4-BE49-F238E27FC236}">
                <a16:creationId xmlns:a16="http://schemas.microsoft.com/office/drawing/2014/main" id="{8B85F0A2-9A14-3806-5758-6C2034AE3A65}"/>
              </a:ext>
            </a:extLst>
          </p:cNvPr>
          <p:cNvGraphicFramePr>
            <a:graphicFrameLocks noGrp="1"/>
          </p:cNvGraphicFramePr>
          <p:nvPr>
            <p:extLst>
              <p:ext uri="{D42A27DB-BD31-4B8C-83A1-F6EECF244321}">
                <p14:modId xmlns:p14="http://schemas.microsoft.com/office/powerpoint/2010/main" val="3392879562"/>
              </p:ext>
            </p:extLst>
          </p:nvPr>
        </p:nvGraphicFramePr>
        <p:xfrm>
          <a:off x="1510293" y="1158094"/>
          <a:ext cx="6025611" cy="1003292"/>
        </p:xfrm>
        <a:graphic>
          <a:graphicData uri="http://schemas.openxmlformats.org/drawingml/2006/table">
            <a:tbl>
              <a:tblPr firstRow="1" firstCol="1" bandRow="1"/>
              <a:tblGrid>
                <a:gridCol w="2008537">
                  <a:extLst>
                    <a:ext uri="{9D8B030D-6E8A-4147-A177-3AD203B41FA5}">
                      <a16:colId xmlns:a16="http://schemas.microsoft.com/office/drawing/2014/main" val="3011645855"/>
                    </a:ext>
                  </a:extLst>
                </a:gridCol>
                <a:gridCol w="2008537">
                  <a:extLst>
                    <a:ext uri="{9D8B030D-6E8A-4147-A177-3AD203B41FA5}">
                      <a16:colId xmlns:a16="http://schemas.microsoft.com/office/drawing/2014/main" val="2250365397"/>
                    </a:ext>
                  </a:extLst>
                </a:gridCol>
                <a:gridCol w="2008537">
                  <a:extLst>
                    <a:ext uri="{9D8B030D-6E8A-4147-A177-3AD203B41FA5}">
                      <a16:colId xmlns:a16="http://schemas.microsoft.com/office/drawing/2014/main" val="3550780070"/>
                    </a:ext>
                  </a:extLst>
                </a:gridCol>
              </a:tblGrid>
              <a:tr h="250823">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Calibri" panose="020F0502020204030204" pitchFamily="34" charset="0"/>
                        </a:rPr>
                        <a:t>Equation</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Calibri" panose="020F0502020204030204" pitchFamily="34" charset="0"/>
                        </a:rPr>
                        <a:t>Coefficients (A)</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Calibri" panose="020F0502020204030204" pitchFamily="34" charset="0"/>
                        </a:rPr>
                        <a:t>Constants (b)</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8482045"/>
                  </a:ext>
                </a:extLst>
              </a:tr>
              <a:tr h="250823">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1</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[27, 6, -1]</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85</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2839296"/>
                  </a:ext>
                </a:extLst>
              </a:tr>
              <a:tr h="250823">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2</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[6, 15, 2]</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72</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8697229"/>
                  </a:ext>
                </a:extLst>
              </a:tr>
              <a:tr h="250823">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3</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 1, 54]</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110</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913949"/>
                  </a:ext>
                </a:extLst>
              </a:tr>
            </a:tbl>
          </a:graphicData>
        </a:graphic>
      </p:graphicFrame>
    </p:spTree>
    <p:extLst>
      <p:ext uri="{BB962C8B-B14F-4D97-AF65-F5344CB8AC3E}">
        <p14:creationId xmlns:p14="http://schemas.microsoft.com/office/powerpoint/2010/main" val="13949239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87" y="-152400"/>
            <a:ext cx="8991600" cy="990600"/>
          </a:xfrm>
        </p:spPr>
        <p:txBody>
          <a:bodyPr>
            <a:normAutofit/>
          </a:bodyPr>
          <a:lstStyle/>
          <a:p>
            <a:r>
              <a:rPr lang="en-US" sz="2500" dirty="0">
                <a:solidFill>
                  <a:schemeClr val="tx1"/>
                </a:solidFill>
                <a:latin typeface="Arial" panose="020B0604020202020204" pitchFamily="34" charset="0"/>
                <a:cs typeface="Arial" panose="020B0604020202020204" pitchFamily="34" charset="0"/>
              </a:rPr>
              <a:t>Data Format</a:t>
            </a:r>
          </a:p>
        </p:txBody>
      </p:sp>
      <p:sp>
        <p:nvSpPr>
          <p:cNvPr id="6" name="Rectangle 5"/>
          <p:cNvSpPr/>
          <p:nvPr/>
        </p:nvSpPr>
        <p:spPr>
          <a:xfrm>
            <a:off x="506101" y="549594"/>
            <a:ext cx="8229600" cy="572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502257" y="549594"/>
            <a:ext cx="3172868" cy="57250"/>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08299" y="4954108"/>
            <a:ext cx="8229600" cy="36576"/>
          </a:xfrm>
          <a:prstGeom prst="rect">
            <a:avLst/>
          </a:prstGeom>
          <a:solidFill>
            <a:schemeClr val="tx1"/>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3" y="5032086"/>
            <a:ext cx="204669" cy="24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4"/>
          <p:cNvSpPr txBox="1"/>
          <p:nvPr/>
        </p:nvSpPr>
        <p:spPr>
          <a:xfrm>
            <a:off x="259236" y="4971217"/>
            <a:ext cx="631271" cy="365760"/>
          </a:xfrm>
          <a:prstGeom prst="ellipse">
            <a:avLst/>
          </a:prstGeom>
          <a:noFill/>
        </p:spPr>
        <p:txBody>
          <a:bodyPr vert="horz" anchor="ctr"/>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CD6C05-E569-46D5-9DCB-07356907FC36}" type="slidenum">
              <a:rPr lang="en-US" sz="1600" b="1">
                <a:solidFill>
                  <a:schemeClr val="tx1"/>
                </a:solidFill>
                <a:latin typeface="Arial" panose="020B0604020202020204" pitchFamily="34" charset="0"/>
                <a:cs typeface="Arial" panose="020B0604020202020204" pitchFamily="34" charset="0"/>
              </a:rPr>
              <a:t>6</a:t>
            </a:fld>
            <a:endParaRPr lang="en-US" sz="16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38EC0E8-78D6-ACEB-02EF-4E0439AAEEC6}"/>
              </a:ext>
            </a:extLst>
          </p:cNvPr>
          <p:cNvSpPr txBox="1"/>
          <p:nvPr/>
        </p:nvSpPr>
        <p:spPr>
          <a:xfrm>
            <a:off x="472537" y="708673"/>
            <a:ext cx="7226941" cy="369332"/>
          </a:xfrm>
          <a:prstGeom prst="rect">
            <a:avLst/>
          </a:prstGeom>
          <a:noFill/>
        </p:spPr>
        <p:txBody>
          <a:bodyPr wrap="square">
            <a:spAutoFit/>
          </a:bodyPr>
          <a:lstStyle/>
          <a:p>
            <a:pPr algn="just"/>
            <a:endParaRPr lang="en-US" dirty="0"/>
          </a:p>
        </p:txBody>
      </p:sp>
      <p:sp>
        <p:nvSpPr>
          <p:cNvPr id="14" name="TextBox 13">
            <a:extLst>
              <a:ext uri="{FF2B5EF4-FFF2-40B4-BE49-F238E27FC236}">
                <a16:creationId xmlns:a16="http://schemas.microsoft.com/office/drawing/2014/main" id="{0A715AD1-A83F-B6A4-3D4B-5315B3E87A7E}"/>
              </a:ext>
            </a:extLst>
          </p:cNvPr>
          <p:cNvSpPr txBox="1"/>
          <p:nvPr/>
        </p:nvSpPr>
        <p:spPr>
          <a:xfrm>
            <a:off x="644851" y="2667162"/>
            <a:ext cx="7952099" cy="784830"/>
          </a:xfrm>
          <a:prstGeom prst="rect">
            <a:avLst/>
          </a:prstGeom>
          <a:noFill/>
        </p:spPr>
        <p:txBody>
          <a:bodyPr wrap="square">
            <a:spAutoFit/>
          </a:bodyPr>
          <a:lstStyle/>
          <a:p>
            <a:r>
              <a:rPr lang="en-SG" sz="1500" dirty="0">
                <a:latin typeface="Times New Roman" panose="02020603050405020304" pitchFamily="18" charset="0"/>
                <a:cs typeface="Times New Roman" panose="02020603050405020304" pitchFamily="18" charset="0"/>
              </a:rPr>
              <a:t>• Equation: Identifier for each equation.</a:t>
            </a:r>
          </a:p>
          <a:p>
            <a:r>
              <a:rPr lang="en-SG" sz="1500" dirty="0">
                <a:latin typeface="Times New Roman" panose="02020603050405020304" pitchFamily="18" charset="0"/>
                <a:cs typeface="Times New Roman" panose="02020603050405020304" pitchFamily="18" charset="0"/>
              </a:rPr>
              <a:t>• Coefficients (A): Coefficients of variables x, y, and z in the equation Ax=b.</a:t>
            </a:r>
          </a:p>
          <a:p>
            <a:r>
              <a:rPr lang="en-SG" sz="1500" dirty="0">
                <a:latin typeface="Times New Roman" panose="02020603050405020304" pitchFamily="18" charset="0"/>
                <a:cs typeface="Times New Roman" panose="02020603050405020304" pitchFamily="18" charset="0"/>
              </a:rPr>
              <a:t>• Constants (b): The constant term on the right-hand side of the equation.</a:t>
            </a:r>
          </a:p>
        </p:txBody>
      </p:sp>
      <p:graphicFrame>
        <p:nvGraphicFramePr>
          <p:cNvPr id="4" name="Table 3">
            <a:extLst>
              <a:ext uri="{FF2B5EF4-FFF2-40B4-BE49-F238E27FC236}">
                <a16:creationId xmlns:a16="http://schemas.microsoft.com/office/drawing/2014/main" id="{8B85F0A2-9A14-3806-5758-6C2034AE3A65}"/>
              </a:ext>
            </a:extLst>
          </p:cNvPr>
          <p:cNvGraphicFramePr>
            <a:graphicFrameLocks noGrp="1"/>
          </p:cNvGraphicFramePr>
          <p:nvPr/>
        </p:nvGraphicFramePr>
        <p:xfrm>
          <a:off x="1510293" y="1158094"/>
          <a:ext cx="6025611" cy="1003292"/>
        </p:xfrm>
        <a:graphic>
          <a:graphicData uri="http://schemas.openxmlformats.org/drawingml/2006/table">
            <a:tbl>
              <a:tblPr firstRow="1" firstCol="1" bandRow="1"/>
              <a:tblGrid>
                <a:gridCol w="2008537">
                  <a:extLst>
                    <a:ext uri="{9D8B030D-6E8A-4147-A177-3AD203B41FA5}">
                      <a16:colId xmlns:a16="http://schemas.microsoft.com/office/drawing/2014/main" val="3011645855"/>
                    </a:ext>
                  </a:extLst>
                </a:gridCol>
                <a:gridCol w="2008537">
                  <a:extLst>
                    <a:ext uri="{9D8B030D-6E8A-4147-A177-3AD203B41FA5}">
                      <a16:colId xmlns:a16="http://schemas.microsoft.com/office/drawing/2014/main" val="2250365397"/>
                    </a:ext>
                  </a:extLst>
                </a:gridCol>
                <a:gridCol w="2008537">
                  <a:extLst>
                    <a:ext uri="{9D8B030D-6E8A-4147-A177-3AD203B41FA5}">
                      <a16:colId xmlns:a16="http://schemas.microsoft.com/office/drawing/2014/main" val="3550780070"/>
                    </a:ext>
                  </a:extLst>
                </a:gridCol>
              </a:tblGrid>
              <a:tr h="250823">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Calibri" panose="020F0502020204030204" pitchFamily="34" charset="0"/>
                        </a:rPr>
                        <a:t>Equation</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Calibri" panose="020F0502020204030204" pitchFamily="34" charset="0"/>
                        </a:rPr>
                        <a:t>Coefficients (A)</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Calibri" panose="020F0502020204030204" pitchFamily="34" charset="0"/>
                        </a:rPr>
                        <a:t>Constants (b)</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8482045"/>
                  </a:ext>
                </a:extLst>
              </a:tr>
              <a:tr h="250823">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1</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[27, 6, -1]</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85</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2839296"/>
                  </a:ext>
                </a:extLst>
              </a:tr>
              <a:tr h="250823">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2</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[6, 15, 2]</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72</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8697229"/>
                  </a:ext>
                </a:extLst>
              </a:tr>
              <a:tr h="250823">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3</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 1, 54]</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110</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913949"/>
                  </a:ext>
                </a:extLst>
              </a:tr>
            </a:tbl>
          </a:graphicData>
        </a:graphic>
      </p:graphicFrame>
    </p:spTree>
    <p:extLst>
      <p:ext uri="{BB962C8B-B14F-4D97-AF65-F5344CB8AC3E}">
        <p14:creationId xmlns:p14="http://schemas.microsoft.com/office/powerpoint/2010/main" val="31617125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87" y="-152400"/>
            <a:ext cx="8991600" cy="990600"/>
          </a:xfrm>
        </p:spPr>
        <p:txBody>
          <a:bodyPr>
            <a:normAutofit/>
          </a:bodyPr>
          <a:lstStyle/>
          <a:p>
            <a:r>
              <a:rPr lang="en-US" sz="2500" dirty="0">
                <a:solidFill>
                  <a:schemeClr val="tx1"/>
                </a:solidFill>
                <a:latin typeface="Arial" panose="020B0604020202020204" pitchFamily="34" charset="0"/>
                <a:cs typeface="Arial" panose="020B0604020202020204" pitchFamily="34" charset="0"/>
              </a:rPr>
              <a:t>Method Used</a:t>
            </a:r>
          </a:p>
        </p:txBody>
      </p:sp>
      <p:sp>
        <p:nvSpPr>
          <p:cNvPr id="6" name="Rectangle 5"/>
          <p:cNvSpPr/>
          <p:nvPr/>
        </p:nvSpPr>
        <p:spPr>
          <a:xfrm>
            <a:off x="506101" y="549594"/>
            <a:ext cx="8229600" cy="572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502257" y="549594"/>
            <a:ext cx="3172868" cy="57250"/>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08299" y="4954108"/>
            <a:ext cx="8229600" cy="36576"/>
          </a:xfrm>
          <a:prstGeom prst="rect">
            <a:avLst/>
          </a:prstGeom>
          <a:solidFill>
            <a:schemeClr val="tx1"/>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3" y="5032086"/>
            <a:ext cx="204669" cy="24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4"/>
          <p:cNvSpPr txBox="1"/>
          <p:nvPr/>
        </p:nvSpPr>
        <p:spPr>
          <a:xfrm>
            <a:off x="259236" y="4971217"/>
            <a:ext cx="631271" cy="365760"/>
          </a:xfrm>
          <a:prstGeom prst="ellipse">
            <a:avLst/>
          </a:prstGeom>
          <a:noFill/>
        </p:spPr>
        <p:txBody>
          <a:bodyPr vert="horz" anchor="ctr"/>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CD6C05-E569-46D5-9DCB-07356907FC36}" type="slidenum">
              <a:rPr lang="en-US" sz="1600" b="1">
                <a:solidFill>
                  <a:schemeClr val="tx1"/>
                </a:solidFill>
                <a:latin typeface="Arial" panose="020B0604020202020204" pitchFamily="34" charset="0"/>
                <a:cs typeface="Arial" panose="020B0604020202020204" pitchFamily="34" charset="0"/>
              </a:rPr>
              <a:t>7</a:t>
            </a:fld>
            <a:endParaRPr lang="en-US" sz="16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38EC0E8-78D6-ACEB-02EF-4E0439AAEEC6}"/>
              </a:ext>
            </a:extLst>
          </p:cNvPr>
          <p:cNvSpPr txBox="1"/>
          <p:nvPr/>
        </p:nvSpPr>
        <p:spPr>
          <a:xfrm>
            <a:off x="472537" y="708673"/>
            <a:ext cx="7226941" cy="369332"/>
          </a:xfrm>
          <a:prstGeom prst="rect">
            <a:avLst/>
          </a:prstGeom>
          <a:noFill/>
        </p:spPr>
        <p:txBody>
          <a:bodyPr wrap="square">
            <a:spAutoFit/>
          </a:bodyPr>
          <a:lstStyle/>
          <a:p>
            <a:pPr algn="just"/>
            <a:endParaRPr lang="en-US" dirty="0"/>
          </a:p>
        </p:txBody>
      </p:sp>
      <p:sp>
        <p:nvSpPr>
          <p:cNvPr id="7" name="TextBox 6">
            <a:extLst>
              <a:ext uri="{FF2B5EF4-FFF2-40B4-BE49-F238E27FC236}">
                <a16:creationId xmlns:a16="http://schemas.microsoft.com/office/drawing/2014/main" id="{E5E11472-B046-6151-30EE-CEF928F74C74}"/>
              </a:ext>
            </a:extLst>
          </p:cNvPr>
          <p:cNvSpPr txBox="1"/>
          <p:nvPr/>
        </p:nvSpPr>
        <p:spPr>
          <a:xfrm>
            <a:off x="408299" y="780224"/>
            <a:ext cx="8659501" cy="4016484"/>
          </a:xfrm>
          <a:prstGeom prst="rect">
            <a:avLst/>
          </a:prstGeom>
          <a:noFill/>
        </p:spPr>
        <p:txBody>
          <a:bodyPr wrap="square">
            <a:spAutoFit/>
          </a:bodyPr>
          <a:lstStyle/>
          <a:p>
            <a:r>
              <a:rPr lang="en-US" sz="1500" b="1" dirty="0">
                <a:latin typeface="Cambria Math" panose="02040503050406030204" pitchFamily="18" charset="0"/>
                <a:ea typeface="Cambria Math" panose="02040503050406030204" pitchFamily="18" charset="0"/>
              </a:rPr>
              <a:t>1. Matrix Inversion Method</a:t>
            </a:r>
          </a:p>
          <a:p>
            <a:r>
              <a:rPr lang="en-US" sz="1500" dirty="0">
                <a:latin typeface="Cambria Math" panose="02040503050406030204" pitchFamily="18" charset="0"/>
                <a:ea typeface="Cambria Math" panose="02040503050406030204" pitchFamily="18" charset="0"/>
              </a:rPr>
              <a:t>- Function: `</a:t>
            </a:r>
            <a:r>
              <a:rPr lang="en-US" sz="1500" dirty="0" err="1">
                <a:latin typeface="Cambria Math" panose="02040503050406030204" pitchFamily="18" charset="0"/>
                <a:ea typeface="Cambria Math" panose="02040503050406030204" pitchFamily="18" charset="0"/>
              </a:rPr>
              <a:t>matrixInversionMethod</a:t>
            </a:r>
            <a:r>
              <a:rPr lang="en-US" sz="1500" dirty="0">
                <a:latin typeface="Cambria Math" panose="02040503050406030204" pitchFamily="18" charset="0"/>
                <a:ea typeface="Cambria Math" panose="02040503050406030204" pitchFamily="18" charset="0"/>
              </a:rPr>
              <a:t>(double x[N])`</a:t>
            </a:r>
          </a:p>
          <a:p>
            <a:r>
              <a:rPr lang="en-US" sz="1500" dirty="0">
                <a:latin typeface="Cambria Math" panose="02040503050406030204" pitchFamily="18" charset="0"/>
                <a:ea typeface="Cambria Math" panose="02040503050406030204" pitchFamily="18" charset="0"/>
              </a:rPr>
              <a:t>- Description: Computes solutions using matrix inversion, ensuring the invertibility of the matrix before proceeding.</a:t>
            </a:r>
          </a:p>
          <a:p>
            <a:endParaRPr lang="en-US" sz="1500" dirty="0">
              <a:latin typeface="Cambria Math" panose="02040503050406030204" pitchFamily="18" charset="0"/>
              <a:ea typeface="Cambria Math" panose="02040503050406030204" pitchFamily="18" charset="0"/>
            </a:endParaRPr>
          </a:p>
          <a:p>
            <a:r>
              <a:rPr lang="en-US" sz="1500" b="1" dirty="0">
                <a:latin typeface="Cambria Math" panose="02040503050406030204" pitchFamily="18" charset="0"/>
                <a:ea typeface="Cambria Math" panose="02040503050406030204" pitchFamily="18" charset="0"/>
              </a:rPr>
              <a:t>2. Cramer's Rule</a:t>
            </a:r>
          </a:p>
          <a:p>
            <a:r>
              <a:rPr lang="en-US" sz="1500" dirty="0">
                <a:latin typeface="Cambria Math" panose="02040503050406030204" pitchFamily="18" charset="0"/>
                <a:ea typeface="Cambria Math" panose="02040503050406030204" pitchFamily="18" charset="0"/>
              </a:rPr>
              <a:t>- Function: `</a:t>
            </a:r>
            <a:r>
              <a:rPr lang="en-US" sz="1500" dirty="0" err="1">
                <a:latin typeface="Cambria Math" panose="02040503050406030204" pitchFamily="18" charset="0"/>
                <a:ea typeface="Cambria Math" panose="02040503050406030204" pitchFamily="18" charset="0"/>
              </a:rPr>
              <a:t>cramersRule</a:t>
            </a:r>
            <a:r>
              <a:rPr lang="en-US" sz="1500" dirty="0">
                <a:latin typeface="Cambria Math" panose="02040503050406030204" pitchFamily="18" charset="0"/>
                <a:ea typeface="Cambria Math" panose="02040503050406030204" pitchFamily="18" charset="0"/>
              </a:rPr>
              <a:t>(double x[N])`</a:t>
            </a:r>
          </a:p>
          <a:p>
            <a:r>
              <a:rPr lang="en-US" sz="1500" dirty="0">
                <a:latin typeface="Cambria Math" panose="02040503050406030204" pitchFamily="18" charset="0"/>
                <a:ea typeface="Cambria Math" panose="02040503050406030204" pitchFamily="18" charset="0"/>
              </a:rPr>
              <a:t>- Description: Implements a method based on determinants to compute solutions for each variable.</a:t>
            </a:r>
          </a:p>
          <a:p>
            <a:endParaRPr lang="en-US" sz="1500" dirty="0">
              <a:latin typeface="Cambria Math" panose="02040503050406030204" pitchFamily="18" charset="0"/>
              <a:ea typeface="Cambria Math" panose="02040503050406030204" pitchFamily="18" charset="0"/>
            </a:endParaRPr>
          </a:p>
          <a:p>
            <a:r>
              <a:rPr lang="en-US" sz="1500" b="1" dirty="0">
                <a:latin typeface="Cambria Math" panose="02040503050406030204" pitchFamily="18" charset="0"/>
                <a:ea typeface="Cambria Math" panose="02040503050406030204" pitchFamily="18" charset="0"/>
              </a:rPr>
              <a:t>3. Jacobi Method</a:t>
            </a:r>
          </a:p>
          <a:p>
            <a:r>
              <a:rPr lang="en-US" sz="1500" dirty="0">
                <a:latin typeface="Cambria Math" panose="02040503050406030204" pitchFamily="18" charset="0"/>
                <a:ea typeface="Cambria Math" panose="02040503050406030204" pitchFamily="18" charset="0"/>
              </a:rPr>
              <a:t>- Function: `</a:t>
            </a:r>
            <a:r>
              <a:rPr lang="en-US" sz="1500" dirty="0" err="1">
                <a:latin typeface="Cambria Math" panose="02040503050406030204" pitchFamily="18" charset="0"/>
                <a:ea typeface="Cambria Math" panose="02040503050406030204" pitchFamily="18" charset="0"/>
              </a:rPr>
              <a:t>jacobiMethod</a:t>
            </a:r>
            <a:r>
              <a:rPr lang="en-US" sz="1500" dirty="0">
                <a:latin typeface="Cambria Math" panose="02040503050406030204" pitchFamily="18" charset="0"/>
                <a:ea typeface="Cambria Math" panose="02040503050406030204" pitchFamily="18" charset="0"/>
              </a:rPr>
              <a:t>(double x[N])`</a:t>
            </a:r>
          </a:p>
          <a:p>
            <a:r>
              <a:rPr lang="en-US" sz="1500" dirty="0">
                <a:latin typeface="Cambria Math" panose="02040503050406030204" pitchFamily="18" charset="0"/>
                <a:ea typeface="Cambria Math" panose="02040503050406030204" pitchFamily="18" charset="0"/>
              </a:rPr>
              <a:t>- Description: Iteratively refines solutions by updating each variable independently until convergence.</a:t>
            </a:r>
          </a:p>
          <a:p>
            <a:endParaRPr lang="en-US" sz="1500" dirty="0">
              <a:latin typeface="Cambria Math" panose="02040503050406030204" pitchFamily="18" charset="0"/>
              <a:ea typeface="Cambria Math" panose="02040503050406030204" pitchFamily="18" charset="0"/>
            </a:endParaRPr>
          </a:p>
          <a:p>
            <a:r>
              <a:rPr lang="en-US" sz="1500" b="1" dirty="0">
                <a:latin typeface="Cambria Math" panose="02040503050406030204" pitchFamily="18" charset="0"/>
                <a:ea typeface="Cambria Math" panose="02040503050406030204" pitchFamily="18" charset="0"/>
              </a:rPr>
              <a:t>4. Gauss-Seidel Method</a:t>
            </a:r>
          </a:p>
          <a:p>
            <a:r>
              <a:rPr lang="en-US" sz="1500" dirty="0">
                <a:latin typeface="Cambria Math" panose="02040503050406030204" pitchFamily="18" charset="0"/>
                <a:ea typeface="Cambria Math" panose="02040503050406030204" pitchFamily="18" charset="0"/>
              </a:rPr>
              <a:t>- Function: `</a:t>
            </a:r>
            <a:r>
              <a:rPr lang="en-US" sz="1500" dirty="0" err="1">
                <a:latin typeface="Cambria Math" panose="02040503050406030204" pitchFamily="18" charset="0"/>
                <a:ea typeface="Cambria Math" panose="02040503050406030204" pitchFamily="18" charset="0"/>
              </a:rPr>
              <a:t>gaussSeidelMethod</a:t>
            </a:r>
            <a:r>
              <a:rPr lang="en-US" sz="1500" dirty="0">
                <a:latin typeface="Cambria Math" panose="02040503050406030204" pitchFamily="18" charset="0"/>
                <a:ea typeface="Cambria Math" panose="02040503050406030204" pitchFamily="18" charset="0"/>
              </a:rPr>
              <a:t>(double x[N])`</a:t>
            </a:r>
          </a:p>
          <a:p>
            <a:r>
              <a:rPr lang="en-US" sz="1500" dirty="0">
                <a:latin typeface="Cambria Math" panose="02040503050406030204" pitchFamily="18" charset="0"/>
                <a:ea typeface="Cambria Math" panose="02040503050406030204" pitchFamily="18" charset="0"/>
              </a:rPr>
              <a:t>- Description: Improves upon the Jacobi method by using updated values immediately within the same iteration.</a:t>
            </a:r>
          </a:p>
        </p:txBody>
      </p:sp>
    </p:spTree>
    <p:extLst>
      <p:ext uri="{BB962C8B-B14F-4D97-AF65-F5344CB8AC3E}">
        <p14:creationId xmlns:p14="http://schemas.microsoft.com/office/powerpoint/2010/main" val="15131012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87" y="-152400"/>
            <a:ext cx="8991600" cy="990600"/>
          </a:xfrm>
        </p:spPr>
        <p:txBody>
          <a:bodyPr>
            <a:normAutofit/>
          </a:bodyPr>
          <a:lstStyle/>
          <a:p>
            <a:r>
              <a:rPr lang="en-US" sz="2500" dirty="0">
                <a:solidFill>
                  <a:schemeClr val="tx1"/>
                </a:solidFill>
                <a:latin typeface="Arial" panose="020B0604020202020204" pitchFamily="34" charset="0"/>
                <a:cs typeface="Arial" panose="020B0604020202020204" pitchFamily="34" charset="0"/>
              </a:rPr>
              <a:t>Result &amp; Performance Analysis</a:t>
            </a:r>
          </a:p>
        </p:txBody>
      </p:sp>
      <p:sp>
        <p:nvSpPr>
          <p:cNvPr id="6" name="Rectangle 5"/>
          <p:cNvSpPr/>
          <p:nvPr/>
        </p:nvSpPr>
        <p:spPr>
          <a:xfrm>
            <a:off x="506101" y="549594"/>
            <a:ext cx="8229600" cy="572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502257" y="549594"/>
            <a:ext cx="3172868" cy="57250"/>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08299" y="4954108"/>
            <a:ext cx="8229600" cy="36576"/>
          </a:xfrm>
          <a:prstGeom prst="rect">
            <a:avLst/>
          </a:prstGeom>
          <a:solidFill>
            <a:schemeClr val="tx1"/>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3" y="5032086"/>
            <a:ext cx="204669" cy="24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4"/>
          <p:cNvSpPr txBox="1"/>
          <p:nvPr/>
        </p:nvSpPr>
        <p:spPr>
          <a:xfrm>
            <a:off x="259236" y="4971217"/>
            <a:ext cx="631271" cy="365760"/>
          </a:xfrm>
          <a:prstGeom prst="ellipse">
            <a:avLst/>
          </a:prstGeom>
          <a:noFill/>
        </p:spPr>
        <p:txBody>
          <a:bodyPr vert="horz" anchor="ctr"/>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CD6C05-E569-46D5-9DCB-07356907FC36}" type="slidenum">
              <a:rPr lang="en-US" sz="1600" b="1">
                <a:solidFill>
                  <a:schemeClr val="tx1"/>
                </a:solidFill>
                <a:latin typeface="Arial" panose="020B0604020202020204" pitchFamily="34" charset="0"/>
                <a:cs typeface="Arial" panose="020B0604020202020204" pitchFamily="34" charset="0"/>
              </a:rPr>
              <a:t>8</a:t>
            </a:fld>
            <a:endParaRPr lang="en-US" sz="16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38EC0E8-78D6-ACEB-02EF-4E0439AAEEC6}"/>
              </a:ext>
            </a:extLst>
          </p:cNvPr>
          <p:cNvSpPr txBox="1"/>
          <p:nvPr/>
        </p:nvSpPr>
        <p:spPr>
          <a:xfrm>
            <a:off x="472537" y="708673"/>
            <a:ext cx="7226941" cy="369332"/>
          </a:xfrm>
          <a:prstGeom prst="rect">
            <a:avLst/>
          </a:prstGeom>
          <a:noFill/>
        </p:spPr>
        <p:txBody>
          <a:bodyPr wrap="square">
            <a:spAutoFit/>
          </a:bodyPr>
          <a:lstStyle/>
          <a:p>
            <a:pPr algn="just"/>
            <a:endParaRPr lang="en-US" dirty="0"/>
          </a:p>
        </p:txBody>
      </p:sp>
      <p:graphicFrame>
        <p:nvGraphicFramePr>
          <p:cNvPr id="4" name="Table 3">
            <a:extLst>
              <a:ext uri="{FF2B5EF4-FFF2-40B4-BE49-F238E27FC236}">
                <a16:creationId xmlns:a16="http://schemas.microsoft.com/office/drawing/2014/main" id="{FCC0B0DE-F9B4-6CAB-DE95-4A77C42C8181}"/>
              </a:ext>
            </a:extLst>
          </p:cNvPr>
          <p:cNvGraphicFramePr>
            <a:graphicFrameLocks noGrp="1"/>
          </p:cNvGraphicFramePr>
          <p:nvPr>
            <p:extLst>
              <p:ext uri="{D42A27DB-BD31-4B8C-83A1-F6EECF244321}">
                <p14:modId xmlns:p14="http://schemas.microsoft.com/office/powerpoint/2010/main" val="727642577"/>
              </p:ext>
            </p:extLst>
          </p:nvPr>
        </p:nvGraphicFramePr>
        <p:xfrm>
          <a:off x="890507" y="838200"/>
          <a:ext cx="7226940" cy="1312421"/>
        </p:xfrm>
        <a:graphic>
          <a:graphicData uri="http://schemas.openxmlformats.org/drawingml/2006/table">
            <a:tbl>
              <a:tblPr firstRow="1" firstCol="1" bandRow="1"/>
              <a:tblGrid>
                <a:gridCol w="1806345">
                  <a:extLst>
                    <a:ext uri="{9D8B030D-6E8A-4147-A177-3AD203B41FA5}">
                      <a16:colId xmlns:a16="http://schemas.microsoft.com/office/drawing/2014/main" val="3068705279"/>
                    </a:ext>
                  </a:extLst>
                </a:gridCol>
                <a:gridCol w="1806345">
                  <a:extLst>
                    <a:ext uri="{9D8B030D-6E8A-4147-A177-3AD203B41FA5}">
                      <a16:colId xmlns:a16="http://schemas.microsoft.com/office/drawing/2014/main" val="1863021151"/>
                    </a:ext>
                  </a:extLst>
                </a:gridCol>
                <a:gridCol w="1807125">
                  <a:extLst>
                    <a:ext uri="{9D8B030D-6E8A-4147-A177-3AD203B41FA5}">
                      <a16:colId xmlns:a16="http://schemas.microsoft.com/office/drawing/2014/main" val="2987865222"/>
                    </a:ext>
                  </a:extLst>
                </a:gridCol>
                <a:gridCol w="1807125">
                  <a:extLst>
                    <a:ext uri="{9D8B030D-6E8A-4147-A177-3AD203B41FA5}">
                      <a16:colId xmlns:a16="http://schemas.microsoft.com/office/drawing/2014/main" val="2198521136"/>
                    </a:ext>
                  </a:extLst>
                </a:gridCol>
              </a:tblGrid>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Methods\Outputs</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x</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y</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z</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66339"/>
                  </a:ext>
                </a:extLst>
              </a:tr>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Actual Solution</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2.425476298</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3.573025634</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1.925953853</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6116215"/>
                  </a:ext>
                </a:extLst>
              </a:tr>
              <a:tr h="0">
                <a:tc>
                  <a:txBody>
                    <a:bodyPr/>
                    <a:lstStyle/>
                    <a:p>
                      <a:pPr marL="0" marR="74930" algn="ctr">
                        <a:lnSpc>
                          <a:spcPct val="107000"/>
                        </a:lnSpc>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rPr>
                        <a:t>Metrix Inversion Method</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2.42548</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3.57302</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1.92595</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8397081"/>
                  </a:ext>
                </a:extLst>
              </a:tr>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Cramer’s Rule</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2.42548</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3.57302</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1.92595</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2878056"/>
                  </a:ext>
                </a:extLst>
              </a:tr>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Jacobi’s Method</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2.42553</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3.5731</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1.92596</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6471124"/>
                  </a:ext>
                </a:extLst>
              </a:tr>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Gauss-Seidel Method</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2.42548</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3.57302</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1.92595</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8770472"/>
                  </a:ext>
                </a:extLst>
              </a:tr>
            </a:tbl>
          </a:graphicData>
        </a:graphic>
      </p:graphicFrame>
      <p:graphicFrame>
        <p:nvGraphicFramePr>
          <p:cNvPr id="11" name="Table 10">
            <a:extLst>
              <a:ext uri="{FF2B5EF4-FFF2-40B4-BE49-F238E27FC236}">
                <a16:creationId xmlns:a16="http://schemas.microsoft.com/office/drawing/2014/main" id="{0311A79D-3729-B56C-A51C-6D0C12D273CE}"/>
              </a:ext>
            </a:extLst>
          </p:cNvPr>
          <p:cNvGraphicFramePr>
            <a:graphicFrameLocks noGrp="1"/>
          </p:cNvGraphicFramePr>
          <p:nvPr>
            <p:extLst>
              <p:ext uri="{D42A27DB-BD31-4B8C-83A1-F6EECF244321}">
                <p14:modId xmlns:p14="http://schemas.microsoft.com/office/powerpoint/2010/main" val="2729841054"/>
              </p:ext>
            </p:extLst>
          </p:nvPr>
        </p:nvGraphicFramePr>
        <p:xfrm>
          <a:off x="751199" y="2230708"/>
          <a:ext cx="7886700" cy="186119"/>
        </p:xfrm>
        <a:graphic>
          <a:graphicData uri="http://schemas.openxmlformats.org/drawingml/2006/table">
            <a:tbl>
              <a:tblPr/>
              <a:tblGrid>
                <a:gridCol w="7886700">
                  <a:extLst>
                    <a:ext uri="{9D8B030D-6E8A-4147-A177-3AD203B41FA5}">
                      <a16:colId xmlns:a16="http://schemas.microsoft.com/office/drawing/2014/main" val="2741099988"/>
                    </a:ext>
                  </a:extLst>
                </a:gridCol>
              </a:tblGrid>
              <a:tr h="0">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Table 1: Solution Comparison</a:t>
                      </a:r>
                      <a:endParaRPr lang="en-US" sz="1100" dirty="0">
                        <a:solidFill>
                          <a:srgbClr val="000000"/>
                        </a:solidFill>
                        <a:effectLst/>
                        <a:latin typeface="Calibri" panose="020F0502020204030204" pitchFamily="34" charset="0"/>
                        <a:ea typeface="Calibri" panose="020F0502020204030204" pitchFamily="34" charset="0"/>
                      </a:endParaRPr>
                    </a:p>
                  </a:txBody>
                  <a:tcPr marL="114300" marR="114300" marT="0" marB="0">
                    <a:lnL>
                      <a:noFill/>
                    </a:lnL>
                    <a:lnR>
                      <a:noFill/>
                    </a:lnR>
                    <a:lnT>
                      <a:noFill/>
                    </a:lnT>
                    <a:lnB>
                      <a:noFill/>
                    </a:lnB>
                    <a:noFill/>
                  </a:tcPr>
                </a:tc>
                <a:extLst>
                  <a:ext uri="{0D108BD9-81ED-4DB2-BD59-A6C34878D82A}">
                    <a16:rowId xmlns:a16="http://schemas.microsoft.com/office/drawing/2014/main" val="184880654"/>
                  </a:ext>
                </a:extLst>
              </a:tr>
            </a:tbl>
          </a:graphicData>
        </a:graphic>
      </p:graphicFrame>
      <p:graphicFrame>
        <p:nvGraphicFramePr>
          <p:cNvPr id="14" name="Table 13">
            <a:extLst>
              <a:ext uri="{FF2B5EF4-FFF2-40B4-BE49-F238E27FC236}">
                <a16:creationId xmlns:a16="http://schemas.microsoft.com/office/drawing/2014/main" id="{AE5110F3-8E10-9A10-E210-BCACBD24B420}"/>
              </a:ext>
            </a:extLst>
          </p:cNvPr>
          <p:cNvGraphicFramePr>
            <a:graphicFrameLocks noGrp="1"/>
          </p:cNvGraphicFramePr>
          <p:nvPr>
            <p:extLst>
              <p:ext uri="{D42A27DB-BD31-4B8C-83A1-F6EECF244321}">
                <p14:modId xmlns:p14="http://schemas.microsoft.com/office/powerpoint/2010/main" val="4227151353"/>
              </p:ext>
            </p:extLst>
          </p:nvPr>
        </p:nvGraphicFramePr>
        <p:xfrm>
          <a:off x="890507" y="3028372"/>
          <a:ext cx="7226939" cy="1126302"/>
        </p:xfrm>
        <a:graphic>
          <a:graphicData uri="http://schemas.openxmlformats.org/drawingml/2006/table">
            <a:tbl>
              <a:tblPr firstRow="1" firstCol="1" bandRow="1"/>
              <a:tblGrid>
                <a:gridCol w="1711356">
                  <a:extLst>
                    <a:ext uri="{9D8B030D-6E8A-4147-A177-3AD203B41FA5}">
                      <a16:colId xmlns:a16="http://schemas.microsoft.com/office/drawing/2014/main" val="2663045532"/>
                    </a:ext>
                  </a:extLst>
                </a:gridCol>
                <a:gridCol w="1445077">
                  <a:extLst>
                    <a:ext uri="{9D8B030D-6E8A-4147-A177-3AD203B41FA5}">
                      <a16:colId xmlns:a16="http://schemas.microsoft.com/office/drawing/2014/main" val="2014673552"/>
                    </a:ext>
                  </a:extLst>
                </a:gridCol>
                <a:gridCol w="1445855">
                  <a:extLst>
                    <a:ext uri="{9D8B030D-6E8A-4147-A177-3AD203B41FA5}">
                      <a16:colId xmlns:a16="http://schemas.microsoft.com/office/drawing/2014/main" val="3350896231"/>
                    </a:ext>
                  </a:extLst>
                </a:gridCol>
                <a:gridCol w="1445855">
                  <a:extLst>
                    <a:ext uri="{9D8B030D-6E8A-4147-A177-3AD203B41FA5}">
                      <a16:colId xmlns:a16="http://schemas.microsoft.com/office/drawing/2014/main" val="2861119663"/>
                    </a:ext>
                  </a:extLst>
                </a:gridCol>
                <a:gridCol w="1178796">
                  <a:extLst>
                    <a:ext uri="{9D8B030D-6E8A-4147-A177-3AD203B41FA5}">
                      <a16:colId xmlns:a16="http://schemas.microsoft.com/office/drawing/2014/main" val="1876383865"/>
                    </a:ext>
                  </a:extLst>
                </a:gridCol>
              </a:tblGrid>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Methods\Outputs</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x</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y</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z</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Overall </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4010080"/>
                  </a:ext>
                </a:extLst>
              </a:tr>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Metrix Inversion Method</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100%</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99.9997%</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100%</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99.9999%</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3692228"/>
                  </a:ext>
                </a:extLst>
              </a:tr>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Cramer’s Rule</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100%</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99.9997%</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100%</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99.9999%</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4860926"/>
                  </a:ext>
                </a:extLst>
              </a:tr>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Jacobi’s Method</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99.9979%</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99.9979%</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99.9996%</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99.9984%</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8983627"/>
                  </a:ext>
                </a:extLst>
              </a:tr>
              <a:tr h="0">
                <a:tc>
                  <a:txBody>
                    <a:bodyPr/>
                    <a:lstStyle/>
                    <a:p>
                      <a:pPr marL="0" marR="7493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rPr>
                        <a:t>Gauss-Seidel Method</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100%</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99.9997%</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100%</a:t>
                      </a:r>
                      <a:endParaRPr lang="en-US" sz="110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99.9999%</a:t>
                      </a:r>
                      <a:endParaRPr lang="en-US" sz="1100" dirty="0">
                        <a:solidFill>
                          <a:srgbClr val="000000"/>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3206700"/>
                  </a:ext>
                </a:extLst>
              </a:tr>
            </a:tbl>
          </a:graphicData>
        </a:graphic>
      </p:graphicFrame>
      <p:graphicFrame>
        <p:nvGraphicFramePr>
          <p:cNvPr id="16" name="Table 15">
            <a:extLst>
              <a:ext uri="{FF2B5EF4-FFF2-40B4-BE49-F238E27FC236}">
                <a16:creationId xmlns:a16="http://schemas.microsoft.com/office/drawing/2014/main" id="{8B892B5B-4E89-497F-1056-2E9DD04B5B42}"/>
              </a:ext>
            </a:extLst>
          </p:cNvPr>
          <p:cNvGraphicFramePr>
            <a:graphicFrameLocks noGrp="1"/>
          </p:cNvGraphicFramePr>
          <p:nvPr>
            <p:extLst>
              <p:ext uri="{D42A27DB-BD31-4B8C-83A1-F6EECF244321}">
                <p14:modId xmlns:p14="http://schemas.microsoft.com/office/powerpoint/2010/main" val="142205738"/>
              </p:ext>
            </p:extLst>
          </p:nvPr>
        </p:nvGraphicFramePr>
        <p:xfrm>
          <a:off x="677551" y="4198238"/>
          <a:ext cx="7886700" cy="186119"/>
        </p:xfrm>
        <a:graphic>
          <a:graphicData uri="http://schemas.openxmlformats.org/drawingml/2006/table">
            <a:tbl>
              <a:tblPr/>
              <a:tblGrid>
                <a:gridCol w="7886700">
                  <a:extLst>
                    <a:ext uri="{9D8B030D-6E8A-4147-A177-3AD203B41FA5}">
                      <a16:colId xmlns:a16="http://schemas.microsoft.com/office/drawing/2014/main" val="3586756846"/>
                    </a:ext>
                  </a:extLst>
                </a:gridCol>
              </a:tblGrid>
              <a:tr h="0">
                <a:tc>
                  <a:txBody>
                    <a:bodyPr/>
                    <a:lstStyle/>
                    <a:p>
                      <a:pPr marL="0" marR="7493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Table 2: Accuracy Comparison</a:t>
                      </a:r>
                      <a:endParaRPr lang="en-US" sz="1100" dirty="0">
                        <a:solidFill>
                          <a:srgbClr val="000000"/>
                        </a:solidFill>
                        <a:effectLst/>
                        <a:latin typeface="Calibri" panose="020F0502020204030204" pitchFamily="34" charset="0"/>
                        <a:ea typeface="Calibri" panose="020F0502020204030204" pitchFamily="34" charset="0"/>
                      </a:endParaRPr>
                    </a:p>
                  </a:txBody>
                  <a:tcPr marL="114300" marR="114300" marT="0" marB="0">
                    <a:lnL>
                      <a:noFill/>
                    </a:lnL>
                    <a:lnR>
                      <a:noFill/>
                    </a:lnR>
                    <a:lnT>
                      <a:noFill/>
                    </a:lnT>
                    <a:lnB>
                      <a:noFill/>
                    </a:lnB>
                    <a:noFill/>
                  </a:tcPr>
                </a:tc>
                <a:extLst>
                  <a:ext uri="{0D108BD9-81ED-4DB2-BD59-A6C34878D82A}">
                    <a16:rowId xmlns:a16="http://schemas.microsoft.com/office/drawing/2014/main" val="1639003664"/>
                  </a:ext>
                </a:extLst>
              </a:tr>
            </a:tbl>
          </a:graphicData>
        </a:graphic>
      </p:graphicFrame>
    </p:spTree>
    <p:extLst>
      <p:ext uri="{BB962C8B-B14F-4D97-AF65-F5344CB8AC3E}">
        <p14:creationId xmlns:p14="http://schemas.microsoft.com/office/powerpoint/2010/main" val="4079049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87" y="-152400"/>
            <a:ext cx="8991600" cy="990600"/>
          </a:xfrm>
        </p:spPr>
        <p:txBody>
          <a:bodyPr>
            <a:normAutofit/>
          </a:bodyPr>
          <a:lstStyle/>
          <a:p>
            <a:r>
              <a:rPr lang="en-US" sz="2500" dirty="0">
                <a:solidFill>
                  <a:schemeClr val="tx1"/>
                </a:solidFill>
                <a:latin typeface="Arial" panose="020B0604020202020204" pitchFamily="34" charset="0"/>
                <a:cs typeface="Arial" panose="020B0604020202020204" pitchFamily="34" charset="0"/>
              </a:rPr>
              <a:t>Snippet From Code</a:t>
            </a:r>
          </a:p>
        </p:txBody>
      </p:sp>
      <p:sp>
        <p:nvSpPr>
          <p:cNvPr id="6" name="Rectangle 5"/>
          <p:cNvSpPr/>
          <p:nvPr/>
        </p:nvSpPr>
        <p:spPr>
          <a:xfrm>
            <a:off x="506101" y="549594"/>
            <a:ext cx="8229600" cy="5725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502257" y="549594"/>
            <a:ext cx="3172868" cy="57250"/>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408299" y="4954108"/>
            <a:ext cx="8229600" cy="36576"/>
          </a:xfrm>
          <a:prstGeom prst="rect">
            <a:avLst/>
          </a:prstGeom>
          <a:solidFill>
            <a:schemeClr val="tx1"/>
          </a:solidFill>
          <a:ln>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3" y="5032086"/>
            <a:ext cx="204669" cy="24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4"/>
          <p:cNvSpPr txBox="1"/>
          <p:nvPr/>
        </p:nvSpPr>
        <p:spPr>
          <a:xfrm>
            <a:off x="259236" y="4971217"/>
            <a:ext cx="631271" cy="365760"/>
          </a:xfrm>
          <a:prstGeom prst="ellipse">
            <a:avLst/>
          </a:prstGeom>
          <a:noFill/>
        </p:spPr>
        <p:txBody>
          <a:bodyPr vert="horz" anchor="ctr"/>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DCD6C05-E569-46D5-9DCB-07356907FC36}" type="slidenum">
              <a:rPr lang="en-US" sz="1600" b="1">
                <a:solidFill>
                  <a:schemeClr val="tx1"/>
                </a:solidFill>
                <a:latin typeface="Arial" panose="020B0604020202020204" pitchFamily="34" charset="0"/>
                <a:cs typeface="Arial" panose="020B0604020202020204" pitchFamily="34" charset="0"/>
              </a:rPr>
              <a:t>9</a:t>
            </a:fld>
            <a:endParaRPr lang="en-US" sz="1600" b="1"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38EC0E8-78D6-ACEB-02EF-4E0439AAEEC6}"/>
              </a:ext>
            </a:extLst>
          </p:cNvPr>
          <p:cNvSpPr txBox="1"/>
          <p:nvPr/>
        </p:nvSpPr>
        <p:spPr>
          <a:xfrm>
            <a:off x="472537" y="708673"/>
            <a:ext cx="7226941" cy="369332"/>
          </a:xfrm>
          <a:prstGeom prst="rect">
            <a:avLst/>
          </a:prstGeom>
          <a:noFill/>
        </p:spPr>
        <p:txBody>
          <a:bodyPr wrap="square">
            <a:spAutoFit/>
          </a:bodyPr>
          <a:lstStyle/>
          <a:p>
            <a:pPr algn="just"/>
            <a:endParaRPr lang="en-US" dirty="0"/>
          </a:p>
        </p:txBody>
      </p:sp>
      <p:pic>
        <p:nvPicPr>
          <p:cNvPr id="5" name="Picture 4">
            <a:extLst>
              <a:ext uri="{FF2B5EF4-FFF2-40B4-BE49-F238E27FC236}">
                <a16:creationId xmlns:a16="http://schemas.microsoft.com/office/drawing/2014/main" id="{B58EC579-8BCE-59CD-3576-DF6EEA3BE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36" y="766093"/>
            <a:ext cx="4049397" cy="3939726"/>
          </a:xfrm>
          <a:prstGeom prst="rect">
            <a:avLst/>
          </a:prstGeom>
        </p:spPr>
      </p:pic>
      <p:pic>
        <p:nvPicPr>
          <p:cNvPr id="12" name="Picture 11">
            <a:extLst>
              <a:ext uri="{FF2B5EF4-FFF2-40B4-BE49-F238E27FC236}">
                <a16:creationId xmlns:a16="http://schemas.microsoft.com/office/drawing/2014/main" id="{9B2810E5-1BDB-681E-7EE4-4DF5DDD1A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126127"/>
            <a:ext cx="3935101" cy="3230455"/>
          </a:xfrm>
          <a:prstGeom prst="rect">
            <a:avLst/>
          </a:prstGeom>
        </p:spPr>
      </p:pic>
    </p:spTree>
    <p:extLst>
      <p:ext uri="{BB962C8B-B14F-4D97-AF65-F5344CB8AC3E}">
        <p14:creationId xmlns:p14="http://schemas.microsoft.com/office/powerpoint/2010/main" val="23927483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680</TotalTime>
  <Words>872</Words>
  <Application>Microsoft Office PowerPoint</Application>
  <PresentationFormat>Custom</PresentationFormat>
  <Paragraphs>159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PowerPoint Presentation</vt:lpstr>
      <vt:lpstr>Introduction</vt:lpstr>
      <vt:lpstr>Problem Statement</vt:lpstr>
      <vt:lpstr>Dataset</vt:lpstr>
      <vt:lpstr>Data Format</vt:lpstr>
      <vt:lpstr>Data Format</vt:lpstr>
      <vt:lpstr>Method Used</vt:lpstr>
      <vt:lpstr>Result &amp; Performance Analysis</vt:lpstr>
      <vt:lpstr>Snippet From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Aymun</dc:creator>
  <cp:lastModifiedBy>Rashedul Arefin Ifty</cp:lastModifiedBy>
  <cp:revision>1731</cp:revision>
  <dcterms:created xsi:type="dcterms:W3CDTF">2015-11-22T13:06:00Z</dcterms:created>
  <dcterms:modified xsi:type="dcterms:W3CDTF">2024-06-22T13:13:25Z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132DFB3C1CCA4BF5AF0045CF85D5BEB9_12</vt:lpwstr>
  </property>
  <property fmtid="{D5CDD505-2E9C-101B-9397-08002B2CF9AE}" pid="3" name="KSOProductBuildVer">
    <vt:lpwstr>1033-12.2.0.13306</vt:lpwstr>
  </property>
</Properties>
</file>