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Abril Fatface"/>
      <p:regular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mhhUlOiMNvMY/P+A8fadhbzAc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brilFatface-regular.fntdata"/><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a3baecf54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a3baecf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a3baecf54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a3baecf5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a3baecf5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a3baecf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a3baecf5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a3baecf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a3baecf5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a3baecf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descr="Tag=AccentColor&#10;Flavor=Light&#10;Target=Fill" id="12" name="Google Shape;12;p13"/>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 name="Google Shape;13;p13"/>
          <p:cNvSpPr txBox="1"/>
          <p:nvPr>
            <p:ph type="ctrTitle"/>
          </p:nvPr>
        </p:nvSpPr>
        <p:spPr>
          <a:xfrm>
            <a:off x="1508760" y="1591056"/>
            <a:ext cx="5705856" cy="32644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3"/>
          <p:cNvSpPr txBox="1"/>
          <p:nvPr>
            <p:ph idx="1" type="subTitle"/>
          </p:nvPr>
        </p:nvSpPr>
        <p:spPr>
          <a:xfrm>
            <a:off x="1524000" y="4928616"/>
            <a:ext cx="5705856" cy="99669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lt1"/>
              </a:buClr>
              <a:buSzPts val="2400"/>
              <a:buNone/>
              <a:defRPr sz="2400" cap="none"/>
            </a:lvl1pPr>
            <a:lvl2pPr lvl="1" algn="ctr">
              <a:lnSpc>
                <a:spcPct val="100000"/>
              </a:lnSpc>
              <a:spcBef>
                <a:spcPts val="500"/>
              </a:spcBef>
              <a:spcAft>
                <a:spcPts val="0"/>
              </a:spcAft>
              <a:buClr>
                <a:schemeClr val="lt1"/>
              </a:buClr>
              <a:buSzPts val="2000"/>
              <a:buNone/>
              <a:defRPr sz="2000"/>
            </a:lvl2pPr>
            <a:lvl3pPr lvl="2" algn="ctr">
              <a:lnSpc>
                <a:spcPct val="100000"/>
              </a:lnSpc>
              <a:spcBef>
                <a:spcPts val="500"/>
              </a:spcBef>
              <a:spcAft>
                <a:spcPts val="0"/>
              </a:spcAft>
              <a:buClr>
                <a:schemeClr val="lt1"/>
              </a:buClr>
              <a:buSzPts val="1800"/>
              <a:buNone/>
              <a:defRPr sz="1800"/>
            </a:lvl3pPr>
            <a:lvl4pPr lvl="3" algn="ctr">
              <a:lnSpc>
                <a:spcPct val="100000"/>
              </a:lnSpc>
              <a:spcBef>
                <a:spcPts val="500"/>
              </a:spcBef>
              <a:spcAft>
                <a:spcPts val="0"/>
              </a:spcAft>
              <a:buClr>
                <a:schemeClr val="lt1"/>
              </a:buClr>
              <a:buSzPts val="1600"/>
              <a:buNone/>
              <a:defRPr sz="1600"/>
            </a:lvl4pPr>
            <a:lvl5pPr lvl="4" algn="ctr">
              <a:lnSpc>
                <a:spcPct val="10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5" name="Google Shape;1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descr="Tag=AccentColor&#10;Flavor=Light&#10;Target=Fill" id="79" name="Google Shape;79;p21"/>
          <p:cNvSpPr/>
          <p:nvPr/>
        </p:nvSpPr>
        <p:spPr>
          <a:xfrm>
            <a:off x="4726728"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80" name="Google Shape;80;p21"/>
          <p:cNvSpPr txBox="1"/>
          <p:nvPr>
            <p:ph type="title"/>
          </p:nvPr>
        </p:nvSpPr>
        <p:spPr>
          <a:xfrm>
            <a:off x="839788" y="640080"/>
            <a:ext cx="3886200" cy="29535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1"/>
          <p:cNvSpPr txBox="1"/>
          <p:nvPr>
            <p:ph idx="1" type="body"/>
          </p:nvPr>
        </p:nvSpPr>
        <p:spPr>
          <a:xfrm>
            <a:off x="7059168" y="640080"/>
            <a:ext cx="4489704" cy="5596128"/>
          </a:xfrm>
          <a:prstGeom prst="rect">
            <a:avLst/>
          </a:prstGeom>
          <a:noFill/>
          <a:ln>
            <a:noFill/>
          </a:ln>
        </p:spPr>
        <p:txBody>
          <a:bodyPr anchorCtr="0" anchor="ctr" bIns="45700" lIns="91425" spcFirstLastPara="1" rIns="91425" wrap="square" tIns="45700">
            <a:normAutofit/>
          </a:bodyPr>
          <a:lstStyle>
            <a:lvl1pPr indent="-431800" lvl="0" marL="457200" algn="l">
              <a:lnSpc>
                <a:spcPct val="100000"/>
              </a:lnSpc>
              <a:spcBef>
                <a:spcPts val="1000"/>
              </a:spcBef>
              <a:spcAft>
                <a:spcPts val="0"/>
              </a:spcAft>
              <a:buClr>
                <a:schemeClr val="dk1"/>
              </a:buClr>
              <a:buSzPts val="3200"/>
              <a:buChar char="•"/>
              <a:defRPr sz="3200"/>
            </a:lvl1pPr>
            <a:lvl2pPr indent="-406400" lvl="1" marL="914400" algn="l">
              <a:lnSpc>
                <a:spcPct val="100000"/>
              </a:lnSpc>
              <a:spcBef>
                <a:spcPts val="500"/>
              </a:spcBef>
              <a:spcAft>
                <a:spcPts val="0"/>
              </a:spcAft>
              <a:buClr>
                <a:schemeClr val="dk1"/>
              </a:buClr>
              <a:buSzPts val="2800"/>
              <a:buChar char="•"/>
              <a:defRPr sz="2800"/>
            </a:lvl2pPr>
            <a:lvl3pPr indent="-381000" lvl="2" marL="1371600" algn="l">
              <a:lnSpc>
                <a:spcPct val="100000"/>
              </a:lnSpc>
              <a:spcBef>
                <a:spcPts val="500"/>
              </a:spcBef>
              <a:spcAft>
                <a:spcPts val="0"/>
              </a:spcAft>
              <a:buClr>
                <a:schemeClr val="dk1"/>
              </a:buClr>
              <a:buSzPts val="2400"/>
              <a:buChar char="•"/>
              <a:defRPr sz="2400"/>
            </a:lvl3pPr>
            <a:lvl4pPr indent="-355600" lvl="3" marL="1828800" algn="l">
              <a:lnSpc>
                <a:spcPct val="100000"/>
              </a:lnSpc>
              <a:spcBef>
                <a:spcPts val="500"/>
              </a:spcBef>
              <a:spcAft>
                <a:spcPts val="0"/>
              </a:spcAft>
              <a:buClr>
                <a:schemeClr val="dk1"/>
              </a:buClr>
              <a:buSzPts val="2000"/>
              <a:buChar char="•"/>
              <a:defRPr sz="2000"/>
            </a:lvl4pPr>
            <a:lvl5pPr indent="-355600" lvl="4" marL="2286000" algn="l">
              <a:lnSpc>
                <a:spcPct val="10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2" name="Google Shape;82;p21"/>
          <p:cNvSpPr txBox="1"/>
          <p:nvPr>
            <p:ph idx="2" type="body"/>
          </p:nvPr>
        </p:nvSpPr>
        <p:spPr>
          <a:xfrm>
            <a:off x="839788" y="3776472"/>
            <a:ext cx="38862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descr="Tag=AccentColor&#10;Flavor=Light&#10;Target=Fill" id="87" name="Google Shape;87;p22"/>
          <p:cNvSpPr/>
          <p:nvPr/>
        </p:nvSpPr>
        <p:spPr>
          <a:xfrm>
            <a:off x="684965" y="1332237"/>
            <a:ext cx="5263732" cy="3841102"/>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88" name="Google Shape;88;p22"/>
          <p:cNvSpPr txBox="1"/>
          <p:nvPr>
            <p:ph type="title"/>
          </p:nvPr>
        </p:nvSpPr>
        <p:spPr>
          <a:xfrm>
            <a:off x="1399032" y="2523744"/>
            <a:ext cx="3831336" cy="145389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2"/>
          <p:cNvSpPr/>
          <p:nvPr>
            <p:ph idx="2" type="pic"/>
          </p:nvPr>
        </p:nvSpPr>
        <p:spPr>
          <a:xfrm>
            <a:off x="6711696" y="640079"/>
            <a:ext cx="4837176" cy="5568696"/>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dk1"/>
              </a:buClr>
              <a:buSzPts val="32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50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5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90" name="Google Shape;90;p22"/>
          <p:cNvSpPr txBox="1"/>
          <p:nvPr>
            <p:ph idx="1" type="body"/>
          </p:nvPr>
        </p:nvSpPr>
        <p:spPr>
          <a:xfrm>
            <a:off x="1655064" y="4087368"/>
            <a:ext cx="3319272" cy="649224"/>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sz="2000" cap="none"/>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1" name="Google Shape;9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descr="Tag=AccentColor&#10;Flavor=Light&#10;Target=Fill" id="25" name="Google Shape;25;p14"/>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6" name="Google Shape;2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descr="Tag=AccentColor&#10;Flavor=Light&#10;Target=Fill" id="32" name="Google Shape;32;p12"/>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3" name="Google Shape;33;p12"/>
          <p:cNvSpPr txBox="1"/>
          <p:nvPr>
            <p:ph type="ctrTitle"/>
          </p:nvPr>
        </p:nvSpPr>
        <p:spPr>
          <a:xfrm>
            <a:off x="1508760" y="1591056"/>
            <a:ext cx="5705856" cy="32644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2"/>
          <p:cNvSpPr txBox="1"/>
          <p:nvPr>
            <p:ph idx="1" type="subTitle"/>
          </p:nvPr>
        </p:nvSpPr>
        <p:spPr>
          <a:xfrm>
            <a:off x="1524000" y="4928616"/>
            <a:ext cx="5705856" cy="99669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descr="Tag=AccentColor&#10;Flavor=Light&#10;Target=Fill" id="39" name="Google Shape;39;p15"/>
          <p:cNvSpPr/>
          <p:nvPr/>
        </p:nvSpPr>
        <p:spPr>
          <a:xfrm>
            <a:off x="7209816" y="0"/>
            <a:ext cx="4143984" cy="5747660"/>
          </a:xfrm>
          <a:custGeom>
            <a:rect b="b" l="l" r="r" t="t"/>
            <a:pathLst>
              <a:path extrusionOk="0" h="5956080" w="384375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0" name="Google Shape;40;p15"/>
          <p:cNvSpPr txBox="1"/>
          <p:nvPr>
            <p:ph type="title"/>
          </p:nvPr>
        </p:nvSpPr>
        <p:spPr>
          <a:xfrm>
            <a:off x="831850" y="1078991"/>
            <a:ext cx="5266944" cy="3136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5"/>
          <p:cNvSpPr txBox="1"/>
          <p:nvPr>
            <p:ph idx="1" type="body"/>
          </p:nvPr>
        </p:nvSpPr>
        <p:spPr>
          <a:xfrm>
            <a:off x="831850" y="4279392"/>
            <a:ext cx="5266944"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cap="none">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descr="Tag=AccentColor&#10;Flavor=Light&#10;Target=Fill" id="46" name="Google Shape;46;p16"/>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7" name="Google Shape;4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6"/>
          <p:cNvSpPr txBox="1"/>
          <p:nvPr>
            <p:ph idx="1" type="body"/>
          </p:nvPr>
        </p:nvSpPr>
        <p:spPr>
          <a:xfrm>
            <a:off x="838200"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6"/>
          <p:cNvSpPr txBox="1"/>
          <p:nvPr>
            <p:ph idx="2" type="body"/>
          </p:nvPr>
        </p:nvSpPr>
        <p:spPr>
          <a:xfrm>
            <a:off x="6419088"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descr="Tag=AccentColor&#10;Flavor=Light&#10;Target=Fill" id="54" name="Google Shape;54;p17"/>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55" name="Google Shape;55;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8397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17"/>
          <p:cNvSpPr txBox="1"/>
          <p:nvPr>
            <p:ph idx="2" type="body"/>
          </p:nvPr>
        </p:nvSpPr>
        <p:spPr>
          <a:xfrm>
            <a:off x="8397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7"/>
          <p:cNvSpPr txBox="1"/>
          <p:nvPr>
            <p:ph idx="3" type="body"/>
          </p:nvPr>
        </p:nvSpPr>
        <p:spPr>
          <a:xfrm>
            <a:off x="64190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17"/>
          <p:cNvSpPr txBox="1"/>
          <p:nvPr>
            <p:ph idx="4" type="body"/>
          </p:nvPr>
        </p:nvSpPr>
        <p:spPr>
          <a:xfrm>
            <a:off x="64190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descr="Tag=AccentColor&#10;Flavor=Light&#10;Target=Fill" id="64" name="Google Shape;64;p18"/>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65" name="Google Shape;65;p18"/>
          <p:cNvSpPr txBox="1"/>
          <p:nvPr>
            <p:ph type="title"/>
          </p:nvPr>
        </p:nvSpPr>
        <p:spPr>
          <a:xfrm>
            <a:off x="2843784" y="1572768"/>
            <a:ext cx="6501384" cy="409651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69" name="Shape 69"/>
        <p:cNvGrpSpPr/>
        <p:nvPr/>
      </p:nvGrpSpPr>
      <p:grpSpPr>
        <a:xfrm>
          <a:off x="0" y="0"/>
          <a:ext cx="0" cy="0"/>
          <a:chOff x="0" y="0"/>
          <a:chExt cx="0" cy="0"/>
        </a:xfrm>
      </p:grpSpPr>
      <p:sp>
        <p:nvSpPr>
          <p:cNvPr id="70" name="Google Shape;7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spTree>
      <p:nvGrpSpPr>
        <p:cNvPr id="73" name="Shape 73"/>
        <p:cNvGrpSpPr/>
        <p:nvPr/>
      </p:nvGrpSpPr>
      <p:grpSpPr>
        <a:xfrm>
          <a:off x="0" y="0"/>
          <a:ext cx="0" cy="0"/>
          <a:chOff x="0" y="0"/>
          <a:chExt cx="0" cy="0"/>
        </a:xfrm>
      </p:grpSpPr>
      <p:sp>
        <p:nvSpPr>
          <p:cNvPr descr="Mask ID=&#10;Mask position=bottom, center&#10;Mask family= brushstroke, landscape, wide" id="74" name="Google Shape;74;p20"/>
          <p:cNvSpPr/>
          <p:nvPr/>
        </p:nvSpPr>
        <p:spPr>
          <a:xfrm>
            <a:off x="1768100" y="-1"/>
            <a:ext cx="10423900" cy="5920155"/>
          </a:xfrm>
          <a:custGeom>
            <a:rect b="b" l="l" r="r" t="t"/>
            <a:pathLst>
              <a:path extrusionOk="0" h="5491534" w="1042390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5" name="Google Shape;7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1.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bril Fatface"/>
              <a:buNone/>
              <a:defRPr b="0" i="1" sz="4400" u="none" cap="none" strike="noStrike">
                <a:solidFill>
                  <a:schemeClr val="lt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000"/>
              </a:spcBef>
              <a:spcAft>
                <a:spcPts val="0"/>
              </a:spcAft>
              <a:buClr>
                <a:schemeClr val="lt1"/>
              </a:buClr>
              <a:buSzPts val="2800"/>
              <a:buFont typeface="Arial"/>
              <a:buChar char="•"/>
              <a:defRPr b="0" i="0" sz="2800" u="none" cap="none" strike="noStrike">
                <a:solidFill>
                  <a:schemeClr val="lt1"/>
                </a:solidFill>
                <a:latin typeface="Century Gothic"/>
                <a:ea typeface="Century Gothic"/>
                <a:cs typeface="Century Gothic"/>
                <a:sym typeface="Century Gothic"/>
              </a:defRPr>
            </a:lvl1pPr>
            <a:lvl2pPr indent="-381000" lvl="1" marL="914400" marR="0" rtl="0" algn="l">
              <a:lnSpc>
                <a:spcPct val="100000"/>
              </a:lnSpc>
              <a:spcBef>
                <a:spcPts val="500"/>
              </a:spcBef>
              <a:spcAft>
                <a:spcPts val="0"/>
              </a:spcAft>
              <a:buClr>
                <a:schemeClr val="lt1"/>
              </a:buClr>
              <a:buSzPts val="2400"/>
              <a:buFont typeface="Arial"/>
              <a:buChar char="•"/>
              <a:defRPr b="0" i="0" sz="2400" u="none" cap="none" strike="noStrike">
                <a:solidFill>
                  <a:schemeClr val="lt1"/>
                </a:solidFill>
                <a:latin typeface="Century Gothic"/>
                <a:ea typeface="Century Gothic"/>
                <a:cs typeface="Century Gothic"/>
                <a:sym typeface="Century Gothic"/>
              </a:defRPr>
            </a:lvl2pPr>
            <a:lvl3pPr indent="-355600" lvl="2" marL="1371600" marR="0" rtl="0" algn="l">
              <a:lnSpc>
                <a:spcPct val="10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3pPr>
            <a:lvl4pPr indent="-342900" lvl="3" marL="1828800" marR="0" rtl="0" algn="l">
              <a:lnSpc>
                <a:spcPct val="10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4pPr>
            <a:lvl5pPr indent="-342900" lvl="4" marL="2286000" marR="0" rtl="0" algn="l">
              <a:lnSpc>
                <a:spcPct val="10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sp>
        <p:nvSpPr>
          <p:cNvPr id="19" name="Google Shape;1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bril Fatface"/>
              <a:buNone/>
              <a:defRPr b="0" i="1" sz="4400" u="none" cap="none" strike="noStrike">
                <a:solidFill>
                  <a:schemeClr val="dk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21" name="Google Shape;2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 name="Google Shape;2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3" name="Google Shape;2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rgbClr val="888888"/>
                </a:solidFill>
                <a:latin typeface="Century Gothic"/>
                <a:ea typeface="Century Gothic"/>
                <a:cs typeface="Century Gothic"/>
                <a:sym typeface="Century Gothic"/>
              </a:defRPr>
            </a:lvl1pPr>
            <a:lvl2pPr indent="0" lvl="1" marL="0" marR="0" rtl="0" algn="r">
              <a:spcBef>
                <a:spcPts val="0"/>
              </a:spcBef>
              <a:buNone/>
              <a:defRPr b="0" sz="1200" u="none">
                <a:solidFill>
                  <a:srgbClr val="888888"/>
                </a:solidFill>
                <a:latin typeface="Century Gothic"/>
                <a:ea typeface="Century Gothic"/>
                <a:cs typeface="Century Gothic"/>
                <a:sym typeface="Century Gothic"/>
              </a:defRPr>
            </a:lvl2pPr>
            <a:lvl3pPr indent="0" lvl="2" marL="0" marR="0" rtl="0" algn="r">
              <a:spcBef>
                <a:spcPts val="0"/>
              </a:spcBef>
              <a:buNone/>
              <a:defRPr b="0" sz="1200" u="none">
                <a:solidFill>
                  <a:srgbClr val="888888"/>
                </a:solidFill>
                <a:latin typeface="Century Gothic"/>
                <a:ea typeface="Century Gothic"/>
                <a:cs typeface="Century Gothic"/>
                <a:sym typeface="Century Gothic"/>
              </a:defRPr>
            </a:lvl3pPr>
            <a:lvl4pPr indent="0" lvl="3" marL="0" marR="0" rtl="0" algn="r">
              <a:spcBef>
                <a:spcPts val="0"/>
              </a:spcBef>
              <a:buNone/>
              <a:defRPr b="0" sz="1200" u="none">
                <a:solidFill>
                  <a:srgbClr val="888888"/>
                </a:solidFill>
                <a:latin typeface="Century Gothic"/>
                <a:ea typeface="Century Gothic"/>
                <a:cs typeface="Century Gothic"/>
                <a:sym typeface="Century Gothic"/>
              </a:defRPr>
            </a:lvl4pPr>
            <a:lvl5pPr indent="0" lvl="4" marL="0" marR="0" rtl="0" algn="r">
              <a:spcBef>
                <a:spcPts val="0"/>
              </a:spcBef>
              <a:buNone/>
              <a:defRPr b="0" sz="1200" u="none">
                <a:solidFill>
                  <a:srgbClr val="888888"/>
                </a:solidFill>
                <a:latin typeface="Century Gothic"/>
                <a:ea typeface="Century Gothic"/>
                <a:cs typeface="Century Gothic"/>
                <a:sym typeface="Century Gothic"/>
              </a:defRPr>
            </a:lvl5pPr>
            <a:lvl6pPr indent="0" lvl="5" marL="0" marR="0" rtl="0" algn="r">
              <a:spcBef>
                <a:spcPts val="0"/>
              </a:spcBef>
              <a:buNone/>
              <a:defRPr b="0" sz="1200" u="none">
                <a:solidFill>
                  <a:srgbClr val="888888"/>
                </a:solidFill>
                <a:latin typeface="Century Gothic"/>
                <a:ea typeface="Century Gothic"/>
                <a:cs typeface="Century Gothic"/>
                <a:sym typeface="Century Gothic"/>
              </a:defRPr>
            </a:lvl6pPr>
            <a:lvl7pPr indent="0" lvl="6" marL="0" marR="0" rtl="0" algn="r">
              <a:spcBef>
                <a:spcPts val="0"/>
              </a:spcBef>
              <a:buNone/>
              <a:defRPr b="0" sz="1200" u="none">
                <a:solidFill>
                  <a:srgbClr val="888888"/>
                </a:solidFill>
                <a:latin typeface="Century Gothic"/>
                <a:ea typeface="Century Gothic"/>
                <a:cs typeface="Century Gothic"/>
                <a:sym typeface="Century Gothic"/>
              </a:defRPr>
            </a:lvl7pPr>
            <a:lvl8pPr indent="0" lvl="7" marL="0" marR="0" rtl="0" algn="r">
              <a:spcBef>
                <a:spcPts val="0"/>
              </a:spcBef>
              <a:buNone/>
              <a:defRPr b="0" sz="1200" u="none">
                <a:solidFill>
                  <a:srgbClr val="888888"/>
                </a:solidFill>
                <a:latin typeface="Century Gothic"/>
                <a:ea typeface="Century Gothic"/>
                <a:cs typeface="Century Gothic"/>
                <a:sym typeface="Century Gothic"/>
              </a:defRPr>
            </a:lvl8pPr>
            <a:lvl9pPr indent="0" lvl="8" marL="0" marR="0" rtl="0" algn="r">
              <a:spcBef>
                <a:spcPts val="0"/>
              </a:spcBef>
              <a:buNone/>
              <a:defRPr b="0" sz="1200" u="non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zapier.com/learn/apis/chapter-2-protocol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sp>
        <p:nvSpPr>
          <p:cNvPr id="110" name="Google Shape;110;p1"/>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Colorful 3D rendering of triangles" id="111" name="Google Shape;111;p1"/>
          <p:cNvPicPr preferRelativeResize="0"/>
          <p:nvPr/>
        </p:nvPicPr>
        <p:blipFill rotWithShape="1">
          <a:blip r:embed="rId3">
            <a:alphaModFix/>
          </a:blip>
          <a:srcRect b="2286" l="0" r="0" t="13443"/>
          <a:stretch/>
        </p:blipFill>
        <p:spPr>
          <a:xfrm>
            <a:off x="20" y="0"/>
            <a:ext cx="12191980" cy="6857990"/>
          </a:xfrm>
          <a:prstGeom prst="rect">
            <a:avLst/>
          </a:prstGeom>
          <a:noFill/>
          <a:ln>
            <a:noFill/>
          </a:ln>
        </p:spPr>
      </p:pic>
      <p:sp>
        <p:nvSpPr>
          <p:cNvPr id="112" name="Google Shape;112;p1"/>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dk1">
              <a:alpha val="88627"/>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13" name="Google Shape;113;p1"/>
          <p:cNvSpPr txBox="1"/>
          <p:nvPr>
            <p:ph type="ctrTitle"/>
          </p:nvPr>
        </p:nvSpPr>
        <p:spPr>
          <a:xfrm>
            <a:off x="3323949" y="979103"/>
            <a:ext cx="5541054" cy="221362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Abril Fatface"/>
              <a:buNone/>
            </a:pPr>
            <a:r>
              <a:rPr lang="en-US"/>
              <a:t>Tutorial 6</a:t>
            </a:r>
            <a:endParaRPr/>
          </a:p>
        </p:txBody>
      </p:sp>
      <p:sp>
        <p:nvSpPr>
          <p:cNvPr id="114" name="Google Shape;114;p1"/>
          <p:cNvSpPr txBox="1"/>
          <p:nvPr>
            <p:ph idx="1" type="subTitle"/>
          </p:nvPr>
        </p:nvSpPr>
        <p:spPr>
          <a:xfrm>
            <a:off x="3880419" y="4300833"/>
            <a:ext cx="4431162" cy="1191873"/>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lt1"/>
              </a:buClr>
              <a:buSzPts val="2400"/>
              <a:buNone/>
            </a:pPr>
            <a:r>
              <a:rPr lang="en-US"/>
              <a:t>MORE DETAILS ABOUT API</a:t>
            </a:r>
            <a:r>
              <a:rPr lang="en-US" sz="1800"/>
              <a: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7a3baecf54_0_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HTTP Response Structure</a:t>
            </a:r>
            <a:endParaRPr/>
          </a:p>
        </p:txBody>
      </p:sp>
      <p:sp>
        <p:nvSpPr>
          <p:cNvPr id="173" name="Google Shape;173;g7a3baecf54_0_18"/>
          <p:cNvSpPr txBox="1"/>
          <p:nvPr>
            <p:ph idx="1" type="body"/>
          </p:nvPr>
        </p:nvSpPr>
        <p:spPr>
          <a:xfrm>
            <a:off x="838200" y="2011680"/>
            <a:ext cx="10515600" cy="4160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Very similar to the </a:t>
            </a:r>
            <a:r>
              <a:rPr lang="en-US"/>
              <a:t>request</a:t>
            </a:r>
            <a:r>
              <a:rPr lang="en-US"/>
              <a:t> structure </a:t>
            </a:r>
            <a:endParaRPr/>
          </a:p>
          <a:p>
            <a:pPr indent="-342900" lvl="0" marL="457200" rtl="0" algn="l">
              <a:spcBef>
                <a:spcPts val="0"/>
              </a:spcBef>
              <a:spcAft>
                <a:spcPts val="0"/>
              </a:spcAft>
              <a:buSzPts val="1800"/>
              <a:buChar char="-"/>
            </a:pPr>
            <a:r>
              <a:rPr lang="en-US"/>
              <a:t>Instead of a method or a URL, we instead send a statsu code. The response body and header follow the same format. </a:t>
            </a:r>
            <a:endParaRPr/>
          </a:p>
          <a:p>
            <a:pPr indent="0" lvl="0" marL="457200" rtl="0" algn="l">
              <a:spcBef>
                <a:spcPts val="1000"/>
              </a:spcBef>
              <a:spcAft>
                <a:spcPts val="0"/>
              </a:spcAft>
              <a:buNone/>
            </a:pPr>
            <a:r>
              <a:t/>
            </a:r>
            <a:endParaRPr/>
          </a:p>
        </p:txBody>
      </p:sp>
      <p:pic>
        <p:nvPicPr>
          <p:cNvPr id="174" name="Google Shape;174;g7a3baecf54_0_18"/>
          <p:cNvPicPr preferRelativeResize="0"/>
          <p:nvPr/>
        </p:nvPicPr>
        <p:blipFill>
          <a:blip r:embed="rId3">
            <a:alphaModFix/>
          </a:blip>
          <a:stretch>
            <a:fillRect/>
          </a:stretch>
        </p:blipFill>
        <p:spPr>
          <a:xfrm>
            <a:off x="6253896" y="3527146"/>
            <a:ext cx="5218125" cy="308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7a3baecf54_0_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Status Codes</a:t>
            </a:r>
            <a:endParaRPr/>
          </a:p>
        </p:txBody>
      </p:sp>
      <p:sp>
        <p:nvSpPr>
          <p:cNvPr id="180" name="Google Shape;180;g7a3baecf54_0_23"/>
          <p:cNvSpPr txBox="1"/>
          <p:nvPr>
            <p:ph idx="1" type="body"/>
          </p:nvPr>
        </p:nvSpPr>
        <p:spPr>
          <a:xfrm>
            <a:off x="838200" y="2011680"/>
            <a:ext cx="10515600" cy="4160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3-digit numbers that have a unique meaning. This can send more information back to the </a:t>
            </a:r>
            <a:r>
              <a:rPr lang="en-US"/>
              <a:t>client</a:t>
            </a:r>
            <a:r>
              <a:rPr lang="en-US"/>
              <a:t> if used </a:t>
            </a:r>
            <a:r>
              <a:rPr lang="en-US"/>
              <a:t>currently</a:t>
            </a:r>
            <a:r>
              <a:rPr lang="en-US"/>
              <a:t>. </a:t>
            </a:r>
            <a:endParaRPr/>
          </a:p>
          <a:p>
            <a:pPr indent="-342900" lvl="0" marL="457200" rtl="0" algn="l">
              <a:spcBef>
                <a:spcPts val="0"/>
              </a:spcBef>
              <a:spcAft>
                <a:spcPts val="0"/>
              </a:spcAft>
              <a:buSzPts val="1800"/>
              <a:buChar char="-"/>
            </a:pPr>
            <a:r>
              <a:rPr lang="en-US"/>
              <a:t>For example: the infamous 404 error.  Let’s break this </a:t>
            </a:r>
            <a:r>
              <a:rPr lang="en-US"/>
              <a:t>down with the knowledge that we gained! </a:t>
            </a:r>
            <a:endParaRPr/>
          </a:p>
          <a:p>
            <a:pPr indent="0" lvl="0" marL="0" rtl="0" algn="l">
              <a:spcBef>
                <a:spcPts val="1000"/>
              </a:spcBef>
              <a:spcAft>
                <a:spcPts val="0"/>
              </a:spcAft>
              <a:buNone/>
            </a:pPr>
            <a:r>
              <a:t/>
            </a:r>
            <a:endParaRPr/>
          </a:p>
        </p:txBody>
      </p:sp>
      <p:pic>
        <p:nvPicPr>
          <p:cNvPr id="181" name="Google Shape;181;g7a3baecf54_0_23"/>
          <p:cNvPicPr preferRelativeResize="0"/>
          <p:nvPr/>
        </p:nvPicPr>
        <p:blipFill>
          <a:blip r:embed="rId3">
            <a:alphaModFix/>
          </a:blip>
          <a:stretch>
            <a:fillRect/>
          </a:stretch>
        </p:blipFill>
        <p:spPr>
          <a:xfrm>
            <a:off x="1854175" y="4298788"/>
            <a:ext cx="8153400" cy="233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US"/>
              <a:t>Summary</a:t>
            </a:r>
            <a:endParaRPr/>
          </a:p>
        </p:txBody>
      </p:sp>
      <p:sp>
        <p:nvSpPr>
          <p:cNvPr id="187" name="Google Shape;187;p9"/>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Using an API, we send a request to a server. Depending on what method, headers, and body we use, the server then  sends us a response(for us it is in JSON format) and with the two systems communicating we can obtain the information we want.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7a3baecf54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Non-Coding Example</a:t>
            </a:r>
            <a:endParaRPr/>
          </a:p>
        </p:txBody>
      </p:sp>
      <p:sp>
        <p:nvSpPr>
          <p:cNvPr id="193" name="Google Shape;193;g7a3baecf54_0_5"/>
          <p:cNvSpPr txBox="1"/>
          <p:nvPr>
            <p:ph idx="1" type="body"/>
          </p:nvPr>
        </p:nvSpPr>
        <p:spPr>
          <a:xfrm>
            <a:off x="838200" y="2011680"/>
            <a:ext cx="10515600" cy="4160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Zapier Demo</a:t>
            </a:r>
            <a:endParaRPr/>
          </a:p>
          <a:p>
            <a:pPr indent="-342900" lvl="1" marL="914400" rtl="0" algn="l">
              <a:spcBef>
                <a:spcPts val="0"/>
              </a:spcBef>
              <a:spcAft>
                <a:spcPts val="0"/>
              </a:spcAft>
              <a:buSzPts val="1800"/>
              <a:buChar char="-"/>
            </a:pPr>
            <a:r>
              <a:rPr lang="en-US"/>
              <a:t>Here, we will demonstrate a small “Zap” or set of actions I created to help facilitate this course. This is an </a:t>
            </a:r>
            <a:r>
              <a:rPr lang="en-US"/>
              <a:t>extremely</a:t>
            </a:r>
            <a:r>
              <a:rPr lang="en-US"/>
              <a:t> simply explanation of how API’s can work. </a:t>
            </a:r>
            <a:endParaRPr/>
          </a:p>
          <a:p>
            <a:pPr indent="-342900" lvl="0" marL="457200" rtl="0" algn="l">
              <a:spcBef>
                <a:spcPts val="0"/>
              </a:spcBef>
              <a:spcAft>
                <a:spcPts val="0"/>
              </a:spcAft>
              <a:buSzPts val="1800"/>
              <a:buChar char="-"/>
            </a:pPr>
            <a:r>
              <a:rPr lang="en-US"/>
              <a:t>IFTTT Demo</a:t>
            </a:r>
            <a:endParaRPr/>
          </a:p>
          <a:p>
            <a:pPr indent="-342900" lvl="1" marL="914400" rtl="0" algn="l">
              <a:spcBef>
                <a:spcPts val="0"/>
              </a:spcBef>
              <a:spcAft>
                <a:spcPts val="0"/>
              </a:spcAft>
              <a:buSzPts val="1800"/>
              <a:buChar char="-"/>
            </a:pPr>
            <a:r>
              <a:rPr lang="en-US"/>
              <a:t>An even, simple example of how an API works, that is one step. We will leave this for you to explore and will not do a full demo on this topic.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7a3baecf54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API’s and Where To Find Them</a:t>
            </a:r>
            <a:endParaRPr/>
          </a:p>
        </p:txBody>
      </p:sp>
      <p:sp>
        <p:nvSpPr>
          <p:cNvPr id="199" name="Google Shape;199;g7a3baecf54_0_0"/>
          <p:cNvSpPr txBox="1"/>
          <p:nvPr>
            <p:ph idx="1" type="body"/>
          </p:nvPr>
        </p:nvSpPr>
        <p:spPr>
          <a:xfrm>
            <a:off x="838200" y="2011680"/>
            <a:ext cx="10515600" cy="41604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SzPts val="1800"/>
              <a:buChar char="-"/>
            </a:pPr>
            <a:r>
              <a:rPr lang="en-US"/>
              <a:t>Google!</a:t>
            </a:r>
            <a:endParaRPr/>
          </a:p>
          <a:p>
            <a:pPr indent="-342900" lvl="1" marL="914400" rtl="0" algn="l">
              <a:spcBef>
                <a:spcPts val="0"/>
              </a:spcBef>
              <a:spcAft>
                <a:spcPts val="0"/>
              </a:spcAft>
              <a:buSzPts val="1800"/>
              <a:buChar char="-"/>
            </a:pPr>
            <a:r>
              <a:rPr lang="en-US"/>
              <a:t>Most API documentation </a:t>
            </a:r>
            <a:r>
              <a:rPr lang="en-US"/>
              <a:t>should</a:t>
            </a:r>
            <a:r>
              <a:rPr lang="en-US"/>
              <a:t> contain examples of sending requests to an API. If they don’t, well….</a:t>
            </a:r>
            <a:endParaRPr/>
          </a:p>
          <a:p>
            <a:pPr indent="-342900" lvl="0" marL="457200" rtl="0" algn="l">
              <a:spcBef>
                <a:spcPts val="0"/>
              </a:spcBef>
              <a:spcAft>
                <a:spcPts val="0"/>
              </a:spcAft>
              <a:buSzPts val="1800"/>
              <a:buChar char="-"/>
            </a:pPr>
            <a:r>
              <a:rPr lang="en-US"/>
              <a:t>Github!</a:t>
            </a:r>
            <a:endParaRPr/>
          </a:p>
          <a:p>
            <a:pPr indent="-342900" lvl="1" marL="914400" rtl="0" algn="l">
              <a:spcBef>
                <a:spcPts val="0"/>
              </a:spcBef>
              <a:spcAft>
                <a:spcPts val="0"/>
              </a:spcAft>
              <a:buSzPts val="1800"/>
              <a:buChar char="-"/>
            </a:pPr>
            <a:r>
              <a:rPr lang="en-US"/>
              <a:t>Github contains lots of examples on API’s and using them. It’s also really awesome for looking at examples of other functions you might want to use but don’t know how to. </a:t>
            </a:r>
            <a:endParaRPr/>
          </a:p>
          <a:p>
            <a:pPr indent="-342900" lvl="0" marL="457200" rtl="0" algn="l">
              <a:spcBef>
                <a:spcPts val="0"/>
              </a:spcBef>
              <a:spcAft>
                <a:spcPts val="0"/>
              </a:spcAft>
              <a:buSzPts val="1800"/>
              <a:buChar char="-"/>
            </a:pPr>
            <a:r>
              <a:rPr lang="en-US"/>
              <a:t>StackOverflow!</a:t>
            </a:r>
            <a:endParaRPr/>
          </a:p>
          <a:p>
            <a:pPr indent="-342900" lvl="1" marL="914400" rtl="0" algn="l">
              <a:spcBef>
                <a:spcPts val="0"/>
              </a:spcBef>
              <a:spcAft>
                <a:spcPts val="0"/>
              </a:spcAft>
              <a:buSzPts val="1800"/>
              <a:buChar char="-"/>
            </a:pPr>
            <a:r>
              <a:rPr lang="en-US"/>
              <a:t>The </a:t>
            </a:r>
            <a:r>
              <a:rPr lang="en-US"/>
              <a:t>literal</a:t>
            </a:r>
            <a:r>
              <a:rPr lang="en-US"/>
              <a:t> lifesaver of developers everywhere. </a:t>
            </a:r>
            <a:r>
              <a:rPr lang="en-US"/>
              <a:t>Contains</a:t>
            </a:r>
            <a:r>
              <a:rPr lang="en-US"/>
              <a:t> answers to most of the questions you’ll have and is sorely needed by all professional developers. Seriously cannot understate how </a:t>
            </a:r>
            <a:r>
              <a:rPr lang="en-US"/>
              <a:t>much</a:t>
            </a:r>
            <a:r>
              <a:rPr lang="en-US"/>
              <a:t> this is </a:t>
            </a:r>
            <a:r>
              <a:rPr lang="en-US"/>
              <a:t>useful</a:t>
            </a:r>
            <a:r>
              <a:rPr lang="en-US"/>
              <a:t> and how much of the </a:t>
            </a:r>
            <a:r>
              <a:rPr lang="en-US"/>
              <a:t>internet</a:t>
            </a:r>
            <a:r>
              <a:rPr lang="en-US"/>
              <a:t> runs off of StackOverflow code.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0" name="Google Shape;120;p2"/>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83A6BC">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21" name="Google Shape;12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US"/>
              <a:t>HTTP Protocol: The Language of the Web</a:t>
            </a:r>
            <a:endParaRPr/>
          </a:p>
        </p:txBody>
      </p:sp>
      <p:sp>
        <p:nvSpPr>
          <p:cNvPr id="122" name="Google Shape;122;p2"/>
          <p:cNvSpPr txBox="1"/>
          <p:nvPr>
            <p:ph idx="1" type="body"/>
          </p:nvPr>
        </p:nvSpPr>
        <p:spPr>
          <a:xfrm>
            <a:off x="838200" y="2013625"/>
            <a:ext cx="10515600" cy="4163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lang="en-US" sz="2000"/>
              <a:t>HTTP protocol acts as the set of rules that computers follow when they are interacting with one another.</a:t>
            </a:r>
            <a:endParaRPr/>
          </a:p>
          <a:p>
            <a:pPr indent="-228600" lvl="0" marL="228600" rtl="0" algn="l">
              <a:lnSpc>
                <a:spcPct val="100000"/>
              </a:lnSpc>
              <a:spcBef>
                <a:spcPts val="1000"/>
              </a:spcBef>
              <a:spcAft>
                <a:spcPts val="0"/>
              </a:spcAft>
              <a:buClr>
                <a:schemeClr val="dk1"/>
              </a:buClr>
              <a:buSzPts val="2000"/>
              <a:buChar char="•"/>
            </a:pPr>
            <a:r>
              <a:rPr lang="en-US" sz="2000"/>
              <a:t>Example: Suppose we are in a checkout line in a grocery store. The set of rules we have to follow when checking out are that we need to wait until the person in front of us has finished before we can begin the checkout process.</a:t>
            </a:r>
            <a:endParaRPr/>
          </a:p>
          <a:p>
            <a:pPr indent="-228600" lvl="0" marL="228600" rtl="0" algn="l">
              <a:lnSpc>
                <a:spcPct val="100000"/>
              </a:lnSpc>
              <a:spcBef>
                <a:spcPts val="1000"/>
              </a:spcBef>
              <a:spcAft>
                <a:spcPts val="0"/>
              </a:spcAft>
              <a:buClr>
                <a:schemeClr val="dk1"/>
              </a:buClr>
              <a:buSzPts val="2000"/>
              <a:buChar char="•"/>
            </a:pPr>
            <a:r>
              <a:rPr lang="en-US" sz="2000"/>
              <a:t>When computers communicate with one another they must make sure that they are following the correct set of instructions(http protocol).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7a3baecf54_0_1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Clients and Servers</a:t>
            </a:r>
            <a:endParaRPr/>
          </a:p>
        </p:txBody>
      </p:sp>
      <p:sp>
        <p:nvSpPr>
          <p:cNvPr id="128" name="Google Shape;128;g7a3baecf54_0_10"/>
          <p:cNvSpPr txBox="1"/>
          <p:nvPr>
            <p:ph idx="1" type="body"/>
          </p:nvPr>
        </p:nvSpPr>
        <p:spPr>
          <a:xfrm>
            <a:off x="838200" y="2011680"/>
            <a:ext cx="10515600" cy="4160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What is a client? Going back to our </a:t>
            </a:r>
            <a:r>
              <a:rPr lang="en-US"/>
              <a:t>restaurant</a:t>
            </a:r>
            <a:r>
              <a:rPr lang="en-US"/>
              <a:t> example, it is the customer! In other words, the client is the program that requests some information from an API. </a:t>
            </a:r>
            <a:endParaRPr/>
          </a:p>
          <a:p>
            <a:pPr indent="-342900" lvl="0" marL="457200" rtl="0" algn="l">
              <a:spcBef>
                <a:spcPts val="0"/>
              </a:spcBef>
              <a:spcAft>
                <a:spcPts val="0"/>
              </a:spcAft>
              <a:buSzPts val="1800"/>
              <a:buChar char="-"/>
            </a:pPr>
            <a:r>
              <a:rPr lang="en-US"/>
              <a:t>What</a:t>
            </a:r>
            <a:r>
              <a:rPr lang="en-US"/>
              <a:t> is a server? A server is just a really big computer that “listens” for requests and sends out appropriate responses (or “serves” them). It contains the API, database and any other code needed. It really is just a big computer!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US"/>
              <a:t>HTTP Requests - The Ettique of the Programming World</a:t>
            </a:r>
            <a:endParaRPr/>
          </a:p>
        </p:txBody>
      </p:sp>
      <p:sp>
        <p:nvSpPr>
          <p:cNvPr id="134" name="Google Shape;134;p3"/>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One of the most significant concepts in communication between computers using HTTP protocol is the Request-Response cycle</a:t>
            </a:r>
            <a:endParaRPr/>
          </a:p>
          <a:p>
            <a:pPr indent="-228600" lvl="0" marL="228600" rtl="0" algn="l">
              <a:lnSpc>
                <a:spcPct val="100000"/>
              </a:lnSpc>
              <a:spcBef>
                <a:spcPts val="1000"/>
              </a:spcBef>
              <a:spcAft>
                <a:spcPts val="0"/>
              </a:spcAft>
              <a:buClr>
                <a:schemeClr val="dk1"/>
              </a:buClr>
              <a:buSzPts val="2800"/>
              <a:buChar char="•"/>
            </a:pPr>
            <a:r>
              <a:rPr lang="en-US"/>
              <a:t>When a client makes an HTTP request to a server, the server sends bake an HTTP response. </a:t>
            </a:r>
            <a:endParaRPr/>
          </a:p>
          <a:p>
            <a:pPr indent="-50800" lvl="0" marL="228600" rtl="0" algn="l">
              <a:lnSpc>
                <a:spcPct val="100000"/>
              </a:lnSpc>
              <a:spcBef>
                <a:spcPts val="1000"/>
              </a:spcBef>
              <a:spcAft>
                <a:spcPts val="0"/>
              </a:spcAft>
              <a:buClr>
                <a:schemeClr val="dk1"/>
              </a:buClr>
              <a:buSzPts val="2800"/>
              <a:buNone/>
            </a:pPr>
            <a:r>
              <a:t/>
            </a:r>
            <a:endParaRPr/>
          </a:p>
        </p:txBody>
      </p:sp>
      <p:pic>
        <p:nvPicPr>
          <p:cNvPr descr="Working with APIs :: Learn Python by Nina Zakharenko" id="135" name="Google Shape;135;p3"/>
          <p:cNvPicPr preferRelativeResize="0"/>
          <p:nvPr/>
        </p:nvPicPr>
        <p:blipFill rotWithShape="1">
          <a:blip r:embed="rId3">
            <a:alphaModFix/>
          </a:blip>
          <a:srcRect b="0" l="0" r="0" t="0"/>
          <a:stretch/>
        </p:blipFill>
        <p:spPr>
          <a:xfrm>
            <a:off x="5538785" y="4516437"/>
            <a:ext cx="6096002" cy="19764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US"/>
              <a:t>HTTP Request</a:t>
            </a:r>
            <a:endParaRPr/>
          </a:p>
        </p:txBody>
      </p:sp>
      <p:sp>
        <p:nvSpPr>
          <p:cNvPr id="141" name="Google Shape;141;p4"/>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Made up of 4 parts: URL, Method, list of Headers, Body</a:t>
            </a:r>
            <a:endParaRPr/>
          </a:p>
          <a:p>
            <a:pPr indent="-228600" lvl="0" marL="228600" rtl="0" algn="l">
              <a:lnSpc>
                <a:spcPct val="100000"/>
              </a:lnSpc>
              <a:spcBef>
                <a:spcPts val="1000"/>
              </a:spcBef>
              <a:spcAft>
                <a:spcPts val="0"/>
              </a:spcAft>
              <a:buClr>
                <a:schemeClr val="dk1"/>
              </a:buClr>
              <a:buSzPts val="2800"/>
              <a:buChar char="•"/>
            </a:pPr>
            <a:r>
              <a:rPr lang="en-US"/>
              <a:t>URL is the unique address for an item on the web</a:t>
            </a:r>
            <a:endParaRPr/>
          </a:p>
          <a:p>
            <a:pPr indent="-228600" lvl="0" marL="228600" rtl="0" algn="l">
              <a:lnSpc>
                <a:spcPct val="100000"/>
              </a:lnSpc>
              <a:spcBef>
                <a:spcPts val="1000"/>
              </a:spcBef>
              <a:spcAft>
                <a:spcPts val="0"/>
              </a:spcAft>
              <a:buClr>
                <a:schemeClr val="dk1"/>
              </a:buClr>
              <a:buSzPts val="2800"/>
              <a:buChar char="•"/>
            </a:pPr>
            <a:r>
              <a:rPr lang="en-US"/>
              <a:t>Methods: Get, Put, Post, Delete</a:t>
            </a:r>
            <a:endParaRPr/>
          </a:p>
          <a:p>
            <a:pPr indent="-228600" lvl="0" marL="228600" rtl="0" algn="l">
              <a:lnSpc>
                <a:spcPct val="100000"/>
              </a:lnSpc>
              <a:spcBef>
                <a:spcPts val="1000"/>
              </a:spcBef>
              <a:spcAft>
                <a:spcPts val="0"/>
              </a:spcAft>
              <a:buClr>
                <a:schemeClr val="dk1"/>
              </a:buClr>
              <a:buSzPts val="2800"/>
              <a:buChar char="•"/>
            </a:pPr>
            <a:r>
              <a:rPr lang="en-US"/>
              <a:t>Headers is a summarization of what we are trying to do</a:t>
            </a:r>
            <a:endParaRPr/>
          </a:p>
          <a:p>
            <a:pPr indent="-228600" lvl="0" marL="228600" rtl="0" algn="l">
              <a:lnSpc>
                <a:spcPct val="100000"/>
              </a:lnSpc>
              <a:spcBef>
                <a:spcPts val="1000"/>
              </a:spcBef>
              <a:spcAft>
                <a:spcPts val="0"/>
              </a:spcAft>
              <a:buClr>
                <a:schemeClr val="dk1"/>
              </a:buClr>
              <a:buSzPts val="2800"/>
              <a:buChar char="•"/>
            </a:pPr>
            <a:r>
              <a:rPr lang="en-US"/>
              <a:t>Body contains the list of information that we want to send the server</a:t>
            </a:r>
            <a:endParaRPr/>
          </a:p>
          <a:p>
            <a:pPr indent="-50800" lvl="0" marL="228600" rtl="0" algn="l">
              <a:lnSpc>
                <a:spcPct val="100000"/>
              </a:lnSpc>
              <a:spcBef>
                <a:spcPts val="1000"/>
              </a:spcBef>
              <a:spcAft>
                <a:spcPts val="0"/>
              </a:spcAft>
              <a:buClr>
                <a:schemeClr val="dk1"/>
              </a:buClr>
              <a:buSzPts val="2800"/>
              <a:buNone/>
            </a:pPr>
            <a:r>
              <a:t/>
            </a:r>
            <a:endParaRPr/>
          </a:p>
          <a:p>
            <a:pPr indent="-50800" lvl="0" marL="22860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US"/>
              <a:t>HTTP Request Methods</a:t>
            </a:r>
            <a:endParaRPr/>
          </a:p>
        </p:txBody>
      </p:sp>
      <p:sp>
        <p:nvSpPr>
          <p:cNvPr id="147" name="Google Shape;147;p5"/>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Get: asks the server to get the resource</a:t>
            </a:r>
            <a:endParaRPr/>
          </a:p>
          <a:p>
            <a:pPr indent="-228600" lvl="0" marL="228600" rtl="0" algn="l">
              <a:lnSpc>
                <a:spcPct val="100000"/>
              </a:lnSpc>
              <a:spcBef>
                <a:spcPts val="1000"/>
              </a:spcBef>
              <a:spcAft>
                <a:spcPts val="0"/>
              </a:spcAft>
              <a:buClr>
                <a:schemeClr val="dk1"/>
              </a:buClr>
              <a:buSzPts val="2800"/>
              <a:buChar char="•"/>
            </a:pPr>
            <a:r>
              <a:rPr lang="en-US"/>
              <a:t>Post: asks server to create a new resource</a:t>
            </a:r>
            <a:endParaRPr/>
          </a:p>
          <a:p>
            <a:pPr indent="-165100" lvl="0" marL="228600" rtl="0" algn="l">
              <a:lnSpc>
                <a:spcPct val="100000"/>
              </a:lnSpc>
              <a:spcBef>
                <a:spcPts val="1000"/>
              </a:spcBef>
              <a:spcAft>
                <a:spcPts val="0"/>
              </a:spcAft>
              <a:buSzPts val="1800"/>
              <a:buChar char="•"/>
            </a:pPr>
            <a:r>
              <a:rPr lang="en-US"/>
              <a:t>PUT - Asks the server to edit/update an existing resource </a:t>
            </a:r>
            <a:endParaRPr/>
          </a:p>
          <a:p>
            <a:pPr indent="-165100" lvl="0" marL="228600" rtl="0" algn="l">
              <a:lnSpc>
                <a:spcPct val="100000"/>
              </a:lnSpc>
              <a:spcBef>
                <a:spcPts val="1000"/>
              </a:spcBef>
              <a:spcAft>
                <a:spcPts val="0"/>
              </a:spcAft>
              <a:buSzPts val="1800"/>
              <a:buChar char="•"/>
            </a:pPr>
            <a:r>
              <a:rPr lang="en-US"/>
              <a:t>DELETE - Asks the server to delete a resource </a:t>
            </a:r>
            <a:endParaRPr/>
          </a:p>
          <a:p>
            <a:pPr indent="-228600" lvl="1" marL="685800" rtl="0" algn="l">
              <a:lnSpc>
                <a:spcPct val="100000"/>
              </a:lnSpc>
              <a:spcBef>
                <a:spcPts val="1000"/>
              </a:spcBef>
              <a:spcAft>
                <a:spcPts val="0"/>
              </a:spcAft>
              <a:buSzPts val="1800"/>
              <a:buChar char="•"/>
            </a:pPr>
            <a:r>
              <a:rPr lang="en-US"/>
              <a:t>A resource refers to some sort of informatio on the server, such as a birthday, your favorit song, etc. </a:t>
            </a:r>
            <a:endParaRPr/>
          </a:p>
          <a:p>
            <a:pPr indent="-228600" lvl="0" marL="228600" rtl="0" algn="l">
              <a:lnSpc>
                <a:spcPct val="100000"/>
              </a:lnSpc>
              <a:spcBef>
                <a:spcPts val="1000"/>
              </a:spcBef>
              <a:spcAft>
                <a:spcPts val="0"/>
              </a:spcAft>
              <a:buClr>
                <a:schemeClr val="dk1"/>
              </a:buClr>
              <a:buSzPts val="2800"/>
              <a:buChar char="•"/>
            </a:pPr>
            <a:r>
              <a:rPr lang="en-US" u="sng">
                <a:solidFill>
                  <a:schemeClr val="hlink"/>
                </a:solidFill>
                <a:hlinkClick r:id="rId3"/>
              </a:rPr>
              <a:t>Example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US"/>
              <a:t>What does it look like?</a:t>
            </a:r>
            <a:endParaRPr/>
          </a:p>
        </p:txBody>
      </p:sp>
      <p:pic>
        <p:nvPicPr>
          <p:cNvPr id="153" name="Google Shape;153;p6"/>
          <p:cNvPicPr preferRelativeResize="0"/>
          <p:nvPr>
            <p:ph idx="1" type="body"/>
          </p:nvPr>
        </p:nvPicPr>
        <p:blipFill rotWithShape="1">
          <a:blip r:embed="rId3">
            <a:alphaModFix/>
          </a:blip>
          <a:srcRect b="0" l="0" r="0" t="0"/>
          <a:stretch/>
        </p:blipFill>
        <p:spPr>
          <a:xfrm>
            <a:off x="838200" y="1407958"/>
            <a:ext cx="9049610" cy="52071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US"/>
              <a:t>API(Application Programming Interface)</a:t>
            </a:r>
            <a:endParaRPr/>
          </a:p>
        </p:txBody>
      </p:sp>
      <p:sp>
        <p:nvSpPr>
          <p:cNvPr id="159" name="Google Shape;159;p7"/>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An API is a way that two applications can talk to each other and transfer information</a:t>
            </a:r>
            <a:endParaRPr/>
          </a:p>
          <a:p>
            <a:pPr indent="-228600" lvl="0" marL="228600" rtl="0" algn="l">
              <a:lnSpc>
                <a:spcPct val="100000"/>
              </a:lnSpc>
              <a:spcBef>
                <a:spcPts val="1000"/>
              </a:spcBef>
              <a:spcAft>
                <a:spcPts val="0"/>
              </a:spcAft>
              <a:buClr>
                <a:schemeClr val="dk1"/>
              </a:buClr>
              <a:buSzPts val="2800"/>
              <a:buChar char="•"/>
            </a:pPr>
            <a:r>
              <a:rPr lang="en-US"/>
              <a:t>API is a tool that make a website’s data accessible for another computer</a:t>
            </a:r>
            <a:endParaRPr/>
          </a:p>
          <a:p>
            <a:pPr indent="0" lvl="0" marL="0" rtl="0" algn="l">
              <a:lnSpc>
                <a:spcPct val="100000"/>
              </a:lnSpc>
              <a:spcBef>
                <a:spcPts val="1000"/>
              </a:spcBef>
              <a:spcAft>
                <a:spcPts val="0"/>
              </a:spcAft>
              <a:buClr>
                <a:schemeClr val="dk1"/>
              </a:buClr>
              <a:buSzPts val="2800"/>
              <a:buNone/>
            </a:pPr>
            <a:r>
              <a:t/>
            </a:r>
            <a:endParaRPr/>
          </a:p>
        </p:txBody>
      </p:sp>
      <p:pic>
        <p:nvPicPr>
          <p:cNvPr id="160" name="Google Shape;160;p7"/>
          <p:cNvPicPr preferRelativeResize="0"/>
          <p:nvPr/>
        </p:nvPicPr>
        <p:blipFill rotWithShape="1">
          <a:blip r:embed="rId3">
            <a:alphaModFix/>
          </a:blip>
          <a:srcRect b="0" l="0" r="0" t="0"/>
          <a:stretch/>
        </p:blipFill>
        <p:spPr>
          <a:xfrm>
            <a:off x="419100" y="4416425"/>
            <a:ext cx="11353800" cy="13556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US"/>
              <a:t>HTTP Response(Using an API)</a:t>
            </a:r>
            <a:endParaRPr/>
          </a:p>
        </p:txBody>
      </p:sp>
      <p:sp>
        <p:nvSpPr>
          <p:cNvPr id="166" name="Google Shape;166;p8"/>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When a HTTP response is sent to the client, the data that comes in the response is formatted in a nice accessible format such as JSON</a:t>
            </a:r>
            <a:endParaRPr/>
          </a:p>
          <a:p>
            <a:pPr indent="-228600" lvl="0" marL="228600" rtl="0" algn="l">
              <a:lnSpc>
                <a:spcPct val="100000"/>
              </a:lnSpc>
              <a:spcBef>
                <a:spcPts val="1000"/>
              </a:spcBef>
              <a:spcAft>
                <a:spcPts val="0"/>
              </a:spcAft>
              <a:buClr>
                <a:schemeClr val="dk1"/>
              </a:buClr>
              <a:buSzPts val="2800"/>
              <a:buChar char="•"/>
            </a:pPr>
            <a:r>
              <a:rPr lang="en-US"/>
              <a:t>Example:</a:t>
            </a:r>
            <a:endParaRPr/>
          </a:p>
        </p:txBody>
      </p:sp>
      <p:pic>
        <p:nvPicPr>
          <p:cNvPr id="167" name="Google Shape;167;p8"/>
          <p:cNvPicPr preferRelativeResize="0"/>
          <p:nvPr/>
        </p:nvPicPr>
        <p:blipFill rotWithShape="1">
          <a:blip r:embed="rId3">
            <a:alphaModFix/>
          </a:blip>
          <a:srcRect b="0" l="0" r="0" t="0"/>
          <a:stretch/>
        </p:blipFill>
        <p:spPr>
          <a:xfrm>
            <a:off x="3078163" y="3432175"/>
            <a:ext cx="7264400" cy="306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rushVTI">
  <a:themeElements>
    <a:clrScheme name="AnalogousFromLightSeedRightStep">
      <a:dk1>
        <a:srgbClr val="000000"/>
      </a:dk1>
      <a:lt1>
        <a:srgbClr val="FFFFFF"/>
      </a:lt1>
      <a:dk2>
        <a:srgbClr val="243541"/>
      </a:dk2>
      <a:lt2>
        <a:srgbClr val="E8E4E2"/>
      </a:lt2>
      <a:accent1>
        <a:srgbClr val="83A6BC"/>
      </a:accent1>
      <a:accent2>
        <a:srgbClr val="7F8BBA"/>
      </a:accent2>
      <a:accent3>
        <a:srgbClr val="A196C6"/>
      </a:accent3>
      <a:accent4>
        <a:srgbClr val="A47FBA"/>
      </a:accent4>
      <a:accent5>
        <a:srgbClr val="C492C2"/>
      </a:accent5>
      <a:accent6>
        <a:srgbClr val="BA7F9E"/>
      </a:accent6>
      <a:hlink>
        <a:srgbClr val="A6775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rushVTI">
  <a:themeElements>
    <a:clrScheme name="AnalogousFromLightSeedRightStep">
      <a:dk1>
        <a:srgbClr val="000000"/>
      </a:dk1>
      <a:lt1>
        <a:srgbClr val="FFFFFF"/>
      </a:lt1>
      <a:dk2>
        <a:srgbClr val="243541"/>
      </a:dk2>
      <a:lt2>
        <a:srgbClr val="E8E4E2"/>
      </a:lt2>
      <a:accent1>
        <a:srgbClr val="83A6BC"/>
      </a:accent1>
      <a:accent2>
        <a:srgbClr val="7F8BBA"/>
      </a:accent2>
      <a:accent3>
        <a:srgbClr val="A196C6"/>
      </a:accent3>
      <a:accent4>
        <a:srgbClr val="A47FBA"/>
      </a:accent4>
      <a:accent5>
        <a:srgbClr val="C492C2"/>
      </a:accent5>
      <a:accent6>
        <a:srgbClr val="BA7F9E"/>
      </a:accent6>
      <a:hlink>
        <a:srgbClr val="A6775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2021-04-23T05:49:07Z</dcterms:created>
  <dc:creator>Biedermann, Brandon</dc:creator>
</cp:coreProperties>
</file>