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60" r:id="rId4"/>
    <p:sldId id="264" r:id="rId5"/>
    <p:sldId id="262" r:id="rId6"/>
    <p:sldId id="263" r:id="rId7"/>
    <p:sldId id="266" r:id="rId8"/>
    <p:sldId id="267" r:id="rId9"/>
    <p:sldId id="268" r:id="rId10"/>
    <p:sldId id="269" r:id="rId11"/>
    <p:sldId id="270" r:id="rId12"/>
    <p:sldId id="271" r:id="rId13"/>
    <p:sldId id="272"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1218-2987-470A-BFF8-B52DAB926845}" type="datetimeFigureOut">
              <a:rPr lang="en-US" smtClean="0"/>
              <a:pPr/>
              <a:t>3/8/2021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06F96-C454-4C65-96ED-3DEBBBEBF1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606F96-C454-4C65-96ED-3DEBBBEBF1BB}"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75574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2463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060801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5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48265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6D5B3-1D07-4644-9DF4-3165F5E9650B}"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67601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96D5B3-1D07-4644-9DF4-3165F5E9650B}"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60365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920594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59786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6D5B3-1D07-4644-9DF4-3165F5E9650B}"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83238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96D5B3-1D07-4644-9DF4-3165F5E9650B}"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74226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26733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96D5B3-1D07-4644-9DF4-3165F5E9650B}" type="datetimeFigureOut">
              <a:rPr lang="en-US" smtClean="0"/>
              <a:pPr/>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39513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6D5B3-1D07-4644-9DF4-3165F5E9650B}"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55104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6D5B3-1D07-4644-9DF4-3165F5E9650B}" type="datetimeFigureOut">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107360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21391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6D5B3-1D07-4644-9DF4-3165F5E9650B}"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5B8A-F9C1-4900-B8C7-AE250BF65B36}" type="slidenum">
              <a:rPr lang="en-US" smtClean="0"/>
              <a:pPr/>
              <a:t>‹#›</a:t>
            </a:fld>
            <a:endParaRPr lang="en-US"/>
          </a:p>
        </p:txBody>
      </p:sp>
    </p:spTree>
    <p:extLst>
      <p:ext uri="{BB962C8B-B14F-4D97-AF65-F5344CB8AC3E}">
        <p14:creationId xmlns:p14="http://schemas.microsoft.com/office/powerpoint/2010/main" val="328832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C96D5B3-1D07-4644-9DF4-3165F5E9650B}" type="datetimeFigureOut">
              <a:rPr lang="en-US" smtClean="0"/>
              <a:pPr/>
              <a:t>3/8/2021</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F85B8A-F9C1-4900-B8C7-AE250BF65B36}" type="slidenum">
              <a:rPr lang="en-US" smtClean="0"/>
              <a:pPr/>
              <a:t>‹#›</a:t>
            </a:fld>
            <a:endParaRPr lang="en-US"/>
          </a:p>
        </p:txBody>
      </p:sp>
    </p:spTree>
    <p:extLst>
      <p:ext uri="{BB962C8B-B14F-4D97-AF65-F5344CB8AC3E}">
        <p14:creationId xmlns:p14="http://schemas.microsoft.com/office/powerpoint/2010/main" val="190837371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
            <a:ext cx="7772400" cy="762000"/>
          </a:xfrm>
        </p:spPr>
        <p:txBody>
          <a:bodyPr>
            <a:normAutofit fontScale="90000"/>
          </a:bodyPr>
          <a:lstStyle/>
          <a:p>
            <a:r>
              <a:rPr lang="en-US" dirty="0"/>
              <a:t>Group-2</a:t>
            </a:r>
          </a:p>
        </p:txBody>
      </p:sp>
      <p:sp>
        <p:nvSpPr>
          <p:cNvPr id="3" name="Subtitle 2"/>
          <p:cNvSpPr>
            <a:spLocks noGrp="1"/>
          </p:cNvSpPr>
          <p:nvPr>
            <p:ph type="subTitle" idx="1"/>
          </p:nvPr>
        </p:nvSpPr>
        <p:spPr>
          <a:xfrm>
            <a:off x="2429022" y="952500"/>
            <a:ext cx="6400800" cy="4038600"/>
          </a:xfrm>
        </p:spPr>
        <p:txBody>
          <a:bodyPr/>
          <a:lstStyle/>
          <a:p>
            <a:pPr algn="r"/>
            <a:r>
              <a:rPr lang="en-US" dirty="0"/>
              <a:t>Members:</a:t>
            </a:r>
          </a:p>
          <a:p>
            <a:pPr algn="r"/>
            <a:r>
              <a:rPr lang="en-US" dirty="0"/>
              <a:t>1. </a:t>
            </a:r>
            <a:r>
              <a:rPr lang="en-US" dirty="0" err="1">
                <a:latin typeface="Bodoni MT" panose="02070603080606020203" pitchFamily="18" charset="0"/>
              </a:rPr>
              <a:t>Shamit</a:t>
            </a:r>
            <a:r>
              <a:rPr lang="en-US" dirty="0">
                <a:latin typeface="Bodoni MT" panose="02070603080606020203" pitchFamily="18" charset="0"/>
              </a:rPr>
              <a:t> </a:t>
            </a:r>
            <a:r>
              <a:rPr lang="en-US" dirty="0" err="1">
                <a:latin typeface="Bodoni MT" panose="02070603080606020203" pitchFamily="18" charset="0"/>
              </a:rPr>
              <a:t>Nibras</a:t>
            </a:r>
            <a:r>
              <a:rPr lang="en-US" dirty="0">
                <a:latin typeface="Bodoni MT" panose="02070603080606020203" pitchFamily="18" charset="0"/>
              </a:rPr>
              <a:t>  19-40117-1 </a:t>
            </a:r>
          </a:p>
          <a:p>
            <a:pPr algn="r"/>
            <a:r>
              <a:rPr lang="en-US" dirty="0">
                <a:latin typeface="Bodoni MT" panose="02070603080606020203" pitchFamily="18" charset="0"/>
              </a:rPr>
              <a:t>2.  </a:t>
            </a:r>
            <a:r>
              <a:rPr lang="en-US" dirty="0" err="1">
                <a:latin typeface="Bodoni MT" panose="02070603080606020203" pitchFamily="18" charset="0"/>
              </a:rPr>
              <a:t>Mehedi</a:t>
            </a:r>
            <a:r>
              <a:rPr lang="en-US" dirty="0">
                <a:latin typeface="Bodoni MT" panose="02070603080606020203" pitchFamily="18" charset="0"/>
              </a:rPr>
              <a:t> </a:t>
            </a:r>
            <a:r>
              <a:rPr lang="en-US" dirty="0" err="1">
                <a:latin typeface="Bodoni MT" panose="02070603080606020203" pitchFamily="18" charset="0"/>
              </a:rPr>
              <a:t>Hasan</a:t>
            </a:r>
            <a:r>
              <a:rPr lang="en-US" dirty="0">
                <a:latin typeface="Bodoni MT" panose="02070603080606020203" pitchFamily="18" charset="0"/>
              </a:rPr>
              <a:t>  19-40651-1 </a:t>
            </a:r>
          </a:p>
          <a:p>
            <a:pPr algn="r"/>
            <a:r>
              <a:rPr lang="en-US" dirty="0">
                <a:latin typeface="Bodoni MT" panose="02070603080606020203" pitchFamily="18" charset="0"/>
              </a:rPr>
              <a:t>3. </a:t>
            </a:r>
            <a:r>
              <a:rPr lang="en-US" dirty="0" err="1">
                <a:latin typeface="Bodoni MT" panose="02070603080606020203" pitchFamily="18" charset="0"/>
              </a:rPr>
              <a:t>Md</a:t>
            </a:r>
            <a:r>
              <a:rPr lang="en-US" dirty="0">
                <a:latin typeface="Bodoni MT" panose="02070603080606020203" pitchFamily="18" charset="0"/>
              </a:rPr>
              <a:t> </a:t>
            </a:r>
            <a:r>
              <a:rPr lang="en-US" dirty="0" err="1">
                <a:latin typeface="Bodoni MT" panose="02070603080606020203" pitchFamily="18" charset="0"/>
              </a:rPr>
              <a:t>Naymul</a:t>
            </a:r>
            <a:r>
              <a:rPr lang="en-US" dirty="0">
                <a:latin typeface="Bodoni MT" panose="02070603080606020203" pitchFamily="18" charset="0"/>
              </a:rPr>
              <a:t> Islam 19-40125-1</a:t>
            </a:r>
          </a:p>
          <a:p>
            <a:pPr algn="r"/>
            <a:r>
              <a:rPr lang="en-US" dirty="0">
                <a:latin typeface="Bodoni MT" panose="02070603080606020203" pitchFamily="18" charset="0"/>
              </a:rPr>
              <a:t>4.Md </a:t>
            </a:r>
            <a:r>
              <a:rPr lang="en-US" dirty="0" err="1">
                <a:latin typeface="Bodoni MT" panose="02070603080606020203" pitchFamily="18" charset="0"/>
              </a:rPr>
              <a:t>Rashedul</a:t>
            </a:r>
            <a:r>
              <a:rPr lang="en-US" dirty="0">
                <a:latin typeface="Bodoni MT" panose="02070603080606020203" pitchFamily="18" charset="0"/>
              </a:rPr>
              <a:t> Islam 19-40559-1</a:t>
            </a:r>
          </a:p>
        </p:txBody>
      </p:sp>
      <p:sp>
        <p:nvSpPr>
          <p:cNvPr id="4" name="Rectangle 3"/>
          <p:cNvSpPr/>
          <p:nvPr/>
        </p:nvSpPr>
        <p:spPr>
          <a:xfrm>
            <a:off x="314178" y="3429000"/>
            <a:ext cx="7305822" cy="2895600"/>
          </a:xfrm>
          <a:prstGeom prst="rect">
            <a:avLst/>
          </a:prstGeom>
          <a:solidFill>
            <a:schemeClr val="accent6">
              <a:lumMod val="50000"/>
            </a:schemeClr>
          </a:solidFill>
        </p:spPr>
        <p:style>
          <a:lnRef idx="3">
            <a:schemeClr val="lt1"/>
          </a:lnRef>
          <a:fillRef idx="1">
            <a:schemeClr val="accent2"/>
          </a:fillRef>
          <a:effectRef idx="1">
            <a:schemeClr val="accent2"/>
          </a:effectRef>
          <a:fontRef idx="minor">
            <a:schemeClr val="lt1"/>
          </a:fontRef>
        </p:style>
        <p:txBody>
          <a:bodyPr rtlCol="0" anchor="ctr"/>
          <a:lstStyle/>
          <a:p>
            <a:pPr defTabSz="1828800" hangingPunct="0"/>
            <a:endParaRPr lang="en-US" sz="2800" dirty="0">
              <a:solidFill>
                <a:srgbClr val="000000"/>
              </a:solidFill>
              <a:latin typeface="Bodoni MT" panose="02070603080606020203" pitchFamily="18" charset="0"/>
              <a:sym typeface="Calibri"/>
            </a:endParaRPr>
          </a:p>
          <a:p>
            <a:pPr defTabSz="1828800" hangingPunct="0"/>
            <a:r>
              <a:rPr lang="en-US" sz="2800" dirty="0">
                <a:solidFill>
                  <a:srgbClr val="000000"/>
                </a:solidFill>
                <a:latin typeface="Bodoni MT" panose="02070603080606020203" pitchFamily="18" charset="0"/>
                <a:sym typeface="Calibri"/>
              </a:rPr>
              <a:t>Submitted to:</a:t>
            </a:r>
          </a:p>
          <a:p>
            <a:endParaRPr lang="en-US" sz="2800" b="1" dirty="0">
              <a:latin typeface="Bodoni MT" panose="02070603080606020203" pitchFamily="18" charset="0"/>
            </a:endParaRPr>
          </a:p>
          <a:p>
            <a:r>
              <a:rPr lang="en-US" sz="2800" b="1" dirty="0">
                <a:latin typeface="Bodoni MT" panose="02070603080606020203" pitchFamily="18" charset="0"/>
              </a:rPr>
              <a:t>Dr. </a:t>
            </a:r>
            <a:r>
              <a:rPr lang="en-US" sz="2800" b="1" dirty="0" err="1">
                <a:latin typeface="Bodoni MT" panose="02070603080606020203" pitchFamily="18" charset="0"/>
              </a:rPr>
              <a:t>Razib</a:t>
            </a:r>
            <a:r>
              <a:rPr lang="en-US" sz="2800" b="1" dirty="0">
                <a:latin typeface="Bodoni MT" panose="02070603080606020203" pitchFamily="18" charset="0"/>
              </a:rPr>
              <a:t> </a:t>
            </a:r>
            <a:r>
              <a:rPr lang="en-US" sz="2800" b="1" dirty="0" err="1">
                <a:latin typeface="Bodoni MT" panose="02070603080606020203" pitchFamily="18" charset="0"/>
              </a:rPr>
              <a:t>Hayat</a:t>
            </a:r>
            <a:r>
              <a:rPr lang="en-US" sz="2800" b="1" dirty="0">
                <a:latin typeface="Bodoni MT" panose="02070603080606020203" pitchFamily="18" charset="0"/>
              </a:rPr>
              <a:t> Khan</a:t>
            </a:r>
          </a:p>
          <a:p>
            <a:r>
              <a:rPr lang="en-US" sz="2800" dirty="0">
                <a:latin typeface="Bodoni MT" panose="02070603080606020203" pitchFamily="18" charset="0"/>
              </a:rPr>
              <a:t>Assistant Professor, CS</a:t>
            </a:r>
          </a:p>
          <a:p>
            <a:r>
              <a:rPr lang="en-US" sz="2800" dirty="0">
                <a:solidFill>
                  <a:srgbClr val="000000"/>
                </a:solidFill>
                <a:latin typeface="Bodoni MT" panose="02070603080606020203" pitchFamily="18" charset="0"/>
                <a:sym typeface="Calibri"/>
              </a:rPr>
              <a:t>American International University - Bangladesh</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0A05B-8C3C-4C4C-872D-3E2D2EE116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609600"/>
            <a:ext cx="2442028" cy="4876800"/>
          </a:xfrm>
          <a:prstGeom prst="rect">
            <a:avLst/>
          </a:prstGeom>
        </p:spPr>
      </p:pic>
      <p:pic>
        <p:nvPicPr>
          <p:cNvPr id="6" name="Picture 5">
            <a:extLst>
              <a:ext uri="{FF2B5EF4-FFF2-40B4-BE49-F238E27FC236}">
                <a16:creationId xmlns:a16="http://schemas.microsoft.com/office/drawing/2014/main" id="{5C924A3C-4A67-4304-8613-9811BB4A6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7574" y="635002"/>
            <a:ext cx="2442028" cy="4876798"/>
          </a:xfrm>
          <a:prstGeom prst="rect">
            <a:avLst/>
          </a:prstGeom>
        </p:spPr>
      </p:pic>
    </p:spTree>
    <p:extLst>
      <p:ext uri="{BB962C8B-B14F-4D97-AF65-F5344CB8AC3E}">
        <p14:creationId xmlns:p14="http://schemas.microsoft.com/office/powerpoint/2010/main" val="145135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F3AEC-6F98-44BD-9C91-BB30C430CF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33400"/>
            <a:ext cx="2480186" cy="4953000"/>
          </a:xfrm>
          <a:prstGeom prst="rect">
            <a:avLst/>
          </a:prstGeom>
        </p:spPr>
      </p:pic>
      <p:pic>
        <p:nvPicPr>
          <p:cNvPr id="5" name="Picture 4">
            <a:extLst>
              <a:ext uri="{FF2B5EF4-FFF2-40B4-BE49-F238E27FC236}">
                <a16:creationId xmlns:a16="http://schemas.microsoft.com/office/drawing/2014/main" id="{89B86498-5576-4477-AC37-A7ABEFA273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533400"/>
            <a:ext cx="2480186" cy="4953000"/>
          </a:xfrm>
          <a:prstGeom prst="rect">
            <a:avLst/>
          </a:prstGeom>
        </p:spPr>
      </p:pic>
    </p:spTree>
    <p:extLst>
      <p:ext uri="{BB962C8B-B14F-4D97-AF65-F5344CB8AC3E}">
        <p14:creationId xmlns:p14="http://schemas.microsoft.com/office/powerpoint/2010/main" val="353772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083A-615F-4805-8C5C-3B4C40A62A4C}"/>
              </a:ext>
            </a:extLst>
          </p:cNvPr>
          <p:cNvSpPr>
            <a:spLocks noGrp="1"/>
          </p:cNvSpPr>
          <p:nvPr>
            <p:ph type="title"/>
          </p:nvPr>
        </p:nvSpPr>
        <p:spPr>
          <a:xfrm>
            <a:off x="609600" y="304800"/>
            <a:ext cx="1067254" cy="970450"/>
          </a:xfrm>
        </p:spPr>
        <p:txBody>
          <a:bodyPr/>
          <a:lstStyle/>
          <a:p>
            <a:pPr algn="l"/>
            <a:r>
              <a:rPr lang="en-US" dirty="0">
                <a:solidFill>
                  <a:schemeClr val="accent2">
                    <a:lumMod val="75000"/>
                  </a:schemeClr>
                </a:solidFill>
                <a:latin typeface="Bell MT" panose="02020503060305020303" pitchFamily="18" charset="0"/>
              </a:rPr>
              <a:t>Jira</a:t>
            </a:r>
          </a:p>
        </p:txBody>
      </p:sp>
      <p:pic>
        <p:nvPicPr>
          <p:cNvPr id="4" name="Picture 3">
            <a:extLst>
              <a:ext uri="{FF2B5EF4-FFF2-40B4-BE49-F238E27FC236}">
                <a16:creationId xmlns:a16="http://schemas.microsoft.com/office/drawing/2014/main" id="{B536EF7F-45DD-48B8-9678-7ADED4720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176033"/>
            <a:ext cx="4370887" cy="2046034"/>
          </a:xfrm>
          <a:prstGeom prst="rect">
            <a:avLst/>
          </a:prstGeom>
        </p:spPr>
      </p:pic>
      <p:pic>
        <p:nvPicPr>
          <p:cNvPr id="6" name="Picture 5">
            <a:extLst>
              <a:ext uri="{FF2B5EF4-FFF2-40B4-BE49-F238E27FC236}">
                <a16:creationId xmlns:a16="http://schemas.microsoft.com/office/drawing/2014/main" id="{41A96720-1ECA-4B40-83C2-35F7F9136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296923"/>
            <a:ext cx="6496317" cy="1800712"/>
          </a:xfrm>
          <a:prstGeom prst="rect">
            <a:avLst/>
          </a:prstGeom>
        </p:spPr>
      </p:pic>
      <p:pic>
        <p:nvPicPr>
          <p:cNvPr id="8" name="Picture 7">
            <a:extLst>
              <a:ext uri="{FF2B5EF4-FFF2-40B4-BE49-F238E27FC236}">
                <a16:creationId xmlns:a16="http://schemas.microsoft.com/office/drawing/2014/main" id="{19927BBB-3A73-49D8-9D4D-85D8D2144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00" y="4275856"/>
            <a:ext cx="8340570" cy="1800712"/>
          </a:xfrm>
          <a:prstGeom prst="rect">
            <a:avLst/>
          </a:prstGeom>
        </p:spPr>
      </p:pic>
    </p:spTree>
    <p:extLst>
      <p:ext uri="{BB962C8B-B14F-4D97-AF65-F5344CB8AC3E}">
        <p14:creationId xmlns:p14="http://schemas.microsoft.com/office/powerpoint/2010/main" val="335738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E624A4-C124-4929-B4D1-8A4588C4E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0054"/>
            <a:ext cx="5702867" cy="3074159"/>
          </a:xfrm>
          <a:prstGeom prst="rect">
            <a:avLst/>
          </a:prstGeom>
        </p:spPr>
      </p:pic>
      <p:pic>
        <p:nvPicPr>
          <p:cNvPr id="5" name="Picture 4">
            <a:extLst>
              <a:ext uri="{FF2B5EF4-FFF2-40B4-BE49-F238E27FC236}">
                <a16:creationId xmlns:a16="http://schemas.microsoft.com/office/drawing/2014/main" id="{4CECFB4C-1BB1-47BD-B8D9-CD8B484E3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3690058"/>
            <a:ext cx="4147625" cy="2430106"/>
          </a:xfrm>
          <a:prstGeom prst="rect">
            <a:avLst/>
          </a:prstGeom>
        </p:spPr>
      </p:pic>
      <p:pic>
        <p:nvPicPr>
          <p:cNvPr id="4" name="Picture 3">
            <a:extLst>
              <a:ext uri="{FF2B5EF4-FFF2-40B4-BE49-F238E27FC236}">
                <a16:creationId xmlns:a16="http://schemas.microsoft.com/office/drawing/2014/main" id="{68E5B62D-06D4-4096-A71F-E6CB1256B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06" y="3429000"/>
            <a:ext cx="4343400" cy="3074159"/>
          </a:xfrm>
          <a:prstGeom prst="rect">
            <a:avLst/>
          </a:prstGeom>
        </p:spPr>
      </p:pic>
    </p:spTree>
    <p:extLst>
      <p:ext uri="{BB962C8B-B14F-4D97-AF65-F5344CB8AC3E}">
        <p14:creationId xmlns:p14="http://schemas.microsoft.com/office/powerpoint/2010/main" val="398775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6B9E1D-C43C-4C53-818A-28C0D8EE733D}"/>
              </a:ext>
            </a:extLst>
          </p:cNvPr>
          <p:cNvPicPr>
            <a:picLocks noChangeAspect="1"/>
          </p:cNvPicPr>
          <p:nvPr/>
        </p:nvPicPr>
        <p:blipFill>
          <a:blip r:embed="rId2"/>
          <a:stretch>
            <a:fillRect/>
          </a:stretch>
        </p:blipFill>
        <p:spPr>
          <a:xfrm>
            <a:off x="189906" y="959792"/>
            <a:ext cx="8764188" cy="49384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966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27B6FB1-602F-4C07-B817-DF4F2062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815" y="2590800"/>
            <a:ext cx="3944816" cy="3810000"/>
          </a:xfrm>
          <a:prstGeom prst="rect">
            <a:avLst/>
          </a:prstGeom>
        </p:spPr>
      </p:pic>
      <p:sp>
        <p:nvSpPr>
          <p:cNvPr id="13" name="Title 12">
            <a:extLst>
              <a:ext uri="{FF2B5EF4-FFF2-40B4-BE49-F238E27FC236}">
                <a16:creationId xmlns:a16="http://schemas.microsoft.com/office/drawing/2014/main" id="{0207F109-082B-4AF5-AEEC-C41D1FF0CC8A}"/>
              </a:ext>
            </a:extLst>
          </p:cNvPr>
          <p:cNvSpPr>
            <a:spLocks noGrp="1"/>
          </p:cNvSpPr>
          <p:nvPr>
            <p:ph type="title"/>
          </p:nvPr>
        </p:nvSpPr>
        <p:spPr>
          <a:xfrm>
            <a:off x="381000" y="1143000"/>
            <a:ext cx="4021469" cy="970450"/>
          </a:xfrm>
        </p:spPr>
        <p:txBody>
          <a:bodyPr/>
          <a:lstStyle/>
          <a:p>
            <a:r>
              <a:rPr lang="en-US" sz="4000" dirty="0">
                <a:latin typeface="Algerian" panose="04020705040A02060702" pitchFamily="82" charset="0"/>
              </a:rPr>
              <a:t>Project Title:</a:t>
            </a:r>
            <a:endParaRPr lang="en-US" dirty="0"/>
          </a:p>
        </p:txBody>
      </p:sp>
      <p:sp>
        <p:nvSpPr>
          <p:cNvPr id="17" name="TextBox 16">
            <a:extLst>
              <a:ext uri="{FF2B5EF4-FFF2-40B4-BE49-F238E27FC236}">
                <a16:creationId xmlns:a16="http://schemas.microsoft.com/office/drawing/2014/main" id="{E8FC06E3-BAD2-4B73-8E57-6012632E245E}"/>
              </a:ext>
            </a:extLst>
          </p:cNvPr>
          <p:cNvSpPr txBox="1"/>
          <p:nvPr/>
        </p:nvSpPr>
        <p:spPr>
          <a:xfrm>
            <a:off x="134815" y="4282886"/>
            <a:ext cx="4572000" cy="923330"/>
          </a:xfrm>
          <a:prstGeom prst="rect">
            <a:avLst/>
          </a:prstGeom>
          <a:noFill/>
        </p:spPr>
        <p:txBody>
          <a:bodyPr wrap="square">
            <a:spAutoFit/>
          </a:bodyPr>
          <a:lstStyle/>
          <a:p>
            <a:pPr algn="ctr"/>
            <a:r>
              <a:rPr lang="en-US" sz="5400" dirty="0">
                <a:solidFill>
                  <a:schemeClr val="tx1">
                    <a:lumMod val="65000"/>
                  </a:schemeClr>
                </a:solidFill>
                <a:latin typeface="Algerian" panose="04020705040A02060702" pitchFamily="82" charset="0"/>
              </a:rPr>
              <a:t>E-Medicare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fontScale="90000"/>
          </a:bodyPr>
          <a:lstStyle/>
          <a:p>
            <a:r>
              <a:rPr lang="en-US" sz="5300" u="sng" dirty="0">
                <a:solidFill>
                  <a:schemeClr val="accent2">
                    <a:lumMod val="75000"/>
                  </a:schemeClr>
                </a:solidFill>
                <a:effectLst>
                  <a:outerShdw blurRad="38100" dist="38100" dir="2700000" algn="tl">
                    <a:srgbClr val="000000">
                      <a:alpha val="43137"/>
                    </a:srgbClr>
                  </a:outerShdw>
                </a:effectLst>
                <a:latin typeface="Bodoni MT" panose="02070603080606020203" pitchFamily="18" charset="0"/>
              </a:rPr>
              <a:t>Does The Project Have A Clear Target Market Or Audience??</a:t>
            </a:r>
            <a:br>
              <a:rPr lang="en-US" sz="4800" u="sng" dirty="0">
                <a:solidFill>
                  <a:schemeClr val="accent1"/>
                </a:solidFill>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643597" y="2438400"/>
            <a:ext cx="8077200" cy="1219200"/>
          </a:xfrm>
        </p:spPr>
        <p:txBody>
          <a:bodyPr>
            <a:noAutofit/>
          </a:bodyPr>
          <a:lstStyle/>
          <a:p>
            <a:pPr>
              <a:buFont typeface="Courier New" panose="02070309020205020404" pitchFamily="49" charset="0"/>
              <a:buChar char="o"/>
            </a:pPr>
            <a:r>
              <a:rPr lang="en-US" sz="3400" dirty="0">
                <a:latin typeface="Bodoni MT" panose="02070603080606020203" pitchFamily="18" charset="0"/>
              </a:rPr>
              <a:t>Yes, the project has clear target market or audience.</a:t>
            </a:r>
          </a:p>
        </p:txBody>
      </p:sp>
      <p:sp>
        <p:nvSpPr>
          <p:cNvPr id="5" name="TextBox 4">
            <a:extLst>
              <a:ext uri="{FF2B5EF4-FFF2-40B4-BE49-F238E27FC236}">
                <a16:creationId xmlns:a16="http://schemas.microsoft.com/office/drawing/2014/main" id="{5F0077A0-6EC0-42D3-8F4F-589523008016}"/>
              </a:ext>
            </a:extLst>
          </p:cNvPr>
          <p:cNvSpPr txBox="1"/>
          <p:nvPr/>
        </p:nvSpPr>
        <p:spPr>
          <a:xfrm>
            <a:off x="1600199" y="3638843"/>
            <a:ext cx="7306995" cy="830997"/>
          </a:xfrm>
          <a:prstGeom prst="rect">
            <a:avLst/>
          </a:prstGeom>
          <a:noFill/>
        </p:spPr>
        <p:txBody>
          <a:bodyPr wrap="square">
            <a:spAutoFit/>
          </a:bodyPr>
          <a:lstStyle/>
          <a:p>
            <a:r>
              <a:rPr lang="en-US" sz="2400" b="0" i="1" dirty="0">
                <a:solidFill>
                  <a:schemeClr val="tx1">
                    <a:lumMod val="85000"/>
                  </a:schemeClr>
                </a:solidFill>
                <a:effectLst/>
                <a:latin typeface="Bodoni MT" panose="02070603080606020203" pitchFamily="18" charset="0"/>
              </a:rPr>
              <a:t>Our main targeted market or audience is </a:t>
            </a:r>
            <a:r>
              <a:rPr lang="en-US" sz="2400" i="1" dirty="0">
                <a:solidFill>
                  <a:schemeClr val="tx1">
                    <a:lumMod val="85000"/>
                  </a:schemeClr>
                </a:solidFill>
                <a:latin typeface="Bodoni MT" panose="02070603080606020203" pitchFamily="18" charset="0"/>
              </a:rPr>
              <a:t>Medical</a:t>
            </a:r>
            <a:r>
              <a:rPr lang="en-US" sz="2400" b="0" i="1" dirty="0">
                <a:solidFill>
                  <a:schemeClr val="tx1">
                    <a:lumMod val="85000"/>
                  </a:schemeClr>
                </a:solidFill>
                <a:effectLst/>
                <a:latin typeface="Bodoni MT" panose="02070603080606020203" pitchFamily="18" charset="0"/>
              </a:rPr>
              <a:t> sector of Bangladesh.</a:t>
            </a:r>
            <a:endParaRPr lang="en-US" sz="2400" dirty="0">
              <a:solidFill>
                <a:schemeClr val="tx1">
                  <a:lumMod val="85000"/>
                </a:schemeClr>
              </a:solidFill>
              <a:latin typeface="Bodoni MT" panose="02070603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F8C36BC-0EA3-487A-99EB-823AEA6B97B8}"/>
              </a:ext>
            </a:extLst>
          </p:cNvPr>
          <p:cNvSpPr/>
          <p:nvPr/>
        </p:nvSpPr>
        <p:spPr>
          <a:xfrm>
            <a:off x="800101" y="4552069"/>
            <a:ext cx="1600200" cy="83819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600" dirty="0">
                <a:solidFill>
                  <a:schemeClr val="bg1">
                    <a:lumMod val="95000"/>
                    <a:lumOff val="5000"/>
                  </a:schemeClr>
                </a:solidFill>
                <a:latin typeface="Bodoni MT" panose="02070603080606020203" pitchFamily="18" charset="0"/>
              </a:rPr>
              <a:t>Nurse</a:t>
            </a:r>
          </a:p>
        </p:txBody>
      </p:sp>
      <p:sp>
        <p:nvSpPr>
          <p:cNvPr id="8" name="Rectangle: Rounded Corners 7">
            <a:extLst>
              <a:ext uri="{FF2B5EF4-FFF2-40B4-BE49-F238E27FC236}">
                <a16:creationId xmlns:a16="http://schemas.microsoft.com/office/drawing/2014/main" id="{DA0CA60A-B58C-4288-8B05-B4ABEC690CA2}"/>
              </a:ext>
            </a:extLst>
          </p:cNvPr>
          <p:cNvSpPr/>
          <p:nvPr/>
        </p:nvSpPr>
        <p:spPr>
          <a:xfrm>
            <a:off x="3375957" y="4724400"/>
            <a:ext cx="2552693" cy="7620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600" dirty="0">
                <a:solidFill>
                  <a:schemeClr val="bg1">
                    <a:lumMod val="95000"/>
                    <a:lumOff val="5000"/>
                  </a:schemeClr>
                </a:solidFill>
                <a:latin typeface="Bodoni MT" panose="02070603080606020203" pitchFamily="18" charset="0"/>
              </a:rPr>
              <a:t>Ambulance</a:t>
            </a:r>
          </a:p>
        </p:txBody>
      </p:sp>
      <p:sp>
        <p:nvSpPr>
          <p:cNvPr id="9" name="Rectangle: Rounded Corners 8">
            <a:extLst>
              <a:ext uri="{FF2B5EF4-FFF2-40B4-BE49-F238E27FC236}">
                <a16:creationId xmlns:a16="http://schemas.microsoft.com/office/drawing/2014/main" id="{A9A42CF1-AB69-44AB-9D9A-2E9DD67DD76D}"/>
              </a:ext>
            </a:extLst>
          </p:cNvPr>
          <p:cNvSpPr/>
          <p:nvPr/>
        </p:nvSpPr>
        <p:spPr>
          <a:xfrm>
            <a:off x="6584852" y="4628269"/>
            <a:ext cx="2319995" cy="76199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600" dirty="0">
                <a:solidFill>
                  <a:schemeClr val="bg1">
                    <a:lumMod val="95000"/>
                    <a:lumOff val="5000"/>
                  </a:schemeClr>
                </a:solidFill>
                <a:latin typeface="Bodoni MT" panose="02070603080606020203" pitchFamily="18" charset="0"/>
              </a:rPr>
              <a:t>Pharmacy</a:t>
            </a:r>
          </a:p>
        </p:txBody>
      </p:sp>
      <p:sp>
        <p:nvSpPr>
          <p:cNvPr id="10" name="Rectangle: Rounded Corners 9">
            <a:extLst>
              <a:ext uri="{FF2B5EF4-FFF2-40B4-BE49-F238E27FC236}">
                <a16:creationId xmlns:a16="http://schemas.microsoft.com/office/drawing/2014/main" id="{7CF1F9E6-DD82-4336-ABB6-B5453F568533}"/>
              </a:ext>
            </a:extLst>
          </p:cNvPr>
          <p:cNvSpPr/>
          <p:nvPr/>
        </p:nvSpPr>
        <p:spPr>
          <a:xfrm>
            <a:off x="2471811" y="2141807"/>
            <a:ext cx="4343400" cy="9906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5000" dirty="0">
                <a:solidFill>
                  <a:schemeClr val="bg1">
                    <a:lumMod val="95000"/>
                    <a:lumOff val="5000"/>
                  </a:schemeClr>
                </a:solidFill>
                <a:latin typeface="Bodoni MT" panose="02070603080606020203" pitchFamily="18" charset="0"/>
              </a:rPr>
              <a:t>E-Medicare</a:t>
            </a:r>
          </a:p>
        </p:txBody>
      </p:sp>
      <p:cxnSp>
        <p:nvCxnSpPr>
          <p:cNvPr id="27" name="Straight Connector 26">
            <a:extLst>
              <a:ext uri="{FF2B5EF4-FFF2-40B4-BE49-F238E27FC236}">
                <a16:creationId xmlns:a16="http://schemas.microsoft.com/office/drawing/2014/main" id="{A733ADEB-63C3-453A-8E50-AAC87F1B019A}"/>
              </a:ext>
            </a:extLst>
          </p:cNvPr>
          <p:cNvCxnSpPr>
            <a:cxnSpLocks/>
            <a:endCxn id="7" idx="0"/>
          </p:cNvCxnSpPr>
          <p:nvPr/>
        </p:nvCxnSpPr>
        <p:spPr>
          <a:xfrm>
            <a:off x="1600200" y="3866270"/>
            <a:ext cx="1" cy="6857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4A77DA-643C-478F-96CC-B75AA0DC9040}"/>
              </a:ext>
            </a:extLst>
          </p:cNvPr>
          <p:cNvCxnSpPr>
            <a:cxnSpLocks/>
          </p:cNvCxnSpPr>
          <p:nvPr/>
        </p:nvCxnSpPr>
        <p:spPr>
          <a:xfrm>
            <a:off x="0" y="589668"/>
            <a:ext cx="0" cy="15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921FB1-EBB2-427E-A597-62A20BAB7E46}"/>
              </a:ext>
            </a:extLst>
          </p:cNvPr>
          <p:cNvCxnSpPr>
            <a:cxnSpLocks/>
            <a:endCxn id="9" idx="0"/>
          </p:cNvCxnSpPr>
          <p:nvPr/>
        </p:nvCxnSpPr>
        <p:spPr>
          <a:xfrm>
            <a:off x="7744850" y="3866270"/>
            <a:ext cx="0" cy="7619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53E93E-33BB-475C-92CA-BB1D4C8197C3}"/>
              </a:ext>
            </a:extLst>
          </p:cNvPr>
          <p:cNvCxnSpPr/>
          <p:nvPr/>
        </p:nvCxnSpPr>
        <p:spPr>
          <a:xfrm>
            <a:off x="1600200" y="3866270"/>
            <a:ext cx="6144649"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2C8EE2-BB1B-4A5E-8764-80DCC1A02701}"/>
              </a:ext>
            </a:extLst>
          </p:cNvPr>
          <p:cNvCxnSpPr>
            <a:stCxn id="8" idx="0"/>
            <a:endCxn id="10" idx="2"/>
          </p:cNvCxnSpPr>
          <p:nvPr/>
        </p:nvCxnSpPr>
        <p:spPr>
          <a:xfrm flipH="1" flipV="1">
            <a:off x="4643511" y="3132407"/>
            <a:ext cx="8793" cy="1591993"/>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8B07448-1BB0-4EE9-AF73-B03346BA9FEE}"/>
              </a:ext>
            </a:extLst>
          </p:cNvPr>
          <p:cNvSpPr txBox="1"/>
          <p:nvPr/>
        </p:nvSpPr>
        <p:spPr>
          <a:xfrm>
            <a:off x="1356649" y="405002"/>
            <a:ext cx="7330147" cy="1415772"/>
          </a:xfrm>
          <a:prstGeom prst="rect">
            <a:avLst/>
          </a:prstGeom>
          <a:noFill/>
        </p:spPr>
        <p:txBody>
          <a:bodyPr wrap="square">
            <a:spAutoFit/>
          </a:bodyPr>
          <a:lstStyle/>
          <a:p>
            <a:r>
              <a:rPr lang="en-US" sz="3200" dirty="0">
                <a:solidFill>
                  <a:schemeClr val="tx1">
                    <a:lumMod val="85000"/>
                  </a:schemeClr>
                </a:solidFill>
                <a:latin typeface="Algerian" panose="04020705040A02060702" pitchFamily="82" charset="0"/>
              </a:rPr>
              <a:t>E-Medicare</a:t>
            </a:r>
          </a:p>
          <a:p>
            <a:r>
              <a:rPr lang="en-US" sz="3200" dirty="0">
                <a:solidFill>
                  <a:schemeClr val="tx1">
                    <a:lumMod val="85000"/>
                  </a:schemeClr>
                </a:solidFill>
                <a:latin typeface="Algerian" panose="04020705040A02060702" pitchFamily="82" charset="0"/>
              </a:rPr>
              <a:t>           </a:t>
            </a:r>
            <a:r>
              <a:rPr lang="en-US" sz="2200" dirty="0">
                <a:solidFill>
                  <a:schemeClr val="tx1">
                    <a:lumMod val="85000"/>
                  </a:schemeClr>
                </a:solidFill>
                <a:latin typeface="Bodoni MT" panose="02070603080606020203" pitchFamily="18" charset="0"/>
              </a:rPr>
              <a:t>We can divided into three major sector. For the reason user can select any of them.</a:t>
            </a:r>
            <a:endParaRPr lang="en-US" sz="2200" dirty="0">
              <a:solidFill>
                <a:schemeClr val="tx1">
                  <a:lumMod val="85000"/>
                </a:schemeClr>
              </a:solidFill>
              <a:latin typeface="Algerian" panose="04020705040A02060702" pitchFamily="82" charset="0"/>
            </a:endParaRPr>
          </a:p>
        </p:txBody>
      </p:sp>
    </p:spTree>
    <p:extLst>
      <p:ext uri="{BB962C8B-B14F-4D97-AF65-F5344CB8AC3E}">
        <p14:creationId xmlns:p14="http://schemas.microsoft.com/office/powerpoint/2010/main" val="323168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839200" cy="1447800"/>
          </a:xfrm>
        </p:spPr>
        <p:txBody>
          <a:bodyPr>
            <a:noAutofit/>
          </a:bodyPr>
          <a:lstStyle/>
          <a:p>
            <a:r>
              <a:rPr lang="en-US" sz="3000" dirty="0">
                <a:solidFill>
                  <a:schemeClr val="accent2">
                    <a:lumMod val="75000"/>
                  </a:schemeClr>
                </a:solidFill>
                <a:latin typeface="Bodoni MT" panose="02070603080606020203" pitchFamily="18" charset="0"/>
              </a:rPr>
              <a:t>Does the team demonstrate a thorough understanding of the need, problem or opportunity, including evidence of research into the need, problem or opportunity?</a:t>
            </a:r>
            <a:br>
              <a:rPr lang="en-US" sz="2400" dirty="0">
                <a:solidFill>
                  <a:schemeClr val="accent2">
                    <a:lumMod val="75000"/>
                  </a:schemeClr>
                </a:solidFill>
              </a:rPr>
            </a:br>
            <a:endParaRPr lang="en-US" sz="2400" dirty="0">
              <a:solidFill>
                <a:schemeClr val="accent2">
                  <a:lumMod val="75000"/>
                </a:schemeClr>
              </a:solidFill>
            </a:endParaRPr>
          </a:p>
        </p:txBody>
      </p:sp>
      <p:sp>
        <p:nvSpPr>
          <p:cNvPr id="3" name="Content Placeholder 2"/>
          <p:cNvSpPr>
            <a:spLocks noGrp="1"/>
          </p:cNvSpPr>
          <p:nvPr>
            <p:ph idx="1"/>
          </p:nvPr>
        </p:nvSpPr>
        <p:spPr>
          <a:xfrm>
            <a:off x="304800" y="1600200"/>
            <a:ext cx="8534400" cy="4953000"/>
          </a:xfrm>
        </p:spPr>
        <p:txBody>
          <a:bodyPr>
            <a:normAutofit fontScale="92500" lnSpcReduction="20000"/>
          </a:bodyPr>
          <a:lstStyle/>
          <a:p>
            <a:pPr marL="36900" indent="0">
              <a:buNone/>
            </a:pPr>
            <a:endParaRPr lang="en-US" dirty="0">
              <a:solidFill>
                <a:schemeClr val="bg2">
                  <a:lumMod val="50000"/>
                  <a:lumOff val="50000"/>
                </a:schemeClr>
              </a:solidFill>
            </a:endParaRPr>
          </a:p>
          <a:p>
            <a:r>
              <a:rPr lang="en-US" sz="2600" b="1" u="sng" dirty="0">
                <a:solidFill>
                  <a:schemeClr val="bg2">
                    <a:lumMod val="50000"/>
                    <a:lumOff val="50000"/>
                  </a:schemeClr>
                </a:solidFill>
                <a:latin typeface="Bodoni MT" panose="02070603080606020203" pitchFamily="18" charset="0"/>
              </a:rPr>
              <a:t>Need</a:t>
            </a:r>
            <a:r>
              <a:rPr lang="en-US" sz="2600" b="1" dirty="0">
                <a:solidFill>
                  <a:schemeClr val="bg2">
                    <a:lumMod val="50000"/>
                    <a:lumOff val="50000"/>
                  </a:schemeClr>
                </a:solidFill>
                <a:latin typeface="Bodoni MT" panose="02070603080606020203" pitchFamily="18" charset="0"/>
              </a:rPr>
              <a:t>: By using E-Medicare service user can get all Emergency medical service in one click. For example Medicine, Nursing Service &amp; Ambulance.</a:t>
            </a:r>
          </a:p>
          <a:p>
            <a:r>
              <a:rPr lang="en-US" sz="2600" b="1" u="sng" dirty="0">
                <a:solidFill>
                  <a:schemeClr val="bg2">
                    <a:lumMod val="50000"/>
                    <a:lumOff val="50000"/>
                  </a:schemeClr>
                </a:solidFill>
                <a:latin typeface="Bodoni MT" panose="02070603080606020203" pitchFamily="18" charset="0"/>
              </a:rPr>
              <a:t>Problem Solution</a:t>
            </a:r>
            <a:r>
              <a:rPr lang="en-US" sz="2600" b="1" u="sng" dirty="0">
                <a:solidFill>
                  <a:schemeClr val="bg2">
                    <a:lumMod val="50000"/>
                    <a:lumOff val="50000"/>
                  </a:schemeClr>
                </a:solidFill>
                <a:latin typeface="Bodoni MT" panose="02070603080606020203" pitchFamily="18" charset="0"/>
                <a:sym typeface="Calibri"/>
              </a:rPr>
              <a:t>:</a:t>
            </a:r>
            <a:r>
              <a:rPr lang="en-US" sz="2600" b="1" dirty="0">
                <a:solidFill>
                  <a:schemeClr val="bg2">
                    <a:lumMod val="50000"/>
                    <a:lumOff val="50000"/>
                  </a:schemeClr>
                </a:solidFill>
                <a:latin typeface="Bodoni MT" panose="02070603080606020203" pitchFamily="18" charset="0"/>
                <a:sym typeface="Calibri"/>
              </a:rPr>
              <a:t> Main theme of the project is to serve on a daily basis medical service to the users. Some times now a days it's impossible or very hard to go to a hospital, pharmacy or arrange an ambulance. In such condition user’s need to connect with our system that will connect them with the nearby available Pharmacy, Nurse, Ambulance to take their required help by our system. </a:t>
            </a:r>
          </a:p>
          <a:p>
            <a:r>
              <a:rPr lang="en-US" sz="2600" b="1" u="sng" dirty="0">
                <a:solidFill>
                  <a:schemeClr val="bg2">
                    <a:lumMod val="50000"/>
                    <a:lumOff val="50000"/>
                  </a:schemeClr>
                </a:solidFill>
                <a:latin typeface="Bodoni MT" panose="02070603080606020203" pitchFamily="18" charset="0"/>
                <a:sym typeface="Calibri"/>
              </a:rPr>
              <a:t>Opportunity: </a:t>
            </a:r>
            <a:r>
              <a:rPr lang="en-US" sz="2600" b="1" dirty="0">
                <a:solidFill>
                  <a:schemeClr val="bg2">
                    <a:lumMod val="50000"/>
                    <a:lumOff val="50000"/>
                  </a:schemeClr>
                </a:solidFill>
                <a:latin typeface="Bodoni MT" panose="02070603080606020203" pitchFamily="18" charset="0"/>
                <a:sym typeface="Calibri"/>
              </a:rPr>
              <a:t> A big opportunity will be create in medical sector. User can find their service within a click. This system can save a lot of time and money for user . User can get required  help in any emergency situation from home. </a:t>
            </a:r>
          </a:p>
          <a:p>
            <a:pPr>
              <a:buNone/>
            </a:pPr>
            <a:endParaRPr lang="en-US"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BC2B2-F1CE-4595-B8FF-465CD6935B56}"/>
              </a:ext>
            </a:extLst>
          </p:cNvPr>
          <p:cNvSpPr>
            <a:spLocks noGrp="1"/>
          </p:cNvSpPr>
          <p:nvPr>
            <p:ph type="title"/>
          </p:nvPr>
        </p:nvSpPr>
        <p:spPr>
          <a:xfrm>
            <a:off x="36342" y="111369"/>
            <a:ext cx="8991600" cy="1066800"/>
          </a:xfrm>
        </p:spPr>
        <p:txBody>
          <a:bodyPr>
            <a:noAutofit/>
          </a:bodyPr>
          <a:lstStyle/>
          <a:p>
            <a:r>
              <a:rPr lang="en-US" sz="3600" b="0" i="0" dirty="0">
                <a:solidFill>
                  <a:schemeClr val="accent2">
                    <a:lumMod val="75000"/>
                  </a:schemeClr>
                </a:solidFill>
                <a:effectLst/>
                <a:latin typeface="Bodoni MT" panose="02070603080606020203" pitchFamily="18" charset="0"/>
              </a:rPr>
              <a:t>Is the project’s purpose and basic functionality easily understood?</a:t>
            </a:r>
            <a:endParaRPr lang="en-US" sz="3600" dirty="0">
              <a:solidFill>
                <a:schemeClr val="accent2">
                  <a:lumMod val="75000"/>
                </a:schemeClr>
              </a:solidFill>
              <a:latin typeface="Bodoni MT" panose="02070603080606020203" pitchFamily="18" charset="0"/>
            </a:endParaRPr>
          </a:p>
        </p:txBody>
      </p:sp>
      <p:sp>
        <p:nvSpPr>
          <p:cNvPr id="10" name="Oval 9">
            <a:extLst>
              <a:ext uri="{FF2B5EF4-FFF2-40B4-BE49-F238E27FC236}">
                <a16:creationId xmlns:a16="http://schemas.microsoft.com/office/drawing/2014/main" id="{FA732071-C2D5-4B2A-B97A-19EAB62F4316}"/>
              </a:ext>
            </a:extLst>
          </p:cNvPr>
          <p:cNvSpPr/>
          <p:nvPr/>
        </p:nvSpPr>
        <p:spPr>
          <a:xfrm>
            <a:off x="3124200" y="1267264"/>
            <a:ext cx="3212123" cy="3152335"/>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a:latin typeface="Bodoni MT" panose="02070603080606020203" pitchFamily="18" charset="0"/>
              </a:rPr>
              <a:t>Yes, the project’s purpose and basic functionality easily understandable</a:t>
            </a:r>
          </a:p>
        </p:txBody>
      </p:sp>
      <p:sp>
        <p:nvSpPr>
          <p:cNvPr id="12" name="Rectangle: Folded Corner 11">
            <a:extLst>
              <a:ext uri="{FF2B5EF4-FFF2-40B4-BE49-F238E27FC236}">
                <a16:creationId xmlns:a16="http://schemas.microsoft.com/office/drawing/2014/main" id="{C4EAFB75-7362-4A41-8C52-08189547C478}"/>
              </a:ext>
            </a:extLst>
          </p:cNvPr>
          <p:cNvSpPr/>
          <p:nvPr/>
        </p:nvSpPr>
        <p:spPr>
          <a:xfrm>
            <a:off x="206326" y="2794782"/>
            <a:ext cx="3505200" cy="3505200"/>
          </a:xfrm>
          <a:prstGeom prst="foldedCorner">
            <a:avLst/>
          </a:prstGeom>
          <a:effectLst>
            <a:glow rad="63500">
              <a:schemeClr val="accent6">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endParaRPr lang="en-US" u="sng" dirty="0">
              <a:solidFill>
                <a:srgbClr val="000000"/>
              </a:solidFill>
              <a:latin typeface="Calibri" panose="020F0502020204030204" pitchFamily="34" charset="0"/>
            </a:endParaRPr>
          </a:p>
          <a:p>
            <a:r>
              <a:rPr lang="en-US" b="1" i="0" u="sng" strike="noStrike" dirty="0">
                <a:solidFill>
                  <a:srgbClr val="000000"/>
                </a:solidFill>
                <a:effectLst/>
                <a:latin typeface="Bodoni MT" panose="02070603080606020203" pitchFamily="18" charset="0"/>
              </a:rPr>
              <a:t>Purpose:</a:t>
            </a:r>
          </a:p>
          <a:p>
            <a:r>
              <a:rPr lang="en-US" b="0" i="0" u="none" strike="noStrike" dirty="0">
                <a:solidFill>
                  <a:srgbClr val="000000"/>
                </a:solidFill>
                <a:effectLst/>
                <a:latin typeface="Bodoni MT" panose="02070603080606020203" pitchFamily="18" charset="0"/>
              </a:rPr>
              <a:t>Our main purpose is to create a platform for medical sector, so that patient can get necessary service in any situation. By this project, there will be </a:t>
            </a:r>
            <a:r>
              <a:rPr lang="en-US" dirty="0">
                <a:solidFill>
                  <a:srgbClr val="000000"/>
                </a:solidFill>
                <a:latin typeface="Bodoni MT" panose="02070603080606020203" pitchFamily="18" charset="0"/>
              </a:rPr>
              <a:t>a little </a:t>
            </a:r>
            <a:r>
              <a:rPr lang="en-US" b="0" i="0" u="none" strike="noStrike" dirty="0">
                <a:solidFill>
                  <a:srgbClr val="000000"/>
                </a:solidFill>
                <a:effectLst/>
                <a:latin typeface="Bodoni MT" panose="02070603080606020203" pitchFamily="18" charset="0"/>
              </a:rPr>
              <a:t>job or work opportunity. It will be less time consuming for the users to  get medical service </a:t>
            </a:r>
            <a:r>
              <a:rPr lang="en-US" dirty="0">
                <a:solidFill>
                  <a:srgbClr val="000000"/>
                </a:solidFill>
                <a:latin typeface="Bodoni MT" panose="02070603080606020203" pitchFamily="18" charset="0"/>
              </a:rPr>
              <a:t>from staying home</a:t>
            </a:r>
            <a:r>
              <a:rPr lang="en-US" dirty="0">
                <a:solidFill>
                  <a:srgbClr val="000000"/>
                </a:solidFill>
                <a:latin typeface="Calibri" panose="020F0502020204030204" pitchFamily="34" charset="0"/>
              </a:rPr>
              <a:t>.</a:t>
            </a:r>
            <a:endParaRPr lang="en-US" dirty="0"/>
          </a:p>
        </p:txBody>
      </p:sp>
      <p:sp>
        <p:nvSpPr>
          <p:cNvPr id="17" name="Rectangle: Folded Corner 16">
            <a:extLst>
              <a:ext uri="{FF2B5EF4-FFF2-40B4-BE49-F238E27FC236}">
                <a16:creationId xmlns:a16="http://schemas.microsoft.com/office/drawing/2014/main" id="{4CFA89BE-48B9-43D9-B179-39DE6ED76DA8}"/>
              </a:ext>
            </a:extLst>
          </p:cNvPr>
          <p:cNvSpPr/>
          <p:nvPr/>
        </p:nvSpPr>
        <p:spPr>
          <a:xfrm>
            <a:off x="5874434" y="1889760"/>
            <a:ext cx="3048000" cy="4800600"/>
          </a:xfrm>
          <a:prstGeom prst="foldedCorner">
            <a:avLst/>
          </a:prstGeom>
          <a:effectLst>
            <a:glow rad="63500">
              <a:schemeClr val="accent4">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endParaRPr lang="en-US" sz="2000" b="0" i="0" u="none" strike="noStrike" dirty="0">
              <a:solidFill>
                <a:schemeClr val="bg1"/>
              </a:solidFill>
              <a:effectLst/>
              <a:latin typeface="Bodoni MT" panose="02070603080606020203" pitchFamily="18" charset="0"/>
            </a:endParaRPr>
          </a:p>
          <a:p>
            <a:endParaRPr lang="en-US" sz="2000" dirty="0">
              <a:solidFill>
                <a:schemeClr val="bg1"/>
              </a:solidFill>
              <a:latin typeface="Bodoni MT" panose="02070603080606020203" pitchFamily="18" charset="0"/>
            </a:endParaRPr>
          </a:p>
          <a:p>
            <a:r>
              <a:rPr lang="en-US" b="1" i="0" u="sng" strike="noStrike" dirty="0">
                <a:solidFill>
                  <a:schemeClr val="bg1"/>
                </a:solidFill>
                <a:effectLst/>
                <a:latin typeface="Bodoni MT" panose="02070603080606020203" pitchFamily="18" charset="0"/>
              </a:rPr>
              <a:t>Functionality:</a:t>
            </a:r>
          </a:p>
          <a:p>
            <a:r>
              <a:rPr lang="en-US" b="0" i="0" u="none" strike="noStrike" dirty="0">
                <a:solidFill>
                  <a:schemeClr val="bg1"/>
                </a:solidFill>
                <a:effectLst/>
                <a:latin typeface="Bodoni MT" panose="02070603080606020203" pitchFamily="18" charset="0"/>
              </a:rPr>
              <a:t>The functionality of our project is user friendly ,where users can sign up or login by entering very simple information (i.e. Email/phone no, user id , password) and can find their desired option like (nurse , ambulance , pharmacy) by within a click . for authenticity , user can see their review</a:t>
            </a:r>
            <a:r>
              <a:rPr lang="en-US" dirty="0">
                <a:solidFill>
                  <a:schemeClr val="bg1"/>
                </a:solidFill>
                <a:latin typeface="Bodoni MT" panose="02070603080606020203" pitchFamily="18" charset="0"/>
              </a:rPr>
              <a:t>.</a:t>
            </a:r>
            <a:r>
              <a:rPr lang="en-US" b="0" i="0" u="none" strike="noStrike" dirty="0">
                <a:solidFill>
                  <a:schemeClr val="bg1"/>
                </a:solidFill>
                <a:effectLst/>
                <a:latin typeface="Bodoni MT" panose="02070603080606020203" pitchFamily="18" charset="0"/>
              </a:rPr>
              <a:t> User can also do </a:t>
            </a:r>
            <a:r>
              <a:rPr lang="en-US" dirty="0">
                <a:solidFill>
                  <a:schemeClr val="bg1"/>
                </a:solidFill>
                <a:latin typeface="Bodoni MT" panose="02070603080606020203" pitchFamily="18" charset="0"/>
              </a:rPr>
              <a:t>p</a:t>
            </a:r>
            <a:r>
              <a:rPr lang="en-US" b="0" i="0" u="none" strike="noStrike" dirty="0">
                <a:solidFill>
                  <a:schemeClr val="bg1"/>
                </a:solidFill>
                <a:effectLst/>
                <a:latin typeface="Bodoni MT" panose="02070603080606020203" pitchFamily="18" charset="0"/>
              </a:rPr>
              <a:t>ayment with this system.</a:t>
            </a:r>
            <a:endParaRPr lang="en-US" dirty="0">
              <a:solidFill>
                <a:schemeClr val="bg1"/>
              </a:solidFill>
              <a:latin typeface="Bodoni MT" panose="020706030806060202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E0FA-3838-48A4-BA77-42AAADDB15F4}"/>
              </a:ext>
            </a:extLst>
          </p:cNvPr>
          <p:cNvSpPr>
            <a:spLocks noGrp="1"/>
          </p:cNvSpPr>
          <p:nvPr>
            <p:ph type="title"/>
          </p:nvPr>
        </p:nvSpPr>
        <p:spPr>
          <a:xfrm>
            <a:off x="457200" y="2514600"/>
            <a:ext cx="2514600" cy="685800"/>
          </a:xfrm>
        </p:spPr>
        <p:txBody>
          <a:bodyPr>
            <a:noAutofit/>
          </a:bodyPr>
          <a:lstStyle/>
          <a:p>
            <a:pPr algn="l"/>
            <a:r>
              <a:rPr lang="en-US" dirty="0">
                <a:solidFill>
                  <a:schemeClr val="accent2">
                    <a:lumMod val="75000"/>
                  </a:schemeClr>
                </a:solidFill>
                <a:latin typeface="Bell MT" panose="02020503060305020303" pitchFamily="18" charset="0"/>
              </a:rPr>
              <a:t>Use Case</a:t>
            </a:r>
          </a:p>
        </p:txBody>
      </p:sp>
      <p:pic>
        <p:nvPicPr>
          <p:cNvPr id="4" name="Picture 3">
            <a:extLst>
              <a:ext uri="{FF2B5EF4-FFF2-40B4-BE49-F238E27FC236}">
                <a16:creationId xmlns:a16="http://schemas.microsoft.com/office/drawing/2014/main" id="{3249FBE2-4D7C-4459-9BA3-59AF420AA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805" y="0"/>
            <a:ext cx="5393995" cy="6858000"/>
          </a:xfrm>
          <a:prstGeom prst="rect">
            <a:avLst/>
          </a:prstGeom>
        </p:spPr>
      </p:pic>
    </p:spTree>
    <p:extLst>
      <p:ext uri="{BB962C8B-B14F-4D97-AF65-F5344CB8AC3E}">
        <p14:creationId xmlns:p14="http://schemas.microsoft.com/office/powerpoint/2010/main" val="179126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DCA1-8540-4E4F-9A3A-D8BEC65BCBD5}"/>
              </a:ext>
            </a:extLst>
          </p:cNvPr>
          <p:cNvSpPr>
            <a:spLocks noGrp="1"/>
          </p:cNvSpPr>
          <p:nvPr>
            <p:ph type="title"/>
          </p:nvPr>
        </p:nvSpPr>
        <p:spPr>
          <a:xfrm>
            <a:off x="381000" y="23446"/>
            <a:ext cx="3810000" cy="970450"/>
          </a:xfrm>
        </p:spPr>
        <p:txBody>
          <a:bodyPr>
            <a:noAutofit/>
          </a:bodyPr>
          <a:lstStyle/>
          <a:p>
            <a:pPr algn="l"/>
            <a:r>
              <a:rPr lang="en-US" sz="3500" dirty="0">
                <a:solidFill>
                  <a:schemeClr val="accent2">
                    <a:lumMod val="75000"/>
                  </a:schemeClr>
                </a:solidFill>
                <a:latin typeface="Bell MT" panose="02020503060305020303" pitchFamily="18" charset="0"/>
              </a:rPr>
              <a:t>Activity Diagram</a:t>
            </a:r>
          </a:p>
        </p:txBody>
      </p:sp>
      <p:pic>
        <p:nvPicPr>
          <p:cNvPr id="5" name="Picture 4">
            <a:extLst>
              <a:ext uri="{FF2B5EF4-FFF2-40B4-BE49-F238E27FC236}">
                <a16:creationId xmlns:a16="http://schemas.microsoft.com/office/drawing/2014/main" id="{8C334093-3733-4520-8393-F0C6B91B6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1167079"/>
            <a:ext cx="9129932" cy="5386121"/>
          </a:xfrm>
          <a:prstGeom prst="rect">
            <a:avLst/>
          </a:prstGeom>
        </p:spPr>
      </p:pic>
    </p:spTree>
    <p:extLst>
      <p:ext uri="{BB962C8B-B14F-4D97-AF65-F5344CB8AC3E}">
        <p14:creationId xmlns:p14="http://schemas.microsoft.com/office/powerpoint/2010/main" val="247888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DFCD-F9B1-4EBC-B19E-2B266EB30B4B}"/>
              </a:ext>
            </a:extLst>
          </p:cNvPr>
          <p:cNvSpPr>
            <a:spLocks noGrp="1"/>
          </p:cNvSpPr>
          <p:nvPr>
            <p:ph type="title"/>
          </p:nvPr>
        </p:nvSpPr>
        <p:spPr>
          <a:xfrm>
            <a:off x="381000" y="381000"/>
            <a:ext cx="2515054" cy="970450"/>
          </a:xfrm>
        </p:spPr>
        <p:txBody>
          <a:bodyPr>
            <a:normAutofit/>
          </a:bodyPr>
          <a:lstStyle/>
          <a:p>
            <a:pPr algn="l"/>
            <a:r>
              <a:rPr lang="en-US" sz="3000" dirty="0">
                <a:solidFill>
                  <a:schemeClr val="accent2">
                    <a:lumMod val="75000"/>
                  </a:schemeClr>
                </a:solidFill>
                <a:latin typeface="Bell MT" panose="02020503060305020303" pitchFamily="18" charset="0"/>
              </a:rPr>
              <a:t>User Interface</a:t>
            </a:r>
          </a:p>
        </p:txBody>
      </p:sp>
      <p:pic>
        <p:nvPicPr>
          <p:cNvPr id="10" name="Picture 9">
            <a:extLst>
              <a:ext uri="{FF2B5EF4-FFF2-40B4-BE49-F238E27FC236}">
                <a16:creationId xmlns:a16="http://schemas.microsoft.com/office/drawing/2014/main" id="{4B4CB215-1CD6-4F7F-9208-5FD602880A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703" y="1219200"/>
            <a:ext cx="2479051" cy="4950734"/>
          </a:xfrm>
          <a:prstGeom prst="rect">
            <a:avLst/>
          </a:prstGeom>
        </p:spPr>
      </p:pic>
      <p:pic>
        <p:nvPicPr>
          <p:cNvPr id="12" name="Picture 11">
            <a:extLst>
              <a:ext uri="{FF2B5EF4-FFF2-40B4-BE49-F238E27FC236}">
                <a16:creationId xmlns:a16="http://schemas.microsoft.com/office/drawing/2014/main" id="{F27A5E81-2B66-4010-B4AF-8D653F5F08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2474" y="1193800"/>
            <a:ext cx="2479051" cy="4950734"/>
          </a:xfrm>
          <a:prstGeom prst="rect">
            <a:avLst/>
          </a:prstGeom>
        </p:spPr>
      </p:pic>
      <p:pic>
        <p:nvPicPr>
          <p:cNvPr id="14" name="Picture 13">
            <a:extLst>
              <a:ext uri="{FF2B5EF4-FFF2-40B4-BE49-F238E27FC236}">
                <a16:creationId xmlns:a16="http://schemas.microsoft.com/office/drawing/2014/main" id="{2B9474C2-06EC-4BC6-89C3-0FEBBFCAC4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7945" y="1193800"/>
            <a:ext cx="2479051" cy="4950734"/>
          </a:xfrm>
          <a:prstGeom prst="rect">
            <a:avLst/>
          </a:prstGeom>
        </p:spPr>
      </p:pic>
    </p:spTree>
    <p:extLst>
      <p:ext uri="{BB962C8B-B14F-4D97-AF65-F5344CB8AC3E}">
        <p14:creationId xmlns:p14="http://schemas.microsoft.com/office/powerpoint/2010/main" val="4003758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TotalTime>
  <Words>439</Words>
  <Application>Microsoft Office PowerPoint</Application>
  <PresentationFormat>On-screen Show (4:3)</PresentationFormat>
  <Paragraphs>42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Bell MT</vt:lpstr>
      <vt:lpstr>Bodoni MT</vt:lpstr>
      <vt:lpstr>Calibri</vt:lpstr>
      <vt:lpstr>Calisto MT</vt:lpstr>
      <vt:lpstr>Courier New</vt:lpstr>
      <vt:lpstr>Wingdings 2</vt:lpstr>
      <vt:lpstr>Slate</vt:lpstr>
      <vt:lpstr>Group-2</vt:lpstr>
      <vt:lpstr>Project Title:</vt:lpstr>
      <vt:lpstr>Does The Project Have A Clear Target Market Or Audience?? </vt:lpstr>
      <vt:lpstr>PowerPoint Presentation</vt:lpstr>
      <vt:lpstr>Does the team demonstrate a thorough understanding of the need, problem or opportunity, including evidence of research into the need, problem or opportunity? </vt:lpstr>
      <vt:lpstr>Is the project’s purpose and basic functionality easily understood?</vt:lpstr>
      <vt:lpstr>Use Case</vt:lpstr>
      <vt:lpstr>Activity Diagram</vt:lpstr>
      <vt:lpstr>User Interface</vt:lpstr>
      <vt:lpstr>PowerPoint Presentation</vt:lpstr>
      <vt:lpstr>PowerPoint Presentation</vt:lpstr>
      <vt:lpstr>Jira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Group-2</dc:title>
  <dc:creator>SHAMIT NIBRAS</dc:creator>
  <cp:lastModifiedBy>SHAMIT NIBRAS</cp:lastModifiedBy>
  <cp:revision>35</cp:revision>
  <dcterms:created xsi:type="dcterms:W3CDTF">2021-02-02T12:24:03Z</dcterms:created>
  <dcterms:modified xsi:type="dcterms:W3CDTF">2021-03-08T03:19:35Z</dcterms:modified>
</cp:coreProperties>
</file>