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1" r:id="rId6"/>
    <p:sldId id="262"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72"/>
  </p:normalViewPr>
  <p:slideViewPr>
    <p:cSldViewPr snapToGrid="0">
      <p:cViewPr>
        <p:scale>
          <a:sx n="100" d="100"/>
          <a:sy n="100" d="100"/>
        </p:scale>
        <p:origin x="240"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3B665C-43C9-4981-951F-325BFDDA46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D4D5FB9-2414-46E6-A979-65917BAEC0FD}">
      <dgm:prSet/>
      <dgm:spPr/>
      <dgm:t>
        <a:bodyPr/>
        <a:lstStyle/>
        <a:p>
          <a:r>
            <a:rPr lang="en-US"/>
            <a:t>Introduction</a:t>
          </a:r>
        </a:p>
      </dgm:t>
    </dgm:pt>
    <dgm:pt modelId="{0A9CEA22-CE54-42C9-86EB-9B02DFC3B214}" type="parTrans" cxnId="{7F876D7F-D25D-4E49-B885-A31E6E92A59A}">
      <dgm:prSet/>
      <dgm:spPr/>
      <dgm:t>
        <a:bodyPr/>
        <a:lstStyle/>
        <a:p>
          <a:endParaRPr lang="en-US"/>
        </a:p>
      </dgm:t>
    </dgm:pt>
    <dgm:pt modelId="{E614B42D-693C-428C-A348-54780489AF53}" type="sibTrans" cxnId="{7F876D7F-D25D-4E49-B885-A31E6E92A59A}">
      <dgm:prSet/>
      <dgm:spPr/>
      <dgm:t>
        <a:bodyPr/>
        <a:lstStyle/>
        <a:p>
          <a:endParaRPr lang="en-US"/>
        </a:p>
      </dgm:t>
    </dgm:pt>
    <dgm:pt modelId="{7AAF9911-32CD-4708-A7E0-D3A3FB95D7F6}">
      <dgm:prSet/>
      <dgm:spPr/>
      <dgm:t>
        <a:bodyPr/>
        <a:lstStyle/>
        <a:p>
          <a:r>
            <a:rPr lang="en-US"/>
            <a:t>Chart I – Top 10 Movies by Domestic Revenue with IMDb Rating Parameter</a:t>
          </a:r>
        </a:p>
      </dgm:t>
    </dgm:pt>
    <dgm:pt modelId="{D1B4CE46-5352-443C-A6F5-73B52B3802F8}" type="parTrans" cxnId="{C869CCC7-C833-4F77-A382-23C62EB2D636}">
      <dgm:prSet/>
      <dgm:spPr/>
      <dgm:t>
        <a:bodyPr/>
        <a:lstStyle/>
        <a:p>
          <a:endParaRPr lang="en-US"/>
        </a:p>
      </dgm:t>
    </dgm:pt>
    <dgm:pt modelId="{3477C52A-9195-4CE8-863C-27DAB3523CA2}" type="sibTrans" cxnId="{C869CCC7-C833-4F77-A382-23C62EB2D636}">
      <dgm:prSet/>
      <dgm:spPr/>
      <dgm:t>
        <a:bodyPr/>
        <a:lstStyle/>
        <a:p>
          <a:endParaRPr lang="en-US"/>
        </a:p>
      </dgm:t>
    </dgm:pt>
    <dgm:pt modelId="{2C6E0586-3DA8-490D-A138-AD1BFFECF235}">
      <dgm:prSet/>
      <dgm:spPr/>
      <dgm:t>
        <a:bodyPr/>
        <a:lstStyle/>
        <a:p>
          <a:r>
            <a:rPr lang="en-US"/>
            <a:t>Chart II – Distribution of IMDb Ratings Across Top Movies (Histogram + Parameter)</a:t>
          </a:r>
        </a:p>
      </dgm:t>
    </dgm:pt>
    <dgm:pt modelId="{24A7F1CF-8D68-4B78-AA92-DEC7897C3CEF}" type="parTrans" cxnId="{48B05A7D-9B83-42A2-B202-7B9E4A2224D3}">
      <dgm:prSet/>
      <dgm:spPr/>
      <dgm:t>
        <a:bodyPr/>
        <a:lstStyle/>
        <a:p>
          <a:endParaRPr lang="en-US"/>
        </a:p>
      </dgm:t>
    </dgm:pt>
    <dgm:pt modelId="{FD68B909-9720-4BE4-B11F-E906661B69D2}" type="sibTrans" cxnId="{48B05A7D-9B83-42A2-B202-7B9E4A2224D3}">
      <dgm:prSet/>
      <dgm:spPr/>
      <dgm:t>
        <a:bodyPr/>
        <a:lstStyle/>
        <a:p>
          <a:endParaRPr lang="en-US"/>
        </a:p>
      </dgm:t>
    </dgm:pt>
    <dgm:pt modelId="{C40880A7-729C-40F3-A2A3-ED6D143DACC2}">
      <dgm:prSet/>
      <dgm:spPr/>
      <dgm:t>
        <a:bodyPr/>
        <a:lstStyle/>
        <a:p>
          <a:r>
            <a:rPr lang="en-US"/>
            <a:t>Chart III: Relationship Between IMDb Rating and Revenue (Scatterplot with Regression) </a:t>
          </a:r>
        </a:p>
      </dgm:t>
    </dgm:pt>
    <dgm:pt modelId="{4968949F-58D6-4DC1-AC05-1483E091B3B7}" type="parTrans" cxnId="{A4144536-C00B-47A2-A86E-03863EE80F06}">
      <dgm:prSet/>
      <dgm:spPr/>
      <dgm:t>
        <a:bodyPr/>
        <a:lstStyle/>
        <a:p>
          <a:endParaRPr lang="en-US"/>
        </a:p>
      </dgm:t>
    </dgm:pt>
    <dgm:pt modelId="{4688D42E-E6AB-4867-A0CF-CD6EA0CD40FB}" type="sibTrans" cxnId="{A4144536-C00B-47A2-A86E-03863EE80F06}">
      <dgm:prSet/>
      <dgm:spPr/>
      <dgm:t>
        <a:bodyPr/>
        <a:lstStyle/>
        <a:p>
          <a:endParaRPr lang="en-US"/>
        </a:p>
      </dgm:t>
    </dgm:pt>
    <dgm:pt modelId="{B93548B7-A7A0-487C-89E0-CBAE425FBD92}">
      <dgm:prSet/>
      <dgm:spPr/>
      <dgm:t>
        <a:bodyPr/>
        <a:lstStyle/>
        <a:p>
          <a:r>
            <a:rPr lang="en-US"/>
            <a:t>Chart IV – Top 10 Revenue-Earning Movies (Lollipop Chart with Tooltip) </a:t>
          </a:r>
        </a:p>
      </dgm:t>
    </dgm:pt>
    <dgm:pt modelId="{3A22C0F6-82FA-484D-8B7D-51A6B94E2B91}" type="parTrans" cxnId="{B144BBC6-F30D-4135-B42C-9494DE05AD96}">
      <dgm:prSet/>
      <dgm:spPr/>
      <dgm:t>
        <a:bodyPr/>
        <a:lstStyle/>
        <a:p>
          <a:endParaRPr lang="en-US"/>
        </a:p>
      </dgm:t>
    </dgm:pt>
    <dgm:pt modelId="{F2C4627B-35EF-49D0-BF7B-0B77DBE0E49D}" type="sibTrans" cxnId="{B144BBC6-F30D-4135-B42C-9494DE05AD96}">
      <dgm:prSet/>
      <dgm:spPr/>
      <dgm:t>
        <a:bodyPr/>
        <a:lstStyle/>
        <a:p>
          <a:endParaRPr lang="en-US"/>
        </a:p>
      </dgm:t>
    </dgm:pt>
    <dgm:pt modelId="{BB278BE7-3D73-467B-953D-ECDA428D4E2C}">
      <dgm:prSet/>
      <dgm:spPr/>
      <dgm:t>
        <a:bodyPr/>
        <a:lstStyle/>
        <a:p>
          <a:r>
            <a:rPr lang="en-US"/>
            <a:t>Chart V – Tree Map of Revenue and IMDb Rating by Movie Title</a:t>
          </a:r>
        </a:p>
      </dgm:t>
    </dgm:pt>
    <dgm:pt modelId="{2027AF31-8738-47B1-AEBF-55E3D5722DED}" type="parTrans" cxnId="{52E0E0E5-25C5-4965-B1B3-0EFAFB29D48A}">
      <dgm:prSet/>
      <dgm:spPr/>
      <dgm:t>
        <a:bodyPr/>
        <a:lstStyle/>
        <a:p>
          <a:endParaRPr lang="en-US"/>
        </a:p>
      </dgm:t>
    </dgm:pt>
    <dgm:pt modelId="{AF67D0BC-8856-4576-B660-4E16A81E55B9}" type="sibTrans" cxnId="{52E0E0E5-25C5-4965-B1B3-0EFAFB29D48A}">
      <dgm:prSet/>
      <dgm:spPr/>
      <dgm:t>
        <a:bodyPr/>
        <a:lstStyle/>
        <a:p>
          <a:endParaRPr lang="en-US"/>
        </a:p>
      </dgm:t>
    </dgm:pt>
    <dgm:pt modelId="{52C2C104-9F3D-1E4F-8D34-E6791270CE76}" type="pres">
      <dgm:prSet presAssocID="{833B665C-43C9-4981-951F-325BFDDA4683}" presName="linear" presStyleCnt="0">
        <dgm:presLayoutVars>
          <dgm:animLvl val="lvl"/>
          <dgm:resizeHandles val="exact"/>
        </dgm:presLayoutVars>
      </dgm:prSet>
      <dgm:spPr/>
    </dgm:pt>
    <dgm:pt modelId="{66AA454E-FCDF-6F40-B892-059FD14FB30C}" type="pres">
      <dgm:prSet presAssocID="{ED4D5FB9-2414-46E6-A979-65917BAEC0FD}" presName="parentText" presStyleLbl="node1" presStyleIdx="0" presStyleCnt="6">
        <dgm:presLayoutVars>
          <dgm:chMax val="0"/>
          <dgm:bulletEnabled val="1"/>
        </dgm:presLayoutVars>
      </dgm:prSet>
      <dgm:spPr/>
    </dgm:pt>
    <dgm:pt modelId="{5B382C6E-E40B-834D-A4A9-C0B56D45CB9A}" type="pres">
      <dgm:prSet presAssocID="{E614B42D-693C-428C-A348-54780489AF53}" presName="spacer" presStyleCnt="0"/>
      <dgm:spPr/>
    </dgm:pt>
    <dgm:pt modelId="{1F73272B-A668-9F42-AB6D-4BF9979F4121}" type="pres">
      <dgm:prSet presAssocID="{7AAF9911-32CD-4708-A7E0-D3A3FB95D7F6}" presName="parentText" presStyleLbl="node1" presStyleIdx="1" presStyleCnt="6">
        <dgm:presLayoutVars>
          <dgm:chMax val="0"/>
          <dgm:bulletEnabled val="1"/>
        </dgm:presLayoutVars>
      </dgm:prSet>
      <dgm:spPr/>
    </dgm:pt>
    <dgm:pt modelId="{4F8BD52F-B2B6-4242-B16C-3518FAB154B1}" type="pres">
      <dgm:prSet presAssocID="{3477C52A-9195-4CE8-863C-27DAB3523CA2}" presName="spacer" presStyleCnt="0"/>
      <dgm:spPr/>
    </dgm:pt>
    <dgm:pt modelId="{0C2B6E88-11E7-C740-B11C-2F37B5F9C42E}" type="pres">
      <dgm:prSet presAssocID="{2C6E0586-3DA8-490D-A138-AD1BFFECF235}" presName="parentText" presStyleLbl="node1" presStyleIdx="2" presStyleCnt="6">
        <dgm:presLayoutVars>
          <dgm:chMax val="0"/>
          <dgm:bulletEnabled val="1"/>
        </dgm:presLayoutVars>
      </dgm:prSet>
      <dgm:spPr/>
    </dgm:pt>
    <dgm:pt modelId="{45962960-0A1E-2E4F-9C11-5AF3BB3FBEC2}" type="pres">
      <dgm:prSet presAssocID="{FD68B909-9720-4BE4-B11F-E906661B69D2}" presName="spacer" presStyleCnt="0"/>
      <dgm:spPr/>
    </dgm:pt>
    <dgm:pt modelId="{F6374639-114A-F742-90E2-BACF9A497D84}" type="pres">
      <dgm:prSet presAssocID="{C40880A7-729C-40F3-A2A3-ED6D143DACC2}" presName="parentText" presStyleLbl="node1" presStyleIdx="3" presStyleCnt="6">
        <dgm:presLayoutVars>
          <dgm:chMax val="0"/>
          <dgm:bulletEnabled val="1"/>
        </dgm:presLayoutVars>
      </dgm:prSet>
      <dgm:spPr/>
    </dgm:pt>
    <dgm:pt modelId="{97D12F6C-65D8-7D44-AA18-B3CA1DC804F5}" type="pres">
      <dgm:prSet presAssocID="{4688D42E-E6AB-4867-A0CF-CD6EA0CD40FB}" presName="spacer" presStyleCnt="0"/>
      <dgm:spPr/>
    </dgm:pt>
    <dgm:pt modelId="{044D5382-062C-DB41-99CA-6F0CA8E4006B}" type="pres">
      <dgm:prSet presAssocID="{B93548B7-A7A0-487C-89E0-CBAE425FBD92}" presName="parentText" presStyleLbl="node1" presStyleIdx="4" presStyleCnt="6">
        <dgm:presLayoutVars>
          <dgm:chMax val="0"/>
          <dgm:bulletEnabled val="1"/>
        </dgm:presLayoutVars>
      </dgm:prSet>
      <dgm:spPr/>
    </dgm:pt>
    <dgm:pt modelId="{0737029A-C73A-E24B-9063-4E0E686B64EF}" type="pres">
      <dgm:prSet presAssocID="{F2C4627B-35EF-49D0-BF7B-0B77DBE0E49D}" presName="spacer" presStyleCnt="0"/>
      <dgm:spPr/>
    </dgm:pt>
    <dgm:pt modelId="{40ECFFF1-0BAF-FF45-9555-4734AFC2D153}" type="pres">
      <dgm:prSet presAssocID="{BB278BE7-3D73-467B-953D-ECDA428D4E2C}" presName="parentText" presStyleLbl="node1" presStyleIdx="5" presStyleCnt="6">
        <dgm:presLayoutVars>
          <dgm:chMax val="0"/>
          <dgm:bulletEnabled val="1"/>
        </dgm:presLayoutVars>
      </dgm:prSet>
      <dgm:spPr/>
    </dgm:pt>
  </dgm:ptLst>
  <dgm:cxnLst>
    <dgm:cxn modelId="{A4144536-C00B-47A2-A86E-03863EE80F06}" srcId="{833B665C-43C9-4981-951F-325BFDDA4683}" destId="{C40880A7-729C-40F3-A2A3-ED6D143DACC2}" srcOrd="3" destOrd="0" parTransId="{4968949F-58D6-4DC1-AC05-1483E091B3B7}" sibTransId="{4688D42E-E6AB-4867-A0CF-CD6EA0CD40FB}"/>
    <dgm:cxn modelId="{A7D5073C-5C53-5241-88B5-82AFABE85AEF}" type="presOf" srcId="{ED4D5FB9-2414-46E6-A979-65917BAEC0FD}" destId="{66AA454E-FCDF-6F40-B892-059FD14FB30C}" srcOrd="0" destOrd="0" presId="urn:microsoft.com/office/officeart/2005/8/layout/vList2"/>
    <dgm:cxn modelId="{E96E6246-1CF8-D24D-AB57-5C6325CA7A34}" type="presOf" srcId="{BB278BE7-3D73-467B-953D-ECDA428D4E2C}" destId="{40ECFFF1-0BAF-FF45-9555-4734AFC2D153}" srcOrd="0" destOrd="0" presId="urn:microsoft.com/office/officeart/2005/8/layout/vList2"/>
    <dgm:cxn modelId="{48B05A7D-9B83-42A2-B202-7B9E4A2224D3}" srcId="{833B665C-43C9-4981-951F-325BFDDA4683}" destId="{2C6E0586-3DA8-490D-A138-AD1BFFECF235}" srcOrd="2" destOrd="0" parTransId="{24A7F1CF-8D68-4B78-AA92-DEC7897C3CEF}" sibTransId="{FD68B909-9720-4BE4-B11F-E906661B69D2}"/>
    <dgm:cxn modelId="{7F876D7F-D25D-4E49-B885-A31E6E92A59A}" srcId="{833B665C-43C9-4981-951F-325BFDDA4683}" destId="{ED4D5FB9-2414-46E6-A979-65917BAEC0FD}" srcOrd="0" destOrd="0" parTransId="{0A9CEA22-CE54-42C9-86EB-9B02DFC3B214}" sibTransId="{E614B42D-693C-428C-A348-54780489AF53}"/>
    <dgm:cxn modelId="{343B1396-026E-534B-9471-C727C56B68F4}" type="presOf" srcId="{7AAF9911-32CD-4708-A7E0-D3A3FB95D7F6}" destId="{1F73272B-A668-9F42-AB6D-4BF9979F4121}" srcOrd="0" destOrd="0" presId="urn:microsoft.com/office/officeart/2005/8/layout/vList2"/>
    <dgm:cxn modelId="{4D110FA6-096D-5249-B00D-A039A4F26B7F}" type="presOf" srcId="{C40880A7-729C-40F3-A2A3-ED6D143DACC2}" destId="{F6374639-114A-F742-90E2-BACF9A497D84}" srcOrd="0" destOrd="0" presId="urn:microsoft.com/office/officeart/2005/8/layout/vList2"/>
    <dgm:cxn modelId="{B144BBC6-F30D-4135-B42C-9494DE05AD96}" srcId="{833B665C-43C9-4981-951F-325BFDDA4683}" destId="{B93548B7-A7A0-487C-89E0-CBAE425FBD92}" srcOrd="4" destOrd="0" parTransId="{3A22C0F6-82FA-484D-8B7D-51A6B94E2B91}" sibTransId="{F2C4627B-35EF-49D0-BF7B-0B77DBE0E49D}"/>
    <dgm:cxn modelId="{C869CCC7-C833-4F77-A382-23C62EB2D636}" srcId="{833B665C-43C9-4981-951F-325BFDDA4683}" destId="{7AAF9911-32CD-4708-A7E0-D3A3FB95D7F6}" srcOrd="1" destOrd="0" parTransId="{D1B4CE46-5352-443C-A6F5-73B52B3802F8}" sibTransId="{3477C52A-9195-4CE8-863C-27DAB3523CA2}"/>
    <dgm:cxn modelId="{2E0BCEDA-D3AC-CF44-9441-78D579220102}" type="presOf" srcId="{833B665C-43C9-4981-951F-325BFDDA4683}" destId="{52C2C104-9F3D-1E4F-8D34-E6791270CE76}" srcOrd="0" destOrd="0" presId="urn:microsoft.com/office/officeart/2005/8/layout/vList2"/>
    <dgm:cxn modelId="{52E0E0E5-25C5-4965-B1B3-0EFAFB29D48A}" srcId="{833B665C-43C9-4981-951F-325BFDDA4683}" destId="{BB278BE7-3D73-467B-953D-ECDA428D4E2C}" srcOrd="5" destOrd="0" parTransId="{2027AF31-8738-47B1-AEBF-55E3D5722DED}" sibTransId="{AF67D0BC-8856-4576-B660-4E16A81E55B9}"/>
    <dgm:cxn modelId="{908865F8-1F5B-3D4D-9985-5DA7032CA1B8}" type="presOf" srcId="{B93548B7-A7A0-487C-89E0-CBAE425FBD92}" destId="{044D5382-062C-DB41-99CA-6F0CA8E4006B}" srcOrd="0" destOrd="0" presId="urn:microsoft.com/office/officeart/2005/8/layout/vList2"/>
    <dgm:cxn modelId="{877C4DF9-00BE-C248-880F-DF540B26997B}" type="presOf" srcId="{2C6E0586-3DA8-490D-A138-AD1BFFECF235}" destId="{0C2B6E88-11E7-C740-B11C-2F37B5F9C42E}" srcOrd="0" destOrd="0" presId="urn:microsoft.com/office/officeart/2005/8/layout/vList2"/>
    <dgm:cxn modelId="{70731C63-FCCA-424C-BD55-898D92FAE878}" type="presParOf" srcId="{52C2C104-9F3D-1E4F-8D34-E6791270CE76}" destId="{66AA454E-FCDF-6F40-B892-059FD14FB30C}" srcOrd="0" destOrd="0" presId="urn:microsoft.com/office/officeart/2005/8/layout/vList2"/>
    <dgm:cxn modelId="{E7F822D3-AA6B-DA44-9524-6F8FD1E01BCA}" type="presParOf" srcId="{52C2C104-9F3D-1E4F-8D34-E6791270CE76}" destId="{5B382C6E-E40B-834D-A4A9-C0B56D45CB9A}" srcOrd="1" destOrd="0" presId="urn:microsoft.com/office/officeart/2005/8/layout/vList2"/>
    <dgm:cxn modelId="{452DB616-3993-7D4F-A880-D078F85B0F62}" type="presParOf" srcId="{52C2C104-9F3D-1E4F-8D34-E6791270CE76}" destId="{1F73272B-A668-9F42-AB6D-4BF9979F4121}" srcOrd="2" destOrd="0" presId="urn:microsoft.com/office/officeart/2005/8/layout/vList2"/>
    <dgm:cxn modelId="{60DC15A9-C7F3-904B-9A49-4D73CD98759E}" type="presParOf" srcId="{52C2C104-9F3D-1E4F-8D34-E6791270CE76}" destId="{4F8BD52F-B2B6-4242-B16C-3518FAB154B1}" srcOrd="3" destOrd="0" presId="urn:microsoft.com/office/officeart/2005/8/layout/vList2"/>
    <dgm:cxn modelId="{F6D2D7CD-AA1D-4046-81C5-BEEA6521A398}" type="presParOf" srcId="{52C2C104-9F3D-1E4F-8D34-E6791270CE76}" destId="{0C2B6E88-11E7-C740-B11C-2F37B5F9C42E}" srcOrd="4" destOrd="0" presId="urn:microsoft.com/office/officeart/2005/8/layout/vList2"/>
    <dgm:cxn modelId="{4AC647AA-DEAA-A145-8088-AC53F8DB103A}" type="presParOf" srcId="{52C2C104-9F3D-1E4F-8D34-E6791270CE76}" destId="{45962960-0A1E-2E4F-9C11-5AF3BB3FBEC2}" srcOrd="5" destOrd="0" presId="urn:microsoft.com/office/officeart/2005/8/layout/vList2"/>
    <dgm:cxn modelId="{BB187B70-86E6-7648-823A-144333841810}" type="presParOf" srcId="{52C2C104-9F3D-1E4F-8D34-E6791270CE76}" destId="{F6374639-114A-F742-90E2-BACF9A497D84}" srcOrd="6" destOrd="0" presId="urn:microsoft.com/office/officeart/2005/8/layout/vList2"/>
    <dgm:cxn modelId="{956E9C7D-FDE7-464E-A6A5-271211066BFA}" type="presParOf" srcId="{52C2C104-9F3D-1E4F-8D34-E6791270CE76}" destId="{97D12F6C-65D8-7D44-AA18-B3CA1DC804F5}" srcOrd="7" destOrd="0" presId="urn:microsoft.com/office/officeart/2005/8/layout/vList2"/>
    <dgm:cxn modelId="{5D505DA9-EBAF-304B-8157-DEEE6A9D07EA}" type="presParOf" srcId="{52C2C104-9F3D-1E4F-8D34-E6791270CE76}" destId="{044D5382-062C-DB41-99CA-6F0CA8E4006B}" srcOrd="8" destOrd="0" presId="urn:microsoft.com/office/officeart/2005/8/layout/vList2"/>
    <dgm:cxn modelId="{2DE6735E-0CB9-FA45-A58B-53A9CDB0EC5E}" type="presParOf" srcId="{52C2C104-9F3D-1E4F-8D34-E6791270CE76}" destId="{0737029A-C73A-E24B-9063-4E0E686B64EF}" srcOrd="9" destOrd="0" presId="urn:microsoft.com/office/officeart/2005/8/layout/vList2"/>
    <dgm:cxn modelId="{D48CD1AB-7D4A-484F-AF06-61E66935C5D4}" type="presParOf" srcId="{52C2C104-9F3D-1E4F-8D34-E6791270CE76}" destId="{40ECFFF1-0BAF-FF45-9555-4734AFC2D15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A454E-FCDF-6F40-B892-059FD14FB30C}">
      <dsp:nvSpPr>
        <dsp:cNvPr id="0" name=""/>
        <dsp:cNvSpPr/>
      </dsp:nvSpPr>
      <dsp:spPr>
        <a:xfrm>
          <a:off x="0" y="476558"/>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Introduction</a:t>
          </a:r>
        </a:p>
      </dsp:txBody>
      <dsp:txXfrm>
        <a:off x="25188" y="501746"/>
        <a:ext cx="10465224" cy="465594"/>
      </dsp:txXfrm>
    </dsp:sp>
    <dsp:sp modelId="{1F73272B-A668-9F42-AB6D-4BF9979F4121}">
      <dsp:nvSpPr>
        <dsp:cNvPr id="0" name=""/>
        <dsp:cNvSpPr/>
      </dsp:nvSpPr>
      <dsp:spPr>
        <a:xfrm>
          <a:off x="0" y="1053009"/>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Chart I – Top 10 Movies by Domestic Revenue with IMDb Rating Parameter</a:t>
          </a:r>
        </a:p>
      </dsp:txBody>
      <dsp:txXfrm>
        <a:off x="25188" y="1078197"/>
        <a:ext cx="10465224" cy="465594"/>
      </dsp:txXfrm>
    </dsp:sp>
    <dsp:sp modelId="{0C2B6E88-11E7-C740-B11C-2F37B5F9C42E}">
      <dsp:nvSpPr>
        <dsp:cNvPr id="0" name=""/>
        <dsp:cNvSpPr/>
      </dsp:nvSpPr>
      <dsp:spPr>
        <a:xfrm>
          <a:off x="0" y="1629458"/>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Chart II – Distribution of IMDb Ratings Across Top Movies (Histogram + Parameter)</a:t>
          </a:r>
        </a:p>
      </dsp:txBody>
      <dsp:txXfrm>
        <a:off x="25188" y="1654646"/>
        <a:ext cx="10465224" cy="465594"/>
      </dsp:txXfrm>
    </dsp:sp>
    <dsp:sp modelId="{F6374639-114A-F742-90E2-BACF9A497D84}">
      <dsp:nvSpPr>
        <dsp:cNvPr id="0" name=""/>
        <dsp:cNvSpPr/>
      </dsp:nvSpPr>
      <dsp:spPr>
        <a:xfrm>
          <a:off x="0" y="2205909"/>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Chart III: Relationship Between IMDb Rating and Revenue (Scatterplot with Regression) </a:t>
          </a:r>
        </a:p>
      </dsp:txBody>
      <dsp:txXfrm>
        <a:off x="25188" y="2231097"/>
        <a:ext cx="10465224" cy="465594"/>
      </dsp:txXfrm>
    </dsp:sp>
    <dsp:sp modelId="{044D5382-062C-DB41-99CA-6F0CA8E4006B}">
      <dsp:nvSpPr>
        <dsp:cNvPr id="0" name=""/>
        <dsp:cNvSpPr/>
      </dsp:nvSpPr>
      <dsp:spPr>
        <a:xfrm>
          <a:off x="0" y="2782359"/>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Chart IV – Top 10 Revenue-Earning Movies (Lollipop Chart with Tooltip) </a:t>
          </a:r>
        </a:p>
      </dsp:txBody>
      <dsp:txXfrm>
        <a:off x="25188" y="2807547"/>
        <a:ext cx="10465224" cy="465594"/>
      </dsp:txXfrm>
    </dsp:sp>
    <dsp:sp modelId="{40ECFFF1-0BAF-FF45-9555-4734AFC2D153}">
      <dsp:nvSpPr>
        <dsp:cNvPr id="0" name=""/>
        <dsp:cNvSpPr/>
      </dsp:nvSpPr>
      <dsp:spPr>
        <a:xfrm>
          <a:off x="0" y="3358809"/>
          <a:ext cx="10515600" cy="5159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Chart V – Tree Map of Revenue and IMDb Rating by Movie Title</a:t>
          </a:r>
        </a:p>
      </dsp:txBody>
      <dsp:txXfrm>
        <a:off x="25188" y="3383997"/>
        <a:ext cx="10465224" cy="4655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9596A-6A60-764E-BEA8-E3B60A00477A}" type="datetimeFigureOut">
              <a:rPr lang="en-US" smtClean="0"/>
              <a:t>4/16/25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FE36AF-3A75-874E-B4A9-3D050BD5C0B6}" type="slidenum">
              <a:rPr lang="en-US" smtClean="0"/>
              <a:t>‹#›</a:t>
            </a:fld>
            <a:endParaRPr lang="en-US"/>
          </a:p>
        </p:txBody>
      </p:sp>
    </p:spTree>
    <p:extLst>
      <p:ext uri="{BB962C8B-B14F-4D97-AF65-F5344CB8AC3E}">
        <p14:creationId xmlns:p14="http://schemas.microsoft.com/office/powerpoint/2010/main" val="1826701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FE36AF-3A75-874E-B4A9-3D050BD5C0B6}" type="slidenum">
              <a:rPr lang="en-US" smtClean="0"/>
              <a:t>5</a:t>
            </a:fld>
            <a:endParaRPr lang="en-US"/>
          </a:p>
        </p:txBody>
      </p:sp>
    </p:spTree>
    <p:extLst>
      <p:ext uri="{BB962C8B-B14F-4D97-AF65-F5344CB8AC3E}">
        <p14:creationId xmlns:p14="http://schemas.microsoft.com/office/powerpoint/2010/main" val="122171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FE36AF-3A75-874E-B4A9-3D050BD5C0B6}" type="slidenum">
              <a:rPr lang="en-US" smtClean="0"/>
              <a:t>6</a:t>
            </a:fld>
            <a:endParaRPr lang="en-US"/>
          </a:p>
        </p:txBody>
      </p:sp>
    </p:spTree>
    <p:extLst>
      <p:ext uri="{BB962C8B-B14F-4D97-AF65-F5344CB8AC3E}">
        <p14:creationId xmlns:p14="http://schemas.microsoft.com/office/powerpoint/2010/main" val="2095191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C2387-5EF0-1800-91E9-6254D8F572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6F2C09-3E9F-D060-C56F-340F8D825E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92543E-5AA7-A7D3-D78F-B9F0CCD539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C94641-01D3-144C-84C0-5762C2B2B18F}"/>
              </a:ext>
            </a:extLst>
          </p:cNvPr>
          <p:cNvSpPr>
            <a:spLocks noGrp="1"/>
          </p:cNvSpPr>
          <p:nvPr>
            <p:ph type="sldNum" sz="quarter" idx="5"/>
          </p:nvPr>
        </p:nvSpPr>
        <p:spPr/>
        <p:txBody>
          <a:bodyPr/>
          <a:lstStyle/>
          <a:p>
            <a:fld id="{38FE36AF-3A75-874E-B4A9-3D050BD5C0B6}" type="slidenum">
              <a:rPr lang="en-US" smtClean="0"/>
              <a:t>7</a:t>
            </a:fld>
            <a:endParaRPr lang="en-US"/>
          </a:p>
        </p:txBody>
      </p:sp>
    </p:spTree>
    <p:extLst>
      <p:ext uri="{BB962C8B-B14F-4D97-AF65-F5344CB8AC3E}">
        <p14:creationId xmlns:p14="http://schemas.microsoft.com/office/powerpoint/2010/main" val="1653599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AE5ED-4001-ABB5-60BE-3733480F6A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8025A-A214-74A3-B969-BF0B1D6010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698782-ED17-8CC9-49CB-88C4D7318E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F828DD-29E9-BBE2-5B8C-36D6C6F1229B}"/>
              </a:ext>
            </a:extLst>
          </p:cNvPr>
          <p:cNvSpPr>
            <a:spLocks noGrp="1"/>
          </p:cNvSpPr>
          <p:nvPr>
            <p:ph type="sldNum" sz="quarter" idx="5"/>
          </p:nvPr>
        </p:nvSpPr>
        <p:spPr/>
        <p:txBody>
          <a:bodyPr/>
          <a:lstStyle/>
          <a:p>
            <a:fld id="{38FE36AF-3A75-874E-B4A9-3D050BD5C0B6}" type="slidenum">
              <a:rPr lang="en-US" smtClean="0"/>
              <a:t>8</a:t>
            </a:fld>
            <a:endParaRPr lang="en-US"/>
          </a:p>
        </p:txBody>
      </p:sp>
    </p:spTree>
    <p:extLst>
      <p:ext uri="{BB962C8B-B14F-4D97-AF65-F5344CB8AC3E}">
        <p14:creationId xmlns:p14="http://schemas.microsoft.com/office/powerpoint/2010/main" val="295530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D803-7217-7792-3D6E-31B28BFF5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6BEE60-E826-E589-3F5B-EA8F541E2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322A04-815B-6CBF-32EA-2539E69520E8}"/>
              </a:ext>
            </a:extLst>
          </p:cNvPr>
          <p:cNvSpPr>
            <a:spLocks noGrp="1"/>
          </p:cNvSpPr>
          <p:nvPr>
            <p:ph type="dt" sz="half" idx="10"/>
          </p:nvPr>
        </p:nvSpPr>
        <p:spPr/>
        <p:txBody>
          <a:bodyPr/>
          <a:lstStyle/>
          <a:p>
            <a:fld id="{FAEE1209-613F-F44B-A103-A7047C5EBC39}" type="datetimeFigureOut">
              <a:rPr lang="en-US" smtClean="0"/>
              <a:t>4/16/25</a:t>
            </a:fld>
            <a:endParaRPr lang="en-US"/>
          </a:p>
        </p:txBody>
      </p:sp>
      <p:sp>
        <p:nvSpPr>
          <p:cNvPr id="5" name="Footer Placeholder 4">
            <a:extLst>
              <a:ext uri="{FF2B5EF4-FFF2-40B4-BE49-F238E27FC236}">
                <a16:creationId xmlns:a16="http://schemas.microsoft.com/office/drawing/2014/main" id="{381E06A6-72A6-0D20-5698-4BE778563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5DFEE-3BAC-36F5-8D38-6C8C8E0858AA}"/>
              </a:ext>
            </a:extLst>
          </p:cNvPr>
          <p:cNvSpPr>
            <a:spLocks noGrp="1"/>
          </p:cNvSpPr>
          <p:nvPr>
            <p:ph type="sldNum" sz="quarter" idx="12"/>
          </p:nvPr>
        </p:nvSpPr>
        <p:spPr/>
        <p:txBody>
          <a:bodyPr/>
          <a:lstStyle/>
          <a:p>
            <a:fld id="{4E8BD211-E89B-AB45-A1E1-1A1A57490E96}" type="slidenum">
              <a:rPr lang="en-US" smtClean="0"/>
              <a:t>‹#›</a:t>
            </a:fld>
            <a:endParaRPr lang="en-US"/>
          </a:p>
        </p:txBody>
      </p:sp>
    </p:spTree>
    <p:extLst>
      <p:ext uri="{BB962C8B-B14F-4D97-AF65-F5344CB8AC3E}">
        <p14:creationId xmlns:p14="http://schemas.microsoft.com/office/powerpoint/2010/main" val="2299263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F508-D85C-E2C6-5716-453A3D99ED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014E89-C0E4-CFFD-3D17-BC34EF2370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F5316-E00B-590D-364E-804128075163}"/>
              </a:ext>
            </a:extLst>
          </p:cNvPr>
          <p:cNvSpPr>
            <a:spLocks noGrp="1"/>
          </p:cNvSpPr>
          <p:nvPr>
            <p:ph type="dt" sz="half" idx="10"/>
          </p:nvPr>
        </p:nvSpPr>
        <p:spPr/>
        <p:txBody>
          <a:bodyPr/>
          <a:lstStyle/>
          <a:p>
            <a:fld id="{FAEE1209-613F-F44B-A103-A7047C5EBC39}" type="datetimeFigureOut">
              <a:rPr lang="en-US" smtClean="0"/>
              <a:t>4/16/25</a:t>
            </a:fld>
            <a:endParaRPr lang="en-US"/>
          </a:p>
        </p:txBody>
      </p:sp>
      <p:sp>
        <p:nvSpPr>
          <p:cNvPr id="5" name="Footer Placeholder 4">
            <a:extLst>
              <a:ext uri="{FF2B5EF4-FFF2-40B4-BE49-F238E27FC236}">
                <a16:creationId xmlns:a16="http://schemas.microsoft.com/office/drawing/2014/main" id="{B27064CF-F17C-0F0A-397E-056E67939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18C63-D825-500F-80BA-519213C8E926}"/>
              </a:ext>
            </a:extLst>
          </p:cNvPr>
          <p:cNvSpPr>
            <a:spLocks noGrp="1"/>
          </p:cNvSpPr>
          <p:nvPr>
            <p:ph type="sldNum" sz="quarter" idx="12"/>
          </p:nvPr>
        </p:nvSpPr>
        <p:spPr/>
        <p:txBody>
          <a:bodyPr/>
          <a:lstStyle/>
          <a:p>
            <a:fld id="{4E8BD211-E89B-AB45-A1E1-1A1A57490E96}" type="slidenum">
              <a:rPr lang="en-US" smtClean="0"/>
              <a:t>‹#›</a:t>
            </a:fld>
            <a:endParaRPr lang="en-US"/>
          </a:p>
        </p:txBody>
      </p:sp>
    </p:spTree>
    <p:extLst>
      <p:ext uri="{BB962C8B-B14F-4D97-AF65-F5344CB8AC3E}">
        <p14:creationId xmlns:p14="http://schemas.microsoft.com/office/powerpoint/2010/main" val="184089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8C2DAB-AEF6-A176-DECB-91091B1EC8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E71F9F-FB9C-8280-B9E8-A5BDCCB065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E990A-9681-8DE2-CFE4-B46CB787CA65}"/>
              </a:ext>
            </a:extLst>
          </p:cNvPr>
          <p:cNvSpPr>
            <a:spLocks noGrp="1"/>
          </p:cNvSpPr>
          <p:nvPr>
            <p:ph type="dt" sz="half" idx="10"/>
          </p:nvPr>
        </p:nvSpPr>
        <p:spPr/>
        <p:txBody>
          <a:bodyPr/>
          <a:lstStyle/>
          <a:p>
            <a:fld id="{FAEE1209-613F-F44B-A103-A7047C5EBC39}" type="datetimeFigureOut">
              <a:rPr lang="en-US" smtClean="0"/>
              <a:t>4/16/25</a:t>
            </a:fld>
            <a:endParaRPr lang="en-US"/>
          </a:p>
        </p:txBody>
      </p:sp>
      <p:sp>
        <p:nvSpPr>
          <p:cNvPr id="5" name="Footer Placeholder 4">
            <a:extLst>
              <a:ext uri="{FF2B5EF4-FFF2-40B4-BE49-F238E27FC236}">
                <a16:creationId xmlns:a16="http://schemas.microsoft.com/office/drawing/2014/main" id="{043151D6-39B6-C639-8DCD-033A20FA6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8E91B-8288-FA03-3542-42332B17552D}"/>
              </a:ext>
            </a:extLst>
          </p:cNvPr>
          <p:cNvSpPr>
            <a:spLocks noGrp="1"/>
          </p:cNvSpPr>
          <p:nvPr>
            <p:ph type="sldNum" sz="quarter" idx="12"/>
          </p:nvPr>
        </p:nvSpPr>
        <p:spPr/>
        <p:txBody>
          <a:bodyPr/>
          <a:lstStyle/>
          <a:p>
            <a:fld id="{4E8BD211-E89B-AB45-A1E1-1A1A57490E96}" type="slidenum">
              <a:rPr lang="en-US" smtClean="0"/>
              <a:t>‹#›</a:t>
            </a:fld>
            <a:endParaRPr lang="en-US"/>
          </a:p>
        </p:txBody>
      </p:sp>
    </p:spTree>
    <p:extLst>
      <p:ext uri="{BB962C8B-B14F-4D97-AF65-F5344CB8AC3E}">
        <p14:creationId xmlns:p14="http://schemas.microsoft.com/office/powerpoint/2010/main" val="134680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85C9-DC3F-766A-1610-F2AFA757CA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F90B2C-9EBB-7EAA-0C85-50C4962837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C0CF7-3AB5-FC8A-1EF4-84826540DD69}"/>
              </a:ext>
            </a:extLst>
          </p:cNvPr>
          <p:cNvSpPr>
            <a:spLocks noGrp="1"/>
          </p:cNvSpPr>
          <p:nvPr>
            <p:ph type="dt" sz="half" idx="10"/>
          </p:nvPr>
        </p:nvSpPr>
        <p:spPr/>
        <p:txBody>
          <a:bodyPr/>
          <a:lstStyle/>
          <a:p>
            <a:fld id="{FAEE1209-613F-F44B-A103-A7047C5EBC39}" type="datetimeFigureOut">
              <a:rPr lang="en-US" smtClean="0"/>
              <a:t>4/16/25</a:t>
            </a:fld>
            <a:endParaRPr lang="en-US"/>
          </a:p>
        </p:txBody>
      </p:sp>
      <p:sp>
        <p:nvSpPr>
          <p:cNvPr id="5" name="Footer Placeholder 4">
            <a:extLst>
              <a:ext uri="{FF2B5EF4-FFF2-40B4-BE49-F238E27FC236}">
                <a16:creationId xmlns:a16="http://schemas.microsoft.com/office/drawing/2014/main" id="{6B1DBC2F-4047-93D5-6F80-9359452F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33CC1-53D7-DD7E-E363-B6D8FB5A2224}"/>
              </a:ext>
            </a:extLst>
          </p:cNvPr>
          <p:cNvSpPr>
            <a:spLocks noGrp="1"/>
          </p:cNvSpPr>
          <p:nvPr>
            <p:ph type="sldNum" sz="quarter" idx="12"/>
          </p:nvPr>
        </p:nvSpPr>
        <p:spPr/>
        <p:txBody>
          <a:bodyPr/>
          <a:lstStyle/>
          <a:p>
            <a:fld id="{4E8BD211-E89B-AB45-A1E1-1A1A57490E96}" type="slidenum">
              <a:rPr lang="en-US" smtClean="0"/>
              <a:t>‹#›</a:t>
            </a:fld>
            <a:endParaRPr lang="en-US"/>
          </a:p>
        </p:txBody>
      </p:sp>
    </p:spTree>
    <p:extLst>
      <p:ext uri="{BB962C8B-B14F-4D97-AF65-F5344CB8AC3E}">
        <p14:creationId xmlns:p14="http://schemas.microsoft.com/office/powerpoint/2010/main" val="24328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17CE8-90A7-57E1-D5A1-D8B95B978C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4DF6F7-C271-D086-950E-CEE8063A8E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DB5472-F241-2F2D-09FF-357A8616531A}"/>
              </a:ext>
            </a:extLst>
          </p:cNvPr>
          <p:cNvSpPr>
            <a:spLocks noGrp="1"/>
          </p:cNvSpPr>
          <p:nvPr>
            <p:ph type="dt" sz="half" idx="10"/>
          </p:nvPr>
        </p:nvSpPr>
        <p:spPr/>
        <p:txBody>
          <a:bodyPr/>
          <a:lstStyle/>
          <a:p>
            <a:fld id="{FAEE1209-613F-F44B-A103-A7047C5EBC39}" type="datetimeFigureOut">
              <a:rPr lang="en-US" smtClean="0"/>
              <a:t>4/16/25</a:t>
            </a:fld>
            <a:endParaRPr lang="en-US"/>
          </a:p>
        </p:txBody>
      </p:sp>
      <p:sp>
        <p:nvSpPr>
          <p:cNvPr id="5" name="Footer Placeholder 4">
            <a:extLst>
              <a:ext uri="{FF2B5EF4-FFF2-40B4-BE49-F238E27FC236}">
                <a16:creationId xmlns:a16="http://schemas.microsoft.com/office/drawing/2014/main" id="{99447429-7B23-D625-2DF7-896701C3F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A2F36-4D09-35B6-A21E-65EA3873A08B}"/>
              </a:ext>
            </a:extLst>
          </p:cNvPr>
          <p:cNvSpPr>
            <a:spLocks noGrp="1"/>
          </p:cNvSpPr>
          <p:nvPr>
            <p:ph type="sldNum" sz="quarter" idx="12"/>
          </p:nvPr>
        </p:nvSpPr>
        <p:spPr/>
        <p:txBody>
          <a:bodyPr/>
          <a:lstStyle/>
          <a:p>
            <a:fld id="{4E8BD211-E89B-AB45-A1E1-1A1A57490E96}" type="slidenum">
              <a:rPr lang="en-US" smtClean="0"/>
              <a:t>‹#›</a:t>
            </a:fld>
            <a:endParaRPr lang="en-US"/>
          </a:p>
        </p:txBody>
      </p:sp>
    </p:spTree>
    <p:extLst>
      <p:ext uri="{BB962C8B-B14F-4D97-AF65-F5344CB8AC3E}">
        <p14:creationId xmlns:p14="http://schemas.microsoft.com/office/powerpoint/2010/main" val="13158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09F2-29E0-C2AF-0BD0-8540A99EF9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4B27EA-19A4-761E-3951-491BEFDF0C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909AB-8367-BA76-2430-951B686FEC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4642DC-03A6-18B9-5BDF-2B59F95BDDA9}"/>
              </a:ext>
            </a:extLst>
          </p:cNvPr>
          <p:cNvSpPr>
            <a:spLocks noGrp="1"/>
          </p:cNvSpPr>
          <p:nvPr>
            <p:ph type="dt" sz="half" idx="10"/>
          </p:nvPr>
        </p:nvSpPr>
        <p:spPr/>
        <p:txBody>
          <a:bodyPr/>
          <a:lstStyle/>
          <a:p>
            <a:fld id="{FAEE1209-613F-F44B-A103-A7047C5EBC39}" type="datetimeFigureOut">
              <a:rPr lang="en-US" smtClean="0"/>
              <a:t>4/16/25</a:t>
            </a:fld>
            <a:endParaRPr lang="en-US"/>
          </a:p>
        </p:txBody>
      </p:sp>
      <p:sp>
        <p:nvSpPr>
          <p:cNvPr id="6" name="Footer Placeholder 5">
            <a:extLst>
              <a:ext uri="{FF2B5EF4-FFF2-40B4-BE49-F238E27FC236}">
                <a16:creationId xmlns:a16="http://schemas.microsoft.com/office/drawing/2014/main" id="{92679AC9-B9DA-7E9E-EE53-0130E33EF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6D8507-A390-2663-88EF-E84429880DDF}"/>
              </a:ext>
            </a:extLst>
          </p:cNvPr>
          <p:cNvSpPr>
            <a:spLocks noGrp="1"/>
          </p:cNvSpPr>
          <p:nvPr>
            <p:ph type="sldNum" sz="quarter" idx="12"/>
          </p:nvPr>
        </p:nvSpPr>
        <p:spPr/>
        <p:txBody>
          <a:bodyPr/>
          <a:lstStyle/>
          <a:p>
            <a:fld id="{4E8BD211-E89B-AB45-A1E1-1A1A57490E96}" type="slidenum">
              <a:rPr lang="en-US" smtClean="0"/>
              <a:t>‹#›</a:t>
            </a:fld>
            <a:endParaRPr lang="en-US"/>
          </a:p>
        </p:txBody>
      </p:sp>
    </p:spTree>
    <p:extLst>
      <p:ext uri="{BB962C8B-B14F-4D97-AF65-F5344CB8AC3E}">
        <p14:creationId xmlns:p14="http://schemas.microsoft.com/office/powerpoint/2010/main" val="969970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74B9-BB04-AC9C-F42D-E51C7EBD68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53F140-E814-EC24-59C5-6BE4274FC5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B46D56-B5C3-B84E-AB09-C4C075E222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059817-8EDF-7B59-7E75-4B3372A639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65D100-9714-ADE2-FB44-01A954CEE7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C5139B-1EF7-D9FE-A8EA-F1882BC439C6}"/>
              </a:ext>
            </a:extLst>
          </p:cNvPr>
          <p:cNvSpPr>
            <a:spLocks noGrp="1"/>
          </p:cNvSpPr>
          <p:nvPr>
            <p:ph type="dt" sz="half" idx="10"/>
          </p:nvPr>
        </p:nvSpPr>
        <p:spPr/>
        <p:txBody>
          <a:bodyPr/>
          <a:lstStyle/>
          <a:p>
            <a:fld id="{FAEE1209-613F-F44B-A103-A7047C5EBC39}" type="datetimeFigureOut">
              <a:rPr lang="en-US" smtClean="0"/>
              <a:t>4/16/25</a:t>
            </a:fld>
            <a:endParaRPr lang="en-US"/>
          </a:p>
        </p:txBody>
      </p:sp>
      <p:sp>
        <p:nvSpPr>
          <p:cNvPr id="8" name="Footer Placeholder 7">
            <a:extLst>
              <a:ext uri="{FF2B5EF4-FFF2-40B4-BE49-F238E27FC236}">
                <a16:creationId xmlns:a16="http://schemas.microsoft.com/office/drawing/2014/main" id="{570B68C9-3354-9718-D3CE-F4FB3753C0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F7BE9C-16FF-F75F-36AE-77EA50C94DC0}"/>
              </a:ext>
            </a:extLst>
          </p:cNvPr>
          <p:cNvSpPr>
            <a:spLocks noGrp="1"/>
          </p:cNvSpPr>
          <p:nvPr>
            <p:ph type="sldNum" sz="quarter" idx="12"/>
          </p:nvPr>
        </p:nvSpPr>
        <p:spPr/>
        <p:txBody>
          <a:bodyPr/>
          <a:lstStyle/>
          <a:p>
            <a:fld id="{4E8BD211-E89B-AB45-A1E1-1A1A57490E96}" type="slidenum">
              <a:rPr lang="en-US" smtClean="0"/>
              <a:t>‹#›</a:t>
            </a:fld>
            <a:endParaRPr lang="en-US"/>
          </a:p>
        </p:txBody>
      </p:sp>
    </p:spTree>
    <p:extLst>
      <p:ext uri="{BB962C8B-B14F-4D97-AF65-F5344CB8AC3E}">
        <p14:creationId xmlns:p14="http://schemas.microsoft.com/office/powerpoint/2010/main" val="246518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BA2A-480E-CD29-CAE6-8CC9A2D44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2DC41-8BE2-8B8B-8208-94593E36C3D6}"/>
              </a:ext>
            </a:extLst>
          </p:cNvPr>
          <p:cNvSpPr>
            <a:spLocks noGrp="1"/>
          </p:cNvSpPr>
          <p:nvPr>
            <p:ph type="dt" sz="half" idx="10"/>
          </p:nvPr>
        </p:nvSpPr>
        <p:spPr/>
        <p:txBody>
          <a:bodyPr/>
          <a:lstStyle/>
          <a:p>
            <a:fld id="{FAEE1209-613F-F44B-A103-A7047C5EBC39}" type="datetimeFigureOut">
              <a:rPr lang="en-US" smtClean="0"/>
              <a:t>4/16/25</a:t>
            </a:fld>
            <a:endParaRPr lang="en-US"/>
          </a:p>
        </p:txBody>
      </p:sp>
      <p:sp>
        <p:nvSpPr>
          <p:cNvPr id="4" name="Footer Placeholder 3">
            <a:extLst>
              <a:ext uri="{FF2B5EF4-FFF2-40B4-BE49-F238E27FC236}">
                <a16:creationId xmlns:a16="http://schemas.microsoft.com/office/drawing/2014/main" id="{CE4DFE60-56F6-785E-20B0-F0089BDE56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BB6E62-3BC0-ADFB-FBEC-D0FAF87499BA}"/>
              </a:ext>
            </a:extLst>
          </p:cNvPr>
          <p:cNvSpPr>
            <a:spLocks noGrp="1"/>
          </p:cNvSpPr>
          <p:nvPr>
            <p:ph type="sldNum" sz="quarter" idx="12"/>
          </p:nvPr>
        </p:nvSpPr>
        <p:spPr/>
        <p:txBody>
          <a:bodyPr/>
          <a:lstStyle/>
          <a:p>
            <a:fld id="{4E8BD211-E89B-AB45-A1E1-1A1A57490E96}" type="slidenum">
              <a:rPr lang="en-US" smtClean="0"/>
              <a:t>‹#›</a:t>
            </a:fld>
            <a:endParaRPr lang="en-US"/>
          </a:p>
        </p:txBody>
      </p:sp>
    </p:spTree>
    <p:extLst>
      <p:ext uri="{BB962C8B-B14F-4D97-AF65-F5344CB8AC3E}">
        <p14:creationId xmlns:p14="http://schemas.microsoft.com/office/powerpoint/2010/main" val="11693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2F9B2C-2D48-D38B-7D33-60392FF23C69}"/>
              </a:ext>
            </a:extLst>
          </p:cNvPr>
          <p:cNvSpPr>
            <a:spLocks noGrp="1"/>
          </p:cNvSpPr>
          <p:nvPr>
            <p:ph type="dt" sz="half" idx="10"/>
          </p:nvPr>
        </p:nvSpPr>
        <p:spPr/>
        <p:txBody>
          <a:bodyPr/>
          <a:lstStyle/>
          <a:p>
            <a:fld id="{FAEE1209-613F-F44B-A103-A7047C5EBC39}" type="datetimeFigureOut">
              <a:rPr lang="en-US" smtClean="0"/>
              <a:t>4/16/25</a:t>
            </a:fld>
            <a:endParaRPr lang="en-US"/>
          </a:p>
        </p:txBody>
      </p:sp>
      <p:sp>
        <p:nvSpPr>
          <p:cNvPr id="3" name="Footer Placeholder 2">
            <a:extLst>
              <a:ext uri="{FF2B5EF4-FFF2-40B4-BE49-F238E27FC236}">
                <a16:creationId xmlns:a16="http://schemas.microsoft.com/office/drawing/2014/main" id="{7FFF5C74-3FB6-63CC-A7B0-33943EFA61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82F9C8-3505-8914-0F4A-47524D445DEF}"/>
              </a:ext>
            </a:extLst>
          </p:cNvPr>
          <p:cNvSpPr>
            <a:spLocks noGrp="1"/>
          </p:cNvSpPr>
          <p:nvPr>
            <p:ph type="sldNum" sz="quarter" idx="12"/>
          </p:nvPr>
        </p:nvSpPr>
        <p:spPr/>
        <p:txBody>
          <a:bodyPr/>
          <a:lstStyle/>
          <a:p>
            <a:fld id="{4E8BD211-E89B-AB45-A1E1-1A1A57490E96}" type="slidenum">
              <a:rPr lang="en-US" smtClean="0"/>
              <a:t>‹#›</a:t>
            </a:fld>
            <a:endParaRPr lang="en-US"/>
          </a:p>
        </p:txBody>
      </p:sp>
    </p:spTree>
    <p:extLst>
      <p:ext uri="{BB962C8B-B14F-4D97-AF65-F5344CB8AC3E}">
        <p14:creationId xmlns:p14="http://schemas.microsoft.com/office/powerpoint/2010/main" val="216911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83C1-53A8-C4BB-26BF-E5C931590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4DC592-8117-0470-E156-910B2F758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560230-58DC-9806-9758-B73F1A82D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45181-59E0-255F-6D9C-82AD0FFF2CE9}"/>
              </a:ext>
            </a:extLst>
          </p:cNvPr>
          <p:cNvSpPr>
            <a:spLocks noGrp="1"/>
          </p:cNvSpPr>
          <p:nvPr>
            <p:ph type="dt" sz="half" idx="10"/>
          </p:nvPr>
        </p:nvSpPr>
        <p:spPr/>
        <p:txBody>
          <a:bodyPr/>
          <a:lstStyle/>
          <a:p>
            <a:fld id="{FAEE1209-613F-F44B-A103-A7047C5EBC39}" type="datetimeFigureOut">
              <a:rPr lang="en-US" smtClean="0"/>
              <a:t>4/16/25</a:t>
            </a:fld>
            <a:endParaRPr lang="en-US"/>
          </a:p>
        </p:txBody>
      </p:sp>
      <p:sp>
        <p:nvSpPr>
          <p:cNvPr id="6" name="Footer Placeholder 5">
            <a:extLst>
              <a:ext uri="{FF2B5EF4-FFF2-40B4-BE49-F238E27FC236}">
                <a16:creationId xmlns:a16="http://schemas.microsoft.com/office/drawing/2014/main" id="{0863A361-8135-0EFF-6D8A-FA0AFFA219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322C27-D282-2ABE-73F8-675A1ACD0528}"/>
              </a:ext>
            </a:extLst>
          </p:cNvPr>
          <p:cNvSpPr>
            <a:spLocks noGrp="1"/>
          </p:cNvSpPr>
          <p:nvPr>
            <p:ph type="sldNum" sz="quarter" idx="12"/>
          </p:nvPr>
        </p:nvSpPr>
        <p:spPr/>
        <p:txBody>
          <a:bodyPr/>
          <a:lstStyle/>
          <a:p>
            <a:fld id="{4E8BD211-E89B-AB45-A1E1-1A1A57490E96}" type="slidenum">
              <a:rPr lang="en-US" smtClean="0"/>
              <a:t>‹#›</a:t>
            </a:fld>
            <a:endParaRPr lang="en-US"/>
          </a:p>
        </p:txBody>
      </p:sp>
    </p:spTree>
    <p:extLst>
      <p:ext uri="{BB962C8B-B14F-4D97-AF65-F5344CB8AC3E}">
        <p14:creationId xmlns:p14="http://schemas.microsoft.com/office/powerpoint/2010/main" val="139595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1A15-AFA5-02AC-DF02-BDF2E7BFF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A373B8-DF31-CFC4-7EE0-0EF8DB775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877674-7369-F048-9015-DC4F068DF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357D7D-7614-5419-CD85-4F4BDD29820F}"/>
              </a:ext>
            </a:extLst>
          </p:cNvPr>
          <p:cNvSpPr>
            <a:spLocks noGrp="1"/>
          </p:cNvSpPr>
          <p:nvPr>
            <p:ph type="dt" sz="half" idx="10"/>
          </p:nvPr>
        </p:nvSpPr>
        <p:spPr/>
        <p:txBody>
          <a:bodyPr/>
          <a:lstStyle/>
          <a:p>
            <a:fld id="{FAEE1209-613F-F44B-A103-A7047C5EBC39}" type="datetimeFigureOut">
              <a:rPr lang="en-US" smtClean="0"/>
              <a:t>4/16/25</a:t>
            </a:fld>
            <a:endParaRPr lang="en-US"/>
          </a:p>
        </p:txBody>
      </p:sp>
      <p:sp>
        <p:nvSpPr>
          <p:cNvPr id="6" name="Footer Placeholder 5">
            <a:extLst>
              <a:ext uri="{FF2B5EF4-FFF2-40B4-BE49-F238E27FC236}">
                <a16:creationId xmlns:a16="http://schemas.microsoft.com/office/drawing/2014/main" id="{03DE59CA-0C6D-950D-84E3-38C21BA34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4F8E4-71CA-79F3-9D19-216D41A6A80A}"/>
              </a:ext>
            </a:extLst>
          </p:cNvPr>
          <p:cNvSpPr>
            <a:spLocks noGrp="1"/>
          </p:cNvSpPr>
          <p:nvPr>
            <p:ph type="sldNum" sz="quarter" idx="12"/>
          </p:nvPr>
        </p:nvSpPr>
        <p:spPr/>
        <p:txBody>
          <a:bodyPr/>
          <a:lstStyle/>
          <a:p>
            <a:fld id="{4E8BD211-E89B-AB45-A1E1-1A1A57490E96}" type="slidenum">
              <a:rPr lang="en-US" smtClean="0"/>
              <a:t>‹#›</a:t>
            </a:fld>
            <a:endParaRPr lang="en-US"/>
          </a:p>
        </p:txBody>
      </p:sp>
    </p:spTree>
    <p:extLst>
      <p:ext uri="{BB962C8B-B14F-4D97-AF65-F5344CB8AC3E}">
        <p14:creationId xmlns:p14="http://schemas.microsoft.com/office/powerpoint/2010/main" val="246842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9CB20F-B834-A7AA-5B76-EFE58B46E8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84C02B-B506-658C-F765-FF34A518B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669AB-82E3-9A4E-1C88-09C8CE05F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EE1209-613F-F44B-A103-A7047C5EBC39}" type="datetimeFigureOut">
              <a:rPr lang="en-US" smtClean="0"/>
              <a:t>4/16/25</a:t>
            </a:fld>
            <a:endParaRPr lang="en-US"/>
          </a:p>
        </p:txBody>
      </p:sp>
      <p:sp>
        <p:nvSpPr>
          <p:cNvPr id="5" name="Footer Placeholder 4">
            <a:extLst>
              <a:ext uri="{FF2B5EF4-FFF2-40B4-BE49-F238E27FC236}">
                <a16:creationId xmlns:a16="http://schemas.microsoft.com/office/drawing/2014/main" id="{3922F58C-CA32-C23E-A210-08E9CE649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87F347E-5847-93BE-D954-5BBFDA153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8BD211-E89B-AB45-A1E1-1A1A57490E96}" type="slidenum">
              <a:rPr lang="en-US" smtClean="0"/>
              <a:t>‹#›</a:t>
            </a:fld>
            <a:endParaRPr lang="en-US"/>
          </a:p>
        </p:txBody>
      </p:sp>
    </p:spTree>
    <p:extLst>
      <p:ext uri="{BB962C8B-B14F-4D97-AF65-F5344CB8AC3E}">
        <p14:creationId xmlns:p14="http://schemas.microsoft.com/office/powerpoint/2010/main" val="96816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6210AC-AA0D-1C27-D718-54A6D011EEC7}"/>
              </a:ext>
            </a:extLst>
          </p:cNvPr>
          <p:cNvSpPr>
            <a:spLocks noGrp="1"/>
          </p:cNvSpPr>
          <p:nvPr>
            <p:ph type="ctrTitle"/>
          </p:nvPr>
        </p:nvSpPr>
        <p:spPr>
          <a:xfrm>
            <a:off x="4162567" y="818984"/>
            <a:ext cx="6714699" cy="3178689"/>
          </a:xfrm>
        </p:spPr>
        <p:txBody>
          <a:bodyPr>
            <a:normAutofit/>
          </a:bodyPr>
          <a:lstStyle/>
          <a:p>
            <a:pPr algn="l">
              <a:buNone/>
            </a:pPr>
            <a:br>
              <a:rPr lang="en-US" sz="2300" b="1" dirty="0">
                <a:solidFill>
                  <a:srgbClr val="FFFFFF"/>
                </a:solidFill>
              </a:rPr>
            </a:br>
            <a:br>
              <a:rPr lang="en-US" sz="2300" b="1" dirty="0">
                <a:solidFill>
                  <a:srgbClr val="FFFFFF"/>
                </a:solidFill>
              </a:rPr>
            </a:br>
            <a:br>
              <a:rPr lang="en-US" sz="2300" b="1" dirty="0">
                <a:solidFill>
                  <a:srgbClr val="FFFFFF"/>
                </a:solidFill>
              </a:rPr>
            </a:br>
            <a:br>
              <a:rPr lang="en-US" sz="2300" b="1" dirty="0">
                <a:solidFill>
                  <a:srgbClr val="FFFFFF"/>
                </a:solidFill>
              </a:rPr>
            </a:br>
            <a:r>
              <a:rPr lang="en-US" sz="2300" b="1" dirty="0">
                <a:solidFill>
                  <a:srgbClr val="FFFFFF"/>
                </a:solidFill>
              </a:rPr>
              <a:t>Data Visualization Report</a:t>
            </a:r>
            <a:br>
              <a:rPr lang="en-US" sz="2300" b="1" dirty="0">
                <a:solidFill>
                  <a:srgbClr val="FFFFFF"/>
                </a:solidFill>
              </a:rPr>
            </a:br>
            <a:r>
              <a:rPr lang="en-US" sz="2300" b="1" dirty="0">
                <a:solidFill>
                  <a:srgbClr val="FFFF0F"/>
                </a:solidFill>
              </a:rPr>
              <a:t>Exploring Trends in Domestic Revenue and Ratings Across Top 25 Movies (2020–2024)</a:t>
            </a:r>
            <a:br>
              <a:rPr lang="en-US" sz="2300" dirty="0">
                <a:solidFill>
                  <a:srgbClr val="FFFFFF"/>
                </a:solidFill>
              </a:rPr>
            </a:br>
            <a:endParaRPr lang="en-US" sz="2300" dirty="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A96D9A4-ECF6-6BAE-8E9F-949A6B8F4A30}"/>
              </a:ext>
            </a:extLst>
          </p:cNvPr>
          <p:cNvSpPr>
            <a:spLocks noGrp="1"/>
          </p:cNvSpPr>
          <p:nvPr>
            <p:ph type="subTitle" idx="1"/>
          </p:nvPr>
        </p:nvSpPr>
        <p:spPr>
          <a:xfrm>
            <a:off x="4285397" y="4960961"/>
            <a:ext cx="7055893" cy="1078054"/>
          </a:xfrm>
        </p:spPr>
        <p:txBody>
          <a:bodyPr>
            <a:normAutofit/>
          </a:bodyPr>
          <a:lstStyle/>
          <a:p>
            <a:pPr algn="l"/>
            <a:r>
              <a:rPr lang="en-US" b="1">
                <a:solidFill>
                  <a:srgbClr val="FFFFFF"/>
                </a:solidFill>
              </a:rPr>
              <a:t>Rasheed Afolabi</a:t>
            </a:r>
            <a:br>
              <a:rPr lang="en-US">
                <a:solidFill>
                  <a:srgbClr val="FFFFFF"/>
                </a:solidFill>
              </a:rPr>
            </a:br>
            <a:r>
              <a:rPr lang="en-US" b="1">
                <a:solidFill>
                  <a:srgbClr val="FFFFFF"/>
                </a:solidFill>
              </a:rPr>
              <a:t>April 2025</a:t>
            </a:r>
            <a:endParaRPr lang="en-US">
              <a:solidFill>
                <a:srgbClr val="FFFFFF"/>
              </a:solidFill>
            </a:endParaRPr>
          </a:p>
        </p:txBody>
      </p:sp>
    </p:spTree>
    <p:extLst>
      <p:ext uri="{BB962C8B-B14F-4D97-AF65-F5344CB8AC3E}">
        <p14:creationId xmlns:p14="http://schemas.microsoft.com/office/powerpoint/2010/main" val="37314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1FC5-BB58-F39B-67B5-7159E5411014}"/>
              </a:ext>
            </a:extLst>
          </p:cNvPr>
          <p:cNvSpPr>
            <a:spLocks noGrp="1"/>
          </p:cNvSpPr>
          <p:nvPr>
            <p:ph type="title"/>
          </p:nvPr>
        </p:nvSpPr>
        <p:spPr/>
        <p:txBody>
          <a:bodyPr/>
          <a:lstStyle/>
          <a:p>
            <a:r>
              <a:rPr lang="en-US" dirty="0"/>
              <a:t>Content</a:t>
            </a:r>
          </a:p>
        </p:txBody>
      </p:sp>
      <p:graphicFrame>
        <p:nvGraphicFramePr>
          <p:cNvPr id="5" name="Content Placeholder 2">
            <a:extLst>
              <a:ext uri="{FF2B5EF4-FFF2-40B4-BE49-F238E27FC236}">
                <a16:creationId xmlns:a16="http://schemas.microsoft.com/office/drawing/2014/main" id="{75A77CF8-F75B-3528-A841-557004DA923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72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4A4C6-5E81-1BE4-C61B-9C732FC17B1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Introduction</a:t>
            </a:r>
          </a:p>
        </p:txBody>
      </p:sp>
      <p:sp>
        <p:nvSpPr>
          <p:cNvPr id="3" name="Content Placeholder 2">
            <a:extLst>
              <a:ext uri="{FF2B5EF4-FFF2-40B4-BE49-F238E27FC236}">
                <a16:creationId xmlns:a16="http://schemas.microsoft.com/office/drawing/2014/main" id="{CE99AEAD-FFB1-A5C3-A733-FB3792811CD2}"/>
              </a:ext>
            </a:extLst>
          </p:cNvPr>
          <p:cNvSpPr>
            <a:spLocks noGrp="1"/>
          </p:cNvSpPr>
          <p:nvPr>
            <p:ph idx="1"/>
          </p:nvPr>
        </p:nvSpPr>
        <p:spPr>
          <a:xfrm>
            <a:off x="1371599" y="2318197"/>
            <a:ext cx="9724031" cy="3683358"/>
          </a:xfrm>
        </p:spPr>
        <p:txBody>
          <a:bodyPr anchor="ctr">
            <a:normAutofit/>
          </a:bodyPr>
          <a:lstStyle/>
          <a:p>
            <a:pPr algn="just">
              <a:buNone/>
            </a:pPr>
            <a:r>
              <a:rPr lang="en-US" sz="1900" b="1" dirty="0">
                <a:latin typeface="+mj-lt"/>
              </a:rPr>
              <a:t>Primary Focus: </a:t>
            </a:r>
          </a:p>
          <a:p>
            <a:pPr marL="12700" indent="-12700" algn="just">
              <a:buNone/>
            </a:pPr>
            <a:r>
              <a:rPr lang="en-US" sz="1900" dirty="0"/>
              <a:t>What drives a movie's success at the domestic box office? This project explores the intersection of three key elements: genre, seasonal timing, and audience ratings to uncover patterns behind top-performing films between 2020 and 2024.</a:t>
            </a:r>
          </a:p>
          <a:p>
            <a:pPr marL="12700" indent="-12700" algn="just">
              <a:buNone/>
            </a:pPr>
            <a:r>
              <a:rPr lang="en-US" sz="1900" dirty="0"/>
              <a:t>Using data from the top 25 movies, the visualizations examine how certain genres dominate during specific seasons, how audience sentiment (measured through IMDb ratings) aligns with revenue performance, and which titles contribute most to their category's financial success.</a:t>
            </a:r>
          </a:p>
          <a:p>
            <a:pPr marL="0" indent="0" algn="just">
              <a:buNone/>
            </a:pPr>
            <a:r>
              <a:rPr lang="en-US" sz="1900" dirty="0"/>
              <a:t>While action and animation consistently lead to summer earnings, comedies tend to perform better in spring and winter. Interestingly, strong ratings don't always guarantee strong revenue, and a few standout films challenge the assumption that critical reception and commercial success always go hand in hand.</a:t>
            </a:r>
          </a:p>
        </p:txBody>
      </p:sp>
    </p:spTree>
    <p:extLst>
      <p:ext uri="{BB962C8B-B14F-4D97-AF65-F5344CB8AC3E}">
        <p14:creationId xmlns:p14="http://schemas.microsoft.com/office/powerpoint/2010/main" val="344975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82E5-3EA8-6B4C-F3F0-05584ADD7618}"/>
              </a:ext>
            </a:extLst>
          </p:cNvPr>
          <p:cNvSpPr>
            <a:spLocks noGrp="1"/>
          </p:cNvSpPr>
          <p:nvPr>
            <p:ph type="title"/>
          </p:nvPr>
        </p:nvSpPr>
        <p:spPr>
          <a:xfrm>
            <a:off x="1164771" y="196852"/>
            <a:ext cx="758430" cy="411416"/>
          </a:xfrm>
        </p:spPr>
        <p:txBody>
          <a:bodyPr>
            <a:normAutofit/>
          </a:bodyPr>
          <a:lstStyle/>
          <a:p>
            <a:r>
              <a:rPr lang="en-US" sz="1400" b="1" dirty="0"/>
              <a:t>Chart I</a:t>
            </a:r>
          </a:p>
        </p:txBody>
      </p:sp>
      <p:pic>
        <p:nvPicPr>
          <p:cNvPr id="11" name="Content Placeholder 6">
            <a:extLst>
              <a:ext uri="{FF2B5EF4-FFF2-40B4-BE49-F238E27FC236}">
                <a16:creationId xmlns:a16="http://schemas.microsoft.com/office/drawing/2014/main" id="{024D3D7D-9091-0A58-6CB6-8419BE996E9E}"/>
              </a:ext>
            </a:extLst>
          </p:cNvPr>
          <p:cNvPicPr>
            <a:picLocks noGrp="1" noChangeAspect="1"/>
          </p:cNvPicPr>
          <p:nvPr>
            <p:ph idx="1"/>
          </p:nvPr>
        </p:nvPicPr>
        <p:blipFill>
          <a:blip r:embed="rId2"/>
          <a:stretch>
            <a:fillRect/>
          </a:stretch>
        </p:blipFill>
        <p:spPr>
          <a:xfrm>
            <a:off x="1810467" y="157773"/>
            <a:ext cx="8571066" cy="4351338"/>
          </a:xfrm>
          <a:prstGeom prst="rect">
            <a:avLst/>
          </a:prstGeom>
        </p:spPr>
      </p:pic>
      <p:sp>
        <p:nvSpPr>
          <p:cNvPr id="12" name="Title 1">
            <a:extLst>
              <a:ext uri="{FF2B5EF4-FFF2-40B4-BE49-F238E27FC236}">
                <a16:creationId xmlns:a16="http://schemas.microsoft.com/office/drawing/2014/main" id="{5150ACDF-EB84-1F50-B6B3-F04EA5A2EB45}"/>
              </a:ext>
            </a:extLst>
          </p:cNvPr>
          <p:cNvSpPr txBox="1">
            <a:spLocks/>
          </p:cNvSpPr>
          <p:nvPr/>
        </p:nvSpPr>
        <p:spPr>
          <a:xfrm>
            <a:off x="838200" y="5360239"/>
            <a:ext cx="10515600" cy="5743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54379A75-C22F-A752-57CC-B9EC4FF7DC6F}"/>
              </a:ext>
            </a:extLst>
          </p:cNvPr>
          <p:cNvSpPr txBox="1"/>
          <p:nvPr/>
        </p:nvSpPr>
        <p:spPr>
          <a:xfrm>
            <a:off x="2732314" y="5529943"/>
            <a:ext cx="184731" cy="369332"/>
          </a:xfrm>
          <a:prstGeom prst="rect">
            <a:avLst/>
          </a:prstGeom>
          <a:noFill/>
        </p:spPr>
        <p:txBody>
          <a:bodyPr wrap="none" rtlCol="0">
            <a:spAutoFit/>
          </a:bodyPr>
          <a:lstStyle/>
          <a:p>
            <a:endParaRPr lang="en-US" dirty="0"/>
          </a:p>
        </p:txBody>
      </p:sp>
      <p:sp>
        <p:nvSpPr>
          <p:cNvPr id="17" name="Content Placeholder 2">
            <a:extLst>
              <a:ext uri="{FF2B5EF4-FFF2-40B4-BE49-F238E27FC236}">
                <a16:creationId xmlns:a16="http://schemas.microsoft.com/office/drawing/2014/main" id="{164EA33B-5C65-DB4C-02D6-7D3F3A0E14DE}"/>
              </a:ext>
            </a:extLst>
          </p:cNvPr>
          <p:cNvSpPr txBox="1">
            <a:spLocks/>
          </p:cNvSpPr>
          <p:nvPr/>
        </p:nvSpPr>
        <p:spPr>
          <a:xfrm>
            <a:off x="1164771" y="4647511"/>
            <a:ext cx="9579429" cy="14254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400"/>
              </a:spcBef>
            </a:pPr>
            <a:r>
              <a:rPr lang="en-US" sz="1300" dirty="0">
                <a:latin typeface="Calibri" panose="020F0502020204030204" pitchFamily="34" charset="0"/>
                <a:cs typeface="Calibri" panose="020F0502020204030204" pitchFamily="34" charset="0"/>
              </a:rPr>
              <a:t>This parameter enables the user to filter the view by year, helping to uncover short-term shifts in genre success and better compare yearly box office performance by season.</a:t>
            </a:r>
          </a:p>
          <a:p>
            <a:pPr algn="just">
              <a:lnSpc>
                <a:spcPct val="100000"/>
              </a:lnSpc>
              <a:spcBef>
                <a:spcPts val="400"/>
              </a:spcBef>
            </a:pPr>
            <a:r>
              <a:rPr lang="en-US" sz="1300" dirty="0">
                <a:latin typeface="Calibri" panose="020F0502020204030204" pitchFamily="34" charset="0"/>
                <a:cs typeface="Calibri" panose="020F0502020204030204" pitchFamily="34" charset="0"/>
              </a:rPr>
              <a:t>Summer releases saw the strongest domestic performance, especially from Action and Animation titles, reflecting their dominance in the blockbuster season.</a:t>
            </a:r>
          </a:p>
          <a:p>
            <a:pPr algn="just">
              <a:lnSpc>
                <a:spcPct val="100000"/>
              </a:lnSpc>
              <a:spcBef>
                <a:spcPts val="400"/>
              </a:spcBef>
            </a:pPr>
            <a:r>
              <a:rPr lang="en-US" sz="1300" dirty="0">
                <a:latin typeface="Calibri" panose="020F0502020204030204" pitchFamily="34" charset="0"/>
                <a:cs typeface="Calibri" panose="020F0502020204030204" pitchFamily="34" charset="0"/>
              </a:rPr>
              <a:t>Spring and Winter favored Comedy, highlighting a seasonal appetite for light-hearted, family-friendly content during school breaks and holidays.</a:t>
            </a:r>
          </a:p>
          <a:p>
            <a:pPr algn="just">
              <a:lnSpc>
                <a:spcPct val="100000"/>
              </a:lnSpc>
              <a:spcBef>
                <a:spcPts val="400"/>
              </a:spcBef>
            </a:pPr>
            <a:r>
              <a:rPr lang="en-US" sz="1300" dirty="0">
                <a:latin typeface="Calibri" panose="020F0502020204030204" pitchFamily="34" charset="0"/>
                <a:cs typeface="Calibri" panose="020F0502020204030204" pitchFamily="34" charset="0"/>
              </a:rPr>
              <a:t>Fall delivered a genre mix, with high-performing entries in Horror, Musical, and Music, making it a more experimental revenue period.</a:t>
            </a:r>
          </a:p>
          <a:p>
            <a:pPr algn="just">
              <a:lnSpc>
                <a:spcPct val="100000"/>
              </a:lnSpc>
              <a:spcBef>
                <a:spcPts val="400"/>
              </a:spcBef>
            </a:pPr>
            <a:r>
              <a:rPr lang="en-US" sz="1300" dirty="0">
                <a:latin typeface="Calibri" panose="020F0502020204030204" pitchFamily="34" charset="0"/>
                <a:cs typeface="Calibri" panose="020F0502020204030204" pitchFamily="34" charset="0"/>
              </a:rPr>
              <a:t>Sci-fi ranked lowest across all seasons, suggesting these films may appeal more to global markets or streaming audiences than domestic theaters.</a:t>
            </a:r>
          </a:p>
          <a:p>
            <a:pPr algn="just">
              <a:lnSpc>
                <a:spcPct val="100000"/>
              </a:lnSpc>
              <a:spcBef>
                <a:spcPts val="400"/>
              </a:spcBef>
            </a:pPr>
            <a:endParaRPr lang="en-US" sz="13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890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93348-573A-A14E-319D-0A36E70D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0EB4B6-4B06-6E18-FAEB-EB199A543F59}"/>
              </a:ext>
            </a:extLst>
          </p:cNvPr>
          <p:cNvSpPr>
            <a:spLocks noGrp="1"/>
          </p:cNvSpPr>
          <p:nvPr>
            <p:ph type="title"/>
          </p:nvPr>
        </p:nvSpPr>
        <p:spPr>
          <a:xfrm>
            <a:off x="1142562" y="21253"/>
            <a:ext cx="1001486" cy="574327"/>
          </a:xfrm>
        </p:spPr>
        <p:txBody>
          <a:bodyPr>
            <a:normAutofit/>
          </a:bodyPr>
          <a:lstStyle/>
          <a:p>
            <a:r>
              <a:rPr lang="en-US" sz="1200" b="1" dirty="0"/>
              <a:t>Chart II</a:t>
            </a:r>
          </a:p>
        </p:txBody>
      </p:sp>
      <p:sp>
        <p:nvSpPr>
          <p:cNvPr id="12" name="Title 1">
            <a:extLst>
              <a:ext uri="{FF2B5EF4-FFF2-40B4-BE49-F238E27FC236}">
                <a16:creationId xmlns:a16="http://schemas.microsoft.com/office/drawing/2014/main" id="{6EA0C2DE-96DA-7F11-E41D-BD003E4E284D}"/>
              </a:ext>
            </a:extLst>
          </p:cNvPr>
          <p:cNvSpPr txBox="1">
            <a:spLocks/>
          </p:cNvSpPr>
          <p:nvPr/>
        </p:nvSpPr>
        <p:spPr>
          <a:xfrm>
            <a:off x="838200" y="5360239"/>
            <a:ext cx="10515600" cy="5743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369BB6C6-C902-F87E-6DF1-734A2BE2E771}"/>
              </a:ext>
            </a:extLst>
          </p:cNvPr>
          <p:cNvSpPr txBox="1"/>
          <p:nvPr/>
        </p:nvSpPr>
        <p:spPr>
          <a:xfrm>
            <a:off x="2732314" y="5529943"/>
            <a:ext cx="184731" cy="369332"/>
          </a:xfrm>
          <a:prstGeom prst="rect">
            <a:avLst/>
          </a:prstGeom>
          <a:noFill/>
        </p:spPr>
        <p:txBody>
          <a:bodyPr wrap="none" rtlCol="0">
            <a:spAutoFit/>
          </a:bodyPr>
          <a:lstStyle/>
          <a:p>
            <a:endParaRPr lang="en-US" dirty="0"/>
          </a:p>
        </p:txBody>
      </p:sp>
      <p:sp>
        <p:nvSpPr>
          <p:cNvPr id="17" name="Content Placeholder 2">
            <a:extLst>
              <a:ext uri="{FF2B5EF4-FFF2-40B4-BE49-F238E27FC236}">
                <a16:creationId xmlns:a16="http://schemas.microsoft.com/office/drawing/2014/main" id="{ACC684D7-6B16-1121-318B-FAA0A2C04077}"/>
              </a:ext>
            </a:extLst>
          </p:cNvPr>
          <p:cNvSpPr txBox="1">
            <a:spLocks/>
          </p:cNvSpPr>
          <p:nvPr/>
        </p:nvSpPr>
        <p:spPr>
          <a:xfrm>
            <a:off x="1090980" y="4629252"/>
            <a:ext cx="9579429" cy="14254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Bef>
                <a:spcPts val="400"/>
              </a:spcBef>
            </a:pPr>
            <a:r>
              <a:rPr lang="en-US" sz="1200" dirty="0"/>
              <a:t>The parameter lets the user choose which time period to analyze (All Years, Early Period, Middle Period, or Recent Period), allowing for comparison of </a:t>
            </a:r>
            <a:r>
              <a:rPr lang="en-US" sz="1200" dirty="0">
                <a:latin typeface="Calibri" panose="020F0502020204030204" pitchFamily="34" charset="0"/>
                <a:cs typeface="Calibri" panose="020F0502020204030204" pitchFamily="34" charset="0"/>
              </a:rPr>
              <a:t>domestic</a:t>
            </a:r>
            <a:r>
              <a:rPr lang="en-US" sz="1200" dirty="0"/>
              <a:t> revenue distribution patterns across different timeframes of the 2015-2024 dataset.</a:t>
            </a:r>
          </a:p>
          <a:p>
            <a:pPr algn="just">
              <a:lnSpc>
                <a:spcPct val="100000"/>
              </a:lnSpc>
              <a:spcBef>
                <a:spcPts val="400"/>
              </a:spcBef>
            </a:pPr>
            <a:r>
              <a:rPr lang="en-US" sz="1200" dirty="0"/>
              <a:t>The distribution of domestic revenue percentage is </a:t>
            </a:r>
            <a:r>
              <a:rPr lang="en-US" sz="1200" b="1" dirty="0"/>
              <a:t>slightly right-skewed, </a:t>
            </a:r>
            <a:r>
              <a:rPr lang="en-US" sz="1200" dirty="0"/>
              <a:t>with most films earning between 35% and 50% of their total revenue from domestic markets, regardless of genre. </a:t>
            </a:r>
          </a:p>
          <a:p>
            <a:pPr algn="just">
              <a:lnSpc>
                <a:spcPct val="100000"/>
              </a:lnSpc>
              <a:spcBef>
                <a:spcPts val="400"/>
              </a:spcBef>
            </a:pPr>
            <a:r>
              <a:rPr lang="en-US" sz="1200" dirty="0"/>
              <a:t>Action films have the strongest presence across the distribution, appearing in nearly every percentage bin and dominating the 45-50% range, suggesting balanced appeal in domestic and international markets. </a:t>
            </a:r>
          </a:p>
          <a:p>
            <a:pPr algn="just">
              <a:lnSpc>
                <a:spcPct val="100000"/>
              </a:lnSpc>
              <a:spcBef>
                <a:spcPts val="400"/>
              </a:spcBef>
            </a:pPr>
            <a:r>
              <a:rPr lang="en-US" sz="1200" dirty="0"/>
              <a:t>Animation films cluster primarily in the 35-45% domestic revenue range, indicating these films typically generate a larger portion of their revenue from international audiences. </a:t>
            </a:r>
          </a:p>
          <a:p>
            <a:pPr algn="just">
              <a:lnSpc>
                <a:spcPct val="100000"/>
              </a:lnSpc>
              <a:spcBef>
                <a:spcPts val="400"/>
              </a:spcBef>
            </a:pPr>
            <a:r>
              <a:rPr lang="en-US" sz="1200" dirty="0"/>
              <a:t>Comedy films show more variation in their domestic revenue percentages, appearing at the lower (0-5%) and higher (60-65%) ends of the distribution, suggesting inconsistent international market performance compared to other genres.</a:t>
            </a:r>
            <a:endParaRPr lang="en-US" sz="1200" b="1" dirty="0"/>
          </a:p>
        </p:txBody>
      </p:sp>
      <p:pic>
        <p:nvPicPr>
          <p:cNvPr id="13" name="Picture 12">
            <a:extLst>
              <a:ext uri="{FF2B5EF4-FFF2-40B4-BE49-F238E27FC236}">
                <a16:creationId xmlns:a16="http://schemas.microsoft.com/office/drawing/2014/main" id="{67D6E59E-66B3-BBEE-C7EF-A33BC7F6C1E3}"/>
              </a:ext>
            </a:extLst>
          </p:cNvPr>
          <p:cNvPicPr>
            <a:picLocks noChangeAspect="1"/>
          </p:cNvPicPr>
          <p:nvPr/>
        </p:nvPicPr>
        <p:blipFill>
          <a:blip r:embed="rId3"/>
          <a:stretch>
            <a:fillRect/>
          </a:stretch>
        </p:blipFill>
        <p:spPr>
          <a:xfrm>
            <a:off x="1780967" y="36322"/>
            <a:ext cx="8049016" cy="4592930"/>
          </a:xfrm>
          <a:prstGeom prst="rect">
            <a:avLst/>
          </a:prstGeom>
        </p:spPr>
      </p:pic>
    </p:spTree>
    <p:extLst>
      <p:ext uri="{BB962C8B-B14F-4D97-AF65-F5344CB8AC3E}">
        <p14:creationId xmlns:p14="http://schemas.microsoft.com/office/powerpoint/2010/main" val="341948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533AE-3A01-CB36-94B1-A7E3FA5A1B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B2FE0-E410-9D60-F8DE-D1F16DA1BCC2}"/>
              </a:ext>
            </a:extLst>
          </p:cNvPr>
          <p:cNvSpPr>
            <a:spLocks noGrp="1"/>
          </p:cNvSpPr>
          <p:nvPr>
            <p:ph type="title"/>
          </p:nvPr>
        </p:nvSpPr>
        <p:spPr>
          <a:xfrm>
            <a:off x="1164771" y="146052"/>
            <a:ext cx="758430" cy="411416"/>
          </a:xfrm>
        </p:spPr>
        <p:txBody>
          <a:bodyPr>
            <a:normAutofit fontScale="90000"/>
          </a:bodyPr>
          <a:lstStyle/>
          <a:p>
            <a:r>
              <a:rPr lang="en-US" sz="1400" b="1"/>
              <a:t>Chart III</a:t>
            </a:r>
            <a:endParaRPr lang="en-US" sz="1400" b="1" dirty="0"/>
          </a:p>
        </p:txBody>
      </p:sp>
      <p:sp>
        <p:nvSpPr>
          <p:cNvPr id="12" name="Title 1">
            <a:extLst>
              <a:ext uri="{FF2B5EF4-FFF2-40B4-BE49-F238E27FC236}">
                <a16:creationId xmlns:a16="http://schemas.microsoft.com/office/drawing/2014/main" id="{63B264B3-E777-CBBF-756D-AEE7E375CD7C}"/>
              </a:ext>
            </a:extLst>
          </p:cNvPr>
          <p:cNvSpPr txBox="1">
            <a:spLocks/>
          </p:cNvSpPr>
          <p:nvPr/>
        </p:nvSpPr>
        <p:spPr>
          <a:xfrm>
            <a:off x="838200" y="5360239"/>
            <a:ext cx="10515600" cy="5743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F15FAED7-F82B-C9B3-F1F2-8147F15E94DC}"/>
              </a:ext>
            </a:extLst>
          </p:cNvPr>
          <p:cNvSpPr txBox="1"/>
          <p:nvPr/>
        </p:nvSpPr>
        <p:spPr>
          <a:xfrm>
            <a:off x="2732314" y="5529943"/>
            <a:ext cx="184731" cy="369332"/>
          </a:xfrm>
          <a:prstGeom prst="rect">
            <a:avLst/>
          </a:prstGeom>
          <a:noFill/>
        </p:spPr>
        <p:txBody>
          <a:bodyPr wrap="none" rtlCol="0">
            <a:spAutoFit/>
          </a:bodyPr>
          <a:lstStyle/>
          <a:p>
            <a:endParaRPr lang="en-US" dirty="0"/>
          </a:p>
        </p:txBody>
      </p:sp>
      <p:sp>
        <p:nvSpPr>
          <p:cNvPr id="17" name="Content Placeholder 2">
            <a:extLst>
              <a:ext uri="{FF2B5EF4-FFF2-40B4-BE49-F238E27FC236}">
                <a16:creationId xmlns:a16="http://schemas.microsoft.com/office/drawing/2014/main" id="{242DA3B6-3A3C-6FBC-03FE-90FCE76FAECA}"/>
              </a:ext>
            </a:extLst>
          </p:cNvPr>
          <p:cNvSpPr txBox="1">
            <a:spLocks/>
          </p:cNvSpPr>
          <p:nvPr/>
        </p:nvSpPr>
        <p:spPr>
          <a:xfrm>
            <a:off x="271975" y="4794085"/>
            <a:ext cx="10904025" cy="1200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This scatterplot explores whether there is a meaningful connection between IMDb rating and domestic box office performance across Action and Sci-Fi films from 2014 to 2024.</a:t>
            </a:r>
          </a:p>
          <a:p>
            <a:r>
              <a:rPr lang="en-US" sz="1100" dirty="0"/>
              <a:t>Action films reveal a moderate positive relationship, with an R-squared value of 0.33 and a statistically significant p-value (&lt; 0.0001), suggesting that higher revenue corresponds with higher ratings.</a:t>
            </a:r>
          </a:p>
          <a:p>
            <a:r>
              <a:rPr lang="en-US" sz="1100" dirty="0"/>
              <a:t>Sci-fi films, in contrast, show a much weaker correlation (R² = 0.08) and a non-significant p-value (0.27033), indicating minimal predictive power between revenue and rating in that genre.</a:t>
            </a:r>
          </a:p>
          <a:p>
            <a:r>
              <a:rPr lang="en-US" sz="1100" dirty="0"/>
              <a:t>The average IMDb rating for high-revenue action films is noticeably higher (8.4) than that of top-earning Sci-Fi films (7.8), further reinforcing this pattern.</a:t>
            </a:r>
          </a:p>
          <a:p>
            <a:r>
              <a:rPr lang="en-US" sz="1100" dirty="0"/>
              <a:t>The flat trend line for Sci-Fi implies that, unlike in action films, even strong box office returns in the genre don't consistently align with strong audience approval.</a:t>
            </a:r>
          </a:p>
        </p:txBody>
      </p:sp>
      <p:pic>
        <p:nvPicPr>
          <p:cNvPr id="8" name="Picture 7">
            <a:extLst>
              <a:ext uri="{FF2B5EF4-FFF2-40B4-BE49-F238E27FC236}">
                <a16:creationId xmlns:a16="http://schemas.microsoft.com/office/drawing/2014/main" id="{2ABD6307-2EDC-C69E-B667-C210E6954F68}"/>
              </a:ext>
            </a:extLst>
          </p:cNvPr>
          <p:cNvPicPr>
            <a:picLocks noChangeAspect="1"/>
          </p:cNvPicPr>
          <p:nvPr/>
        </p:nvPicPr>
        <p:blipFill>
          <a:blip r:embed="rId3"/>
          <a:stretch>
            <a:fillRect/>
          </a:stretch>
        </p:blipFill>
        <p:spPr>
          <a:xfrm>
            <a:off x="1923201" y="7118"/>
            <a:ext cx="8078928" cy="4621728"/>
          </a:xfrm>
          <a:prstGeom prst="rect">
            <a:avLst/>
          </a:prstGeom>
        </p:spPr>
      </p:pic>
    </p:spTree>
    <p:extLst>
      <p:ext uri="{BB962C8B-B14F-4D97-AF65-F5344CB8AC3E}">
        <p14:creationId xmlns:p14="http://schemas.microsoft.com/office/powerpoint/2010/main" val="168447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630D4-590D-5E84-0DF2-3F2C9AE03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705BAD-DA0B-87B2-8284-AEBD35482CC8}"/>
              </a:ext>
            </a:extLst>
          </p:cNvPr>
          <p:cNvSpPr>
            <a:spLocks noGrp="1"/>
          </p:cNvSpPr>
          <p:nvPr>
            <p:ph type="title"/>
          </p:nvPr>
        </p:nvSpPr>
        <p:spPr>
          <a:xfrm>
            <a:off x="1164771" y="196852"/>
            <a:ext cx="758430" cy="411416"/>
          </a:xfrm>
        </p:spPr>
        <p:txBody>
          <a:bodyPr>
            <a:normAutofit fontScale="90000"/>
          </a:bodyPr>
          <a:lstStyle/>
          <a:p>
            <a:r>
              <a:rPr lang="en-US" sz="1400" b="1" dirty="0"/>
              <a:t>Chart IV</a:t>
            </a:r>
          </a:p>
        </p:txBody>
      </p:sp>
      <p:sp>
        <p:nvSpPr>
          <p:cNvPr id="12" name="Title 1">
            <a:extLst>
              <a:ext uri="{FF2B5EF4-FFF2-40B4-BE49-F238E27FC236}">
                <a16:creationId xmlns:a16="http://schemas.microsoft.com/office/drawing/2014/main" id="{58F4F676-4E3F-3EAB-7C81-23173D685DF8}"/>
              </a:ext>
            </a:extLst>
          </p:cNvPr>
          <p:cNvSpPr txBox="1">
            <a:spLocks/>
          </p:cNvSpPr>
          <p:nvPr/>
        </p:nvSpPr>
        <p:spPr>
          <a:xfrm>
            <a:off x="838200" y="5360239"/>
            <a:ext cx="10515600" cy="5743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B367DDDC-604A-F8FD-87A7-9596F9FA8929}"/>
              </a:ext>
            </a:extLst>
          </p:cNvPr>
          <p:cNvSpPr txBox="1"/>
          <p:nvPr/>
        </p:nvSpPr>
        <p:spPr>
          <a:xfrm>
            <a:off x="2732314" y="5529943"/>
            <a:ext cx="184731" cy="369332"/>
          </a:xfrm>
          <a:prstGeom prst="rect">
            <a:avLst/>
          </a:prstGeom>
          <a:noFill/>
        </p:spPr>
        <p:txBody>
          <a:bodyPr wrap="none" rtlCol="0">
            <a:spAutoFit/>
          </a:bodyPr>
          <a:lstStyle/>
          <a:p>
            <a:endParaRPr lang="en-US" dirty="0"/>
          </a:p>
        </p:txBody>
      </p:sp>
      <p:sp>
        <p:nvSpPr>
          <p:cNvPr id="17" name="Content Placeholder 2">
            <a:extLst>
              <a:ext uri="{FF2B5EF4-FFF2-40B4-BE49-F238E27FC236}">
                <a16:creationId xmlns:a16="http://schemas.microsoft.com/office/drawing/2014/main" id="{84B3E002-CE19-DDCB-457B-A0BE4A2E9894}"/>
              </a:ext>
            </a:extLst>
          </p:cNvPr>
          <p:cNvSpPr txBox="1">
            <a:spLocks/>
          </p:cNvSpPr>
          <p:nvPr/>
        </p:nvSpPr>
        <p:spPr>
          <a:xfrm>
            <a:off x="627492" y="4963098"/>
            <a:ext cx="10515601" cy="1200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1300" dirty="0"/>
              <a:t>Animation leads all genres, contributing 30.6% of total domestic revenue, with standout titles like </a:t>
            </a:r>
            <a:r>
              <a:rPr lang="en-US" sz="1300" i="1" dirty="0"/>
              <a:t>Sonic the Hedgehog 3</a:t>
            </a:r>
            <a:r>
              <a:rPr lang="en-US" sz="1300" dirty="0"/>
              <a:t> and </a:t>
            </a:r>
            <a:r>
              <a:rPr lang="en-US" sz="1300" i="1" dirty="0"/>
              <a:t>Inside Out 2</a:t>
            </a:r>
            <a:r>
              <a:rPr lang="en-US" sz="1300" dirty="0"/>
              <a:t>.</a:t>
            </a:r>
          </a:p>
          <a:p>
            <a:pPr>
              <a:buFont typeface="Arial" panose="020B0604020202020204" pitchFamily="34" charset="0"/>
              <a:buChar char="•"/>
            </a:pPr>
            <a:r>
              <a:rPr lang="en-US" sz="1300" dirty="0"/>
              <a:t>Action ranks second at 25.9%, but unlike the multiple top-performing animation titles, its performance relied heavily on a single film (Twisters).</a:t>
            </a:r>
          </a:p>
          <a:p>
            <a:pPr>
              <a:buFont typeface="Arial" panose="020B0604020202020204" pitchFamily="34" charset="0"/>
              <a:buChar char="•"/>
            </a:pPr>
            <a:r>
              <a:rPr lang="en-US" sz="1300" dirty="0"/>
              <a:t>Comedy and Sci-Fi show mid-tier performance, contributing 11.6% and 10.8%, respectively, but lacked dominant blockbuster titles.</a:t>
            </a:r>
          </a:p>
          <a:p>
            <a:pPr>
              <a:buFont typeface="Arial" panose="020B0604020202020204" pitchFamily="34" charset="0"/>
              <a:buChar char="•"/>
            </a:pPr>
            <a:r>
              <a:rPr lang="en-US" sz="1300" dirty="0"/>
              <a:t>Musicals, Fantasy, Horror, and Romance each earned less than 7%, indicating lower box office strength or fewer high-impact releases in 2024.</a:t>
            </a:r>
          </a:p>
        </p:txBody>
      </p:sp>
      <p:pic>
        <p:nvPicPr>
          <p:cNvPr id="4" name="Picture 3">
            <a:extLst>
              <a:ext uri="{FF2B5EF4-FFF2-40B4-BE49-F238E27FC236}">
                <a16:creationId xmlns:a16="http://schemas.microsoft.com/office/drawing/2014/main" id="{1D1802E8-D81B-5DB3-2D0F-49CE1958B6B1}"/>
              </a:ext>
            </a:extLst>
          </p:cNvPr>
          <p:cNvPicPr>
            <a:picLocks noChangeAspect="1"/>
          </p:cNvPicPr>
          <p:nvPr/>
        </p:nvPicPr>
        <p:blipFill>
          <a:blip r:embed="rId3"/>
          <a:stretch>
            <a:fillRect/>
          </a:stretch>
        </p:blipFill>
        <p:spPr>
          <a:xfrm>
            <a:off x="1923201" y="0"/>
            <a:ext cx="7924184" cy="4963098"/>
          </a:xfrm>
          <a:prstGeom prst="rect">
            <a:avLst/>
          </a:prstGeom>
        </p:spPr>
      </p:pic>
    </p:spTree>
    <p:extLst>
      <p:ext uri="{BB962C8B-B14F-4D97-AF65-F5344CB8AC3E}">
        <p14:creationId xmlns:p14="http://schemas.microsoft.com/office/powerpoint/2010/main" val="250043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2E240-C87E-3F42-6E21-EB8CF6AC18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ADB8A5-98A8-F640-1F09-AC8CB37F6891}"/>
              </a:ext>
            </a:extLst>
          </p:cNvPr>
          <p:cNvSpPr>
            <a:spLocks noGrp="1"/>
          </p:cNvSpPr>
          <p:nvPr>
            <p:ph type="title"/>
          </p:nvPr>
        </p:nvSpPr>
        <p:spPr>
          <a:xfrm>
            <a:off x="1164771" y="196852"/>
            <a:ext cx="758430" cy="411416"/>
          </a:xfrm>
        </p:spPr>
        <p:txBody>
          <a:bodyPr>
            <a:normAutofit/>
          </a:bodyPr>
          <a:lstStyle/>
          <a:p>
            <a:r>
              <a:rPr lang="en-US" sz="1400" b="1" dirty="0"/>
              <a:t>Chart v</a:t>
            </a:r>
          </a:p>
        </p:txBody>
      </p:sp>
      <p:sp>
        <p:nvSpPr>
          <p:cNvPr id="12" name="Title 1">
            <a:extLst>
              <a:ext uri="{FF2B5EF4-FFF2-40B4-BE49-F238E27FC236}">
                <a16:creationId xmlns:a16="http://schemas.microsoft.com/office/drawing/2014/main" id="{577F69D9-D161-E259-6DBD-37A7A8014906}"/>
              </a:ext>
            </a:extLst>
          </p:cNvPr>
          <p:cNvSpPr txBox="1">
            <a:spLocks/>
          </p:cNvSpPr>
          <p:nvPr/>
        </p:nvSpPr>
        <p:spPr>
          <a:xfrm>
            <a:off x="838200" y="5360239"/>
            <a:ext cx="10515600" cy="574327"/>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4" name="TextBox 13">
            <a:extLst>
              <a:ext uri="{FF2B5EF4-FFF2-40B4-BE49-F238E27FC236}">
                <a16:creationId xmlns:a16="http://schemas.microsoft.com/office/drawing/2014/main" id="{98A44A21-CB79-BD45-78CE-F9E2E2FB88CB}"/>
              </a:ext>
            </a:extLst>
          </p:cNvPr>
          <p:cNvSpPr txBox="1"/>
          <p:nvPr/>
        </p:nvSpPr>
        <p:spPr>
          <a:xfrm>
            <a:off x="2732314" y="5529943"/>
            <a:ext cx="184731" cy="369332"/>
          </a:xfrm>
          <a:prstGeom prst="rect">
            <a:avLst/>
          </a:prstGeom>
          <a:noFill/>
        </p:spPr>
        <p:txBody>
          <a:bodyPr wrap="none" rtlCol="0">
            <a:spAutoFit/>
          </a:bodyPr>
          <a:lstStyle/>
          <a:p>
            <a:endParaRPr lang="en-US" dirty="0"/>
          </a:p>
        </p:txBody>
      </p:sp>
      <p:sp>
        <p:nvSpPr>
          <p:cNvPr id="17" name="Content Placeholder 2">
            <a:extLst>
              <a:ext uri="{FF2B5EF4-FFF2-40B4-BE49-F238E27FC236}">
                <a16:creationId xmlns:a16="http://schemas.microsoft.com/office/drawing/2014/main" id="{F555C62B-6F95-57B4-5B12-247BA53DA31A}"/>
              </a:ext>
            </a:extLst>
          </p:cNvPr>
          <p:cNvSpPr txBox="1">
            <a:spLocks/>
          </p:cNvSpPr>
          <p:nvPr/>
        </p:nvSpPr>
        <p:spPr>
          <a:xfrm>
            <a:off x="627492" y="4963098"/>
            <a:ext cx="10515601" cy="1200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1050" dirty="0"/>
              <a:t>The chart uses a parameter that allows toggling between domestic and worldwide revenue, which adjusts the size of each film's tile based on the selected metric. This enhances comparative analysis depending on the market focus.</a:t>
            </a:r>
          </a:p>
          <a:p>
            <a:pPr>
              <a:buFont typeface="Arial" panose="020B0604020202020204" pitchFamily="34" charset="0"/>
              <a:buChar char="•"/>
            </a:pPr>
            <a:r>
              <a:rPr lang="en-US" sz="1050" i="1" dirty="0"/>
              <a:t>Inside Out 2</a:t>
            </a:r>
            <a:r>
              <a:rPr lang="en-US" sz="1050" dirty="0"/>
              <a:t> led all films in domestic revenue with $653 million and held a strong IMDb rating of 7.7, demonstrating both commercial and critical success.</a:t>
            </a:r>
          </a:p>
          <a:p>
            <a:pPr>
              <a:buFont typeface="Arial" panose="020B0604020202020204" pitchFamily="34" charset="0"/>
              <a:buChar char="•"/>
            </a:pPr>
            <a:r>
              <a:rPr lang="en-US" sz="1050" i="1" dirty="0"/>
              <a:t>Dune: Part Two</a:t>
            </a:r>
            <a:r>
              <a:rPr lang="en-US" sz="1050" dirty="0"/>
              <a:t> had the highest IMDb rating at 8.6, even though it ranked only sixth in terms of domestic revenue, showing that critical acclaim doesn't always align with box office dominance.</a:t>
            </a:r>
          </a:p>
          <a:p>
            <a:pPr>
              <a:buFont typeface="Arial" panose="020B0604020202020204" pitchFamily="34" charset="0"/>
              <a:buChar char="•"/>
            </a:pPr>
            <a:r>
              <a:rPr lang="en-US" sz="1050" dirty="0"/>
              <a:t>Several high-earning films such as </a:t>
            </a:r>
            <a:r>
              <a:rPr lang="en-US" sz="1050" i="1" dirty="0"/>
              <a:t>Despicable Me 4</a:t>
            </a:r>
            <a:r>
              <a:rPr lang="en-US" sz="1050" dirty="0"/>
              <a:t> and </a:t>
            </a:r>
            <a:r>
              <a:rPr lang="en-US" sz="1050" i="1" dirty="0"/>
              <a:t>Godzilla x Kong</a:t>
            </a:r>
            <a:r>
              <a:rPr lang="en-US" sz="1050" dirty="0"/>
              <a:t> earned over $190 million domestically but received lower IMDb ratings between 6.2 and 6.3, indicating weaker audience reception.</a:t>
            </a:r>
          </a:p>
          <a:p>
            <a:pPr>
              <a:buFont typeface="Arial" panose="020B0604020202020204" pitchFamily="34" charset="0"/>
              <a:buChar char="•"/>
            </a:pPr>
            <a:r>
              <a:rPr lang="en-US" sz="1050" dirty="0"/>
              <a:t>Only a few titles, including </a:t>
            </a:r>
            <a:r>
              <a:rPr lang="en-US" sz="1050" i="1" dirty="0"/>
              <a:t>Deadpool &amp; Wolverine</a:t>
            </a:r>
            <a:r>
              <a:rPr lang="en-US" sz="1050" dirty="0"/>
              <a:t> and </a:t>
            </a:r>
            <a:r>
              <a:rPr lang="en-US" sz="1050" i="1" dirty="0"/>
              <a:t>Sonic the Hedgehog 3</a:t>
            </a:r>
            <a:r>
              <a:rPr lang="en-US" sz="1050" dirty="0"/>
              <a:t>, achieved both high revenue and high IMDb ratings (8.0 or above), suggesting a rare balance of commercial appeal and viewer satisfaction.</a:t>
            </a:r>
          </a:p>
        </p:txBody>
      </p:sp>
      <p:pic>
        <p:nvPicPr>
          <p:cNvPr id="3" name="Picture 2">
            <a:extLst>
              <a:ext uri="{FF2B5EF4-FFF2-40B4-BE49-F238E27FC236}">
                <a16:creationId xmlns:a16="http://schemas.microsoft.com/office/drawing/2014/main" id="{EC4D799D-B95F-5287-4B51-003F6A1D5670}"/>
              </a:ext>
            </a:extLst>
          </p:cNvPr>
          <p:cNvPicPr>
            <a:picLocks noChangeAspect="1"/>
          </p:cNvPicPr>
          <p:nvPr/>
        </p:nvPicPr>
        <p:blipFill>
          <a:blip r:embed="rId3"/>
          <a:stretch>
            <a:fillRect/>
          </a:stretch>
        </p:blipFill>
        <p:spPr>
          <a:xfrm>
            <a:off x="1999092" y="61933"/>
            <a:ext cx="7772400" cy="4901165"/>
          </a:xfrm>
          <a:prstGeom prst="rect">
            <a:avLst/>
          </a:prstGeom>
        </p:spPr>
      </p:pic>
    </p:spTree>
    <p:extLst>
      <p:ext uri="{BB962C8B-B14F-4D97-AF65-F5344CB8AC3E}">
        <p14:creationId xmlns:p14="http://schemas.microsoft.com/office/powerpoint/2010/main" val="3035152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488</TotalTime>
  <Words>966</Words>
  <Application>Microsoft Macintosh PowerPoint</Application>
  <PresentationFormat>Widescreen</PresentationFormat>
  <Paragraphs>47</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    Data Visualization Report Exploring Trends in Domestic Revenue and Ratings Across Top 25 Movies (2020–2024) </vt:lpstr>
      <vt:lpstr>Content</vt:lpstr>
      <vt:lpstr>Introduction</vt:lpstr>
      <vt:lpstr>Chart I</vt:lpstr>
      <vt:lpstr>Chart II</vt:lpstr>
      <vt:lpstr>Chart III</vt:lpstr>
      <vt:lpstr>Chart IV</vt:lpstr>
      <vt:lpstr>Chart 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Afolabi, Rasheed</dc:creator>
  <cp:lastModifiedBy>Afolabi, Rasheed</cp:lastModifiedBy>
  <cp:revision>2</cp:revision>
  <cp:lastPrinted>2025-04-16T18:53:50Z</cp:lastPrinted>
  <dcterms:created xsi:type="dcterms:W3CDTF">2025-04-16T13:28:04Z</dcterms:created>
  <dcterms:modified xsi:type="dcterms:W3CDTF">2025-04-16T21:36:30Z</dcterms:modified>
</cp:coreProperties>
</file>