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9" r:id="rId5"/>
    <p:sldId id="281" r:id="rId6"/>
    <p:sldId id="310" r:id="rId7"/>
    <p:sldId id="305" r:id="rId8"/>
    <p:sldId id="308" r:id="rId9"/>
    <p:sldId id="294" r:id="rId10"/>
    <p:sldId id="293" r:id="rId11"/>
    <p:sldId id="302" r:id="rId12"/>
    <p:sldId id="289" r:id="rId13"/>
    <p:sldId id="292" r:id="rId14"/>
    <p:sldId id="296" r:id="rId15"/>
    <p:sldId id="314" r:id="rId16"/>
    <p:sldId id="303" r:id="rId17"/>
    <p:sldId id="301" r:id="rId18"/>
    <p:sldId id="313" r:id="rId19"/>
    <p:sldId id="315" r:id="rId20"/>
    <p:sldId id="283" r:id="rId21"/>
    <p:sldId id="307" r:id="rId22"/>
    <p:sldId id="285" r:id="rId23"/>
    <p:sldId id="28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3D1D9-AC49-C235-31C7-E46D62EB55AB}" v="18" dt="2024-12-11T19:19:55.99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image">
            <a:extLst>
              <a:ext uri="{FF2B5EF4-FFF2-40B4-BE49-F238E27FC236}">
                <a16:creationId xmlns:a16="http://schemas.microsoft.com/office/drawing/2014/main" id="{5A90A38C-0889-E7DD-0B73-4679D46F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" y="2210685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15DD7E28-DAB3-BD45-5215-09DFE9A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769" y="2382541"/>
            <a:ext cx="6241651" cy="2103421"/>
          </a:xfrm>
        </p:spPr>
        <p:txBody>
          <a:bodyPr anchor="ctr">
            <a:normAutofit/>
          </a:bodyPr>
          <a:lstStyle/>
          <a:p>
            <a:r>
              <a:rPr lang="en-US" sz="6000" b="1">
                <a:latin typeface="Aptos" panose="020B0004020202020204" pitchFamily="34" charset="0"/>
              </a:rPr>
              <a:t>SPJST </a:t>
            </a:r>
            <a:br>
              <a:rPr lang="en-US" sz="4000" b="1">
                <a:latin typeface="Aptos" panose="020B0004020202020204" pitchFamily="34" charset="0"/>
              </a:rPr>
            </a:br>
            <a:r>
              <a:rPr lang="en-US" sz="4000" b="1">
                <a:latin typeface="Aptos" panose="020B0004020202020204" pitchFamily="34" charset="0"/>
              </a:rPr>
              <a:t>Integrated system &amp;</a:t>
            </a:r>
            <a:br>
              <a:rPr lang="en-US" sz="4000" b="1">
                <a:latin typeface="Aptos" panose="020B0004020202020204" pitchFamily="34" charset="0"/>
              </a:rPr>
            </a:br>
            <a:r>
              <a:rPr lang="en-US" sz="4000" b="1">
                <a:latin typeface="Aptos" panose="020B0004020202020204" pitchFamily="34" charset="0"/>
              </a:rPr>
              <a:t>MOBILE application</a:t>
            </a:r>
            <a:endParaRPr lang="en-US" sz="4000" b="1">
              <a:latin typeface="Aptos" panose="020B0004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2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6582E-D1F7-B43E-D122-AF321201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6" y="1565924"/>
            <a:ext cx="6406853" cy="464136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66303C12-AED0-6760-F16E-BC4C0DA5D2CE}"/>
              </a:ext>
            </a:extLst>
          </p:cNvPr>
          <p:cNvSpPr txBox="1">
            <a:spLocks/>
          </p:cNvSpPr>
          <p:nvPr/>
        </p:nvSpPr>
        <p:spPr>
          <a:xfrm>
            <a:off x="-3257" y="-5826"/>
            <a:ext cx="2503538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ptos"/>
                <a:cs typeface="Calibri Light"/>
              </a:rPr>
              <a:t>Design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Report output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9A9CAE56-EFFD-1FF9-A8F9-45AF838F4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822798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with text and numbers">
            <a:extLst>
              <a:ext uri="{FF2B5EF4-FFF2-40B4-BE49-F238E27FC236}">
                <a16:creationId xmlns:a16="http://schemas.microsoft.com/office/drawing/2014/main" id="{11BC422F-3979-2D16-B145-40155609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72" y="362077"/>
            <a:ext cx="6617853" cy="40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image">
            <a:extLst>
              <a:ext uri="{FF2B5EF4-FFF2-40B4-BE49-F238E27FC236}">
                <a16:creationId xmlns:a16="http://schemas.microsoft.com/office/drawing/2014/main" id="{44ECE9BA-0138-CE4D-B516-1FEEFFEF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4446092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573FD858-001B-EDDD-EEBD-019E95AEE68C}"/>
              </a:ext>
            </a:extLst>
          </p:cNvPr>
          <p:cNvSpPr txBox="1">
            <a:spLocks/>
          </p:cNvSpPr>
          <p:nvPr/>
        </p:nvSpPr>
        <p:spPr>
          <a:xfrm>
            <a:off x="7904164" y="0"/>
            <a:ext cx="4293633" cy="104640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Implementation</a:t>
            </a:r>
            <a:endParaRPr lang="en-US">
              <a:latin typeface="Calibri Light"/>
              <a:cs typeface="Calibri Light"/>
            </a:endParaRP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Project Plan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4C451E-A6C9-3C3C-38A2-619DD118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91564"/>
            <a:ext cx="100012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1A750-ED65-8E04-1580-76F3F89DE73D}"/>
              </a:ext>
            </a:extLst>
          </p:cNvPr>
          <p:cNvSpPr txBox="1"/>
          <p:nvPr/>
        </p:nvSpPr>
        <p:spPr>
          <a:xfrm>
            <a:off x="391640" y="1442116"/>
            <a:ext cx="7512523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>
                <a:latin typeface="Aptos"/>
                <a:cs typeface="Times New Roman"/>
              </a:rPr>
              <a:t>Parallel Conversion: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latin typeface="Aptos"/>
                <a:cs typeface="Times New Roman"/>
              </a:rPr>
              <a:t>Both the old and new systems will be used simultaneously for 6 months.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>
                <a:latin typeface="Aptos"/>
                <a:cs typeface="Times New Roman"/>
              </a:rPr>
              <a:t>Pilot Conversion: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latin typeface="Aptos"/>
                <a:cs typeface="Times New Roman"/>
              </a:rPr>
              <a:t>One or two lodges (ready adopters) will deploy the new mobile application.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>
                <a:latin typeface="Aptos"/>
                <a:cs typeface="Times New Roman"/>
              </a:rPr>
              <a:t>Whole-System Conversion: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latin typeface="Aptos"/>
                <a:cs typeface="Times New Roman"/>
              </a:rPr>
              <a:t>As the system consists of tightly integrated modules, the entire system will be installed at one time. </a:t>
            </a:r>
          </a:p>
          <a:p>
            <a:pPr marL="342900" indent="-342900">
              <a:buFontTx/>
              <a:buChar char="-"/>
            </a:pPr>
            <a:endParaRPr lang="en-US" sz="2400">
              <a:latin typeface="Aptos"/>
              <a:cs typeface="Times New Roman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E8CF730-FC09-E56E-8AA5-562E24A42F8C}"/>
              </a:ext>
            </a:extLst>
          </p:cNvPr>
          <p:cNvSpPr txBox="1">
            <a:spLocks/>
          </p:cNvSpPr>
          <p:nvPr/>
        </p:nvSpPr>
        <p:spPr>
          <a:xfrm>
            <a:off x="7904163" y="-3220"/>
            <a:ext cx="4293633" cy="1072166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Implementation</a:t>
            </a:r>
            <a:endParaRPr lang="en-US">
              <a:latin typeface="Calibri Light"/>
              <a:cs typeface="Calibri Light"/>
            </a:endParaRP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Conversion plan</a:t>
            </a:r>
          </a:p>
        </p:txBody>
      </p:sp>
      <p:pic>
        <p:nvPicPr>
          <p:cNvPr id="2" name="Picture 2" descr="abstract image">
            <a:extLst>
              <a:ext uri="{FF2B5EF4-FFF2-40B4-BE49-F238E27FC236}">
                <a16:creationId xmlns:a16="http://schemas.microsoft.com/office/drawing/2014/main" id="{91379268-E7BF-7F17-B9AF-F2EDA725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3" y="4446092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bstract image">
            <a:extLst>
              <a:ext uri="{FF2B5EF4-FFF2-40B4-BE49-F238E27FC236}">
                <a16:creationId xmlns:a16="http://schemas.microsoft.com/office/drawing/2014/main" id="{880D3B42-AC6E-B100-51C9-E70E42B5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4446092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6C2091-9F9C-28D0-656C-49804EF36D02}"/>
              </a:ext>
            </a:extLst>
          </p:cNvPr>
          <p:cNvSpPr txBox="1"/>
          <p:nvPr/>
        </p:nvSpPr>
        <p:spPr>
          <a:xfrm>
            <a:off x="665210" y="881249"/>
            <a:ext cx="937997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ptos"/>
                <a:cs typeface="Times New Roman"/>
              </a:rPr>
              <a:t>Security Features </a:t>
            </a:r>
          </a:p>
          <a:p>
            <a:pPr marL="171450" indent="-171450">
              <a:buFont typeface="Arial"/>
              <a:buChar char="•"/>
            </a:pPr>
            <a:r>
              <a:rPr lang="en-US" sz="2400">
                <a:latin typeface="Aptos"/>
                <a:cs typeface="Times New Roman"/>
              </a:rPr>
              <a:t>Role-Based Access Control (RBAC), Data Encryption, Activity Logging</a:t>
            </a:r>
          </a:p>
          <a:p>
            <a:pPr marL="171450" indent="-171450">
              <a:buFont typeface="Arial"/>
              <a:buChar char="•"/>
            </a:pPr>
            <a:r>
              <a:rPr lang="en-US" sz="2400">
                <a:latin typeface="Aptos"/>
                <a:cs typeface="Times New Roman"/>
              </a:rPr>
              <a:t>Regular Security Audits, Multi-Factor Authentication (MFA)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F73AC50-3B94-37A2-4A8E-6F1E64C0BB83}"/>
              </a:ext>
            </a:extLst>
          </p:cNvPr>
          <p:cNvSpPr txBox="1">
            <a:spLocks/>
          </p:cNvSpPr>
          <p:nvPr/>
        </p:nvSpPr>
        <p:spPr>
          <a:xfrm>
            <a:off x="7898367" y="-6425"/>
            <a:ext cx="4293633" cy="1060651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Implementation</a:t>
            </a:r>
            <a:endParaRPr lang="en-US">
              <a:latin typeface="Calibri Light"/>
              <a:cs typeface="Calibri Light"/>
            </a:endParaRP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Security/</a:t>
            </a: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Contingency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000355-5F41-E7BE-392C-F705DC0E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31699"/>
              </p:ext>
            </p:extLst>
          </p:nvPr>
        </p:nvGraphicFramePr>
        <p:xfrm>
          <a:off x="845853" y="2223965"/>
          <a:ext cx="9637551" cy="4488224"/>
        </p:xfrm>
        <a:graphic>
          <a:graphicData uri="http://schemas.openxmlformats.org/drawingml/2006/table">
            <a:tbl>
              <a:tblPr/>
              <a:tblGrid>
                <a:gridCol w="1539885">
                  <a:extLst>
                    <a:ext uri="{9D8B030D-6E8A-4147-A177-3AD203B41FA5}">
                      <a16:colId xmlns:a16="http://schemas.microsoft.com/office/drawing/2014/main" val="2980454335"/>
                    </a:ext>
                  </a:extLst>
                </a:gridCol>
                <a:gridCol w="3225791">
                  <a:extLst>
                    <a:ext uri="{9D8B030D-6E8A-4147-A177-3AD203B41FA5}">
                      <a16:colId xmlns:a16="http://schemas.microsoft.com/office/drawing/2014/main" val="3448444473"/>
                    </a:ext>
                  </a:extLst>
                </a:gridCol>
                <a:gridCol w="2279716">
                  <a:extLst>
                    <a:ext uri="{9D8B030D-6E8A-4147-A177-3AD203B41FA5}">
                      <a16:colId xmlns:a16="http://schemas.microsoft.com/office/drawing/2014/main" val="1486610790"/>
                    </a:ext>
                  </a:extLst>
                </a:gridCol>
                <a:gridCol w="2592159">
                  <a:extLst>
                    <a:ext uri="{9D8B030D-6E8A-4147-A177-3AD203B41FA5}">
                      <a16:colId xmlns:a16="http://schemas.microsoft.com/office/drawing/2014/main" val="4185088270"/>
                    </a:ext>
                  </a:extLst>
                </a:gridCol>
              </a:tblGrid>
              <a:tr h="231655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Roles</a:t>
                      </a: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23035"/>
                  </a:ext>
                </a:extLst>
              </a:tr>
              <a:tr h="23165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Role</a:t>
                      </a:r>
                    </a:p>
                  </a:txBody>
                  <a:tcPr marL="6710" marR="6710" marT="6710" marB="4025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Responsibilities</a:t>
                      </a:r>
                    </a:p>
                  </a:txBody>
                  <a:tcPr marL="6710" marR="6710" marT="6710" marB="4025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 Level</a:t>
                      </a:r>
                    </a:p>
                  </a:txBody>
                  <a:tcPr marL="6710" marR="6710" marT="6710" marB="4025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Security Measures</a:t>
                      </a:r>
                    </a:p>
                  </a:txBody>
                  <a:tcPr marL="6710" marR="6710" marT="6710" marB="4025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12863"/>
                  </a:ext>
                </a:extLst>
              </a:tr>
              <a:tr h="600289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Manage user accounts, Approve updates and events, Generate reports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 System Access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 Factor Authentication (MFA), Role Based Access Control(RBAC) , Encrypted Data Storage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46540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Lodge/District Leaders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 and manage events, Record attendance and finances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Lodge/District-Specific Access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RBAC, MFA, Secure Login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986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Staff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Assist administrators, Monitor activity reports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Operational Module Access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Controlled Access, Activity Monitoring, MFA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6392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Portal Users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Register for events, Update profiles, Provide feedback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Limited to Personal Profile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Encrypted Data, Profile Validation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54999"/>
                  </a:ext>
                </a:extLst>
              </a:tr>
              <a:tr h="200936"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19422"/>
                  </a:ext>
                </a:extLst>
              </a:tr>
              <a:tr h="2316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Security Reports</a:t>
                      </a:r>
                    </a:p>
                  </a:txBody>
                  <a:tcPr marL="6710" marR="6710" marT="6710" marB="40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10" marR="6710" marT="6710" marB="40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20661"/>
                  </a:ext>
                </a:extLst>
              </a:tr>
              <a:tr h="2316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 Name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Responsible Party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1004"/>
                  </a:ext>
                </a:extLst>
              </a:tr>
              <a:tr h="35843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 Access Report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Lists all users and roles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Monthly, On demand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91874"/>
                  </a:ext>
                </a:extLst>
              </a:tr>
              <a:tr h="2316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 Log Report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Captures user actions for auditing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 demand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80823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Security Incident Report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Highlights unauthorized access attempts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 demand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86909"/>
                  </a:ext>
                </a:extLst>
              </a:tr>
              <a:tr h="2316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Role Usage Report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Tracks role-based system interactions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Quarterly, On demand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</a:t>
                      </a:r>
                    </a:p>
                  </a:txBody>
                  <a:tcPr marL="6710" marR="6710" marT="6710" marB="402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2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1A750-ED65-8E04-1580-76F3F89DE73D}"/>
              </a:ext>
            </a:extLst>
          </p:cNvPr>
          <p:cNvSpPr txBox="1"/>
          <p:nvPr/>
        </p:nvSpPr>
        <p:spPr>
          <a:xfrm>
            <a:off x="288609" y="1957273"/>
            <a:ext cx="358793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Aptos"/>
                <a:cs typeface="Times New Roman"/>
              </a:rPr>
              <a:t>Training Audience</a:t>
            </a:r>
            <a:endParaRPr lang="en-US"/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Administrators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Lodge/District Leaders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Staff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Portal Users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Frank D (Runner)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latin typeface="Aptos"/>
                <a:cs typeface="Times New Roman"/>
              </a:rPr>
              <a:t>Training</a:t>
            </a:r>
            <a:r>
              <a:rPr lang="en-US" sz="2400" b="1">
                <a:latin typeface="Aptos"/>
                <a:cs typeface="Times New Roman"/>
              </a:rPr>
              <a:t> Material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Training Manual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000">
                <a:latin typeface="Aptos"/>
                <a:cs typeface="Times New Roman"/>
              </a:rPr>
              <a:t>FAQs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Aptos"/>
              <a:cs typeface="Times New Roman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E8CF730-FC09-E56E-8AA5-562E24A42F8C}"/>
              </a:ext>
            </a:extLst>
          </p:cNvPr>
          <p:cNvSpPr txBox="1">
            <a:spLocks/>
          </p:cNvSpPr>
          <p:nvPr/>
        </p:nvSpPr>
        <p:spPr>
          <a:xfrm>
            <a:off x="7898367" y="19614"/>
            <a:ext cx="4293633" cy="108796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Implementation</a:t>
            </a:r>
            <a:endParaRPr lang="en-US">
              <a:latin typeface="Calibri Light"/>
              <a:cs typeface="Calibri Light"/>
            </a:endParaRP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Training plan</a:t>
            </a:r>
          </a:p>
        </p:txBody>
      </p:sp>
      <p:pic>
        <p:nvPicPr>
          <p:cNvPr id="2" name="Picture 2" descr="abstract image">
            <a:extLst>
              <a:ext uri="{FF2B5EF4-FFF2-40B4-BE49-F238E27FC236}">
                <a16:creationId xmlns:a16="http://schemas.microsoft.com/office/drawing/2014/main" id="{91379268-E7BF-7F17-B9AF-F2EDA725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67" y="4446092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EAC7E6-C73A-BE49-42DA-F68FA792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95047"/>
              </p:ext>
            </p:extLst>
          </p:nvPr>
        </p:nvGraphicFramePr>
        <p:xfrm>
          <a:off x="4013801" y="1002873"/>
          <a:ext cx="7889591" cy="5390929"/>
        </p:xfrm>
        <a:graphic>
          <a:graphicData uri="http://schemas.openxmlformats.org/drawingml/2006/table">
            <a:tbl>
              <a:tblPr/>
              <a:tblGrid>
                <a:gridCol w="1829704">
                  <a:extLst>
                    <a:ext uri="{9D8B030D-6E8A-4147-A177-3AD203B41FA5}">
                      <a16:colId xmlns:a16="http://schemas.microsoft.com/office/drawing/2014/main" val="1735777723"/>
                    </a:ext>
                  </a:extLst>
                </a:gridCol>
                <a:gridCol w="1413636">
                  <a:extLst>
                    <a:ext uri="{9D8B030D-6E8A-4147-A177-3AD203B41FA5}">
                      <a16:colId xmlns:a16="http://schemas.microsoft.com/office/drawing/2014/main" val="3330670380"/>
                    </a:ext>
                  </a:extLst>
                </a:gridCol>
                <a:gridCol w="1017733">
                  <a:extLst>
                    <a:ext uri="{9D8B030D-6E8A-4147-A177-3AD203B41FA5}">
                      <a16:colId xmlns:a16="http://schemas.microsoft.com/office/drawing/2014/main" val="64139509"/>
                    </a:ext>
                  </a:extLst>
                </a:gridCol>
                <a:gridCol w="1454115">
                  <a:extLst>
                    <a:ext uri="{9D8B030D-6E8A-4147-A177-3AD203B41FA5}">
                      <a16:colId xmlns:a16="http://schemas.microsoft.com/office/drawing/2014/main" val="2361487344"/>
                    </a:ext>
                  </a:extLst>
                </a:gridCol>
                <a:gridCol w="1046438">
                  <a:extLst>
                    <a:ext uri="{9D8B030D-6E8A-4147-A177-3AD203B41FA5}">
                      <a16:colId xmlns:a16="http://schemas.microsoft.com/office/drawing/2014/main" val="1296977446"/>
                    </a:ext>
                  </a:extLst>
                </a:gridCol>
                <a:gridCol w="1127965">
                  <a:extLst>
                    <a:ext uri="{9D8B030D-6E8A-4147-A177-3AD203B41FA5}">
                      <a16:colId xmlns:a16="http://schemas.microsoft.com/office/drawing/2014/main" val="2003212501"/>
                    </a:ext>
                  </a:extLst>
                </a:gridCol>
              </a:tblGrid>
              <a:tr h="353299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Roles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33659"/>
                  </a:ext>
                </a:extLst>
              </a:tr>
              <a:tr h="1098884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Training Areas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Users (members, guests)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Lodge Leaders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Staff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Administrators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Frank D (Runner)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1278"/>
                  </a:ext>
                </a:extLst>
              </a:tr>
              <a:tr h="574913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 New User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Classroom 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99217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 New Event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54398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Register for Event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7499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Process event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51457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 process event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601109"/>
                  </a:ext>
                </a:extLst>
              </a:tr>
              <a:tr h="836899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Track lodge/ district performance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Classroom 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64419"/>
                  </a:ext>
                </a:extLst>
              </a:tr>
              <a:tr h="574913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 management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Classroom 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9046"/>
                  </a:ext>
                </a:extLst>
              </a:tr>
              <a:tr h="574913">
                <a:tc>
                  <a:txBody>
                    <a:bodyPr/>
                    <a:lstStyle/>
                    <a:p>
                      <a:pPr marL="91440" algn="l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Logging calls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Online help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Classroom 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spcBef>
                          <a:spcPts val="0"/>
                        </a:spcBef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3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9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image">
            <a:extLst>
              <a:ext uri="{FF2B5EF4-FFF2-40B4-BE49-F238E27FC236}">
                <a16:creationId xmlns:a16="http://schemas.microsoft.com/office/drawing/2014/main" id="{5A90A38C-0889-E7DD-0B73-4679D46F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" y="2210685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15DD7E28-DAB3-BD45-5215-09DFE9A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769" y="2210685"/>
            <a:ext cx="6241651" cy="2275277"/>
          </a:xfrm>
        </p:spPr>
        <p:txBody>
          <a:bodyPr anchor="ctr"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b="1">
                <a:latin typeface="Aptos" panose="020B0004020202020204" pitchFamily="34" charset="0"/>
              </a:rPr>
              <a:t>Thank you!</a:t>
            </a:r>
            <a:br>
              <a:rPr lang="en-US" sz="6000" b="1">
                <a:latin typeface="Aptos" panose="020B0004020202020204" pitchFamily="34" charset="0"/>
              </a:rPr>
            </a:br>
            <a:r>
              <a:rPr lang="en-US" sz="48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Questions? </a:t>
            </a:r>
            <a:endParaRPr lang="en-US" sz="4800" b="1">
              <a:solidFill>
                <a:schemeClr val="accent5">
                  <a:lumMod val="75000"/>
                  <a:lumOff val="25000"/>
                </a:schemeClr>
              </a:solidFill>
              <a:latin typeface="Aptos" panose="020B0004020202020204" pitchFamily="34" charset="0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C834F-1FC1-B1D0-9E7E-800430C9626F}"/>
              </a:ext>
            </a:extLst>
          </p:cNvPr>
          <p:cNvSpPr txBox="1"/>
          <p:nvPr/>
        </p:nvSpPr>
        <p:spPr>
          <a:xfrm>
            <a:off x="9225886" y="5145206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Aptos" panose="020B0004020202020204" pitchFamily="34" charset="0"/>
              </a:rPr>
              <a:t>Rasheed Afolabi </a:t>
            </a:r>
            <a:br>
              <a:rPr lang="en-US" sz="1800" b="1">
                <a:latin typeface="Aptos" panose="020B0004020202020204" pitchFamily="34" charset="0"/>
                <a:cs typeface="Calibri"/>
              </a:rPr>
            </a:br>
            <a:r>
              <a:rPr lang="en-US" sz="1800" b="1">
                <a:latin typeface="Aptos" panose="020B0004020202020204" pitchFamily="34" charset="0"/>
              </a:rPr>
              <a:t>Wellington Joe</a:t>
            </a:r>
            <a:br>
              <a:rPr lang="en-US" sz="1800" b="1">
                <a:latin typeface="Aptos" panose="020B0004020202020204" pitchFamily="34" charset="0"/>
                <a:cs typeface="Calibri"/>
              </a:rPr>
            </a:br>
            <a:r>
              <a:rPr lang="en-US" sz="1800" b="1">
                <a:latin typeface="Aptos" panose="020B0004020202020204" pitchFamily="34" charset="0"/>
              </a:rPr>
              <a:t>Moon J. Kim</a:t>
            </a:r>
            <a:br>
              <a:rPr lang="en-US" sz="1800" b="1">
                <a:latin typeface="Aptos" panose="020B0004020202020204" pitchFamily="34" charset="0"/>
                <a:cs typeface="Calibri"/>
              </a:rPr>
            </a:br>
            <a:r>
              <a:rPr lang="en-US" sz="1800" b="1">
                <a:latin typeface="Aptos" panose="020B0004020202020204" pitchFamily="34" charset="0"/>
              </a:rPr>
              <a:t>Tanya Malviya</a:t>
            </a:r>
            <a:br>
              <a:rPr lang="en-US" sz="1800" b="1">
                <a:latin typeface="Aptos" panose="020B0004020202020204" pitchFamily="34" charset="0"/>
                <a:cs typeface="Calibri"/>
              </a:rPr>
            </a:br>
            <a:r>
              <a:rPr lang="en-US" sz="1800" b="1" kern="0" err="1">
                <a:latin typeface="Aptos" panose="020B0004020202020204" pitchFamily="34" charset="0"/>
              </a:rPr>
              <a:t>Varshitha</a:t>
            </a:r>
            <a:r>
              <a:rPr lang="en-US" sz="1800" b="1" kern="0">
                <a:latin typeface="Aptos" panose="020B0004020202020204" pitchFamily="34" charset="0"/>
              </a:rPr>
              <a:t> </a:t>
            </a:r>
            <a:r>
              <a:rPr lang="en-US" sz="1800" b="1" kern="0" err="1">
                <a:latin typeface="Aptos" panose="020B0004020202020204" pitchFamily="34" charset="0"/>
              </a:rPr>
              <a:t>Ramancha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086DD03-4EE9-024C-DD40-7E3581BDAAD1}"/>
              </a:ext>
            </a:extLst>
          </p:cNvPr>
          <p:cNvSpPr txBox="1">
            <a:spLocks/>
          </p:cNvSpPr>
          <p:nvPr/>
        </p:nvSpPr>
        <p:spPr>
          <a:xfrm>
            <a:off x="8724326" y="97743"/>
            <a:ext cx="3467674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Design</a:t>
            </a:r>
            <a:endParaRPr lang="en-US">
              <a:latin typeface="Calibri Light"/>
              <a:cs typeface="Calibri Light"/>
            </a:endParaRPr>
          </a:p>
          <a:p>
            <a:pPr algn="r"/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User Interface</a:t>
            </a:r>
          </a:p>
          <a:p>
            <a:pPr algn="r"/>
            <a:r>
              <a:rPr lang="en-US" sz="20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/>
                <a:cs typeface="Calibri Light"/>
              </a:rPr>
              <a:t>For Lodge leaders &amp; Members</a:t>
            </a:r>
          </a:p>
        </p:txBody>
      </p:sp>
      <p:pic>
        <p:nvPicPr>
          <p:cNvPr id="8" name="Picture 7" descr="A cell phone with a screen&#10;&#10;Description automatically generated">
            <a:extLst>
              <a:ext uri="{FF2B5EF4-FFF2-40B4-BE49-F238E27FC236}">
                <a16:creationId xmlns:a16="http://schemas.microsoft.com/office/drawing/2014/main" id="{CCEA3F37-A559-30EA-C829-81271EE7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5901" r="11098" b="6286"/>
          <a:stretch/>
        </p:blipFill>
        <p:spPr>
          <a:xfrm>
            <a:off x="466817" y="1878496"/>
            <a:ext cx="2373721" cy="4767819"/>
          </a:xfrm>
          <a:prstGeom prst="rect">
            <a:avLst/>
          </a:prstGeom>
        </p:spPr>
      </p:pic>
      <p:pic>
        <p:nvPicPr>
          <p:cNvPr id="11" name="Picture 10" descr="A screen shot of a phone&#10;&#10;Description automatically generated">
            <a:extLst>
              <a:ext uri="{FF2B5EF4-FFF2-40B4-BE49-F238E27FC236}">
                <a16:creationId xmlns:a16="http://schemas.microsoft.com/office/drawing/2014/main" id="{D191CE4E-79FD-08D7-AE1E-0BC1541B4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6" t="5817" r="11362" b="6370"/>
          <a:stretch/>
        </p:blipFill>
        <p:spPr>
          <a:xfrm>
            <a:off x="3353632" y="1878496"/>
            <a:ext cx="2382932" cy="4786319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28A43E14-1BD0-62B2-C198-4670C84A1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t="5822" r="10499" b="5822"/>
          <a:stretch/>
        </p:blipFill>
        <p:spPr>
          <a:xfrm>
            <a:off x="6249656" y="1878495"/>
            <a:ext cx="2370269" cy="4786319"/>
          </a:xfrm>
          <a:prstGeom prst="rect">
            <a:avLst/>
          </a:prstGeom>
        </p:spPr>
      </p:pic>
      <p:pic>
        <p:nvPicPr>
          <p:cNvPr id="15" name="Picture 14" descr="A screen shot of a phone">
            <a:extLst>
              <a:ext uri="{FF2B5EF4-FFF2-40B4-BE49-F238E27FC236}">
                <a16:creationId xmlns:a16="http://schemas.microsoft.com/office/drawing/2014/main" id="{B543959F-EDED-B25F-7F55-08641918C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5856" r="10922" b="6553"/>
          <a:stretch/>
        </p:blipFill>
        <p:spPr>
          <a:xfrm>
            <a:off x="9136470" y="1878494"/>
            <a:ext cx="2400791" cy="4786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9488E-C219-B514-E276-DC74475D275F}"/>
              </a:ext>
            </a:extLst>
          </p:cNvPr>
          <p:cNvSpPr txBox="1"/>
          <p:nvPr/>
        </p:nvSpPr>
        <p:spPr>
          <a:xfrm>
            <a:off x="466817" y="1407657"/>
            <a:ext cx="21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ptos" panose="020B0004020202020204" pitchFamily="34" charset="0"/>
              </a:rPr>
              <a:t>For Lodge Leaders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34DE5-7AF1-F0DA-2525-3AEA4FA6E529}"/>
              </a:ext>
            </a:extLst>
          </p:cNvPr>
          <p:cNvSpPr txBox="1"/>
          <p:nvPr/>
        </p:nvSpPr>
        <p:spPr>
          <a:xfrm>
            <a:off x="6249656" y="1407657"/>
            <a:ext cx="21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ptos" panose="020B0004020202020204" pitchFamily="34" charset="0"/>
              </a:rPr>
              <a:t>For Members</a:t>
            </a:r>
          </a:p>
        </p:txBody>
      </p:sp>
    </p:spTree>
    <p:extLst>
      <p:ext uri="{BB962C8B-B14F-4D97-AF65-F5344CB8AC3E}">
        <p14:creationId xmlns:p14="http://schemas.microsoft.com/office/powerpoint/2010/main" val="2980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3039AFA-0846-DB9A-D299-AB38EF242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-107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881F9A34-4564-C13B-A7E7-2EB44AE2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175" y="0"/>
            <a:ext cx="9072709" cy="68569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1B5525-5B3F-D06D-CDD6-C0D3684B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22" y="6269"/>
            <a:ext cx="4095445" cy="1250279"/>
          </a:xfrm>
        </p:spPr>
        <p:txBody>
          <a:bodyPr/>
          <a:lstStyle/>
          <a:p>
            <a:pPr algn="r"/>
            <a:r>
              <a:rPr lang="en-US" sz="2800" b="1" dirty="0">
                <a:latin typeface="Aptos"/>
                <a:cs typeface="Calibri Light"/>
              </a:rPr>
              <a:t>Implementation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 dirty="0">
                <a:solidFill>
                  <a:srgbClr val="C00000"/>
                </a:solidFill>
                <a:latin typeface="Aptos"/>
                <a:cs typeface="Calibri Light"/>
              </a:rPr>
              <a:t>Physical DFD</a:t>
            </a:r>
          </a:p>
        </p:txBody>
      </p:sp>
    </p:spTree>
    <p:extLst>
      <p:ext uri="{BB962C8B-B14F-4D97-AF65-F5344CB8AC3E}">
        <p14:creationId xmlns:p14="http://schemas.microsoft.com/office/powerpoint/2010/main" val="12499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8461" t="-92" r="38629" b="-602"/>
          <a:stretch/>
        </p:blipFill>
        <p:spPr>
          <a:xfrm>
            <a:off x="20" y="0"/>
            <a:ext cx="1574007" cy="6905482"/>
          </a:xfr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EF7D90F0-17F5-F960-7E62-C772DB41A349}"/>
              </a:ext>
            </a:extLst>
          </p:cNvPr>
          <p:cNvSpPr txBox="1">
            <a:spLocks/>
          </p:cNvSpPr>
          <p:nvPr/>
        </p:nvSpPr>
        <p:spPr>
          <a:xfrm>
            <a:off x="9685029" y="-5826"/>
            <a:ext cx="2503538" cy="1516374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latin typeface="Aptos"/>
                <a:cs typeface="Calibri Light"/>
              </a:rPr>
              <a:t>Analysis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 dirty="0">
                <a:solidFill>
                  <a:srgbClr val="C00000"/>
                </a:solidFill>
                <a:latin typeface="Aptos"/>
                <a:cs typeface="Calibri Light"/>
              </a:rPr>
              <a:t>Manage Event Life cycle</a:t>
            </a:r>
          </a:p>
        </p:txBody>
      </p:sp>
      <p:pic>
        <p:nvPicPr>
          <p:cNvPr id="3" name="Picture 2" descr="A diagram of event registration&#10;&#10;Description automatically generated">
            <a:extLst>
              <a:ext uri="{FF2B5EF4-FFF2-40B4-BE49-F238E27FC236}">
                <a16:creationId xmlns:a16="http://schemas.microsoft.com/office/drawing/2014/main" id="{884032F2-D552-4047-3BB6-CD3885E7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286" t="46678" r="24084" b="-498"/>
          <a:stretch/>
        </p:blipFill>
        <p:spPr>
          <a:xfrm>
            <a:off x="8025850" y="1717628"/>
            <a:ext cx="3238672" cy="4360051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abstract image">
            <a:extLst>
              <a:ext uri="{FF2B5EF4-FFF2-40B4-BE49-F238E27FC236}">
                <a16:creationId xmlns:a16="http://schemas.microsoft.com/office/drawing/2014/main" id="{4071289C-6E55-2478-E485-CB376A1C5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event registration&#10;&#10;Description automatically generated">
            <a:extLst>
              <a:ext uri="{FF2B5EF4-FFF2-40B4-BE49-F238E27FC236}">
                <a16:creationId xmlns:a16="http://schemas.microsoft.com/office/drawing/2014/main" id="{285C93BF-4908-17CA-8F8F-BA5DE8FA65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68" r="-279" b="53309"/>
          <a:stretch/>
        </p:blipFill>
        <p:spPr>
          <a:xfrm>
            <a:off x="786590" y="373502"/>
            <a:ext cx="7040752" cy="50983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03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371DAE4B-AFA9-1E88-1846-6ED8EA2A4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-11026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event&#10;&#10;Description automatically generated">
            <a:extLst>
              <a:ext uri="{FF2B5EF4-FFF2-40B4-BE49-F238E27FC236}">
                <a16:creationId xmlns:a16="http://schemas.microsoft.com/office/drawing/2014/main" id="{0CC9BC1F-63A9-EA06-8BE7-6304A724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45" b="52097"/>
          <a:stretch/>
        </p:blipFill>
        <p:spPr>
          <a:xfrm>
            <a:off x="456423" y="351016"/>
            <a:ext cx="6794675" cy="4931278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diagram of a event&#10;&#10;Description automatically generated">
            <a:extLst>
              <a:ext uri="{FF2B5EF4-FFF2-40B4-BE49-F238E27FC236}">
                <a16:creationId xmlns:a16="http://schemas.microsoft.com/office/drawing/2014/main" id="{C66BB7E7-041E-185B-856E-5DF6BD92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15" t="47352" r="22469" b="-225"/>
          <a:stretch/>
        </p:blipFill>
        <p:spPr>
          <a:xfrm>
            <a:off x="7682400" y="1353792"/>
            <a:ext cx="4002603" cy="4932048"/>
          </a:xfrm>
          <a:prstGeom prst="rect">
            <a:avLst/>
          </a:prstGeom>
          <a:ln>
            <a:noFill/>
          </a:ln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EF7D90F0-17F5-F960-7E62-C772DB41A349}"/>
              </a:ext>
            </a:extLst>
          </p:cNvPr>
          <p:cNvSpPr txBox="1">
            <a:spLocks/>
          </p:cNvSpPr>
          <p:nvPr/>
        </p:nvSpPr>
        <p:spPr>
          <a:xfrm>
            <a:off x="8338242" y="-5826"/>
            <a:ext cx="3850325" cy="1516374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latin typeface="Aptos"/>
                <a:cs typeface="Calibri Light"/>
              </a:rPr>
              <a:t>implementation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Manage Event Life cycle</a:t>
            </a:r>
          </a:p>
        </p:txBody>
      </p:sp>
    </p:spTree>
    <p:extLst>
      <p:ext uri="{BB962C8B-B14F-4D97-AF65-F5344CB8AC3E}">
        <p14:creationId xmlns:p14="http://schemas.microsoft.com/office/powerpoint/2010/main" val="68248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8" y="273273"/>
            <a:ext cx="6241651" cy="1333755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Aptos" panose="020B0004020202020204" pitchFamily="34" charset="0"/>
              </a:rPr>
              <a:t>SPJST</a:t>
            </a:r>
            <a:r>
              <a:rPr lang="en-US" sz="6000" b="1">
                <a:latin typeface="Aptos" panose="020B0004020202020204" pitchFamily="34" charset="0"/>
              </a:rPr>
              <a:t> </a:t>
            </a:r>
            <a:r>
              <a:rPr lang="en-US" sz="3600" b="1">
                <a:latin typeface="Aptos" panose="020B0004020202020204" pitchFamily="34" charset="0"/>
              </a:rPr>
              <a:t>Mission</a:t>
            </a:r>
            <a:endParaRPr lang="en-US" sz="3600" b="1">
              <a:latin typeface="Aptos" panose="020B0004020202020204" pitchFamily="34" charset="0"/>
              <a:cs typeface="Calibri Light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F30139-5617-503F-C646-BC1626F5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48" y="1722641"/>
            <a:ext cx="7346731" cy="4720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31775" marR="0" indent="-231775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Non-profit fraternal organization founded by Texas Czechs in 1897. </a:t>
            </a:r>
          </a:p>
          <a:p>
            <a:pPr marL="231775" marR="0" indent="-231775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Aptos" panose="020B0004020202020204" pitchFamily="34" charset="0"/>
                <a:ea typeface="Times New Roman" panose="02020603050405020304" pitchFamily="18" charset="0"/>
              </a:rPr>
              <a:t>B</a:t>
            </a:r>
            <a:r>
              <a:rPr lang="en-US" sz="2400" b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usiness side: SPJST provides life insurance and other financial products for members and their families under Texas fraternal insurance laws. </a:t>
            </a:r>
          </a:p>
          <a:p>
            <a:pPr marL="231775" marR="0" indent="-231775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Fraternal side: SPJST thrives to preserve and promote Czech heritage, language, and culture through fraternal activities and events. </a:t>
            </a:r>
            <a:endParaRPr lang="en-US" sz="24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abstract image">
            <a:extLst>
              <a:ext uri="{FF2B5EF4-FFF2-40B4-BE49-F238E27FC236}">
                <a16:creationId xmlns:a16="http://schemas.microsoft.com/office/drawing/2014/main" id="{5A90A38C-0889-E7DD-0B73-4679D46F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" y="2210685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E892C4F2-592B-AD93-775F-135C71BA8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6A505324-DE76-DEA0-6DF3-7138D233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8748" y="-12095"/>
            <a:ext cx="8828595" cy="6870298"/>
          </a:xfrm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2DA951D-D13C-92DF-9253-7682DAB0AF62}"/>
              </a:ext>
            </a:extLst>
          </p:cNvPr>
          <p:cNvSpPr txBox="1">
            <a:spLocks/>
          </p:cNvSpPr>
          <p:nvPr/>
        </p:nvSpPr>
        <p:spPr>
          <a:xfrm>
            <a:off x="8224547" y="6269"/>
            <a:ext cx="3964020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latin typeface="Aptos"/>
                <a:cs typeface="Calibri Light"/>
              </a:rPr>
              <a:t>implementation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Physical ERD</a:t>
            </a:r>
          </a:p>
        </p:txBody>
      </p:sp>
    </p:spTree>
    <p:extLst>
      <p:ext uri="{BB962C8B-B14F-4D97-AF65-F5344CB8AC3E}">
        <p14:creationId xmlns:p14="http://schemas.microsoft.com/office/powerpoint/2010/main" val="5851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image">
            <a:extLst>
              <a:ext uri="{FF2B5EF4-FFF2-40B4-BE49-F238E27FC236}">
                <a16:creationId xmlns:a16="http://schemas.microsoft.com/office/drawing/2014/main" id="{5A90A38C-0889-E7DD-0B73-4679D46F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" y="2210685"/>
            <a:ext cx="4287836" cy="24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3B8D7A13-9416-7506-156E-180702D2E01C}"/>
              </a:ext>
            </a:extLst>
          </p:cNvPr>
          <p:cNvSpPr txBox="1">
            <a:spLocks/>
          </p:cNvSpPr>
          <p:nvPr/>
        </p:nvSpPr>
        <p:spPr>
          <a:xfrm>
            <a:off x="4519448" y="273273"/>
            <a:ext cx="6241651" cy="1333755"/>
          </a:xfrm>
          <a:prstGeom prst="rect">
            <a:avLst/>
          </a:prstGeom>
        </p:spPr>
        <p:txBody>
          <a:bodyPr vert="horz" lIns="91440" tIns="45720" rIns="9144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Aptos" panose="020B0004020202020204" pitchFamily="34" charset="0"/>
              </a:rPr>
              <a:t>SPJST</a:t>
            </a:r>
            <a:r>
              <a:rPr lang="en-US" sz="6000" b="1">
                <a:latin typeface="Aptos" panose="020B0004020202020204" pitchFamily="34" charset="0"/>
              </a:rPr>
              <a:t> </a:t>
            </a:r>
            <a:r>
              <a:rPr lang="en-US" sz="3600" b="1">
                <a:latin typeface="Aptos" panose="020B0004020202020204" pitchFamily="34" charset="0"/>
              </a:rPr>
              <a:t>New system</a:t>
            </a:r>
            <a:endParaRPr lang="en-US" sz="3600" b="1">
              <a:latin typeface="Aptos" panose="020B0004020202020204" pitchFamily="34" charset="0"/>
              <a:cs typeface="Calibri Ligh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CC20FE8-A365-C681-31E6-2DF0886E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48" y="2119245"/>
            <a:ext cx="7346731" cy="29576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Aptos" panose="020B00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Will improve member communication, engagement, and participation in the fraternal activities and events 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</a:rPr>
              <a:t>in 78 lodges across seven districts in Texas</a:t>
            </a:r>
            <a:r>
              <a:rPr lang="en-US" sz="2800">
                <a:latin typeface="Aptos" panose="020B00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 </a:t>
            </a:r>
          </a:p>
          <a:p>
            <a:r>
              <a:rPr lang="en-US" sz="2800">
                <a:latin typeface="Aptos" panose="020B00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Will automate and streamline the internal process currently performed manually. 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2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bstract image">
            <a:extLst>
              <a:ext uri="{FF2B5EF4-FFF2-40B4-BE49-F238E27FC236}">
                <a16:creationId xmlns:a16="http://schemas.microsoft.com/office/drawing/2014/main" id="{9FFADBC3-1DFA-3E0F-F75C-68919A765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0"/>
            <a:ext cx="3964020" cy="68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diagram of a software project">
            <a:extLst>
              <a:ext uri="{FF2B5EF4-FFF2-40B4-BE49-F238E27FC236}">
                <a16:creationId xmlns:a16="http://schemas.microsoft.com/office/drawing/2014/main" id="{C9F87844-EEE4-2780-188A-99A377EE6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7906" y="-8607"/>
            <a:ext cx="9072709" cy="6856930"/>
          </a:xfrm>
        </p:spPr>
      </p:pic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6863755F-82D1-3CFA-746D-A751980F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27" y="42909"/>
            <a:ext cx="9167096" cy="68386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1B5525-5B3F-D06D-CDD6-C0D3684B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516" y="6269"/>
            <a:ext cx="2993052" cy="1250279"/>
          </a:xfrm>
        </p:spPr>
        <p:txBody>
          <a:bodyPr/>
          <a:lstStyle/>
          <a:p>
            <a:pPr algn="r"/>
            <a:r>
              <a:rPr lang="en-US" b="1">
                <a:latin typeface="Aptos"/>
                <a:cs typeface="Calibri Light"/>
              </a:rPr>
              <a:t>Analysis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DFD/</a:t>
            </a:r>
            <a:r>
              <a:rPr lang="en-US" sz="20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/>
                <a:cs typeface="Calibri Light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837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C9549-8216-6BA0-EC89-6BA6CE3618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abstract image">
            <a:extLst>
              <a:ext uri="{FF2B5EF4-FFF2-40B4-BE49-F238E27FC236}">
                <a16:creationId xmlns:a16="http://schemas.microsoft.com/office/drawing/2014/main" id="{5E44075F-5F69-9F06-0463-E43C49AEE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59881-25AD-F13A-8D9D-42C6C3AF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40" y="-3202"/>
            <a:ext cx="8811344" cy="6858000"/>
          </a:xfrm>
          <a:prstGeom prst="rect">
            <a:avLst/>
          </a:prstGeom>
        </p:spPr>
      </p:pic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DBC3A43B-6902-24A0-6A85-AA4E25C4C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5839" y="107630"/>
            <a:ext cx="9634895" cy="6615142"/>
          </a:xfr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2DA951D-D13C-92DF-9253-7682DAB0AF62}"/>
              </a:ext>
            </a:extLst>
          </p:cNvPr>
          <p:cNvSpPr txBox="1">
            <a:spLocks/>
          </p:cNvSpPr>
          <p:nvPr/>
        </p:nvSpPr>
        <p:spPr>
          <a:xfrm>
            <a:off x="9569003" y="6269"/>
            <a:ext cx="2619564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Analysis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ERD/</a:t>
            </a:r>
            <a:r>
              <a:rPr lang="en-US" sz="20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/>
                <a:cs typeface="Calibri Light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104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D9201C4-6FD9-ED49-4441-B5CD19122FB8}"/>
              </a:ext>
            </a:extLst>
          </p:cNvPr>
          <p:cNvSpPr txBox="1">
            <a:spLocks/>
          </p:cNvSpPr>
          <p:nvPr/>
        </p:nvSpPr>
        <p:spPr>
          <a:xfrm>
            <a:off x="9685029" y="6269"/>
            <a:ext cx="2503538" cy="125027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latin typeface="Aptos"/>
                <a:cs typeface="Calibri Light"/>
              </a:rPr>
              <a:t>Analysis</a:t>
            </a:r>
            <a:br>
              <a:rPr lang="en-US" b="1">
                <a:latin typeface="Aptos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CRUD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360E-C129-8A13-BF42-EE0C2EEA8C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abstract image">
            <a:extLst>
              <a:ext uri="{FF2B5EF4-FFF2-40B4-BE49-F238E27FC236}">
                <a16:creationId xmlns:a16="http://schemas.microsoft.com/office/drawing/2014/main" id="{FF256F46-81CA-F9D2-7155-3E77F38B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4ED3D6D-4A8A-5E39-9763-D64ACF09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1" y="449262"/>
            <a:ext cx="8873882" cy="5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0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phone">
            <a:extLst>
              <a:ext uri="{FF2B5EF4-FFF2-40B4-BE49-F238E27FC236}">
                <a16:creationId xmlns:a16="http://schemas.microsoft.com/office/drawing/2014/main" id="{23EFD75C-B81A-D8AD-0B3A-56910015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5822" r="10860" b="6104"/>
          <a:stretch/>
        </p:blipFill>
        <p:spPr>
          <a:xfrm>
            <a:off x="6903076" y="0"/>
            <a:ext cx="3421689" cy="6858000"/>
          </a:xfrm>
          <a:prstGeom prst="rect">
            <a:avLst/>
          </a:prstGeom>
        </p:spPr>
      </p:pic>
      <p:pic>
        <p:nvPicPr>
          <p:cNvPr id="10" name="Picture 9" descr="A cell phone with a calendar">
            <a:extLst>
              <a:ext uri="{FF2B5EF4-FFF2-40B4-BE49-F238E27FC236}">
                <a16:creationId xmlns:a16="http://schemas.microsoft.com/office/drawing/2014/main" id="{6FCB8448-2D58-0001-9ED4-0CE263860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3" t="5906" r="11300" b="6582"/>
          <a:stretch/>
        </p:blipFill>
        <p:spPr>
          <a:xfrm>
            <a:off x="6903076" y="-5826"/>
            <a:ext cx="3421689" cy="6855925"/>
          </a:xfrm>
          <a:prstGeom prst="rect">
            <a:avLst/>
          </a:prstGeom>
        </p:spPr>
      </p:pic>
      <p:pic>
        <p:nvPicPr>
          <p:cNvPr id="2" name="Picture 1" descr="A logo with a star&#10;&#10;Description automatically generated">
            <a:extLst>
              <a:ext uri="{FF2B5EF4-FFF2-40B4-BE49-F238E27FC236}">
                <a16:creationId xmlns:a16="http://schemas.microsoft.com/office/drawing/2014/main" id="{242B875B-72BF-8250-888B-C6D5C27CC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15" y="2950703"/>
            <a:ext cx="1038225" cy="11334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086DD03-4EE9-024C-DD40-7E3581BDAAD1}"/>
              </a:ext>
            </a:extLst>
          </p:cNvPr>
          <p:cNvSpPr txBox="1">
            <a:spLocks/>
          </p:cNvSpPr>
          <p:nvPr/>
        </p:nvSpPr>
        <p:spPr>
          <a:xfrm>
            <a:off x="-3257" y="-5826"/>
            <a:ext cx="2810850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ptos"/>
                <a:cs typeface="Calibri Light"/>
              </a:rPr>
              <a:t>Design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User Interface</a:t>
            </a:r>
          </a:p>
          <a:p>
            <a:r>
              <a:rPr lang="en-US" sz="20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/>
                <a:cs typeface="Calibri Light"/>
              </a:rPr>
              <a:t>For Staff</a:t>
            </a:r>
          </a:p>
        </p:txBody>
      </p:sp>
      <p:pic>
        <p:nvPicPr>
          <p:cNvPr id="7" name="Picture 6" descr="A cell phone with a screen showing a list of events&#10;&#10;Description automatically generated with medium confidence">
            <a:extLst>
              <a:ext uri="{FF2B5EF4-FFF2-40B4-BE49-F238E27FC236}">
                <a16:creationId xmlns:a16="http://schemas.microsoft.com/office/drawing/2014/main" id="{776B7D0F-2DC4-963F-A01E-F246278F8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5822" r="9715" b="5915"/>
          <a:stretch/>
        </p:blipFill>
        <p:spPr>
          <a:xfrm>
            <a:off x="2807593" y="-1"/>
            <a:ext cx="354169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document&#10;&#10;Description automatically generated">
            <a:extLst>
              <a:ext uri="{FF2B5EF4-FFF2-40B4-BE49-F238E27FC236}">
                <a16:creationId xmlns:a16="http://schemas.microsoft.com/office/drawing/2014/main" id="{4A5FD962-55DB-0BE9-7A72-98A7F8E1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1" y="-5826"/>
            <a:ext cx="8929438" cy="6858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9852B20-01F9-FAA4-03D5-5DF1C0B02197}"/>
              </a:ext>
            </a:extLst>
          </p:cNvPr>
          <p:cNvSpPr txBox="1">
            <a:spLocks/>
          </p:cNvSpPr>
          <p:nvPr/>
        </p:nvSpPr>
        <p:spPr>
          <a:xfrm>
            <a:off x="-3257" y="-5826"/>
            <a:ext cx="2810850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ptos"/>
                <a:cs typeface="Calibri Light"/>
              </a:rPr>
              <a:t>Design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Story board</a:t>
            </a:r>
          </a:p>
          <a:p>
            <a:r>
              <a:rPr lang="en-US" sz="2000" b="1">
                <a:solidFill>
                  <a:schemeClr val="accent5">
                    <a:lumMod val="75000"/>
                    <a:lumOff val="25000"/>
                  </a:schemeClr>
                </a:solidFill>
                <a:latin typeface="Aptos"/>
                <a:cs typeface="Calibri Light"/>
              </a:rPr>
              <a:t>Manage event</a:t>
            </a:r>
          </a:p>
        </p:txBody>
      </p:sp>
    </p:spTree>
    <p:extLst>
      <p:ext uri="{BB962C8B-B14F-4D97-AF65-F5344CB8AC3E}">
        <p14:creationId xmlns:p14="http://schemas.microsoft.com/office/powerpoint/2010/main" val="18771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F21AD2-4224-5E59-C7E3-A9265CA56EE3}"/>
              </a:ext>
            </a:extLst>
          </p:cNvPr>
          <p:cNvSpPr txBox="1">
            <a:spLocks/>
          </p:cNvSpPr>
          <p:nvPr/>
        </p:nvSpPr>
        <p:spPr>
          <a:xfrm>
            <a:off x="-3257" y="-5826"/>
            <a:ext cx="2503538" cy="1250279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ptos"/>
                <a:cs typeface="Calibri Light"/>
              </a:rPr>
              <a:t>Design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2000" b="1">
                <a:solidFill>
                  <a:srgbClr val="C00000"/>
                </a:solidFill>
                <a:latin typeface="Aptos"/>
                <a:cs typeface="Calibri Light"/>
              </a:rPr>
              <a:t>Report output</a:t>
            </a:r>
          </a:p>
        </p:txBody>
      </p:sp>
      <p:pic>
        <p:nvPicPr>
          <p:cNvPr id="2" name="Picture 6" descr="abstract image">
            <a:extLst>
              <a:ext uri="{FF2B5EF4-FFF2-40B4-BE49-F238E27FC236}">
                <a16:creationId xmlns:a16="http://schemas.microsoft.com/office/drawing/2014/main" id="{AE2F665D-B72B-CE09-29B6-7205551DF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r="28798"/>
          <a:stretch/>
        </p:blipFill>
        <p:spPr bwMode="auto">
          <a:xfrm>
            <a:off x="8227980" y="0"/>
            <a:ext cx="396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of events by district&#10;&#10;Description automatically generated">
            <a:extLst>
              <a:ext uri="{FF2B5EF4-FFF2-40B4-BE49-F238E27FC236}">
                <a16:creationId xmlns:a16="http://schemas.microsoft.com/office/drawing/2014/main" id="{73F6618A-11F5-23DC-D83A-946BC215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2" y="1244453"/>
            <a:ext cx="5914073" cy="5234043"/>
          </a:xfrm>
          <a:prstGeom prst="rect">
            <a:avLst/>
          </a:prstGeom>
        </p:spPr>
      </p:pic>
      <p:pic>
        <p:nvPicPr>
          <p:cNvPr id="4" name="Picture 3" descr="A graph of events and activities">
            <a:extLst>
              <a:ext uri="{FF2B5EF4-FFF2-40B4-BE49-F238E27FC236}">
                <a16:creationId xmlns:a16="http://schemas.microsoft.com/office/drawing/2014/main" id="{1ED76C0D-90CD-BCFB-1259-3EAA64F49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60" y="379504"/>
            <a:ext cx="6405521" cy="55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{4042C4CB-9A2C-438E-87A5-EB0A3981DCAD}tf55661986_win32</Template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SPJST  Integrated system &amp; MOBILE application</vt:lpstr>
      <vt:lpstr>SPJST Mission</vt:lpstr>
      <vt:lpstr>PowerPoint Presentation</vt:lpstr>
      <vt:lpstr>Analysis DFD/functional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Questions? </vt:lpstr>
      <vt:lpstr>PowerPoint Presentation</vt:lpstr>
      <vt:lpstr>Implementation Physical DFD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wellington joe</dc:creator>
  <cp:revision>16</cp:revision>
  <cp:lastPrinted>2024-12-04T01:47:30Z</cp:lastPrinted>
  <dcterms:created xsi:type="dcterms:W3CDTF">2024-11-20T18:31:09Z</dcterms:created>
  <dcterms:modified xsi:type="dcterms:W3CDTF">2025-07-11T16:38:23Z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