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383" r:id="rId2"/>
    <p:sldId id="1539" r:id="rId3"/>
    <p:sldId id="1546" r:id="rId4"/>
    <p:sldId id="1547" r:id="rId5"/>
    <p:sldId id="1637" r:id="rId6"/>
    <p:sldId id="1561" r:id="rId7"/>
    <p:sldId id="1632" r:id="rId8"/>
    <p:sldId id="1548" r:id="rId9"/>
    <p:sldId id="1635" r:id="rId10"/>
    <p:sldId id="1550" r:id="rId11"/>
    <p:sldId id="1636" r:id="rId12"/>
    <p:sldId id="1562" r:id="rId13"/>
    <p:sldId id="1633" r:id="rId14"/>
    <p:sldId id="1639" r:id="rId15"/>
    <p:sldId id="1563" r:id="rId16"/>
    <p:sldId id="1564" r:id="rId17"/>
    <p:sldId id="1565" r:id="rId18"/>
    <p:sldId id="1566" r:id="rId19"/>
    <p:sldId id="1638" r:id="rId20"/>
    <p:sldId id="1630" r:id="rId21"/>
    <p:sldId id="1641" r:id="rId22"/>
    <p:sldId id="1642" r:id="rId23"/>
    <p:sldId id="1643" r:id="rId24"/>
    <p:sldId id="1640" r:id="rId2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831"/>
    <a:srgbClr val="FFCC00"/>
    <a:srgbClr val="A50021"/>
    <a:srgbClr val="C2EB91"/>
    <a:srgbClr val="F5F7A7"/>
    <a:srgbClr val="D2EBC9"/>
    <a:srgbClr val="EEEDB0"/>
    <a:srgbClr val="E0B5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71993" autoAdjust="0"/>
  </p:normalViewPr>
  <p:slideViewPr>
    <p:cSldViewPr>
      <p:cViewPr varScale="1">
        <p:scale>
          <a:sx n="60" d="100"/>
          <a:sy n="60" d="100"/>
        </p:scale>
        <p:origin x="156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966"/>
    </p:cViewPr>
  </p:sorterViewPr>
  <p:notesViewPr>
    <p:cSldViewPr>
      <p:cViewPr varScale="1">
        <p:scale>
          <a:sx n="81" d="100"/>
          <a:sy n="81" d="100"/>
        </p:scale>
        <p:origin x="2058" y="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263"/>
              </p:ext>
            </p:extLst>
          </p:nvPr>
        </p:nvGraphicFramePr>
        <p:xfrm>
          <a:off x="86969" y="34925"/>
          <a:ext cx="6696488" cy="48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919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50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Presentation Slides</a:t>
                      </a:r>
                    </a:p>
                  </a:txBody>
                  <a:tcPr marL="103894" marR="103894" marT="51205" marB="5120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35"/>
          <p:cNvSpPr txBox="1">
            <a:spLocks/>
          </p:cNvSpPr>
          <p:nvPr/>
        </p:nvSpPr>
        <p:spPr>
          <a:xfrm>
            <a:off x="372718" y="8610601"/>
            <a:ext cx="6112565" cy="512763"/>
          </a:xfrm>
          <a:prstGeom prst="rect">
            <a:avLst/>
          </a:prstGeom>
        </p:spPr>
        <p:txBody>
          <a:bodyPr lIns="104007" tIns="52003" rIns="104007" bIns="52003" anchor="b"/>
          <a:lstStyle>
            <a:lvl1pPr algn="r">
              <a:defRPr sz="1200"/>
            </a:lvl1pPr>
          </a:lstStyle>
          <a:p>
            <a:pPr indent="61913" algn="l" defTabSz="966612">
              <a:tabLst>
                <a:tab pos="6000750" algn="l"/>
              </a:tabLst>
              <a:defRPr/>
            </a:pPr>
            <a:r>
              <a:rPr lang="en-CA" sz="1100" dirty="0">
                <a:latin typeface="+mn-lt"/>
                <a:cs typeface="+mn-cs"/>
              </a:rPr>
              <a:t>MacEwan University – Project Integration Management                                                              Page 25 - </a:t>
            </a:r>
            <a:fld id="{194FBA0C-F454-4486-8D87-3DD2294BB627}" type="slidenum">
              <a:rPr lang="en-CA" sz="1100" smtClean="0">
                <a:latin typeface="+mn-lt"/>
                <a:cs typeface="+mn-cs"/>
              </a:rPr>
              <a:pPr indent="61913" algn="l" defTabSz="966612">
                <a:tabLst>
                  <a:tab pos="6000750" algn="l"/>
                </a:tabLst>
                <a:defRPr/>
              </a:pPr>
              <a:t>‹#›</a:t>
            </a:fld>
            <a:endParaRPr lang="en-CA" sz="11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408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7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1" y="4416426"/>
            <a:ext cx="5485158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54558E0F-7361-475A-B5A5-B8CC2D6E5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69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416425"/>
            <a:ext cx="5485158" cy="4371975"/>
          </a:xfrm>
          <a:noFill/>
          <a:ln/>
        </p:spPr>
        <p:txBody>
          <a:bodyPr lIns="93172" tIns="46586" rIns="93172" bIns="46586"/>
          <a:lstStyle/>
          <a:p>
            <a:pPr>
              <a:spcBef>
                <a:spcPct val="0"/>
              </a:spcBef>
            </a:pPr>
            <a:endParaRPr lang="en-CA" dirty="0"/>
          </a:p>
        </p:txBody>
      </p:sp>
      <p:sp>
        <p:nvSpPr>
          <p:cNvPr id="14339" name="Slide Number Placeholder 3"/>
          <p:cNvSpPr txBox="1">
            <a:spLocks noGrp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/>
          <a:lstStyle/>
          <a:p>
            <a:fld id="{230D9DE9-479C-44B4-A516-4631217751E1}" type="slidenum">
              <a:rPr lang="en-CA">
                <a:latin typeface="Calibri" pitchFamily="34" charset="0"/>
              </a:rPr>
              <a:pPr/>
              <a:t>1</a:t>
            </a:fld>
            <a:endParaRPr lang="en-CA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96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10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10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11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11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787647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12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12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13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13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CA" sz="1400" dirty="0"/>
              <a:t>Flows into triple constraint discussion</a:t>
            </a:r>
            <a:r>
              <a:rPr lang="en-CA" sz="1400" baseline="0" dirty="0"/>
              <a:t> on the next slide.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542056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14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14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84256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15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15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16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16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17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17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18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18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19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19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7871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20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20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558E0F-7361-475A-B5A5-B8CC2D6E5F6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25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558E0F-7361-475A-B5A5-B8CC2D6E5F6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558E0F-7361-475A-B5A5-B8CC2D6E5F6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13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24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24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18503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3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3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4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4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5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5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78073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6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6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7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7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95282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8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8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9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9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76745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55626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00100" indent="-342900">
              <a:buClrTx/>
              <a:buFont typeface="Wingdings" pitchFamily="2" charset="2"/>
              <a:buChar char="Ø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1524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658AC70-BA90-4842-A737-EDEAF18A0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1524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658AC70-BA90-4842-A737-EDEAF18A0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1524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658AC70-BA90-4842-A737-EDEAF18A0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1524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658AC70-BA90-4842-A737-EDEAF18A0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8" name="Rectangle 7"/>
          <p:cNvSpPr/>
          <p:nvPr userDrawn="1"/>
        </p:nvSpPr>
        <p:spPr>
          <a:xfrm flipH="1">
            <a:off x="8432084" y="152400"/>
            <a:ext cx="685800" cy="454025"/>
          </a:xfrm>
          <a:prstGeom prst="rect">
            <a:avLst/>
          </a:prstGeom>
          <a:solidFill>
            <a:srgbClr val="66083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b="1" dirty="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38100">
            <a:solidFill>
              <a:srgbClr val="660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55575"/>
            <a:ext cx="762000" cy="454025"/>
          </a:xfrm>
          <a:prstGeom prst="rect">
            <a:avLst/>
          </a:prstGeom>
          <a:solidFill>
            <a:srgbClr val="66083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155575"/>
            <a:ext cx="5562600" cy="454025"/>
          </a:xfrm>
          <a:prstGeom prst="rect">
            <a:avLst/>
          </a:prstGeom>
          <a:solidFill>
            <a:srgbClr val="66083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477000" y="155575"/>
            <a:ext cx="1905000" cy="454025"/>
          </a:xfrm>
          <a:prstGeom prst="rect">
            <a:avLst/>
          </a:prstGeom>
          <a:solidFill>
            <a:srgbClr val="66083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2000" b="1" dirty="0">
              <a:latin typeface="Cambria" pitchFamily="18" charset="0"/>
              <a:cs typeface="Calibri" pitchFamily="34" charset="0"/>
            </a:endParaRPr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cxnSp>
        <p:nvCxnSpPr>
          <p:cNvPr id="2" name="Straight Connector 10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38100">
            <a:solidFill>
              <a:srgbClr val="660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7-07-03 at 1.55.06 PM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392333"/>
            <a:ext cx="506361" cy="45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1524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658AC70-BA90-4842-A737-EDEAF18A0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54" r:id="rId3"/>
    <p:sldLayoutId id="2147483650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mbria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cambriancollege.ca/mod/resource/view.php?id=84901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ldhickorybuildings.com/produc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WP9Sht3ye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odle.cambriancollege.ca/mod/resource/view.php?id=84901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lber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9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3315" name="AutoShape 12" descr="Z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3316" name="AutoShape 14" descr="Z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914400"/>
            <a:ext cx="3124200" cy="37316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582" y="4953000"/>
            <a:ext cx="7108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PRM1003 - Project Cost Management</a:t>
            </a:r>
          </a:p>
          <a:p>
            <a:pPr algn="ctr"/>
            <a:r>
              <a:rPr lang="en-US" sz="3200" b="1" i="1" dirty="0"/>
              <a:t>Module 1 </a:t>
            </a:r>
            <a:r>
              <a:rPr lang="en-US" sz="3200" i="1" dirty="0"/>
              <a:t>– Cost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8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5749925" y="5900738"/>
            <a:ext cx="3374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200" b="0" i="1" dirty="0">
                <a:latin typeface="+mj-lt"/>
              </a:rPr>
              <a:t>PMBOK® Guide</a:t>
            </a:r>
            <a:r>
              <a:rPr lang="en-CA" sz="1200" b="0" dirty="0">
                <a:latin typeface="+mj-lt"/>
              </a:rPr>
              <a:t>, 6</a:t>
            </a:r>
            <a:r>
              <a:rPr lang="en-CA" sz="1200" b="0" baseline="30000" dirty="0">
                <a:latin typeface="+mj-lt"/>
              </a:rPr>
              <a:t>th</a:t>
            </a:r>
            <a:r>
              <a:rPr lang="en-CA" sz="1200" b="0" dirty="0">
                <a:latin typeface="+mj-lt"/>
              </a:rPr>
              <a:t> Edition, Figure 7-2, p. 235</a:t>
            </a:r>
            <a:endParaRPr lang="en-US" sz="1200" b="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1066800"/>
            <a:ext cx="357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Plan Cost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8" y="2293067"/>
            <a:ext cx="7858271" cy="2900219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B37ACBC9-B03E-4288-B0D1-8167B9ED073C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0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5749925" y="5900738"/>
            <a:ext cx="3374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200" b="0" i="1" dirty="0">
                <a:latin typeface="+mj-lt"/>
              </a:rPr>
              <a:t>PMBOK® Guide</a:t>
            </a:r>
            <a:r>
              <a:rPr lang="en-CA" sz="1200" b="0" dirty="0">
                <a:latin typeface="+mj-lt"/>
              </a:rPr>
              <a:t>, 6</a:t>
            </a:r>
            <a:r>
              <a:rPr lang="en-CA" sz="1200" b="0" baseline="30000" dirty="0">
                <a:latin typeface="+mj-lt"/>
              </a:rPr>
              <a:t>th</a:t>
            </a:r>
            <a:r>
              <a:rPr lang="en-CA" sz="1200" b="0" dirty="0">
                <a:latin typeface="+mj-lt"/>
              </a:rPr>
              <a:t> Edition, Figure 7-3, p. 235</a:t>
            </a:r>
            <a:endParaRPr lang="en-US" sz="1200" b="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1066800"/>
            <a:ext cx="357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Plan Cost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85" y="1457829"/>
            <a:ext cx="6171429" cy="4028571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308B7DE9-91CB-4600-B28A-E3C0F0440BA8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9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sp>
        <p:nvSpPr>
          <p:cNvPr id="6" name="Rectangle 9"/>
          <p:cNvSpPr txBox="1">
            <a:spLocks/>
          </p:cNvSpPr>
          <p:nvPr/>
        </p:nvSpPr>
        <p:spPr bwMode="auto">
          <a:xfrm>
            <a:off x="253137" y="754876"/>
            <a:ext cx="8890863" cy="99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CA" dirty="0"/>
              <a:t>Project Charter</a:t>
            </a:r>
          </a:p>
          <a:p>
            <a:pPr marL="457200" lvl="1" indent="0">
              <a:buNone/>
              <a:defRPr/>
            </a:pPr>
            <a:r>
              <a:rPr lang="en-CA" sz="2600" b="0" dirty="0"/>
              <a:t>The project charter provides a common understanding of: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5749925" y="5900738"/>
            <a:ext cx="25042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200" b="0" i="1" dirty="0">
                <a:latin typeface="+mj-lt"/>
              </a:rPr>
              <a:t>PMBOK® Guide</a:t>
            </a:r>
            <a:r>
              <a:rPr lang="en-CA" sz="1200" b="0" dirty="0">
                <a:latin typeface="+mj-lt"/>
              </a:rPr>
              <a:t>, 6</a:t>
            </a:r>
            <a:r>
              <a:rPr lang="en-CA" sz="1200" b="0" baseline="30000" dirty="0">
                <a:latin typeface="+mj-lt"/>
              </a:rPr>
              <a:t>th</a:t>
            </a:r>
            <a:r>
              <a:rPr lang="en-CA" sz="1200" b="0" dirty="0">
                <a:latin typeface="+mj-lt"/>
              </a:rPr>
              <a:t> Edition, p. </a:t>
            </a:r>
            <a:r>
              <a:rPr lang="en-CA" sz="1200" dirty="0">
                <a:latin typeface="+mj-lt"/>
              </a:rPr>
              <a:t>81</a:t>
            </a:r>
            <a:endParaRPr lang="en-US" sz="1200" b="0" dirty="0">
              <a:latin typeface="+mj-lt"/>
            </a:endParaRPr>
          </a:p>
        </p:txBody>
      </p:sp>
      <p:sp>
        <p:nvSpPr>
          <p:cNvPr id="8" name="Rectangle 9"/>
          <p:cNvSpPr txBox="1">
            <a:spLocks/>
          </p:cNvSpPr>
          <p:nvPr/>
        </p:nvSpPr>
        <p:spPr bwMode="auto">
          <a:xfrm>
            <a:off x="4648200" y="2062162"/>
            <a:ext cx="4343400" cy="289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Arial"/>
              <a:buChar char="•"/>
              <a:defRPr/>
            </a:pPr>
            <a:r>
              <a:rPr lang="en-CA" sz="2000" dirty="0"/>
              <a:t>Project approval requirements</a:t>
            </a:r>
          </a:p>
          <a:p>
            <a:pPr lvl="1">
              <a:buFont typeface="Arial"/>
              <a:buChar char="•"/>
              <a:defRPr/>
            </a:pPr>
            <a:r>
              <a:rPr lang="en-CA" sz="2000" dirty="0"/>
              <a:t>Project exit criteria </a:t>
            </a:r>
          </a:p>
          <a:p>
            <a:pPr lvl="1">
              <a:buFont typeface="Arial"/>
              <a:buChar char="•"/>
              <a:defRPr/>
            </a:pPr>
            <a:r>
              <a:rPr lang="en-CA" sz="2000" dirty="0"/>
              <a:t>Assigned project manager, responsibility, and authority level; and</a:t>
            </a:r>
          </a:p>
          <a:p>
            <a:pPr lvl="1">
              <a:buFont typeface="Arial"/>
              <a:buChar char="•"/>
              <a:defRPr/>
            </a:pPr>
            <a:r>
              <a:rPr lang="en-CA" sz="2000" dirty="0"/>
              <a:t>Name and authority of the sponsor or other person(s) authorizing the project charter.</a:t>
            </a:r>
          </a:p>
        </p:txBody>
      </p:sp>
      <p:sp>
        <p:nvSpPr>
          <p:cNvPr id="9" name="Rectangle 9"/>
          <p:cNvSpPr txBox="1">
            <a:spLocks/>
          </p:cNvSpPr>
          <p:nvPr/>
        </p:nvSpPr>
        <p:spPr bwMode="auto">
          <a:xfrm>
            <a:off x="-28575" y="2062162"/>
            <a:ext cx="4928463" cy="395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Arial"/>
              <a:buChar char="•"/>
              <a:defRPr/>
            </a:pPr>
            <a:r>
              <a:rPr lang="en-CA" sz="2000" dirty="0"/>
              <a:t>Project purpose;</a:t>
            </a:r>
          </a:p>
          <a:p>
            <a:pPr lvl="1">
              <a:buFont typeface="Arial"/>
              <a:buChar char="•"/>
              <a:defRPr/>
            </a:pPr>
            <a:r>
              <a:rPr lang="en-CA" sz="2000" dirty="0"/>
              <a:t>Measureable project objectives;</a:t>
            </a:r>
          </a:p>
          <a:p>
            <a:pPr lvl="1">
              <a:buFont typeface="Arial"/>
              <a:buChar char="•"/>
              <a:defRPr/>
            </a:pPr>
            <a:r>
              <a:rPr lang="en-CA" sz="2000" dirty="0"/>
              <a:t>Project purpose;</a:t>
            </a:r>
          </a:p>
          <a:p>
            <a:pPr lvl="1">
              <a:buFont typeface="Arial"/>
              <a:buChar char="•"/>
              <a:defRPr/>
            </a:pPr>
            <a:r>
              <a:rPr lang="en-CA" sz="2000" dirty="0"/>
              <a:t>High-level requirements;</a:t>
            </a:r>
          </a:p>
          <a:p>
            <a:pPr lvl="1">
              <a:buFont typeface="Arial"/>
              <a:buChar char="•"/>
              <a:defRPr/>
            </a:pPr>
            <a:r>
              <a:rPr lang="en-CA" sz="2000" dirty="0"/>
              <a:t>High-level project description, and key deliverables;</a:t>
            </a:r>
          </a:p>
          <a:p>
            <a:pPr lvl="1">
              <a:buFont typeface="Arial"/>
              <a:buChar char="•"/>
              <a:defRPr/>
            </a:pPr>
            <a:r>
              <a:rPr lang="en-CA" sz="2000" dirty="0"/>
              <a:t>Overall project risk;</a:t>
            </a:r>
          </a:p>
          <a:p>
            <a:pPr lvl="1">
              <a:buFont typeface="Arial"/>
              <a:buChar char="•"/>
              <a:defRPr/>
            </a:pPr>
            <a:r>
              <a:rPr lang="en-CA" sz="2000" dirty="0"/>
              <a:t>Summary milestone schedule;</a:t>
            </a:r>
          </a:p>
          <a:p>
            <a:pPr lvl="1">
              <a:buFont typeface="Arial"/>
              <a:buChar char="•"/>
              <a:defRPr/>
            </a:pPr>
            <a:r>
              <a:rPr lang="en-CA" sz="2000" dirty="0"/>
              <a:t>Preapproved financial resources;</a:t>
            </a:r>
          </a:p>
          <a:p>
            <a:pPr lvl="1">
              <a:buFont typeface="Arial"/>
              <a:buChar char="•"/>
              <a:defRPr/>
            </a:pPr>
            <a:r>
              <a:rPr lang="en-CA" sz="2000" dirty="0"/>
              <a:t>Key stakeholder list;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74092-89A0-4F92-9B48-3BCF082D986B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4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sp>
        <p:nvSpPr>
          <p:cNvPr id="6" name="Rectangle 9"/>
          <p:cNvSpPr txBox="1">
            <a:spLocks/>
          </p:cNvSpPr>
          <p:nvPr/>
        </p:nvSpPr>
        <p:spPr bwMode="auto">
          <a:xfrm>
            <a:off x="762000" y="12192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CA" dirty="0"/>
              <a:t>Project Management Plan</a:t>
            </a:r>
          </a:p>
          <a:p>
            <a:pPr marL="0" indent="0">
              <a:defRPr/>
            </a:pPr>
            <a:r>
              <a:rPr lang="en-CA" sz="2600" b="0" dirty="0"/>
              <a:t>Primarily focused on the </a:t>
            </a:r>
          </a:p>
          <a:p>
            <a:pPr lvl="1">
              <a:buFont typeface="Arial"/>
              <a:buChar char="•"/>
              <a:defRPr/>
            </a:pPr>
            <a:r>
              <a:rPr lang="en-CA" dirty="0"/>
              <a:t>Scope Baseline</a:t>
            </a:r>
          </a:p>
          <a:p>
            <a:pPr lvl="2">
              <a:buFont typeface="Arial"/>
              <a:buChar char="•"/>
              <a:defRPr/>
            </a:pPr>
            <a:r>
              <a:rPr lang="en-CA" dirty="0"/>
              <a:t>Project Scope Statement</a:t>
            </a:r>
          </a:p>
          <a:p>
            <a:pPr lvl="2">
              <a:buFont typeface="Arial"/>
              <a:buChar char="•"/>
              <a:defRPr/>
            </a:pPr>
            <a:r>
              <a:rPr lang="en-CA" dirty="0"/>
              <a:t>Work Breakdown Structure (WBS)</a:t>
            </a:r>
          </a:p>
          <a:p>
            <a:pPr lvl="2">
              <a:buFont typeface="Arial"/>
              <a:buChar char="•"/>
              <a:defRPr/>
            </a:pPr>
            <a:r>
              <a:rPr lang="en-CA" dirty="0"/>
              <a:t>WBS Dictionary</a:t>
            </a:r>
          </a:p>
          <a:p>
            <a:pPr lvl="1">
              <a:buFont typeface="Arial"/>
              <a:buChar char="•"/>
              <a:defRPr/>
            </a:pPr>
            <a:r>
              <a:rPr lang="en-CA" dirty="0"/>
              <a:t>Schedule Baseline</a:t>
            </a:r>
          </a:p>
          <a:p>
            <a:pPr lvl="2">
              <a:buFont typeface="Arial"/>
              <a:buChar char="•"/>
              <a:defRPr/>
            </a:pPr>
            <a:r>
              <a:rPr lang="en-CA" dirty="0"/>
              <a:t>Allows determination of when project cost will be incurred</a:t>
            </a:r>
          </a:p>
          <a:p>
            <a:pPr lvl="1">
              <a:buFont typeface="Arial"/>
              <a:buChar char="•"/>
              <a:defRPr/>
            </a:pPr>
            <a:r>
              <a:rPr lang="en-CA" dirty="0"/>
              <a:t>Other Information</a:t>
            </a:r>
          </a:p>
          <a:p>
            <a:pPr lvl="2">
              <a:buFont typeface="Arial"/>
              <a:buChar char="•"/>
              <a:defRPr/>
            </a:pPr>
            <a:r>
              <a:rPr lang="en-CA" dirty="0"/>
              <a:t>Scheduling decisions</a:t>
            </a:r>
          </a:p>
          <a:p>
            <a:pPr lvl="2">
              <a:buFont typeface="Arial"/>
              <a:buChar char="•"/>
              <a:defRPr/>
            </a:pPr>
            <a:r>
              <a:rPr lang="en-CA" dirty="0"/>
              <a:t>Risk decisions</a:t>
            </a:r>
          </a:p>
          <a:p>
            <a:pPr lvl="2">
              <a:buFont typeface="Arial"/>
              <a:buChar char="•"/>
              <a:defRPr/>
            </a:pPr>
            <a:r>
              <a:rPr lang="en-CA" dirty="0"/>
              <a:t>Communication decisions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0438386-9B1E-4B39-8258-6CAB2AC5D5EB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8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pic>
        <p:nvPicPr>
          <p:cNvPr id="1028" name="Picture 4" descr="Image result for triple constraint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51085"/>
            <a:ext cx="567690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4296" y="823460"/>
            <a:ext cx="7523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3200" dirty="0"/>
              <a:t>Triple Constraint of Project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723886" y="2776085"/>
            <a:ext cx="20573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sz="3200" dirty="0"/>
              <a:t>“The Iron Triangle”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718E1AA-3ECC-4C8A-A66C-7CA7A1D8105B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4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762000" y="12192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CA" dirty="0"/>
              <a:t>Enterprise Environmental Factors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CA" sz="2600" b="0" dirty="0"/>
              <a:t>Typically, these are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CA" dirty="0"/>
              <a:t>Organizational culture and structure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CA" dirty="0"/>
              <a:t>Market conditions </a:t>
            </a:r>
          </a:p>
          <a:p>
            <a:pPr lvl="2">
              <a:lnSpc>
                <a:spcPct val="90000"/>
              </a:lnSpc>
              <a:buFont typeface="Arial"/>
              <a:buChar char="•"/>
              <a:defRPr/>
            </a:pPr>
            <a:r>
              <a:rPr lang="en-CA" dirty="0"/>
              <a:t>Availability of products, services and results in the regional and global markets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CA" dirty="0"/>
              <a:t>Currency exchange rates</a:t>
            </a:r>
          </a:p>
          <a:p>
            <a:pPr lvl="2">
              <a:lnSpc>
                <a:spcPct val="90000"/>
              </a:lnSpc>
              <a:buFont typeface="Arial"/>
              <a:buChar char="•"/>
              <a:defRPr/>
            </a:pPr>
            <a:r>
              <a:rPr lang="en-CA" dirty="0"/>
              <a:t>Resources sourced from more than one country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CA" dirty="0"/>
              <a:t>Published commercial information</a:t>
            </a:r>
          </a:p>
          <a:p>
            <a:pPr lvl="2">
              <a:lnSpc>
                <a:spcPct val="90000"/>
              </a:lnSpc>
              <a:buFont typeface="Arial"/>
              <a:buChar char="•"/>
              <a:defRPr/>
            </a:pPr>
            <a:r>
              <a:rPr lang="en-CA" dirty="0"/>
              <a:t>Resource cost rates by region</a:t>
            </a:r>
          </a:p>
          <a:p>
            <a:pPr lvl="2">
              <a:lnSpc>
                <a:spcPct val="90000"/>
              </a:lnSpc>
              <a:buFont typeface="Arial"/>
              <a:buChar char="•"/>
              <a:defRPr/>
            </a:pPr>
            <a:r>
              <a:rPr lang="en-CA" dirty="0"/>
              <a:t>Human resource and skill assessments by region</a:t>
            </a:r>
          </a:p>
          <a:p>
            <a:pPr lvl="2">
              <a:lnSpc>
                <a:spcPct val="90000"/>
              </a:lnSpc>
              <a:buFont typeface="Arial"/>
              <a:buChar char="•"/>
              <a:defRPr/>
            </a:pPr>
            <a:r>
              <a:rPr lang="en-CA" dirty="0"/>
              <a:t>Seller’s price lists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CA" dirty="0"/>
              <a:t>PMIS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76F824C-4782-4FE2-9EB8-5D094E36F340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1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sp>
        <p:nvSpPr>
          <p:cNvPr id="6" name="Rectangle 9"/>
          <p:cNvSpPr txBox="1">
            <a:spLocks/>
          </p:cNvSpPr>
          <p:nvPr/>
        </p:nvSpPr>
        <p:spPr bwMode="auto">
          <a:xfrm>
            <a:off x="762000" y="12192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CA" dirty="0"/>
              <a:t>Organizational Process Assets</a:t>
            </a:r>
          </a:p>
          <a:p>
            <a:pPr marL="0" indent="0">
              <a:defRPr/>
            </a:pPr>
            <a:r>
              <a:rPr lang="en-CA" sz="2600" b="0" dirty="0"/>
              <a:t>Typically, these are </a:t>
            </a:r>
          </a:p>
          <a:p>
            <a:pPr lvl="1">
              <a:buFont typeface="Arial"/>
              <a:buChar char="•"/>
              <a:defRPr/>
            </a:pPr>
            <a:r>
              <a:rPr lang="en-CA" dirty="0"/>
              <a:t>Financial controls</a:t>
            </a:r>
          </a:p>
          <a:p>
            <a:pPr lvl="1">
              <a:buFont typeface="Arial"/>
              <a:buChar char="•"/>
              <a:defRPr/>
            </a:pPr>
            <a:r>
              <a:rPr lang="en-CA" dirty="0"/>
              <a:t>Historical information and lessons learned knowledge bases</a:t>
            </a:r>
          </a:p>
          <a:p>
            <a:pPr lvl="1">
              <a:buFont typeface="Arial"/>
              <a:buChar char="•"/>
              <a:defRPr/>
            </a:pPr>
            <a:r>
              <a:rPr lang="en-CA" dirty="0"/>
              <a:t>Financial databases</a:t>
            </a:r>
          </a:p>
          <a:p>
            <a:pPr lvl="1">
              <a:buFont typeface="Arial"/>
              <a:buChar char="•"/>
              <a:defRPr/>
            </a:pPr>
            <a:r>
              <a:rPr lang="en-CA" dirty="0"/>
              <a:t>Cost estimating and budget related policies, procedures and guidelines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8B34519-A93D-4291-8C0E-7A59E7EC4FF6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1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3581400"/>
            <a:ext cx="762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CA" dirty="0"/>
              <a:t>Cost Management Plan</a:t>
            </a:r>
          </a:p>
          <a:p>
            <a:pPr marL="0" indent="0">
              <a:defRPr/>
            </a:pPr>
            <a:r>
              <a:rPr lang="en-CA" sz="2600" b="0" dirty="0"/>
              <a:t>A component of a project or program management plan that describes how costs will be planned, structured, and controlled</a:t>
            </a:r>
          </a:p>
          <a:p>
            <a:pPr lvl="1">
              <a:defRPr/>
            </a:pPr>
            <a:endParaRPr lang="en-CA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181600" y="5181600"/>
            <a:ext cx="27432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1200" b="0" i="1" dirty="0">
                <a:latin typeface="Calibri" pitchFamily="34" charset="0"/>
              </a:rPr>
              <a:t>PMBOK® Guide</a:t>
            </a:r>
            <a:r>
              <a:rPr lang="en-CA" sz="1200" b="0" dirty="0">
                <a:latin typeface="Calibri" pitchFamily="34" charset="0"/>
              </a:rPr>
              <a:t>, 5</a:t>
            </a:r>
            <a:r>
              <a:rPr lang="en-CA" sz="1200" b="0" baseline="30000" dirty="0">
                <a:latin typeface="Calibri" pitchFamily="34" charset="0"/>
              </a:rPr>
              <a:t>th</a:t>
            </a:r>
            <a:r>
              <a:rPr lang="en-CA" sz="1200" b="0" dirty="0">
                <a:latin typeface="Calibri" pitchFamily="34" charset="0"/>
              </a:rPr>
              <a:t> Edition, PMI Glossary</a:t>
            </a:r>
            <a:endParaRPr lang="en-CA" sz="1200" b="0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066800"/>
            <a:ext cx="2819400" cy="2036984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B08A7E35-20E7-4F5A-97F6-BEFA2BFE6EE4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1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Outputs</a:t>
            </a:r>
          </a:p>
        </p:txBody>
      </p:sp>
      <p:sp>
        <p:nvSpPr>
          <p:cNvPr id="6" name="Rectangle 9"/>
          <p:cNvSpPr txBox="1">
            <a:spLocks/>
          </p:cNvSpPr>
          <p:nvPr/>
        </p:nvSpPr>
        <p:spPr bwMode="auto">
          <a:xfrm>
            <a:off x="685800" y="10668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288925">
              <a:lnSpc>
                <a:spcPct val="90000"/>
              </a:lnSpc>
            </a:pPr>
            <a:r>
              <a:rPr lang="en-CA" dirty="0">
                <a:hlinkClick r:id="rId3"/>
              </a:rPr>
              <a:t>Cost Management Plan </a:t>
            </a:r>
            <a:endParaRPr lang="en-CA" dirty="0"/>
          </a:p>
          <a:p>
            <a:pPr marL="457200" lvl="1" indent="-403225">
              <a:lnSpc>
                <a:spcPct val="90000"/>
              </a:lnSpc>
              <a:buFont typeface="Wingdings" pitchFamily="2" charset="2"/>
              <a:buNone/>
            </a:pPr>
            <a:r>
              <a:rPr lang="en-CA" sz="2600" dirty="0"/>
              <a:t>Typically establishes</a:t>
            </a:r>
          </a:p>
          <a:p>
            <a:pPr marL="854075" lvl="2" indent="-342900">
              <a:lnSpc>
                <a:spcPct val="90000"/>
              </a:lnSpc>
              <a:buFont typeface="Arial"/>
              <a:buChar char="•"/>
            </a:pPr>
            <a:r>
              <a:rPr lang="en-CA" dirty="0"/>
              <a:t>Units of measure</a:t>
            </a:r>
          </a:p>
          <a:p>
            <a:pPr marL="854075" lvl="2" indent="-342900">
              <a:lnSpc>
                <a:spcPct val="90000"/>
              </a:lnSpc>
              <a:buFont typeface="Arial"/>
              <a:buChar char="•"/>
            </a:pPr>
            <a:r>
              <a:rPr lang="en-CA" dirty="0"/>
              <a:t>Level of precision</a:t>
            </a:r>
          </a:p>
          <a:p>
            <a:pPr marL="854075" lvl="2" indent="-342900">
              <a:lnSpc>
                <a:spcPct val="90000"/>
              </a:lnSpc>
              <a:buFont typeface="Arial"/>
              <a:buChar char="•"/>
            </a:pPr>
            <a:r>
              <a:rPr lang="en-CA" dirty="0"/>
              <a:t>Level of accuracy</a:t>
            </a:r>
          </a:p>
          <a:p>
            <a:pPr marL="854075" lvl="2" indent="-342900">
              <a:lnSpc>
                <a:spcPct val="90000"/>
              </a:lnSpc>
              <a:buFont typeface="Arial"/>
              <a:buChar char="•"/>
            </a:pPr>
            <a:r>
              <a:rPr lang="en-CA" dirty="0"/>
              <a:t>Organizational procedure links</a:t>
            </a:r>
          </a:p>
          <a:p>
            <a:pPr marL="854075" lvl="2" indent="-342900">
              <a:lnSpc>
                <a:spcPct val="90000"/>
              </a:lnSpc>
              <a:buFont typeface="Arial"/>
              <a:buChar char="•"/>
            </a:pPr>
            <a:r>
              <a:rPr lang="en-CA" dirty="0"/>
              <a:t>Control thresholds</a:t>
            </a:r>
          </a:p>
          <a:p>
            <a:pPr marL="854075" lvl="2" indent="-342900">
              <a:lnSpc>
                <a:spcPct val="90000"/>
              </a:lnSpc>
              <a:buFont typeface="Arial"/>
              <a:buChar char="•"/>
            </a:pPr>
            <a:r>
              <a:rPr lang="en-CA" dirty="0"/>
              <a:t>Rules of performance measurement</a:t>
            </a:r>
          </a:p>
          <a:p>
            <a:pPr marL="854075" lvl="2" indent="-342900">
              <a:lnSpc>
                <a:spcPct val="90000"/>
              </a:lnSpc>
              <a:buFont typeface="Arial"/>
              <a:buChar char="•"/>
            </a:pPr>
            <a:r>
              <a:rPr lang="en-CA" dirty="0"/>
              <a:t>Reporting formats</a:t>
            </a:r>
          </a:p>
          <a:p>
            <a:pPr marL="854075" lvl="2" indent="-342900">
              <a:lnSpc>
                <a:spcPct val="90000"/>
              </a:lnSpc>
              <a:buFont typeface="Arial"/>
              <a:buChar char="•"/>
            </a:pPr>
            <a:r>
              <a:rPr lang="en-CA" dirty="0"/>
              <a:t>Process descriptions</a:t>
            </a:r>
          </a:p>
          <a:p>
            <a:pPr marL="854075" lvl="2" indent="-342900">
              <a:lnSpc>
                <a:spcPct val="90000"/>
              </a:lnSpc>
              <a:buFont typeface="Arial"/>
              <a:buChar char="•"/>
            </a:pPr>
            <a:r>
              <a:rPr lang="en-CA" dirty="0"/>
              <a:t>Strategic funding choices</a:t>
            </a:r>
          </a:p>
          <a:p>
            <a:pPr marL="854075" lvl="2" indent="-342900">
              <a:lnSpc>
                <a:spcPct val="90000"/>
              </a:lnSpc>
              <a:buFont typeface="Arial"/>
              <a:buChar char="•"/>
            </a:pPr>
            <a:r>
              <a:rPr lang="en-CA" dirty="0"/>
              <a:t>Procedures to handle fluctuations in currency exchange rate, inflation</a:t>
            </a:r>
          </a:p>
          <a:p>
            <a:pPr marL="854075" lvl="2" indent="-342900">
              <a:lnSpc>
                <a:spcPct val="90000"/>
              </a:lnSpc>
              <a:buFont typeface="Arial"/>
              <a:buChar char="•"/>
            </a:pPr>
            <a:r>
              <a:rPr lang="en-CA" dirty="0"/>
              <a:t>Procedures for project cost reporting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6E9D314-09A8-493A-B316-41F7DEE120D4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5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48512"/>
            <a:ext cx="7095051" cy="492847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Rectangle 16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Plan Cost Management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mbria" pitchFamily="18" charset="0"/>
              </a:rPr>
              <a:t>Outputs</a:t>
            </a:r>
          </a:p>
        </p:txBody>
      </p:sp>
      <p:sp>
        <p:nvSpPr>
          <p:cNvPr id="6" name="Rectangle 9"/>
          <p:cNvSpPr txBox="1">
            <a:spLocks/>
          </p:cNvSpPr>
          <p:nvPr/>
        </p:nvSpPr>
        <p:spPr bwMode="auto">
          <a:xfrm>
            <a:off x="685800" y="10668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288925" algn="ctr">
              <a:lnSpc>
                <a:spcPct val="90000"/>
              </a:lnSpc>
            </a:pPr>
            <a:r>
              <a:rPr lang="en-CA" dirty="0"/>
              <a:t>Accuracy vs. Precision</a:t>
            </a:r>
          </a:p>
        </p:txBody>
      </p:sp>
    </p:spTree>
    <p:extLst>
      <p:ext uri="{BB962C8B-B14F-4D97-AF65-F5344CB8AC3E}">
        <p14:creationId xmlns:p14="http://schemas.microsoft.com/office/powerpoint/2010/main" val="105958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/>
              <a:t>At the end of this course, you should be able to:</a:t>
            </a:r>
          </a:p>
          <a:p>
            <a:pPr marL="0" indent="0"/>
            <a:endParaRPr lang="en-CA" sz="1000" dirty="0"/>
          </a:p>
          <a:p>
            <a:pPr marL="714375" indent="-352425">
              <a:buClrTx/>
              <a:buFont typeface="Arial"/>
              <a:buChar char="•"/>
            </a:pPr>
            <a:r>
              <a:rPr lang="en-CA" b="0" dirty="0"/>
              <a:t>Explain the inputs and outputs for project cost management </a:t>
            </a:r>
          </a:p>
          <a:p>
            <a:pPr marL="714375" indent="-352425">
              <a:buClrTx/>
              <a:buFont typeface="Arial"/>
              <a:buChar char="•"/>
            </a:pPr>
            <a:r>
              <a:rPr lang="en-CA" b="0" dirty="0"/>
              <a:t>Demonstrate the ability to use cost management tools and techniques</a:t>
            </a:r>
          </a:p>
          <a:p>
            <a:pPr marL="714375" indent="-352425">
              <a:buClrTx/>
              <a:buFont typeface="Arial"/>
              <a:buChar char="•"/>
            </a:pPr>
            <a:r>
              <a:rPr lang="en-CA" b="0" dirty="0"/>
              <a:t>Demonstrate the ability to measure and report on costs</a:t>
            </a:r>
          </a:p>
          <a:p>
            <a:pPr marL="714375" indent="-352425">
              <a:buClrTx/>
              <a:buFont typeface="Arial"/>
              <a:buChar char="•"/>
            </a:pPr>
            <a:r>
              <a:rPr lang="en-CA" b="0" dirty="0"/>
              <a:t>Explain the importance of measuring tools</a:t>
            </a:r>
          </a:p>
        </p:txBody>
      </p:sp>
    </p:spTree>
    <p:extLst>
      <p:ext uri="{BB962C8B-B14F-4D97-AF65-F5344CB8AC3E}">
        <p14:creationId xmlns:p14="http://schemas.microsoft.com/office/powerpoint/2010/main" val="11007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6477000" y="152400"/>
            <a:ext cx="199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9627" y="14478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Managing Project Costs:  Cone of Uncertainty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16" y="2362200"/>
            <a:ext cx="5334000" cy="3660975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BEEF34EB-0051-42F0-9971-8AF86922AA31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2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AEDB-C915-45E3-9B5E-52BEBF56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EMERGING PRACTICES – Earned Schedule (ES)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ES is an extension to the theory and practice of EVM.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Earned schedule theory replaces the schedule variance measures used in traditional EVM (earned value − planned value) with ES and actual time (AT).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Using the alternate equation for calculating schedule variance ES − AT, if the amount of earned schedule is greater than 0, then the project is considered ahead of schedule. In other words, the project earned more than planned at a given point in 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70277-2CE4-434F-8A43-D5A841582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09490"/>
            <a:ext cx="228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Earned Schedule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3CB13DD-AA31-4504-9F4C-7B2F7E553EB2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9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AEDB-C915-45E3-9B5E-52BEBF56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41020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Earned Schedule (Continued)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The schedule performance index (SPI) using earned schedule metrics is ES/AT.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This indicates the efficiency with which work is being accomplished.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Earned schedule theory also provides formulas for forecasting the project completion date, using earned schedule, actual time, and estimated duration.</a:t>
            </a:r>
            <a:endParaRPr lang="en-CA" b="0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70277-2CE4-434F-8A43-D5A841582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09490"/>
            <a:ext cx="228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Earned Schedule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3CB13DD-AA31-4504-9F4C-7B2F7E553EB2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AEDB-C915-45E3-9B5E-52BEBF56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41020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Assumptions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Information that is required to plan your project, but is unavailable currently.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Assumptions are accepted as true often without proof.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Assumptions should be validated.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Please watch video on creating the assumption log.</a:t>
            </a:r>
            <a:endParaRPr lang="en-CA" b="0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70277-2CE4-434F-8A43-D5A841582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09490"/>
            <a:ext cx="228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3CB13DD-AA31-4504-9F4C-7B2F7E553EB2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9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mall house in the background&#10;&#10;Description automatically generated">
            <a:extLst>
              <a:ext uri="{FF2B5EF4-FFF2-40B4-BE49-F238E27FC236}">
                <a16:creationId xmlns:a16="http://schemas.microsoft.com/office/drawing/2014/main" id="{00C7B8A0-503E-4B8E-BD67-3A26C8A911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/>
              <a:t>Project Cost Management</a:t>
            </a:r>
            <a:endParaRPr lang="en-US" dirty="0"/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6477000" y="152400"/>
            <a:ext cx="199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mbria" pitchFamily="18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52400"/>
            <a:ext cx="88392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In-Class Case Study:  Lofted Barn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B6415-62F7-41B8-99C3-51134B55BDD1}"/>
              </a:ext>
            </a:extLst>
          </p:cNvPr>
          <p:cNvSpPr txBox="1"/>
          <p:nvPr/>
        </p:nvSpPr>
        <p:spPr>
          <a:xfrm>
            <a:off x="1369446" y="6019800"/>
            <a:ext cx="640510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hlinkClick r:id="rId4"/>
              </a:rPr>
              <a:t>https://www.oldhickorybuildings.com/products</a:t>
            </a:r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262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0" y="12192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CA" dirty="0"/>
              <a:t>Project Cost Management </a:t>
            </a:r>
          </a:p>
          <a:p>
            <a:pPr marL="0" indent="0">
              <a:lnSpc>
                <a:spcPct val="90000"/>
              </a:lnSpc>
            </a:pPr>
            <a:r>
              <a:rPr lang="en-CA" sz="2600" b="0" dirty="0"/>
              <a:t>Project Cost Management includes the processes involved in planning, estimating, budgeting, financing, funding, managing and controlling costs so that the project can be completed within the approved budget</a:t>
            </a:r>
          </a:p>
          <a:p>
            <a:pPr lvl="1">
              <a:lnSpc>
                <a:spcPct val="90000"/>
              </a:lnSpc>
            </a:pPr>
            <a:endParaRPr lang="en-CA" dirty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CA" dirty="0"/>
              <a:t>Plan cost management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CA" dirty="0"/>
              <a:t>Estimate costs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CA" dirty="0"/>
              <a:t>Determine budget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CA" dirty="0"/>
              <a:t>Control cost 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6477000" y="152400"/>
            <a:ext cx="199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7034F71-4C57-4829-AA1E-3EB779E53315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2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6477000" y="152400"/>
            <a:ext cx="199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762000" y="1219200"/>
            <a:ext cx="76200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Arial"/>
              <a:buChar char="•"/>
            </a:pPr>
            <a:r>
              <a:rPr lang="en-CA" dirty="0"/>
              <a:t>Cost management is predicting and analyzing the prospective financial performance of the project’s product </a:t>
            </a:r>
          </a:p>
          <a:p>
            <a:pPr lvl="1">
              <a:buFont typeface="Arial"/>
              <a:buChar char="•"/>
            </a:pPr>
            <a:r>
              <a:rPr lang="en-CA" dirty="0"/>
              <a:t>Can be done inside or outside the project</a:t>
            </a:r>
          </a:p>
          <a:p>
            <a:pPr lvl="1">
              <a:buFont typeface="Arial"/>
              <a:buChar char="•"/>
            </a:pPr>
            <a:r>
              <a:rPr lang="en-CA" dirty="0"/>
              <a:t>When included, Project Cost Management will address additional processes and numerous general management techniques such as: </a:t>
            </a:r>
          </a:p>
          <a:p>
            <a:pPr lvl="2">
              <a:buFont typeface="Arial"/>
              <a:buChar char="•"/>
            </a:pPr>
            <a:r>
              <a:rPr lang="en-CA" dirty="0">
                <a:hlinkClick r:id="rId3"/>
              </a:rPr>
              <a:t>Revenue Recognition – Accrual</a:t>
            </a:r>
            <a:r>
              <a:rPr lang="en-CA" dirty="0"/>
              <a:t>   (Video)</a:t>
            </a:r>
          </a:p>
          <a:p>
            <a:pPr lvl="2">
              <a:buFont typeface="Arial"/>
              <a:buChar char="•"/>
            </a:pPr>
            <a:r>
              <a:rPr lang="en-CA" dirty="0">
                <a:hlinkClick r:id="rId4"/>
              </a:rPr>
              <a:t>SOX – Sarbanes Oxley</a:t>
            </a:r>
            <a:r>
              <a:rPr lang="en-CA" dirty="0"/>
              <a:t>    (PDF Document)</a:t>
            </a:r>
          </a:p>
          <a:p>
            <a:pPr lvl="2">
              <a:buFont typeface="Arial"/>
              <a:buChar char="•"/>
            </a:pPr>
            <a:r>
              <a:rPr lang="en-CA" dirty="0"/>
              <a:t>POC Impact – Percent of Completion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2992ADC-FE72-40F8-A1A2-7450A7B8F14C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6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6477000" y="152400"/>
            <a:ext cx="199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606638" cy="2676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1295400"/>
            <a:ext cx="3690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Managing Project Costs</a:t>
            </a:r>
          </a:p>
          <a:p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5715000"/>
            <a:ext cx="296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/>
              </a:rPr>
              <a:t>DILBERT  by Scott Adams</a:t>
            </a:r>
            <a:endParaRPr lang="en-CA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DA3EBDD-3F7C-4987-88C9-D9D0F102254C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3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838200"/>
            <a:ext cx="355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Project Management Lifecycle</a:t>
            </a:r>
          </a:p>
        </p:txBody>
      </p:sp>
      <p:sp>
        <p:nvSpPr>
          <p:cNvPr id="8" name="Text Box 93"/>
          <p:cNvSpPr txBox="1">
            <a:spLocks noChangeArrowheads="1"/>
          </p:cNvSpPr>
          <p:nvPr/>
        </p:nvSpPr>
        <p:spPr bwMode="auto">
          <a:xfrm>
            <a:off x="3048000" y="6400800"/>
            <a:ext cx="4648200" cy="277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CA" sz="1200" i="1" dirty="0">
                <a:latin typeface="Calibri" pitchFamily="34" charset="0"/>
              </a:rPr>
              <a:t>PMBOK® Guide</a:t>
            </a:r>
            <a:r>
              <a:rPr lang="en-CA" sz="1200" dirty="0">
                <a:latin typeface="Calibri" pitchFamily="34" charset="0"/>
              </a:rPr>
              <a:t>, 5</a:t>
            </a:r>
            <a:r>
              <a:rPr lang="en-CA" sz="1200" baseline="30000" dirty="0">
                <a:latin typeface="Calibri" pitchFamily="34" charset="0"/>
              </a:rPr>
              <a:t>th</a:t>
            </a:r>
            <a:r>
              <a:rPr lang="en-CA" sz="1200" dirty="0">
                <a:latin typeface="Calibri" pitchFamily="34" charset="0"/>
              </a:rPr>
              <a:t> Edition, Table 3-1, p. 61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73" y="1207532"/>
            <a:ext cx="6180952" cy="488571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581400" y="5257800"/>
            <a:ext cx="1066800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37A2255-A5F3-4B27-ABE1-F16424B44963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4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3633" y="834632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Project Management Lifecycle (Continued)</a:t>
            </a:r>
          </a:p>
        </p:txBody>
      </p:sp>
      <p:sp>
        <p:nvSpPr>
          <p:cNvPr id="8" name="Text Box 93"/>
          <p:cNvSpPr txBox="1">
            <a:spLocks noChangeArrowheads="1"/>
          </p:cNvSpPr>
          <p:nvPr/>
        </p:nvSpPr>
        <p:spPr bwMode="auto">
          <a:xfrm>
            <a:off x="3048000" y="6400800"/>
            <a:ext cx="4648200" cy="277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CA" sz="1200" i="1" dirty="0">
                <a:latin typeface="Calibri" pitchFamily="34" charset="0"/>
              </a:rPr>
              <a:t>PMBOK® Guide</a:t>
            </a:r>
            <a:r>
              <a:rPr lang="en-CA" sz="1200" dirty="0">
                <a:latin typeface="Calibri" pitchFamily="34" charset="0"/>
              </a:rPr>
              <a:t>, 5</a:t>
            </a:r>
            <a:r>
              <a:rPr lang="en-CA" sz="1200" baseline="30000" dirty="0">
                <a:latin typeface="Calibri" pitchFamily="34" charset="0"/>
              </a:rPr>
              <a:t>th</a:t>
            </a:r>
            <a:r>
              <a:rPr lang="en-CA" sz="1200" dirty="0">
                <a:latin typeface="Calibri" pitchFamily="34" charset="0"/>
              </a:rPr>
              <a:t> Edition, Table 3-1, p. 61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47" y="1448047"/>
            <a:ext cx="6161905" cy="3961905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F61A2D41-580A-4D8E-9C2C-0ADA420DC0E8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1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14400"/>
            <a:ext cx="5363863" cy="66294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828800" y="1295400"/>
            <a:ext cx="1905000" cy="2438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Processes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749925" y="5900738"/>
            <a:ext cx="3374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200" b="0" i="1" dirty="0">
                <a:latin typeface="+mj-lt"/>
              </a:rPr>
              <a:t>PMBOK® Guide</a:t>
            </a:r>
            <a:r>
              <a:rPr lang="en-CA" sz="1200" b="0" dirty="0">
                <a:latin typeface="+mj-lt"/>
              </a:rPr>
              <a:t>, 6</a:t>
            </a:r>
            <a:r>
              <a:rPr lang="en-CA" sz="1200" b="0" baseline="30000" dirty="0">
                <a:latin typeface="+mj-lt"/>
              </a:rPr>
              <a:t>th</a:t>
            </a:r>
            <a:r>
              <a:rPr lang="en-CA" sz="1200" b="0" dirty="0">
                <a:latin typeface="+mj-lt"/>
              </a:rPr>
              <a:t> Edition, Figure 7-1, p. 232</a:t>
            </a:r>
            <a:endParaRPr lang="en-US" sz="1200" b="0" dirty="0">
              <a:latin typeface="+mj-lt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252A5A1-2266-4E73-B527-A903C7D5E817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1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0" y="12192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defRPr/>
            </a:pPr>
            <a:r>
              <a:rPr lang="en-CA" dirty="0"/>
              <a:t>Plan Cost Management </a:t>
            </a:r>
          </a:p>
          <a:p>
            <a:pPr marL="0" indent="0">
              <a:defRPr/>
            </a:pPr>
            <a:r>
              <a:rPr lang="en-CA" sz="2600" b="0" dirty="0"/>
              <a:t>The process that establishes the policies, procedures and documentation for planning, managing, expending and controlling project costs</a:t>
            </a:r>
          </a:p>
          <a:p>
            <a:pPr>
              <a:defRPr/>
            </a:pPr>
            <a:r>
              <a:rPr lang="en-CA" dirty="0"/>
              <a:t>	</a:t>
            </a:r>
          </a:p>
          <a:p>
            <a:pPr>
              <a:defRPr/>
            </a:pPr>
            <a:r>
              <a:rPr lang="en-CA" dirty="0"/>
              <a:t>Key Benefit </a:t>
            </a:r>
          </a:p>
          <a:p>
            <a:pPr lvl="1">
              <a:defRPr/>
            </a:pPr>
            <a:r>
              <a:rPr lang="en-CA" dirty="0"/>
              <a:t> It provides guidance and direction on how the project costs will be managed throughout the project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B67B25D-2896-494C-84E3-DC803E9A5819}"/>
              </a:ext>
            </a:extLst>
          </p:cNvPr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Project Cost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623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38635</TotalTime>
  <Words>980</Words>
  <Application>Microsoft Office PowerPoint</Application>
  <PresentationFormat>On-screen Show (4:3)</PresentationFormat>
  <Paragraphs>227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Grant MacEwan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Integration Management</dc:title>
  <dc:subject>Presentation Slides</dc:subject>
  <dc:creator>MacEwan School of Business</dc:creator>
  <cp:keywords>PMI, Integration</cp:keywords>
  <cp:lastModifiedBy>Kevin Bryanton</cp:lastModifiedBy>
  <cp:revision>287</cp:revision>
  <cp:lastPrinted>2014-02-10T21:14:29Z</cp:lastPrinted>
  <dcterms:created xsi:type="dcterms:W3CDTF">2004-05-18T15:23:40Z</dcterms:created>
  <dcterms:modified xsi:type="dcterms:W3CDTF">2020-11-05T21:02:29Z</dcterms:modified>
  <cp:category>Slide Pack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0x0101008FFEC2F3CBBC2244884D4DD8C38BE0F7</vt:lpwstr>
  </property>
</Properties>
</file>