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383" r:id="rId2"/>
    <p:sldId id="2030" r:id="rId3"/>
    <p:sldId id="2038" r:id="rId4"/>
    <p:sldId id="2039" r:id="rId5"/>
    <p:sldId id="2031" r:id="rId6"/>
    <p:sldId id="2035" r:id="rId7"/>
    <p:sldId id="2043" r:id="rId8"/>
    <p:sldId id="2044" r:id="rId9"/>
    <p:sldId id="2036" r:id="rId10"/>
    <p:sldId id="2045" r:id="rId11"/>
    <p:sldId id="2042" r:id="rId12"/>
    <p:sldId id="2037" r:id="rId13"/>
    <p:sldId id="2040" r:id="rId14"/>
    <p:sldId id="2041" r:id="rId15"/>
    <p:sldId id="2047" r:id="rId16"/>
    <p:sldId id="2046" r:id="rId17"/>
    <p:sldId id="2032" r:id="rId18"/>
    <p:sldId id="2028" r:id="rId19"/>
    <p:sldId id="1547" r:id="rId20"/>
    <p:sldId id="1911" r:id="rId21"/>
    <p:sldId id="1905" r:id="rId22"/>
    <p:sldId id="2029" r:id="rId23"/>
    <p:sldId id="2034" r:id="rId24"/>
    <p:sldId id="1910" r:id="rId25"/>
    <p:sldId id="1908" r:id="rId26"/>
    <p:sldId id="2033" r:id="rId27"/>
    <p:sldId id="1794" r:id="rId28"/>
    <p:sldId id="1550" r:id="rId29"/>
    <p:sldId id="1913" r:id="rId3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831"/>
    <a:srgbClr val="FFCC00"/>
    <a:srgbClr val="A50021"/>
    <a:srgbClr val="C2EB91"/>
    <a:srgbClr val="F5F7A7"/>
    <a:srgbClr val="D2EBC9"/>
    <a:srgbClr val="EEEDB0"/>
    <a:srgbClr val="E0B5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6" autoAdjust="0"/>
    <p:restoredTop sz="96271" autoAdjust="0"/>
  </p:normalViewPr>
  <p:slideViewPr>
    <p:cSldViewPr>
      <p:cViewPr>
        <p:scale>
          <a:sx n="125" d="100"/>
          <a:sy n="125" d="100"/>
        </p:scale>
        <p:origin x="-1416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966"/>
    </p:cViewPr>
  </p:sorterViewPr>
  <p:notesViewPr>
    <p:cSldViewPr>
      <p:cViewPr varScale="1">
        <p:scale>
          <a:sx n="81" d="100"/>
          <a:sy n="81" d="100"/>
        </p:scale>
        <p:origin x="2058" y="10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263"/>
              </p:ext>
            </p:extLst>
          </p:nvPr>
        </p:nvGraphicFramePr>
        <p:xfrm>
          <a:off x="86969" y="34925"/>
          <a:ext cx="6696488" cy="48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488"/>
              </a:tblGrid>
              <a:tr h="477919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5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Presentation Slides</a:t>
                      </a:r>
                    </a:p>
                  </a:txBody>
                  <a:tcPr marL="103894" marR="103894" marT="51205" marB="5120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35"/>
          <p:cNvSpPr txBox="1">
            <a:spLocks/>
          </p:cNvSpPr>
          <p:nvPr/>
        </p:nvSpPr>
        <p:spPr>
          <a:xfrm>
            <a:off x="372718" y="8610601"/>
            <a:ext cx="6112565" cy="512763"/>
          </a:xfrm>
          <a:prstGeom prst="rect">
            <a:avLst/>
          </a:prstGeom>
        </p:spPr>
        <p:txBody>
          <a:bodyPr lIns="104007" tIns="52003" rIns="104007" bIns="52003" anchor="b"/>
          <a:lstStyle>
            <a:lvl1pPr algn="r">
              <a:defRPr sz="1200"/>
            </a:lvl1pPr>
          </a:lstStyle>
          <a:p>
            <a:pPr indent="61913" algn="l" defTabSz="966612">
              <a:tabLst>
                <a:tab pos="6000750" algn="l"/>
              </a:tabLst>
              <a:defRPr/>
            </a:pPr>
            <a:r>
              <a:rPr lang="en-CA" sz="1100" dirty="0" smtClean="0">
                <a:latin typeface="+mn-lt"/>
                <a:cs typeface="+mn-cs"/>
              </a:rPr>
              <a:t>MacEwan University – Project Integration Management                                                              Page 25 - </a:t>
            </a:r>
            <a:fld id="{194FBA0C-F454-4486-8D87-3DD2294BB627}" type="slidenum">
              <a:rPr lang="en-CA" sz="1100" smtClean="0">
                <a:latin typeface="+mn-lt"/>
                <a:cs typeface="+mn-cs"/>
              </a:rPr>
              <a:pPr indent="61913" algn="l" defTabSz="966612">
                <a:tabLst>
                  <a:tab pos="6000750" algn="l"/>
                </a:tabLst>
                <a:defRPr/>
              </a:pPr>
              <a:t>‹#›</a:t>
            </a:fld>
            <a:endParaRPr lang="en-CA" sz="11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408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027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421" y="4416426"/>
            <a:ext cx="5485158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54558E0F-7361-475A-B5A5-B8CC2D6E5F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699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416425"/>
            <a:ext cx="5485158" cy="4371975"/>
          </a:xfrm>
          <a:noFill/>
          <a:ln/>
        </p:spPr>
        <p:txBody>
          <a:bodyPr lIns="93172" tIns="46586" rIns="93172" bIns="46586"/>
          <a:lstStyle/>
          <a:p>
            <a:pPr>
              <a:spcBef>
                <a:spcPct val="0"/>
              </a:spcBef>
            </a:pPr>
            <a:endParaRPr lang="en-CA" dirty="0" smtClean="0"/>
          </a:p>
        </p:txBody>
      </p:sp>
      <p:sp>
        <p:nvSpPr>
          <p:cNvPr id="14339" name="Slide Number Placeholder 3"/>
          <p:cNvSpPr txBox="1">
            <a:spLocks noGrp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6" rIns="93172" bIns="46586"/>
          <a:lstStyle/>
          <a:p>
            <a:fld id="{230D9DE9-479C-44B4-A516-4631217751E1}" type="slidenum">
              <a:rPr lang="en-CA">
                <a:latin typeface="Calibri" pitchFamily="34" charset="0"/>
              </a:rPr>
              <a:pPr/>
              <a:t>1</a:t>
            </a:fld>
            <a:endParaRPr lang="en-CA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96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10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10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11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11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12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12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13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13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14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14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15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15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16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16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17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17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18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18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19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19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2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2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20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20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21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21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22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22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23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23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24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24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25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25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26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26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27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27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28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28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29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29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3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3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4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4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5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5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6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6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7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7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8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8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885579" y="8262939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2" tIns="44066" rIns="88132" bIns="44066"/>
          <a:lstStyle/>
          <a:p>
            <a:fld id="{846AE633-BD21-46CD-AE8A-C28B839427B3}" type="slidenum">
              <a:rPr lang="en-US">
                <a:latin typeface="Calibri" pitchFamily="34" charset="0"/>
              </a:rPr>
              <a:pPr/>
              <a:t>9</a:t>
            </a:fld>
            <a:endParaRPr lang="en-US" dirty="0">
              <a:latin typeface="Calibri" pitchFamily="34" charset="0"/>
            </a:endParaRPr>
          </a:p>
        </p:txBody>
      </p:sp>
      <p:sp>
        <p:nvSpPr>
          <p:cNvPr id="20482" name="Rectangle 7"/>
          <p:cNvSpPr txBox="1">
            <a:spLocks noGrp="1" noChangeArrowheads="1"/>
          </p:cNvSpPr>
          <p:nvPr/>
        </p:nvSpPr>
        <p:spPr bwMode="auto">
          <a:xfrm>
            <a:off x="3884027" y="8829675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95" tIns="46597" rIns="93195" bIns="46597" anchor="b"/>
          <a:lstStyle/>
          <a:p>
            <a:pPr algn="r" defTabSz="930275"/>
            <a:fld id="{95058143-9FB7-47C8-8222-40F620121FAF}" type="slidenum">
              <a:rPr lang="en-US" sz="1300">
                <a:latin typeface="Calibri" pitchFamily="34" charset="0"/>
              </a:rPr>
              <a:pPr algn="r" defTabSz="930275"/>
              <a:t>9</a:t>
            </a:fld>
            <a:endParaRPr lang="en-US" sz="1300" dirty="0">
              <a:latin typeface="Calibri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98500"/>
            <a:ext cx="4648200" cy="348615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05289"/>
            <a:ext cx="5486711" cy="4575175"/>
          </a:xfrm>
          <a:noFill/>
          <a:ln/>
        </p:spPr>
        <p:txBody>
          <a:bodyPr lIns="93163" tIns="46582" rIns="93163" bIns="46582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CA" sz="1400" dirty="0" smtClean="0"/>
          </a:p>
        </p:txBody>
      </p:sp>
    </p:spTree>
    <p:extLst>
      <p:ext uri="{BB962C8B-B14F-4D97-AF65-F5344CB8AC3E}">
        <p14:creationId xmlns:p14="http://schemas.microsoft.com/office/powerpoint/2010/main" val="66953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55626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800100" indent="-342900">
              <a:buClrTx/>
              <a:buFont typeface="Wingdings" pitchFamily="2" charset="2"/>
              <a:buChar char="Ø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1524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658AC70-BA90-4842-A737-EDEAF18A0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1524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658AC70-BA90-4842-A737-EDEAF18A0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1524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658AC70-BA90-4842-A737-EDEAF18A0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1524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658AC70-BA90-4842-A737-EDEAF18A0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144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 smtClean="0"/>
          </a:p>
        </p:txBody>
      </p:sp>
      <p:sp>
        <p:nvSpPr>
          <p:cNvPr id="8" name="Rectangle 7"/>
          <p:cNvSpPr/>
          <p:nvPr userDrawn="1"/>
        </p:nvSpPr>
        <p:spPr>
          <a:xfrm flipH="1">
            <a:off x="8432084" y="152400"/>
            <a:ext cx="685800" cy="454025"/>
          </a:xfrm>
          <a:prstGeom prst="rect">
            <a:avLst/>
          </a:prstGeom>
          <a:solidFill>
            <a:srgbClr val="66083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b="1" dirty="0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38100">
            <a:solidFill>
              <a:srgbClr val="6608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55575"/>
            <a:ext cx="762000" cy="454025"/>
          </a:xfrm>
          <a:prstGeom prst="rect">
            <a:avLst/>
          </a:prstGeom>
          <a:solidFill>
            <a:srgbClr val="660831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38200" y="155575"/>
            <a:ext cx="5562600" cy="454025"/>
          </a:xfrm>
          <a:prstGeom prst="rect">
            <a:avLst/>
          </a:prstGeom>
          <a:solidFill>
            <a:srgbClr val="66083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477000" y="155575"/>
            <a:ext cx="1905000" cy="454025"/>
          </a:xfrm>
          <a:prstGeom prst="rect">
            <a:avLst/>
          </a:prstGeom>
          <a:solidFill>
            <a:srgbClr val="66083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2000" b="1" dirty="0">
              <a:latin typeface="Cambria" pitchFamily="18" charset="0"/>
              <a:cs typeface="Calibri" pitchFamily="34" charset="0"/>
            </a:endParaRPr>
          </a:p>
        </p:txBody>
      </p:sp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CA" dirty="0" smtClean="0"/>
          </a:p>
        </p:txBody>
      </p:sp>
      <p:cxnSp>
        <p:nvCxnSpPr>
          <p:cNvPr id="2" name="Straight Connector 10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38100">
            <a:solidFill>
              <a:srgbClr val="6608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7-07-03 at 1.55.06 PM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6392333"/>
            <a:ext cx="506361" cy="457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29600" y="15240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658AC70-BA90-4842-A737-EDEAF18A0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6" r:id="rId2"/>
    <p:sldLayoutId id="2147483654" r:id="rId3"/>
    <p:sldLayoutId id="2147483650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mbria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defRPr sz="2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Ø"/>
        <a:defRPr sz="24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9" descr="Z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3315" name="AutoShape 12" descr="Z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13316" name="AutoShape 14" descr="Z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914400"/>
            <a:ext cx="3124200" cy="37316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57477" y="5029200"/>
            <a:ext cx="5968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/>
              <a:t>Plan Procurement Management</a:t>
            </a:r>
            <a:endParaRPr lang="en-US" sz="32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8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  <a:latin typeface="Cambria" pitchFamily="18" charset="0"/>
              </a:rPr>
              <a:t>Objectives</a:t>
            </a:r>
            <a:endParaRPr lang="en-CA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sz="2200" dirty="0" smtClean="0"/>
              <a:t>Project Procurement Management</a:t>
            </a:r>
            <a:endParaRPr lang="en-US" sz="2200" dirty="0" smtClean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6096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CA" dirty="0" smtClean="0"/>
              <a:t>Procurement</a:t>
            </a:r>
            <a:r>
              <a:rPr lang="en-CA" dirty="0"/>
              <a:t> </a:t>
            </a:r>
            <a:r>
              <a:rPr lang="en-CA" dirty="0" smtClean="0"/>
              <a:t>is: </a:t>
            </a:r>
          </a:p>
          <a:p>
            <a:pPr marL="0" indent="0"/>
            <a:endParaRPr lang="en-CA" sz="1000" dirty="0" smtClean="0"/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Ensuring delivery</a:t>
            </a:r>
          </a:p>
          <a:p>
            <a:pPr marL="857250" lvl="1" indent="-457200">
              <a:buFont typeface="Arial"/>
              <a:buChar char="•"/>
            </a:pPr>
            <a:r>
              <a:rPr lang="en-CA" dirty="0" smtClean="0"/>
              <a:t>Our suppliers have suppliers </a:t>
            </a:r>
            <a:r>
              <a:rPr lang="mr-IN" dirty="0" smtClean="0"/>
              <a:t>…</a:t>
            </a:r>
            <a:r>
              <a:rPr lang="en-CA" dirty="0" smtClean="0"/>
              <a:t> how is that supply chain being managed?</a:t>
            </a:r>
          </a:p>
          <a:p>
            <a:pPr marL="857250" lvl="1" indent="-457200">
              <a:buFont typeface="Arial"/>
              <a:buChar char="•"/>
            </a:pPr>
            <a:r>
              <a:rPr lang="en-CA" b="0" dirty="0" smtClean="0"/>
              <a:t>When we commit to placing an order, what can we do to help guarantee </a:t>
            </a:r>
            <a:r>
              <a:rPr lang="en-CA" dirty="0" smtClean="0"/>
              <a:t>the goods and services will be delivered to the right place at the right time, along with any special instructions or considerations required to complete a given activity or work package?</a:t>
            </a:r>
            <a:endParaRPr lang="en-CA" b="0" dirty="0" smtClean="0"/>
          </a:p>
        </p:txBody>
      </p:sp>
    </p:spTree>
    <p:extLst>
      <p:ext uri="{BB962C8B-B14F-4D97-AF65-F5344CB8AC3E}">
        <p14:creationId xmlns:p14="http://schemas.microsoft.com/office/powerpoint/2010/main" val="366396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  <a:latin typeface="Cambria" pitchFamily="18" charset="0"/>
              </a:rPr>
              <a:t>Objectives</a:t>
            </a:r>
            <a:endParaRPr lang="en-CA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sz="2200" dirty="0" smtClean="0"/>
              <a:t>Project Procurement Management</a:t>
            </a:r>
            <a:endParaRPr lang="en-US" sz="2200" dirty="0" smtClean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6096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CA" dirty="0" smtClean="0"/>
              <a:t>Procurement requires dedicated management processes because: </a:t>
            </a:r>
          </a:p>
          <a:p>
            <a:pPr marL="0" indent="0"/>
            <a:endParaRPr lang="en-CA" sz="1000" dirty="0" smtClean="0"/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External sources require external terms</a:t>
            </a:r>
          </a:p>
          <a:p>
            <a:pPr marL="457200" lvl="0" indent="-457200">
              <a:buFont typeface="Arial"/>
              <a:buChar char="•"/>
            </a:pPr>
            <a:endParaRPr lang="en-CA" b="0" dirty="0" smtClean="0"/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The project charter, project scope, and any terms between your organization and your client do not cover terms set by third party suppliers (external sources)</a:t>
            </a:r>
          </a:p>
          <a:p>
            <a:pPr marL="457200" lvl="0" indent="-457200">
              <a:buFont typeface="Arial"/>
              <a:buChar char="•"/>
            </a:pPr>
            <a:endParaRPr lang="en-CA" b="0" dirty="0"/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Procurement adds </a:t>
            </a:r>
            <a:r>
              <a:rPr lang="en-CA" b="0" dirty="0"/>
              <a:t>E</a:t>
            </a:r>
            <a:r>
              <a:rPr lang="en-CA" b="0" dirty="0" smtClean="0"/>
              <a:t>xternal RISK</a:t>
            </a:r>
          </a:p>
          <a:p>
            <a:pPr marL="457200" lvl="0" indent="-457200">
              <a:buFont typeface="Arial"/>
              <a:buChar char="•"/>
            </a:pPr>
            <a:endParaRPr lang="en-CA" b="0" dirty="0"/>
          </a:p>
        </p:txBody>
      </p:sp>
    </p:spTree>
    <p:extLst>
      <p:ext uri="{BB962C8B-B14F-4D97-AF65-F5344CB8AC3E}">
        <p14:creationId xmlns:p14="http://schemas.microsoft.com/office/powerpoint/2010/main" val="4141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  <a:latin typeface="Cambria" pitchFamily="18" charset="0"/>
              </a:rPr>
              <a:t>Objectives</a:t>
            </a:r>
            <a:endParaRPr lang="en-CA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sz="2200" dirty="0" smtClean="0"/>
              <a:t>Project Procurement Management</a:t>
            </a:r>
            <a:endParaRPr lang="en-US" sz="2200" dirty="0" smtClean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6096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CA" dirty="0" smtClean="0"/>
              <a:t>Supplier Relations (for each supplier): </a:t>
            </a:r>
          </a:p>
          <a:p>
            <a:pPr marL="0" indent="0"/>
            <a:endParaRPr lang="en-CA" sz="1000" dirty="0" smtClean="0"/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Existing relationship between your organization and the supplier?</a:t>
            </a:r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Do any project stakeholders (within the client, your organization, or otherwise) have any interest or relationship with the supplier outside the scope of the project?</a:t>
            </a:r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Is the supplier a stakeholder in this project?</a:t>
            </a:r>
          </a:p>
        </p:txBody>
      </p:sp>
    </p:spTree>
    <p:extLst>
      <p:ext uri="{BB962C8B-B14F-4D97-AF65-F5344CB8AC3E}">
        <p14:creationId xmlns:p14="http://schemas.microsoft.com/office/powerpoint/2010/main" val="1843602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  <a:latin typeface="Cambria" pitchFamily="18" charset="0"/>
              </a:rPr>
              <a:t>Objectives</a:t>
            </a:r>
            <a:endParaRPr lang="en-CA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sz="2200" dirty="0" smtClean="0"/>
              <a:t>Project Procurement Management</a:t>
            </a:r>
            <a:endParaRPr lang="en-US" sz="2200" dirty="0" smtClean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6096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en-CA" dirty="0" smtClean="0"/>
          </a:p>
          <a:p>
            <a:pPr marL="0" indent="0"/>
            <a:endParaRPr lang="en-CA" dirty="0"/>
          </a:p>
          <a:p>
            <a:pPr marL="0" indent="0"/>
            <a:endParaRPr lang="en-CA" dirty="0" smtClean="0"/>
          </a:p>
          <a:p>
            <a:pPr marL="0" indent="0"/>
            <a:endParaRPr lang="en-CA" dirty="0"/>
          </a:p>
          <a:p>
            <a:pPr marL="0" indent="0" algn="ctr"/>
            <a:r>
              <a:rPr lang="en-CA" dirty="0" smtClean="0"/>
              <a:t>Why do we need procurement?</a:t>
            </a:r>
          </a:p>
        </p:txBody>
      </p:sp>
    </p:spTree>
    <p:extLst>
      <p:ext uri="{BB962C8B-B14F-4D97-AF65-F5344CB8AC3E}">
        <p14:creationId xmlns:p14="http://schemas.microsoft.com/office/powerpoint/2010/main" val="484207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  <a:latin typeface="Cambria" pitchFamily="18" charset="0"/>
              </a:rPr>
              <a:t>Objectives</a:t>
            </a:r>
            <a:endParaRPr lang="en-CA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sz="2200" dirty="0" smtClean="0"/>
              <a:t>Project Procurement Management</a:t>
            </a:r>
            <a:endParaRPr lang="en-US" sz="2200" dirty="0" smtClean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6096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CA" dirty="0" smtClean="0"/>
              <a:t>We need Procurement because: </a:t>
            </a:r>
          </a:p>
          <a:p>
            <a:pPr marL="0" indent="0"/>
            <a:endParaRPr lang="en-CA" sz="1000" dirty="0" smtClean="0"/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Even in normal run-rate business, goods and services generally need to be acquired from outside the organization.</a:t>
            </a:r>
          </a:p>
          <a:p>
            <a:pPr marL="457200" lvl="0" indent="-457200">
              <a:buFont typeface="Arial"/>
              <a:buChar char="•"/>
            </a:pPr>
            <a:endParaRPr lang="en-CA" b="0" dirty="0" smtClean="0"/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Projects are by definition not business as usual, meaning they tend to require more goods and services procured from outside the organization than run-rate business does.</a:t>
            </a:r>
          </a:p>
        </p:txBody>
      </p:sp>
    </p:spTree>
    <p:extLst>
      <p:ext uri="{BB962C8B-B14F-4D97-AF65-F5344CB8AC3E}">
        <p14:creationId xmlns:p14="http://schemas.microsoft.com/office/powerpoint/2010/main" val="273307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  <a:latin typeface="Cambria" pitchFamily="18" charset="0"/>
              </a:rPr>
              <a:t>Objectives</a:t>
            </a:r>
            <a:endParaRPr lang="en-CA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sz="2200" dirty="0" smtClean="0"/>
              <a:t>Project Procurement Management</a:t>
            </a:r>
            <a:endParaRPr lang="en-US" sz="2200" dirty="0" smtClean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6096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en-CA" dirty="0" smtClean="0"/>
          </a:p>
          <a:p>
            <a:pPr marL="0" indent="0"/>
            <a:endParaRPr lang="en-CA" dirty="0"/>
          </a:p>
          <a:p>
            <a:pPr marL="0" indent="0"/>
            <a:endParaRPr lang="en-CA" dirty="0" smtClean="0"/>
          </a:p>
          <a:p>
            <a:pPr marL="0" indent="0"/>
            <a:endParaRPr lang="en-CA" dirty="0"/>
          </a:p>
          <a:p>
            <a:pPr marL="0" indent="0" algn="ctr"/>
            <a:r>
              <a:rPr lang="en-CA" dirty="0" smtClean="0"/>
              <a:t>Does your personal example project</a:t>
            </a:r>
          </a:p>
          <a:p>
            <a:pPr marL="0" indent="0" algn="ctr"/>
            <a:r>
              <a:rPr lang="en-CA" dirty="0" smtClean="0"/>
              <a:t> need procurement?</a:t>
            </a:r>
          </a:p>
        </p:txBody>
      </p:sp>
    </p:spTree>
    <p:extLst>
      <p:ext uri="{BB962C8B-B14F-4D97-AF65-F5344CB8AC3E}">
        <p14:creationId xmlns:p14="http://schemas.microsoft.com/office/powerpoint/2010/main" val="3010819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  <a:latin typeface="Cambria" pitchFamily="18" charset="0"/>
              </a:rPr>
              <a:t>Objectives</a:t>
            </a:r>
            <a:endParaRPr lang="en-CA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sz="2200" dirty="0" smtClean="0"/>
              <a:t>Project Procurement Management</a:t>
            </a:r>
            <a:endParaRPr lang="en-US" sz="2200" dirty="0" smtClean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6096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CA" dirty="0" smtClean="0"/>
              <a:t>Do these projects needs procurement? </a:t>
            </a:r>
          </a:p>
          <a:p>
            <a:pPr marL="0" indent="0"/>
            <a:endParaRPr lang="en-CA" sz="1000" dirty="0" smtClean="0"/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Organize a day of kite flying in a field</a:t>
            </a:r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Ship a backup generator to a remote site</a:t>
            </a:r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Test and deploy an emergency software patch to servers in data centres on different continents</a:t>
            </a:r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Construct a building</a:t>
            </a:r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Move company office space to a different floor in the same building</a:t>
            </a:r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Add a small kitchen with hot drink (coffee, tea) capacity to an office space</a:t>
            </a:r>
          </a:p>
        </p:txBody>
      </p:sp>
    </p:spTree>
    <p:extLst>
      <p:ext uri="{BB962C8B-B14F-4D97-AF65-F5344CB8AC3E}">
        <p14:creationId xmlns:p14="http://schemas.microsoft.com/office/powerpoint/2010/main" val="381317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  <a:latin typeface="Cambria" pitchFamily="18" charset="0"/>
              </a:rPr>
              <a:t>Objectives</a:t>
            </a:r>
            <a:endParaRPr lang="en-CA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sz="2200" dirty="0" smtClean="0"/>
              <a:t>Project Procurement Management</a:t>
            </a:r>
            <a:endParaRPr lang="en-US" sz="2200" dirty="0" smtClean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6096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CA" dirty="0" smtClean="0"/>
              <a:t>Mars Habitat Project</a:t>
            </a:r>
          </a:p>
          <a:p>
            <a:pPr marL="0" indent="0"/>
            <a:endParaRPr lang="en-CA" sz="1000" dirty="0" smtClean="0"/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Does your team’s organization need procurement to:</a:t>
            </a:r>
          </a:p>
          <a:p>
            <a:pPr marL="857250" lvl="1" indent="-457200">
              <a:buFont typeface="Arial"/>
              <a:buChar char="•"/>
            </a:pPr>
            <a:r>
              <a:rPr lang="en-CA" dirty="0" smtClean="0"/>
              <a:t>Produce the design for habitat?</a:t>
            </a:r>
          </a:p>
          <a:p>
            <a:pPr marL="857250" lvl="1" indent="-457200">
              <a:buFont typeface="Arial"/>
              <a:buChar char="•"/>
            </a:pPr>
            <a:r>
              <a:rPr lang="en-CA" dirty="0" smtClean="0"/>
              <a:t>Actually build</a:t>
            </a:r>
            <a:r>
              <a:rPr lang="en-CA" b="0" dirty="0" smtClean="0"/>
              <a:t> the habitat?</a:t>
            </a:r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Who procured your team’s organization?</a:t>
            </a:r>
          </a:p>
          <a:p>
            <a:pPr marL="857250" lvl="1" indent="-457200">
              <a:buFont typeface="Arial"/>
              <a:buChar char="•"/>
            </a:pPr>
            <a:r>
              <a:rPr lang="en-CA" dirty="0" smtClean="0"/>
              <a:t>In that sense the project you are managing for your assignments is itself being managed by Procurement Management processes run by another organization.  Your project is a supplier for that purpose.</a:t>
            </a:r>
            <a:endParaRPr lang="en-CA" b="0" dirty="0" smtClean="0"/>
          </a:p>
        </p:txBody>
      </p:sp>
    </p:spTree>
    <p:extLst>
      <p:ext uri="{BB962C8B-B14F-4D97-AF65-F5344CB8AC3E}">
        <p14:creationId xmlns:p14="http://schemas.microsoft.com/office/powerpoint/2010/main" val="279885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  <a:latin typeface="Cambria" pitchFamily="18" charset="0"/>
              </a:rPr>
              <a:t>Objectives</a:t>
            </a:r>
            <a:endParaRPr lang="en-CA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sz="2200" dirty="0" smtClean="0"/>
              <a:t>Project Procurement Management</a:t>
            </a:r>
            <a:endParaRPr lang="en-US" sz="2200" dirty="0" smtClean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6096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CA" dirty="0"/>
              <a:t>Even when projects do not explicitly require procurement</a:t>
            </a:r>
            <a:r>
              <a:rPr lang="en-CA" dirty="0" smtClean="0"/>
              <a:t>, it </a:t>
            </a:r>
            <a:r>
              <a:rPr lang="en-CA" dirty="0"/>
              <a:t>is important to understand </a:t>
            </a:r>
            <a:endParaRPr lang="en-CA" dirty="0" smtClean="0"/>
          </a:p>
          <a:p>
            <a:pPr marL="0" indent="0"/>
            <a:endParaRPr lang="en-CA" dirty="0" smtClean="0"/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why procurement management may or may not be valuable to your project</a:t>
            </a:r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how </a:t>
            </a:r>
            <a:r>
              <a:rPr lang="en-CA" b="0" dirty="0"/>
              <a:t>procurement management </a:t>
            </a:r>
            <a:r>
              <a:rPr lang="en-CA" b="0" dirty="0" smtClean="0"/>
              <a:t>works</a:t>
            </a:r>
          </a:p>
          <a:p>
            <a:pPr marL="0" lvl="0" indent="0"/>
            <a:endParaRPr lang="en-CA" dirty="0" smtClean="0"/>
          </a:p>
          <a:p>
            <a:pPr marL="0" lvl="0" indent="0"/>
            <a:r>
              <a:rPr lang="en-CA" dirty="0" smtClean="0"/>
              <a:t>Considering </a:t>
            </a:r>
            <a:r>
              <a:rPr lang="en-CA" dirty="0"/>
              <a:t>procurement concepts will offer you additional perspective when addressing other open questions in your project management planning.</a:t>
            </a:r>
            <a:endParaRPr lang="en-CA" b="0" dirty="0" smtClean="0"/>
          </a:p>
        </p:txBody>
      </p:sp>
    </p:spTree>
    <p:extLst>
      <p:ext uri="{BB962C8B-B14F-4D97-AF65-F5344CB8AC3E}">
        <p14:creationId xmlns:p14="http://schemas.microsoft.com/office/powerpoint/2010/main" val="345636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762000" y="1219200"/>
            <a:ext cx="7620000" cy="510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Arial" charset="0"/>
              <a:buNone/>
            </a:pPr>
            <a:r>
              <a:rPr lang="en-CA" dirty="0" smtClean="0"/>
              <a:t>Project Procurement Management</a:t>
            </a:r>
          </a:p>
          <a:p>
            <a:pPr marL="378000" indent="0">
              <a:lnSpc>
                <a:spcPct val="90000"/>
              </a:lnSpc>
              <a:buFont typeface="Arial" charset="0"/>
              <a:buNone/>
            </a:pPr>
            <a:r>
              <a:rPr lang="en-CA" sz="2400" b="0" dirty="0" smtClean="0"/>
              <a:t>The process of purchasing and acquiring products, services, or results needed that exists outside the project team.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dirty="0" smtClean="0"/>
          </a:p>
        </p:txBody>
      </p:sp>
      <p:sp>
        <p:nvSpPr>
          <p:cNvPr id="6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sz="2200" dirty="0" smtClean="0"/>
              <a:t>Project Procurement Management</a:t>
            </a:r>
            <a:endParaRPr lang="en-US" sz="2200" dirty="0" smtClean="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  <a:latin typeface="Cambria" pitchFamily="18" charset="0"/>
              </a:rPr>
              <a:t>Introduction</a:t>
            </a: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838200" y="3200400"/>
            <a:ext cx="7620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dirty="0" smtClean="0"/>
              <a:t>Key Benefit </a:t>
            </a:r>
          </a:p>
          <a:p>
            <a:pPr lvl="1">
              <a:buFont typeface="Arial"/>
              <a:buChar char="•"/>
            </a:pPr>
            <a:r>
              <a:rPr lang="en-CA" dirty="0" smtClean="0"/>
              <a:t>It determines whether to acquire outside support and if so what to acquire, how to acquire it, how much is needed and when to acquire 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8468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  <a:latin typeface="Cambria" pitchFamily="18" charset="0"/>
              </a:rPr>
              <a:t>Objectives</a:t>
            </a:r>
            <a:endParaRPr lang="en-CA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sz="2200" dirty="0" smtClean="0"/>
              <a:t>Project Procurement Management</a:t>
            </a:r>
            <a:endParaRPr lang="en-US" sz="2200" dirty="0" smtClean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6096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endParaRPr lang="en-CA" dirty="0" smtClean="0"/>
          </a:p>
          <a:p>
            <a:pPr marL="0" indent="0"/>
            <a:endParaRPr lang="en-CA" dirty="0"/>
          </a:p>
          <a:p>
            <a:pPr marL="0" indent="0"/>
            <a:endParaRPr lang="en-CA" dirty="0" smtClean="0"/>
          </a:p>
          <a:p>
            <a:pPr marL="0" indent="0"/>
            <a:endParaRPr lang="en-CA" dirty="0"/>
          </a:p>
          <a:p>
            <a:pPr marL="0" indent="0" algn="ctr"/>
            <a:r>
              <a:rPr lang="en-CA" dirty="0" smtClean="0"/>
              <a:t>What is procurement?</a:t>
            </a:r>
          </a:p>
        </p:txBody>
      </p:sp>
    </p:spTree>
    <p:extLst>
      <p:ext uri="{BB962C8B-B14F-4D97-AF65-F5344CB8AC3E}">
        <p14:creationId xmlns:p14="http://schemas.microsoft.com/office/powerpoint/2010/main" val="311988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sz="2200" dirty="0" smtClean="0"/>
              <a:t>Project Procurement Management</a:t>
            </a:r>
            <a:endParaRPr lang="en-US" sz="2200" dirty="0" smtClean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  <a:latin typeface="Cambria" pitchFamily="18" charset="0"/>
              </a:rPr>
              <a:t>Introduction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981200" y="1524000"/>
            <a:ext cx="5259343" cy="3886200"/>
          </a:xfrm>
          <a:prstGeom prst="triangle">
            <a:avLst>
              <a:gd name="adj" fmla="val 50000"/>
            </a:avLst>
          </a:prstGeom>
          <a:ln w="28575">
            <a:solidFill>
              <a:srgbClr val="7030A0"/>
            </a:solidFill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 rot="18166198">
            <a:off x="2522730" y="2965456"/>
            <a:ext cx="114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Calibri" pitchFamily="34" charset="0"/>
              </a:rPr>
              <a:t>Scope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 rot="3333855">
            <a:off x="5657055" y="3266650"/>
            <a:ext cx="114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Calibri" pitchFamily="34" charset="0"/>
              </a:rPr>
              <a:t>Time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505200" y="5410200"/>
            <a:ext cx="3352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Calibri" pitchFamily="34" charset="0"/>
              </a:rPr>
              <a:t>Cost/Resources</a:t>
            </a:r>
            <a:endParaRPr lang="en-US" sz="2400" b="1" dirty="0">
              <a:latin typeface="Calibri" pitchFamily="34" charset="0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4648200" y="1524000"/>
            <a:ext cx="76200" cy="2590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4724400" y="4114800"/>
            <a:ext cx="2590800" cy="12954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V="1">
            <a:off x="1981200" y="4114800"/>
            <a:ext cx="2667000" cy="12954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81000" y="1066800"/>
            <a:ext cx="307370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2000" dirty="0"/>
              <a:t>Procurement is one of</a:t>
            </a:r>
          </a:p>
          <a:p>
            <a:r>
              <a:rPr lang="en-CA" sz="2000" dirty="0"/>
              <a:t>t</a:t>
            </a:r>
            <a:r>
              <a:rPr lang="en-CA" sz="2000" dirty="0" smtClean="0"/>
              <a:t>he </a:t>
            </a:r>
            <a:r>
              <a:rPr lang="en-CA" sz="2000" dirty="0"/>
              <a:t>key levers you have</a:t>
            </a:r>
          </a:p>
          <a:p>
            <a:r>
              <a:rPr lang="en-CA" sz="2000" dirty="0"/>
              <a:t>t</a:t>
            </a:r>
            <a:r>
              <a:rPr lang="en-CA" sz="2000" dirty="0" smtClean="0"/>
              <a:t>o </a:t>
            </a:r>
            <a:r>
              <a:rPr lang="en-CA" sz="2000" dirty="0"/>
              <a:t>help manage the</a:t>
            </a:r>
          </a:p>
          <a:p>
            <a:r>
              <a:rPr lang="en-CA" sz="2000" dirty="0"/>
              <a:t>p</a:t>
            </a:r>
            <a:r>
              <a:rPr lang="en-CA" sz="2000" dirty="0" smtClean="0"/>
              <a:t>roject’s </a:t>
            </a:r>
            <a:r>
              <a:rPr lang="en-CA" sz="2000" dirty="0"/>
              <a:t>triple constraints</a:t>
            </a:r>
          </a:p>
        </p:txBody>
      </p:sp>
    </p:spTree>
    <p:extLst>
      <p:ext uri="{BB962C8B-B14F-4D97-AF65-F5344CB8AC3E}">
        <p14:creationId xmlns:p14="http://schemas.microsoft.com/office/powerpoint/2010/main" val="191215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sz="2200" dirty="0" smtClean="0"/>
              <a:t>Project Procurement Management</a:t>
            </a:r>
            <a:endParaRPr lang="en-US" sz="2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990600"/>
            <a:ext cx="4038600" cy="4962686"/>
          </a:xfrm>
          <a:prstGeom prst="rect">
            <a:avLst/>
          </a:prstGeom>
        </p:spPr>
      </p:pic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  <a:latin typeface="Cambria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1458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  <a:latin typeface="Cambria" pitchFamily="18" charset="0"/>
              </a:rPr>
              <a:t>Objectives</a:t>
            </a:r>
            <a:endParaRPr lang="en-CA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sz="2200" dirty="0" smtClean="0"/>
              <a:t>Project Procurement Management</a:t>
            </a:r>
            <a:endParaRPr lang="en-US" sz="2200" dirty="0" smtClean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6096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CA" dirty="0" smtClean="0"/>
              <a:t>What is there to manage?</a:t>
            </a:r>
          </a:p>
          <a:p>
            <a:pPr marL="0" indent="0"/>
            <a:endParaRPr lang="en-CA" sz="1000" dirty="0" smtClean="0"/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Do you plan according to each supplier’s schedule?</a:t>
            </a:r>
            <a:br>
              <a:rPr lang="en-CA" b="0" dirty="0" smtClean="0"/>
            </a:br>
            <a:r>
              <a:rPr lang="en-CA" b="0" dirty="0" smtClean="0"/>
              <a:t/>
            </a:r>
            <a:br>
              <a:rPr lang="en-CA" b="0" dirty="0" smtClean="0"/>
            </a:br>
            <a:r>
              <a:rPr lang="en-CA" b="0" dirty="0" smtClean="0"/>
              <a:t>OR</a:t>
            </a:r>
            <a:br>
              <a:rPr lang="en-CA" b="0" dirty="0" smtClean="0"/>
            </a:br>
            <a:endParaRPr lang="en-CA" b="0" dirty="0" smtClean="0"/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Do suppliers plan according to your schedule?</a:t>
            </a:r>
          </a:p>
        </p:txBody>
      </p:sp>
    </p:spTree>
    <p:extLst>
      <p:ext uri="{BB962C8B-B14F-4D97-AF65-F5344CB8AC3E}">
        <p14:creationId xmlns:p14="http://schemas.microsoft.com/office/powerpoint/2010/main" val="1002416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  <a:latin typeface="Cambria" pitchFamily="18" charset="0"/>
              </a:rPr>
              <a:t>Objectives</a:t>
            </a:r>
            <a:endParaRPr lang="en-CA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sz="2200" dirty="0" smtClean="0"/>
              <a:t>Project Procurement Management</a:t>
            </a:r>
            <a:endParaRPr lang="en-US" sz="2200" dirty="0" smtClean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6096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CA" dirty="0" smtClean="0"/>
              <a:t>How does it impact other knowledge areas?</a:t>
            </a:r>
            <a:endParaRPr lang="en-CA" sz="1000" dirty="0" smtClean="0"/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Integration</a:t>
            </a:r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Scope </a:t>
            </a:r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Schedule</a:t>
            </a:r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Cost</a:t>
            </a:r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Quality</a:t>
            </a:r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Resource</a:t>
            </a:r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Communications</a:t>
            </a:r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Risk</a:t>
            </a:r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Stakeholder</a:t>
            </a:r>
          </a:p>
          <a:p>
            <a:pPr marL="457200" lvl="0" indent="-457200">
              <a:buFont typeface="Arial"/>
              <a:buChar char="•"/>
            </a:pPr>
            <a:endParaRPr lang="en-CA" b="0" dirty="0" smtClean="0"/>
          </a:p>
          <a:p>
            <a:pPr marL="457200" lvl="0" indent="-457200">
              <a:buFont typeface="Arial"/>
              <a:buChar char="•"/>
            </a:pPr>
            <a:endParaRPr lang="en-CA" b="0" dirty="0" smtClean="0"/>
          </a:p>
        </p:txBody>
      </p:sp>
    </p:spTree>
    <p:extLst>
      <p:ext uri="{BB962C8B-B14F-4D97-AF65-F5344CB8AC3E}">
        <p14:creationId xmlns:p14="http://schemas.microsoft.com/office/powerpoint/2010/main" val="446838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sz="2200" dirty="0" smtClean="0"/>
              <a:t>Project Procurement Management</a:t>
            </a:r>
            <a:endParaRPr lang="en-US" sz="2200" dirty="0" smtClean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762000" y="1219200"/>
            <a:ext cx="7620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Institute for Supply Management™ (ISM) </a:t>
            </a:r>
          </a:p>
          <a:p>
            <a:pPr lvl="1"/>
            <a:r>
              <a:rPr lang="en-US" dirty="0" smtClean="0"/>
              <a:t>The identification, acquisition, access, positioning, management of resources and related capabilities the organization needs or potentially needs in the attainment of its strategic objectives </a:t>
            </a:r>
            <a:endParaRPr lang="en-US" dirty="0"/>
          </a:p>
          <a:p>
            <a:pPr marL="57150" indent="0"/>
            <a:endParaRPr lang="en-US" dirty="0" smtClean="0"/>
          </a:p>
          <a:p>
            <a:pPr marL="57150" indent="0"/>
            <a:endParaRPr lang="en-US" dirty="0" smtClean="0"/>
          </a:p>
          <a:p>
            <a:pPr marL="57150" indent="0" algn="ctr"/>
            <a:r>
              <a:rPr lang="en-US" dirty="0" smtClean="0"/>
              <a:t>Procurement = External Supply</a:t>
            </a:r>
          </a:p>
          <a:p>
            <a:pPr lvl="1"/>
            <a:endParaRPr lang="en-US" dirty="0" smtClean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163131" y="5884048"/>
            <a:ext cx="329506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sz="1200" i="1" dirty="0">
                <a:latin typeface="Calibri" pitchFamily="34" charset="0"/>
              </a:rPr>
              <a:t>Source: Jan 2013 ISM WEB Site http//www.ism.ws</a:t>
            </a:r>
            <a:endParaRPr lang="en-CA" sz="1200" dirty="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  <a:latin typeface="Cambria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4406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sz="2200" dirty="0" smtClean="0"/>
              <a:t>Project Procurement Management</a:t>
            </a:r>
            <a:endParaRPr lang="en-US" sz="2200" dirty="0" smtClean="0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  <a:latin typeface="Cambria" pitchFamily="18" charset="0"/>
              </a:rPr>
              <a:t>Introduction</a:t>
            </a:r>
          </a:p>
        </p:txBody>
      </p:sp>
      <p:pic>
        <p:nvPicPr>
          <p:cNvPr id="7" name="Picture 2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7268" y="990600"/>
            <a:ext cx="73977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4440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477000" y="152400"/>
            <a:ext cx="1997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  <a:latin typeface="Cambria" pitchFamily="18" charset="0"/>
              </a:rPr>
              <a:t>Inputs</a:t>
            </a:r>
            <a:endParaRPr lang="en-CA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0" y="9144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en-CA" b="1" dirty="0" smtClean="0"/>
              <a:t>PMBOK Sixth Edition </a:t>
            </a:r>
            <a:r>
              <a:rPr lang="mr-IN" b="1" dirty="0" smtClean="0"/>
              <a:t>–</a:t>
            </a:r>
            <a:r>
              <a:rPr lang="en-CA" b="1" dirty="0" smtClean="0"/>
              <a:t> Procurement Management Processes:</a:t>
            </a:r>
          </a:p>
          <a:p>
            <a:pPr lvl="1">
              <a:buFont typeface="Arial"/>
              <a:buChar char="•"/>
            </a:pPr>
            <a:r>
              <a:rPr lang="en-CA" dirty="0"/>
              <a:t>12.1 Plan Procurement </a:t>
            </a:r>
            <a:r>
              <a:rPr lang="en-CA" dirty="0" smtClean="0"/>
              <a:t>Management</a:t>
            </a:r>
          </a:p>
          <a:p>
            <a:pPr lvl="2">
              <a:buFont typeface="Arial"/>
              <a:buChar char="•"/>
            </a:pPr>
            <a:r>
              <a:rPr lang="en-CA" dirty="0" smtClean="0"/>
              <a:t>The </a:t>
            </a:r>
            <a:r>
              <a:rPr lang="en-CA" dirty="0"/>
              <a:t>process of documenting project procurement decisions, specifying the approach, and identifying potential sellers.</a:t>
            </a:r>
          </a:p>
          <a:p>
            <a:pPr lvl="1">
              <a:buFont typeface="Arial"/>
              <a:buChar char="•"/>
            </a:pPr>
            <a:r>
              <a:rPr lang="en-CA" dirty="0"/>
              <a:t>12.2 Conduct </a:t>
            </a:r>
            <a:r>
              <a:rPr lang="en-CA" dirty="0" smtClean="0"/>
              <a:t>Procurements</a:t>
            </a:r>
          </a:p>
          <a:p>
            <a:pPr lvl="2">
              <a:buFont typeface="Arial"/>
              <a:buChar char="•"/>
            </a:pPr>
            <a:r>
              <a:rPr lang="en-CA" dirty="0" smtClean="0"/>
              <a:t>The </a:t>
            </a:r>
            <a:r>
              <a:rPr lang="en-CA" dirty="0"/>
              <a:t>process of obtaining seller responses, selecting a seller, and awarding a contract.</a:t>
            </a:r>
          </a:p>
          <a:p>
            <a:pPr lvl="1">
              <a:buFont typeface="Arial"/>
              <a:buChar char="•"/>
            </a:pPr>
            <a:r>
              <a:rPr lang="en-CA" dirty="0"/>
              <a:t>12.3 Control </a:t>
            </a:r>
            <a:r>
              <a:rPr lang="en-CA" dirty="0" smtClean="0"/>
              <a:t>Procurements</a:t>
            </a:r>
          </a:p>
          <a:p>
            <a:pPr lvl="2">
              <a:buFont typeface="Arial"/>
              <a:buChar char="•"/>
            </a:pPr>
            <a:r>
              <a:rPr lang="en-CA" dirty="0" smtClean="0"/>
              <a:t>The </a:t>
            </a:r>
            <a:r>
              <a:rPr lang="en-CA" dirty="0"/>
              <a:t>process of managing procurement relationships, monitoring contract performance, and making changes and corrections as appropriate.</a:t>
            </a:r>
          </a:p>
          <a:p>
            <a:pPr lvl="1">
              <a:buFont typeface="Arial"/>
              <a:buChar char="•"/>
            </a:pPr>
            <a:r>
              <a:rPr lang="mr-IN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r>
              <a:rPr lang="en-CA" dirty="0" smtClean="0">
                <a:solidFill>
                  <a:schemeClr val="bg1">
                    <a:lumMod val="75000"/>
                  </a:schemeClr>
                </a:solidFill>
              </a:rPr>
              <a:t> Close Procurement Phase</a:t>
            </a:r>
          </a:p>
          <a:p>
            <a:pPr lvl="2">
              <a:buFont typeface="Arial"/>
              <a:buChar char="•"/>
            </a:pPr>
            <a:r>
              <a:rPr lang="en-CA" dirty="0" smtClean="0">
                <a:solidFill>
                  <a:schemeClr val="bg1">
                    <a:lumMod val="75000"/>
                  </a:schemeClr>
                </a:solidFill>
              </a:rPr>
              <a:t>When all procurement is complete, review, complete, and close out all project documents pertaining to procurement.</a:t>
            </a:r>
          </a:p>
        </p:txBody>
      </p:sp>
      <p:sp>
        <p:nvSpPr>
          <p:cNvPr id="7" name="Rectangle 16"/>
          <p:cNvSpPr txBox="1">
            <a:spLocks/>
          </p:cNvSpPr>
          <p:nvPr/>
        </p:nvSpPr>
        <p:spPr bwMode="auto">
          <a:xfrm>
            <a:off x="838200" y="228600"/>
            <a:ext cx="55626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 smtClean="0"/>
              <a:t>Plan Procurement Management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282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171392"/>
              </p:ext>
            </p:extLst>
          </p:nvPr>
        </p:nvGraphicFramePr>
        <p:xfrm>
          <a:off x="304800" y="1295400"/>
          <a:ext cx="8610604" cy="450341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673112"/>
                <a:gridCol w="777673"/>
                <a:gridCol w="777673"/>
                <a:gridCol w="777673"/>
                <a:gridCol w="777673"/>
                <a:gridCol w="777673"/>
                <a:gridCol w="777673"/>
                <a:gridCol w="938435"/>
                <a:gridCol w="777673"/>
                <a:gridCol w="777673"/>
                <a:gridCol w="777673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mbria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50" b="0" dirty="0">
                          <a:solidFill>
                            <a:schemeClr val="tx1"/>
                          </a:solidFill>
                          <a:effectLst/>
                          <a:latin typeface="Cambria"/>
                          <a:ea typeface="Times New Roman"/>
                        </a:rPr>
                        <a:t>Project Integration Management</a:t>
                      </a:r>
                      <a:endParaRPr lang="en-US" sz="85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  <a:latin typeface="Cambria"/>
                          <a:ea typeface="Times New Roman"/>
                        </a:rPr>
                        <a:t>Project Scope Management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</a:rPr>
                        <a:t>Project </a:t>
                      </a:r>
                      <a:r>
                        <a:rPr lang="en-CA" sz="8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</a:rPr>
                        <a:t>Schedule</a:t>
                      </a:r>
                      <a:r>
                        <a:rPr lang="en-CA" sz="800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</a:rPr>
                        <a:t> </a:t>
                      </a:r>
                      <a:r>
                        <a:rPr lang="en-CA" sz="8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</a:rPr>
                        <a:t>Management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Cambria"/>
                          <a:ea typeface="Times New Roman"/>
                          <a:cs typeface="Cambria"/>
                        </a:rPr>
                        <a:t>Project Cost Management</a:t>
                      </a:r>
                      <a:endParaRPr lang="en-US" sz="800" b="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Cambri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Project Quality Management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</a:rPr>
                        <a:t>Project </a:t>
                      </a:r>
                      <a:r>
                        <a:rPr lang="en-CA" sz="800" b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</a:rPr>
                        <a:t>Resource </a:t>
                      </a:r>
                      <a:r>
                        <a:rPr lang="en-CA" sz="800" b="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</a:rPr>
                        <a:t>Management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  <a:latin typeface="Cambria"/>
                          <a:ea typeface="Times New Roman"/>
                        </a:rPr>
                        <a:t>Project Communications Management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  <a:latin typeface="Cambria"/>
                          <a:ea typeface="Times New Roman"/>
                        </a:rPr>
                        <a:t>Project Risk Management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b="1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Times New Roman"/>
                        </a:rPr>
                        <a:t>Project Procurement Management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mbria"/>
                          <a:ea typeface="Times New Roman"/>
                        </a:rPr>
                        <a:t>Project Stakeholder Management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mbria"/>
                          <a:ea typeface="Times New Roman"/>
                        </a:rPr>
                        <a:t>Initiating Process Group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smtClean="0">
                          <a:solidFill>
                            <a:schemeClr val="tx1"/>
                          </a:solidFill>
                          <a:effectLst/>
                          <a:latin typeface="Cambria"/>
                          <a:ea typeface="Times New Roman"/>
                        </a:rPr>
                        <a:t>-Develop 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  <a:latin typeface="Cambria"/>
                          <a:ea typeface="Times New Roman"/>
                        </a:rPr>
                        <a:t>Project Charter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mbria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mbria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mbria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mbria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mbria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mbria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-Identify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Stakeholders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mbria"/>
                          <a:ea typeface="Times New Roman"/>
                        </a:rPr>
                        <a:t>Planning Process Group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smtClean="0">
                          <a:solidFill>
                            <a:schemeClr val="tx1"/>
                          </a:solidFill>
                          <a:effectLst/>
                          <a:latin typeface="Cambria"/>
                          <a:ea typeface="Times New Roman"/>
                        </a:rPr>
                        <a:t>-Develop 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  <a:latin typeface="Cambria"/>
                          <a:ea typeface="Times New Roman"/>
                        </a:rPr>
                        <a:t>Project Management Plan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</a:rPr>
                        <a:t>-Plan </a:t>
                      </a:r>
                      <a:r>
                        <a:rPr lang="en-CA" sz="8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</a:rPr>
                        <a:t>Scope </a:t>
                      </a:r>
                      <a:r>
                        <a:rPr lang="en-CA" sz="8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</a:rPr>
                        <a:t>Management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-Collect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Requirements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-Define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Scope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-Create WBS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solidFill>
                            <a:schemeClr val="tx1"/>
                          </a:solidFill>
                          <a:effectLst/>
                          <a:latin typeface="Cambria"/>
                          <a:ea typeface="Times New Roman"/>
                        </a:rPr>
                        <a:t>-Plan </a:t>
                      </a:r>
                      <a:r>
                        <a:rPr lang="en-CA" sz="800" dirty="0">
                          <a:solidFill>
                            <a:schemeClr val="tx1"/>
                          </a:solidFill>
                          <a:effectLst/>
                          <a:latin typeface="Cambria"/>
                          <a:ea typeface="Times New Roman"/>
                        </a:rPr>
                        <a:t>Schedule Management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-Define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Activities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-Sequence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Activities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-Estimate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Activity Durations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-Develop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Schedule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smtClean="0">
                          <a:solidFill>
                            <a:schemeClr val="tx1"/>
                          </a:solidFill>
                          <a:effectLst/>
                          <a:latin typeface="Cambria"/>
                          <a:ea typeface="Times New Roman"/>
                        </a:rPr>
                        <a:t>-Plan 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  <a:latin typeface="Cambria"/>
                          <a:ea typeface="Times New Roman"/>
                        </a:rPr>
                        <a:t>Cost </a:t>
                      </a:r>
                      <a:r>
                        <a:rPr lang="en-CA" sz="800" kern="1200" dirty="0">
                          <a:solidFill>
                            <a:schemeClr val="tx1"/>
                          </a:solidFill>
                          <a:effectLst/>
                          <a:latin typeface="Cambria"/>
                          <a:ea typeface="Times New Roman"/>
                          <a:cs typeface="+mn-cs"/>
                        </a:rPr>
                        <a:t>Management</a:t>
                      </a:r>
                      <a:endParaRPr lang="en-US" sz="800" kern="12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+mn-cs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-Estimate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Costs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-Determine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Budget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-Plan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Quality Management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</a:t>
                      </a:r>
                      <a:r>
                        <a:rPr lang="en-CA" sz="800" b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</a:rPr>
                        <a:t>Plan Resource Management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CA" sz="800" dirty="0" smtClean="0">
                        <a:effectLst/>
                        <a:latin typeface="Cambria"/>
                        <a:ea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-Estimate Activity Resources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-Plan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Communications Management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-Plan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Risk Management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-Identify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Risks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-Perform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Qualitative Risk Analysis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-Perform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Quantitative Risk Analysis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-Plan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Risk Responses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</a:t>
                      </a:r>
                      <a:r>
                        <a:rPr lang="en-CA" sz="800" b="1" dirty="0" smtClean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Times New Roman"/>
                        </a:rPr>
                        <a:t>Plan </a:t>
                      </a:r>
                      <a:r>
                        <a:rPr lang="en-CA" sz="800" b="1" dirty="0">
                          <a:solidFill>
                            <a:srgbClr val="FF0000"/>
                          </a:solidFill>
                          <a:effectLst/>
                          <a:latin typeface="Cambria"/>
                          <a:ea typeface="Times New Roman"/>
                        </a:rPr>
                        <a:t>Procurement Management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-Plan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Stakeholder </a:t>
                      </a: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Engagement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mbria"/>
                          <a:ea typeface="Times New Roman"/>
                        </a:rPr>
                        <a:t>Executing Process Group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</a:rPr>
                        <a:t>-Direct </a:t>
                      </a:r>
                      <a:r>
                        <a:rPr lang="en-CA" sz="800" b="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</a:rPr>
                        <a:t>and Manage Project </a:t>
                      </a:r>
                      <a:r>
                        <a:rPr lang="en-CA" sz="800" b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</a:rPr>
                        <a:t>Work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CA" sz="200" b="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</a:rPr>
                        <a:t>-Manage Project Knowledge</a:t>
                      </a: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CA" sz="800" b="0" dirty="0" smtClean="0">
                        <a:solidFill>
                          <a:srgbClr val="000000"/>
                        </a:solidFill>
                        <a:effectLst/>
                        <a:latin typeface="Cambria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mbria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mbria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mbria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-Manage</a:t>
                      </a:r>
                      <a:r>
                        <a:rPr lang="en-CA" sz="800" baseline="0" dirty="0" smtClean="0">
                          <a:effectLst/>
                          <a:latin typeface="Cambria"/>
                          <a:ea typeface="Times New Roman"/>
                        </a:rPr>
                        <a:t> </a:t>
                      </a: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Quality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-Acquire Resources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-Develop Team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-Manage Team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</a:rPr>
                        <a:t>-Manage </a:t>
                      </a:r>
                      <a:r>
                        <a:rPr lang="en-CA" sz="800" b="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</a:rPr>
                        <a:t>Communications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-Implement Risk Responses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-Conduct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Procurement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-Manage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Stakeholder Engagement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mbria"/>
                          <a:ea typeface="Times New Roman"/>
                        </a:rPr>
                        <a:t>Monitoring and Controlling Process Group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smtClean="0">
                          <a:solidFill>
                            <a:schemeClr val="tx1"/>
                          </a:solidFill>
                          <a:effectLst/>
                          <a:latin typeface="Cambria"/>
                          <a:ea typeface="Times New Roman"/>
                        </a:rPr>
                        <a:t>-Monitor 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  <a:latin typeface="Cambria"/>
                          <a:ea typeface="Times New Roman"/>
                        </a:rPr>
                        <a:t>and Control Project Work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</a:rPr>
                        <a:t>-Perform </a:t>
                      </a:r>
                      <a:r>
                        <a:rPr lang="en-CA" sz="800" b="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</a:rPr>
                        <a:t>Integrated Change Control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-Validate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Scope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-Control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Scope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-Control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Schedule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-Control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Cost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-Control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Quality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-</a:t>
                      </a: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Control Resources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-Monitor</a:t>
                      </a:r>
                      <a:r>
                        <a:rPr lang="en-CA" sz="800" baseline="0" dirty="0" smtClean="0">
                          <a:effectLst/>
                          <a:latin typeface="Cambria"/>
                          <a:ea typeface="Times New Roman"/>
                        </a:rPr>
                        <a:t> </a:t>
                      </a: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Communications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-Monitor</a:t>
                      </a:r>
                      <a:r>
                        <a:rPr lang="en-CA" sz="800" baseline="0" dirty="0" smtClean="0">
                          <a:effectLst/>
                          <a:latin typeface="Cambria"/>
                          <a:ea typeface="Times New Roman"/>
                        </a:rPr>
                        <a:t> </a:t>
                      </a: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Risks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-Control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Procurement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 smtClean="0">
                          <a:effectLst/>
                          <a:latin typeface="Cambria"/>
                          <a:ea typeface="Times New Roman"/>
                        </a:rPr>
                        <a:t>-Monitor </a:t>
                      </a: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Stakeholder Engagement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mbria"/>
                          <a:ea typeface="Times New Roman"/>
                        </a:rPr>
                        <a:t>Closing Process Group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</a:rPr>
                        <a:t>-Close </a:t>
                      </a:r>
                      <a:r>
                        <a:rPr lang="en-CA" sz="800" b="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</a:rPr>
                        <a:t>Project or Phase</a:t>
                      </a:r>
                      <a:endParaRPr lang="en-US" sz="1200" b="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mbria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mbria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mbria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mbria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mbria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>
                          <a:effectLst/>
                          <a:latin typeface="Cambria"/>
                          <a:ea typeface="Times New Roman"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  <a:latin typeface="Cambria"/>
                          <a:ea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2000" y="838200"/>
            <a:ext cx="757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Project Management Process Group and Knowledge Area Mapping </a:t>
            </a:r>
            <a:endParaRPr lang="en-US" b="1" dirty="0"/>
          </a:p>
        </p:txBody>
      </p:sp>
      <p:sp>
        <p:nvSpPr>
          <p:cNvPr id="11" name="Text Box 93"/>
          <p:cNvSpPr txBox="1">
            <a:spLocks noChangeArrowheads="1"/>
          </p:cNvSpPr>
          <p:nvPr/>
        </p:nvSpPr>
        <p:spPr bwMode="auto">
          <a:xfrm>
            <a:off x="3048000" y="6400800"/>
            <a:ext cx="4648200" cy="277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CA" sz="1200" i="1" dirty="0">
                <a:latin typeface="Calibri" pitchFamily="34" charset="0"/>
              </a:rPr>
              <a:t>PMBOK® Guide</a:t>
            </a:r>
            <a:r>
              <a:rPr lang="en-CA" sz="1200" dirty="0">
                <a:latin typeface="Calibri" pitchFamily="34" charset="0"/>
              </a:rPr>
              <a:t>, </a:t>
            </a:r>
            <a:r>
              <a:rPr lang="en-CA" sz="1200" dirty="0" smtClean="0">
                <a:latin typeface="Calibri" pitchFamily="34" charset="0"/>
              </a:rPr>
              <a:t>6</a:t>
            </a:r>
            <a:r>
              <a:rPr lang="en-CA" sz="1200" baseline="30000" dirty="0" smtClean="0">
                <a:latin typeface="Calibri" pitchFamily="34" charset="0"/>
              </a:rPr>
              <a:t>th</a:t>
            </a:r>
            <a:r>
              <a:rPr lang="en-CA" sz="1200" dirty="0" smtClean="0">
                <a:latin typeface="Calibri" pitchFamily="34" charset="0"/>
              </a:rPr>
              <a:t> </a:t>
            </a:r>
            <a:r>
              <a:rPr lang="en-CA" sz="1200" dirty="0">
                <a:latin typeface="Calibri" pitchFamily="34" charset="0"/>
              </a:rPr>
              <a:t>Edition, Table </a:t>
            </a:r>
            <a:r>
              <a:rPr lang="en-CA" sz="1200" dirty="0" smtClean="0">
                <a:latin typeface="Calibri" pitchFamily="34" charset="0"/>
              </a:rPr>
              <a:t>1-4, </a:t>
            </a:r>
            <a:r>
              <a:rPr lang="en-CA" sz="1200" dirty="0">
                <a:latin typeface="Calibri" pitchFamily="34" charset="0"/>
              </a:rPr>
              <a:t>p. </a:t>
            </a:r>
            <a:r>
              <a:rPr lang="en-CA" sz="1200" dirty="0" smtClean="0">
                <a:latin typeface="Calibri" pitchFamily="34" charset="0"/>
              </a:rPr>
              <a:t>25</a:t>
            </a:r>
            <a:endParaRPr lang="en-CA" sz="1200" dirty="0">
              <a:latin typeface="Calibri" pitchFamily="34" charset="0"/>
            </a:endParaRPr>
          </a:p>
        </p:txBody>
      </p:sp>
      <p:sp>
        <p:nvSpPr>
          <p:cNvPr id="8" name="Rectangle 16"/>
          <p:cNvSpPr txBox="1">
            <a:spLocks/>
          </p:cNvSpPr>
          <p:nvPr/>
        </p:nvSpPr>
        <p:spPr bwMode="auto">
          <a:xfrm>
            <a:off x="838200" y="228600"/>
            <a:ext cx="55626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 smtClean="0"/>
              <a:t>Project Procurement Management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699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 smtClean="0"/>
              <a:t>Plan Procurement Management</a:t>
            </a:r>
            <a:endParaRPr lang="en-US" dirty="0" smtClean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762000" y="1219200"/>
            <a:ext cx="7620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charset="0"/>
              <a:buNone/>
            </a:pPr>
            <a:r>
              <a:rPr lang="en-CA" dirty="0" smtClean="0"/>
              <a:t>Plan Procurement Management</a:t>
            </a:r>
          </a:p>
          <a:p>
            <a:pPr lvl="1">
              <a:buFont typeface="Arial"/>
              <a:buChar char="•"/>
            </a:pPr>
            <a:r>
              <a:rPr lang="en-CA" dirty="0" smtClean="0"/>
              <a:t>Is the process of documenting the project procurement decisions, as well as determining the approach that will be taken to identify potential sellers.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 bwMode="auto">
          <a:xfrm>
            <a:off x="838200" y="3429000"/>
            <a:ext cx="7620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dirty="0" smtClean="0"/>
              <a:t>Key Benefit </a:t>
            </a:r>
          </a:p>
          <a:p>
            <a:pPr lvl="1">
              <a:buFont typeface="Arial"/>
              <a:buChar char="•"/>
            </a:pPr>
            <a:r>
              <a:rPr lang="en-CA" dirty="0" smtClean="0"/>
              <a:t>It determines whether to acquire the needed goods or services from outside the project as well as how to go about acquiring these resources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439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  <a:latin typeface="Cambria" pitchFamily="18" charset="0"/>
              </a:rPr>
              <a:t>Process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28600" y="1905000"/>
            <a:ext cx="8915400" cy="4391026"/>
            <a:chOff x="144" y="1200"/>
            <a:chExt cx="5616" cy="2766"/>
          </a:xfrm>
        </p:grpSpPr>
        <p:sp>
          <p:nvSpPr>
            <p:cNvPr id="5" name="AutoShape 21"/>
            <p:cNvSpPr>
              <a:spLocks noChangeArrowheads="1"/>
            </p:cNvSpPr>
            <p:nvPr/>
          </p:nvSpPr>
          <p:spPr bwMode="auto">
            <a:xfrm>
              <a:off x="144" y="1440"/>
              <a:ext cx="5616" cy="1104"/>
            </a:xfrm>
            <a:prstGeom prst="rightArrow">
              <a:avLst>
                <a:gd name="adj1" fmla="val 61278"/>
                <a:gd name="adj2" fmla="val 16603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6" name="AutoShape 12"/>
            <p:cNvSpPr>
              <a:spLocks noChangeArrowheads="1"/>
            </p:cNvSpPr>
            <p:nvPr/>
          </p:nvSpPr>
          <p:spPr bwMode="auto">
            <a:xfrm>
              <a:off x="288" y="1296"/>
              <a:ext cx="1680" cy="225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3840" y="1296"/>
              <a:ext cx="1680" cy="225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2064" y="1296"/>
              <a:ext cx="1680" cy="225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9" name="AutoShape 23"/>
            <p:cNvSpPr>
              <a:spLocks noChangeArrowheads="1"/>
            </p:cNvSpPr>
            <p:nvPr/>
          </p:nvSpPr>
          <p:spPr bwMode="auto">
            <a:xfrm rot="-5400000">
              <a:off x="888" y="600"/>
              <a:ext cx="480" cy="1680"/>
            </a:xfrm>
            <a:prstGeom prst="flowChartDelay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0" name="AutoShape 24"/>
            <p:cNvSpPr>
              <a:spLocks noChangeArrowheads="1"/>
            </p:cNvSpPr>
            <p:nvPr/>
          </p:nvSpPr>
          <p:spPr bwMode="auto">
            <a:xfrm rot="-5400000">
              <a:off x="2664" y="600"/>
              <a:ext cx="480" cy="1680"/>
            </a:xfrm>
            <a:prstGeom prst="flowChartDelay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1" name="AutoShape 25"/>
            <p:cNvSpPr>
              <a:spLocks noChangeArrowheads="1"/>
            </p:cNvSpPr>
            <p:nvPr/>
          </p:nvSpPr>
          <p:spPr bwMode="auto">
            <a:xfrm rot="-5400000">
              <a:off x="4440" y="600"/>
              <a:ext cx="480" cy="1680"/>
            </a:xfrm>
            <a:prstGeom prst="flowChartDelay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288" y="1440"/>
              <a:ext cx="1632" cy="1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 algn="ctr"/>
              <a:r>
                <a:rPr lang="en-US" sz="2000" b="1" dirty="0" smtClean="0">
                  <a:solidFill>
                    <a:schemeClr val="bg1"/>
                  </a:solidFill>
                </a:rPr>
                <a:t>Inputs</a:t>
              </a:r>
              <a:endParaRPr lang="en-US" sz="1200" dirty="0">
                <a:solidFill>
                  <a:schemeClr val="bg1"/>
                </a:solidFill>
              </a:endParaRPr>
            </a:p>
            <a:p>
              <a:pPr marL="342900" indent="-342900"/>
              <a:endParaRPr lang="en-US" sz="1200" dirty="0">
                <a:solidFill>
                  <a:schemeClr val="bg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Project charter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Business documents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Project management plan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Project documents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Enterprise environmental factors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Organizational process assets</a:t>
              </a:r>
              <a:endParaRPr lang="en-CA" sz="1200" dirty="0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064" y="1440"/>
              <a:ext cx="1680" cy="1728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2000" b="1" dirty="0">
                  <a:solidFill>
                    <a:schemeClr val="bg1"/>
                  </a:solidFill>
                </a:rPr>
                <a:t>Tools &amp; Techniques</a:t>
              </a:r>
            </a:p>
            <a:p>
              <a:pPr marL="342900" indent="-342900"/>
              <a:endParaRPr lang="en-US" sz="12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Expert </a:t>
              </a:r>
              <a:r>
                <a:rPr lang="en-US" sz="1200" dirty="0"/>
                <a:t>judgment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Data gathering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Data analysis</a:t>
              </a:r>
              <a:endParaRPr lang="en-US" sz="12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Source selection analysis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Meetings</a:t>
              </a:r>
              <a:endParaRPr lang="en-US" sz="1200" dirty="0"/>
            </a:p>
            <a:p>
              <a:pPr marL="342900" indent="-342900"/>
              <a:endParaRPr lang="en-US" sz="1200" dirty="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888" y="1344"/>
              <a:ext cx="1584" cy="1728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342900" indent="-342900" algn="ctr"/>
              <a:r>
                <a:rPr lang="en-US" sz="2000" b="1" dirty="0">
                  <a:solidFill>
                    <a:schemeClr val="bg1"/>
                  </a:solidFill>
                </a:rPr>
                <a:t>Outputs</a:t>
              </a:r>
            </a:p>
            <a:p>
              <a:pPr marL="342900" indent="-342900"/>
              <a:endParaRPr lang="en-US" sz="2000" b="1" dirty="0">
                <a:solidFill>
                  <a:schemeClr val="bg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Procurement management plan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Procurement strategy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Bid documents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Procurement statement of work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Source selection criteria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Make-or-buy decisions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Independent cost estimates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Change requests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Project documents updates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 smtClean="0"/>
                <a:t>Organizational process assets updates</a:t>
              </a:r>
              <a:endParaRPr lang="en-US" sz="1200" dirty="0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456" y="3792"/>
              <a:ext cx="218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CA" sz="1200" i="1" dirty="0">
                  <a:latin typeface="+mn-lt"/>
                </a:rPr>
                <a:t>PMBOK® Guide</a:t>
              </a:r>
              <a:r>
                <a:rPr lang="en-CA" sz="1200" dirty="0">
                  <a:latin typeface="+mn-lt"/>
                </a:rPr>
                <a:t>, 6</a:t>
              </a:r>
              <a:r>
                <a:rPr lang="en-CA" sz="1200" baseline="30000" dirty="0" smtClean="0">
                  <a:latin typeface="+mn-lt"/>
                </a:rPr>
                <a:t>th</a:t>
              </a:r>
              <a:r>
                <a:rPr lang="en-CA" sz="1200" dirty="0" smtClean="0">
                  <a:latin typeface="+mn-lt"/>
                </a:rPr>
                <a:t> </a:t>
              </a:r>
              <a:r>
                <a:rPr lang="en-CA" sz="1200" dirty="0">
                  <a:latin typeface="+mn-lt"/>
                </a:rPr>
                <a:t>Edition, Figure </a:t>
              </a:r>
              <a:r>
                <a:rPr lang="en-CA" sz="1200" dirty="0" smtClean="0">
                  <a:latin typeface="+mn-lt"/>
                </a:rPr>
                <a:t>12-2, </a:t>
              </a:r>
              <a:r>
                <a:rPr lang="en-CA" sz="1200" dirty="0">
                  <a:latin typeface="+mn-lt"/>
                </a:rPr>
                <a:t>p. </a:t>
              </a:r>
              <a:r>
                <a:rPr lang="en-CA" sz="1200" dirty="0" smtClean="0">
                  <a:latin typeface="+mn-lt"/>
                </a:rPr>
                <a:t>466</a:t>
              </a:r>
              <a:endParaRPr lang="en-CA" sz="1200" dirty="0">
                <a:latin typeface="+mn-lt"/>
              </a:endParaRPr>
            </a:p>
          </p:txBody>
        </p:sp>
      </p:grpSp>
      <p:sp>
        <p:nvSpPr>
          <p:cNvPr id="16" name="Rectangle 16"/>
          <p:cNvSpPr txBox="1">
            <a:spLocks/>
          </p:cNvSpPr>
          <p:nvPr/>
        </p:nvSpPr>
        <p:spPr bwMode="auto">
          <a:xfrm>
            <a:off x="838200" y="228600"/>
            <a:ext cx="55626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dirty="0" smtClean="0"/>
              <a:t>Plan Procurement Management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1143000"/>
            <a:ext cx="478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Plan Procurement Management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853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  <a:latin typeface="Cambria" pitchFamily="18" charset="0"/>
              </a:rPr>
              <a:t>Objectives</a:t>
            </a:r>
            <a:endParaRPr lang="en-CA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sz="2200" dirty="0" smtClean="0"/>
              <a:t>Project Procurement Management</a:t>
            </a:r>
            <a:endParaRPr lang="en-US" sz="2200" dirty="0" smtClean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6096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CA" dirty="0" smtClean="0"/>
              <a:t>Procurement</a:t>
            </a:r>
            <a:r>
              <a:rPr lang="en-CA" dirty="0"/>
              <a:t> </a:t>
            </a:r>
            <a:r>
              <a:rPr lang="en-CA" dirty="0" smtClean="0"/>
              <a:t>is: </a:t>
            </a:r>
          </a:p>
          <a:p>
            <a:pPr marL="0" indent="0"/>
            <a:endParaRPr lang="en-CA" sz="1000" dirty="0" smtClean="0"/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External goods and services</a:t>
            </a:r>
          </a:p>
          <a:p>
            <a:pPr marL="457200" lvl="0" indent="-457200">
              <a:buFont typeface="Arial"/>
              <a:buChar char="•"/>
            </a:pPr>
            <a:endParaRPr lang="en-CA" b="0" dirty="0"/>
          </a:p>
          <a:p>
            <a:pPr marL="857250" lvl="1" indent="-457200">
              <a:buFont typeface="Arial"/>
              <a:buChar char="•"/>
            </a:pPr>
            <a:r>
              <a:rPr lang="en-CA" b="0" dirty="0" smtClean="0"/>
              <a:t>Labour (Human Resources)</a:t>
            </a:r>
          </a:p>
          <a:p>
            <a:pPr marL="857250" lvl="1" indent="-457200">
              <a:buFont typeface="Arial"/>
              <a:buChar char="•"/>
            </a:pPr>
            <a:r>
              <a:rPr lang="en-CA" b="0" dirty="0" smtClean="0"/>
              <a:t>Tools</a:t>
            </a:r>
          </a:p>
          <a:p>
            <a:pPr marL="857250" lvl="1" indent="-457200">
              <a:buFont typeface="Arial"/>
              <a:buChar char="•"/>
            </a:pPr>
            <a:r>
              <a:rPr lang="en-CA" b="0" dirty="0" smtClean="0"/>
              <a:t>Raw Materials</a:t>
            </a:r>
          </a:p>
          <a:p>
            <a:pPr marL="857250" lvl="1" indent="-457200">
              <a:buFont typeface="Arial"/>
              <a:buChar char="•"/>
            </a:pPr>
            <a:r>
              <a:rPr lang="en-CA" b="0" dirty="0" smtClean="0"/>
              <a:t>Finished Products</a:t>
            </a:r>
          </a:p>
          <a:p>
            <a:pPr marL="857250" lvl="1" indent="-457200">
              <a:buFont typeface="Arial"/>
              <a:buChar char="•"/>
            </a:pPr>
            <a:r>
              <a:rPr lang="en-CA" b="0" dirty="0" smtClean="0"/>
              <a:t>Services </a:t>
            </a:r>
          </a:p>
          <a:p>
            <a:pPr marL="857250" lvl="1" indent="-457200">
              <a:buFont typeface="Arial"/>
              <a:buChar char="•"/>
            </a:pPr>
            <a:r>
              <a:rPr lang="en-CA" dirty="0" smtClean="0"/>
              <a:t>Utilities</a:t>
            </a:r>
          </a:p>
          <a:p>
            <a:pPr marL="857250" lvl="1" indent="-457200">
              <a:buFont typeface="Arial"/>
              <a:buChar char="•"/>
            </a:pPr>
            <a:r>
              <a:rPr lang="en-CA" b="0" dirty="0" smtClean="0"/>
              <a:t>Anything from a 3</a:t>
            </a:r>
            <a:r>
              <a:rPr lang="en-CA" b="0" baseline="30000" dirty="0" smtClean="0"/>
              <a:t>rd</a:t>
            </a:r>
            <a:r>
              <a:rPr lang="en-CA" b="0" dirty="0" smtClean="0"/>
              <a:t> party source (outside the client</a:t>
            </a:r>
            <a:r>
              <a:rPr lang="en-CA" dirty="0"/>
              <a:t> </a:t>
            </a:r>
            <a:r>
              <a:rPr lang="en-CA" dirty="0" smtClean="0"/>
              <a:t>and </a:t>
            </a:r>
            <a:r>
              <a:rPr lang="en-CA" b="0" dirty="0" smtClean="0"/>
              <a:t>outside your organization) </a:t>
            </a:r>
          </a:p>
        </p:txBody>
      </p:sp>
    </p:spTree>
    <p:extLst>
      <p:ext uri="{BB962C8B-B14F-4D97-AF65-F5344CB8AC3E}">
        <p14:creationId xmlns:p14="http://schemas.microsoft.com/office/powerpoint/2010/main" val="14861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  <a:latin typeface="Cambria" pitchFamily="18" charset="0"/>
              </a:rPr>
              <a:t>Objectives</a:t>
            </a:r>
            <a:endParaRPr lang="en-CA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sz="2200" dirty="0" smtClean="0"/>
              <a:t>Project Procurement Management</a:t>
            </a:r>
            <a:endParaRPr lang="en-US" sz="2200" dirty="0" smtClean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6096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CA" dirty="0" smtClean="0"/>
              <a:t>Internal resources, goods, and services are: </a:t>
            </a:r>
          </a:p>
          <a:p>
            <a:pPr marL="0" indent="0"/>
            <a:endParaRPr lang="en-CA" sz="1000" dirty="0" smtClean="0"/>
          </a:p>
          <a:p>
            <a:pPr marL="457200" lvl="0" indent="-457200">
              <a:buFont typeface="Arial"/>
              <a:buChar char="•"/>
            </a:pPr>
            <a:r>
              <a:rPr lang="en-CA" b="0" dirty="0"/>
              <a:t>N</a:t>
            </a:r>
            <a:r>
              <a:rPr lang="en-CA" b="0" dirty="0" smtClean="0"/>
              <a:t>ot procured</a:t>
            </a:r>
          </a:p>
          <a:p>
            <a:pPr marL="457200" lvl="0" indent="-457200">
              <a:buFont typeface="Arial"/>
              <a:buChar char="•"/>
            </a:pPr>
            <a:r>
              <a:rPr lang="en-CA" b="0" dirty="0"/>
              <a:t>M</a:t>
            </a:r>
            <a:r>
              <a:rPr lang="en-CA" b="0" dirty="0" smtClean="0"/>
              <a:t>anaged by all the other PMP processes</a:t>
            </a:r>
          </a:p>
          <a:p>
            <a:pPr marL="457200" lvl="0" indent="-457200">
              <a:buFont typeface="Arial"/>
              <a:buChar char="•"/>
            </a:pPr>
            <a:endParaRPr lang="en-CA" b="0" dirty="0"/>
          </a:p>
        </p:txBody>
      </p:sp>
    </p:spTree>
    <p:extLst>
      <p:ext uri="{BB962C8B-B14F-4D97-AF65-F5344CB8AC3E}">
        <p14:creationId xmlns:p14="http://schemas.microsoft.com/office/powerpoint/2010/main" val="423649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  <a:latin typeface="Cambria" pitchFamily="18" charset="0"/>
              </a:rPr>
              <a:t>Objectives</a:t>
            </a:r>
            <a:endParaRPr lang="en-CA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sz="2200" dirty="0" smtClean="0"/>
              <a:t>Project Procurement Management</a:t>
            </a:r>
            <a:endParaRPr lang="en-US" sz="2200" dirty="0" smtClean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6096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CA" dirty="0" smtClean="0"/>
              <a:t>Procurement</a:t>
            </a:r>
            <a:r>
              <a:rPr lang="en-CA" dirty="0"/>
              <a:t> </a:t>
            </a:r>
            <a:r>
              <a:rPr lang="en-CA" dirty="0" smtClean="0"/>
              <a:t>is: </a:t>
            </a:r>
          </a:p>
          <a:p>
            <a:pPr marL="0" indent="0"/>
            <a:endParaRPr lang="en-CA" sz="1000" dirty="0" smtClean="0"/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Sourcing and finding</a:t>
            </a:r>
          </a:p>
          <a:p>
            <a:pPr marL="457200" lvl="0" indent="-457200">
              <a:buFont typeface="Arial"/>
              <a:buChar char="•"/>
            </a:pPr>
            <a:endParaRPr lang="en-CA" b="0" dirty="0"/>
          </a:p>
          <a:p>
            <a:pPr marL="857250" lvl="1" indent="-457200">
              <a:buFont typeface="Arial"/>
              <a:buChar char="•"/>
            </a:pPr>
            <a:r>
              <a:rPr lang="en-CA" b="0" dirty="0" smtClean="0"/>
              <a:t>How do you determine where good and services that meet your project’s requirements can be sourced from?</a:t>
            </a:r>
          </a:p>
        </p:txBody>
      </p:sp>
    </p:spTree>
    <p:extLst>
      <p:ext uri="{BB962C8B-B14F-4D97-AF65-F5344CB8AC3E}">
        <p14:creationId xmlns:p14="http://schemas.microsoft.com/office/powerpoint/2010/main" val="46818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  <a:latin typeface="Cambria" pitchFamily="18" charset="0"/>
              </a:rPr>
              <a:t>Objectives</a:t>
            </a:r>
            <a:endParaRPr lang="en-CA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sz="2200" dirty="0" smtClean="0"/>
              <a:t>Project Procurement Management</a:t>
            </a:r>
            <a:endParaRPr lang="en-US" sz="2200" dirty="0" smtClean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6096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CA" dirty="0" smtClean="0"/>
              <a:t>Procurement</a:t>
            </a:r>
            <a:r>
              <a:rPr lang="en-CA" dirty="0"/>
              <a:t> </a:t>
            </a:r>
            <a:r>
              <a:rPr lang="en-CA" dirty="0" smtClean="0"/>
              <a:t>is: </a:t>
            </a:r>
          </a:p>
          <a:p>
            <a:pPr marL="0" indent="0"/>
            <a:endParaRPr lang="en-CA" sz="1000" dirty="0" smtClean="0"/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Negotiating and agreeing to terms and conditions</a:t>
            </a:r>
          </a:p>
          <a:p>
            <a:pPr marL="457200" lvl="0" indent="-457200">
              <a:buFont typeface="Arial"/>
              <a:buChar char="•"/>
            </a:pPr>
            <a:endParaRPr lang="en-CA" b="0" dirty="0"/>
          </a:p>
          <a:p>
            <a:pPr marL="857250" lvl="1" indent="-457200">
              <a:buFont typeface="Arial"/>
              <a:buChar char="•"/>
            </a:pPr>
            <a:r>
              <a:rPr lang="en-CA" b="0" dirty="0" smtClean="0"/>
              <a:t>Even buying commodity supplies requires agreement to the pre-existing terms of the supplier.</a:t>
            </a:r>
          </a:p>
          <a:p>
            <a:pPr marL="857250" lvl="1" indent="-457200">
              <a:buFont typeface="Arial"/>
              <a:buChar char="•"/>
            </a:pPr>
            <a:endParaRPr lang="en-CA" b="0" dirty="0"/>
          </a:p>
          <a:p>
            <a:pPr marL="857250" lvl="1" indent="-457200">
              <a:buFont typeface="Arial"/>
              <a:buChar char="•"/>
            </a:pPr>
            <a:r>
              <a:rPr lang="en-CA" b="0" dirty="0" smtClean="0"/>
              <a:t>Specialized goods and services often requires negotiated terms or custom quoted terms.</a:t>
            </a:r>
          </a:p>
        </p:txBody>
      </p:sp>
    </p:spTree>
    <p:extLst>
      <p:ext uri="{BB962C8B-B14F-4D97-AF65-F5344CB8AC3E}">
        <p14:creationId xmlns:p14="http://schemas.microsoft.com/office/powerpoint/2010/main" val="3163193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  <a:latin typeface="Cambria" pitchFamily="18" charset="0"/>
              </a:rPr>
              <a:t>Objectives</a:t>
            </a:r>
            <a:endParaRPr lang="en-CA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sz="2200" dirty="0" smtClean="0"/>
              <a:t>Project Procurement Management</a:t>
            </a:r>
            <a:endParaRPr lang="en-US" sz="2200" dirty="0" smtClean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6096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CA" dirty="0" smtClean="0"/>
              <a:t>Commodity supplies: </a:t>
            </a:r>
          </a:p>
          <a:p>
            <a:pPr marL="0" lvl="0" indent="0"/>
            <a:endParaRPr lang="en-CA" b="0" dirty="0"/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COTS </a:t>
            </a:r>
            <a:r>
              <a:rPr lang="mr-IN" b="0" dirty="0" smtClean="0"/>
              <a:t>–</a:t>
            </a:r>
            <a:r>
              <a:rPr lang="en-CA" b="0" dirty="0" smtClean="0"/>
              <a:t> Commercial Off The Shelf</a:t>
            </a:r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Buy from a retail store</a:t>
            </a:r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Buy from a wholesaler or distributer </a:t>
            </a:r>
          </a:p>
          <a:p>
            <a:pPr marL="457200" lvl="0" indent="-457200">
              <a:buFont typeface="Arial"/>
              <a:buChar char="•"/>
            </a:pPr>
            <a:endParaRPr lang="en-CA" b="0" dirty="0" smtClean="0"/>
          </a:p>
          <a:p>
            <a:pPr marL="0" lvl="0" indent="0"/>
            <a:r>
              <a:rPr lang="en-CA" b="0" dirty="0" smtClean="0"/>
              <a:t>Terms:</a:t>
            </a:r>
            <a:endParaRPr lang="en-CA" b="0" dirty="0"/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Pre-existing terms, usually industry standard store policies or manufacturer terms. </a:t>
            </a:r>
          </a:p>
          <a:p>
            <a:pPr marL="457200" lvl="0" indent="-457200">
              <a:buFont typeface="Arial"/>
              <a:buChar char="•"/>
            </a:pPr>
            <a:r>
              <a:rPr lang="en-CA" b="0" dirty="0"/>
              <a:t>W</a:t>
            </a:r>
            <a:r>
              <a:rPr lang="en-CA" b="0" dirty="0" smtClean="0"/>
              <a:t>arranty, return, etc.</a:t>
            </a:r>
          </a:p>
        </p:txBody>
      </p:sp>
    </p:spTree>
    <p:extLst>
      <p:ext uri="{BB962C8B-B14F-4D97-AF65-F5344CB8AC3E}">
        <p14:creationId xmlns:p14="http://schemas.microsoft.com/office/powerpoint/2010/main" val="1271212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  <a:latin typeface="Cambria" pitchFamily="18" charset="0"/>
              </a:rPr>
              <a:t>Objectives</a:t>
            </a:r>
            <a:endParaRPr lang="en-CA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sz="2200" dirty="0" smtClean="0"/>
              <a:t>Project Procurement Management</a:t>
            </a:r>
            <a:endParaRPr lang="en-US" sz="2200" dirty="0" smtClean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6096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CA" dirty="0" smtClean="0"/>
              <a:t>Specialized goods and services: </a:t>
            </a:r>
          </a:p>
          <a:p>
            <a:pPr marL="0" lvl="0" indent="0"/>
            <a:endParaRPr lang="en-CA" b="0" dirty="0"/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Custom quotes</a:t>
            </a:r>
          </a:p>
          <a:p>
            <a:pPr marL="857250" lvl="1" indent="-457200">
              <a:buFont typeface="Arial"/>
              <a:buChar char="•"/>
            </a:pPr>
            <a:endParaRPr lang="en-CA" b="0" dirty="0" smtClean="0"/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Often requires negotiated terms or </a:t>
            </a:r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custom quoted terms.</a:t>
            </a:r>
          </a:p>
        </p:txBody>
      </p:sp>
    </p:spTree>
    <p:extLst>
      <p:ext uri="{BB962C8B-B14F-4D97-AF65-F5344CB8AC3E}">
        <p14:creationId xmlns:p14="http://schemas.microsoft.com/office/powerpoint/2010/main" val="342444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58AC70-BA90-4842-A737-EDEAF18A09F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6553200" y="152400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CA" sz="2000" b="1" dirty="0" smtClean="0">
                <a:solidFill>
                  <a:schemeClr val="bg1"/>
                </a:solidFill>
                <a:latin typeface="Cambria" pitchFamily="18" charset="0"/>
              </a:rPr>
              <a:t>Objectives</a:t>
            </a:r>
            <a:endParaRPr lang="en-CA" sz="2000" b="1" dirty="0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5" name="Rectangle 9"/>
          <p:cNvSpPr txBox="1">
            <a:spLocks/>
          </p:cNvSpPr>
          <p:nvPr/>
        </p:nvSpPr>
        <p:spPr bwMode="auto">
          <a:xfrm>
            <a:off x="838200" y="152400"/>
            <a:ext cx="5562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CA" sz="2200" dirty="0" smtClean="0"/>
              <a:t>Project Procurement Management</a:t>
            </a:r>
            <a:endParaRPr lang="en-US" sz="2200" dirty="0" smtClean="0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6096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CA" dirty="0" smtClean="0"/>
              <a:t>Procurement</a:t>
            </a:r>
            <a:r>
              <a:rPr lang="en-CA" dirty="0"/>
              <a:t> </a:t>
            </a:r>
            <a:r>
              <a:rPr lang="en-CA" dirty="0" smtClean="0"/>
              <a:t>is: </a:t>
            </a:r>
          </a:p>
          <a:p>
            <a:pPr marL="0" indent="0"/>
            <a:endParaRPr lang="en-CA" sz="1000" dirty="0" smtClean="0"/>
          </a:p>
          <a:p>
            <a:pPr marL="457200" lvl="0" indent="-457200">
              <a:buFont typeface="Arial"/>
              <a:buChar char="•"/>
            </a:pPr>
            <a:r>
              <a:rPr lang="en-CA" b="0" dirty="0" smtClean="0"/>
              <a:t>Methods of price optimization</a:t>
            </a:r>
          </a:p>
          <a:p>
            <a:pPr marL="857250" lvl="1" indent="-457200">
              <a:buFont typeface="Arial"/>
              <a:buChar char="•"/>
            </a:pPr>
            <a:r>
              <a:rPr lang="en-CA" dirty="0" smtClean="0"/>
              <a:t>Could it cost less, or be done faster, or better, using outside resources?</a:t>
            </a:r>
          </a:p>
          <a:p>
            <a:pPr marL="857250" lvl="1" indent="-457200">
              <a:buFont typeface="Arial"/>
              <a:buChar char="•"/>
            </a:pPr>
            <a:r>
              <a:rPr lang="en-CA" dirty="0" smtClean="0"/>
              <a:t>What is our organization’s history or current best practice with procurement policy?</a:t>
            </a:r>
          </a:p>
          <a:p>
            <a:pPr marL="857250" lvl="1" indent="-457200">
              <a:buFont typeface="Arial"/>
              <a:buChar char="•"/>
            </a:pPr>
            <a:r>
              <a:rPr lang="en-CA" dirty="0" smtClean="0"/>
              <a:t>What are industry trends or emerging methods for managing procurement?</a:t>
            </a:r>
          </a:p>
          <a:p>
            <a:pPr marL="857250" lvl="1" indent="-457200">
              <a:buFont typeface="Arial"/>
              <a:buChar char="•"/>
            </a:pPr>
            <a:r>
              <a:rPr lang="en-CA" dirty="0" smtClean="0"/>
              <a:t>Does the project need to worry about competition for the supply of certain resources?  Should we secure a supply and price as early as possible, or can we wait?</a:t>
            </a:r>
          </a:p>
        </p:txBody>
      </p:sp>
    </p:spTree>
    <p:extLst>
      <p:ext uri="{BB962C8B-B14F-4D97-AF65-F5344CB8AC3E}">
        <p14:creationId xmlns:p14="http://schemas.microsoft.com/office/powerpoint/2010/main" val="2154796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57359</TotalTime>
  <Words>1510</Words>
  <Application>Microsoft Macintosh PowerPoint</Application>
  <PresentationFormat>On-screen Show (4:3)</PresentationFormat>
  <Paragraphs>412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Grant MacEwan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Integration Management</dc:title>
  <dc:subject>Presentation Slides</dc:subject>
  <dc:creator>MacEwan School of Business</dc:creator>
  <cp:keywords>PMI, Integration</cp:keywords>
  <cp:lastModifiedBy>Henning Sittler</cp:lastModifiedBy>
  <cp:revision>625</cp:revision>
  <cp:lastPrinted>2014-02-10T21:14:29Z</cp:lastPrinted>
  <dcterms:created xsi:type="dcterms:W3CDTF">2004-05-18T15:23:40Z</dcterms:created>
  <dcterms:modified xsi:type="dcterms:W3CDTF">2018-01-30T19:28:15Z</dcterms:modified>
  <cp:category>Slide Pack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0x0101008FFEC2F3CBBC2244884D4DD8C38BE0F7</vt:lpwstr>
  </property>
</Properties>
</file>