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36.jpeg" ContentType="image/jpeg"/>
  <Override PartName="/ppt/media/image18.png" ContentType="image/png"/>
  <Override PartName="/ppt/media/image28.png" ContentType="image/png"/>
  <Override PartName="/ppt/media/image5.png" ContentType="image/png"/>
  <Override PartName="/ppt/media/image8.jpeg" ContentType="image/jpeg"/>
  <Override PartName="/ppt/media/image30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9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5.jpeg" ContentType="image/jpe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jpeg"/><Relationship Id="rId15" Type="http://schemas.openxmlformats.org/officeDocument/2006/relationships/image" Target="../media/image36.jpeg"/><Relationship Id="rId1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0520" y="0"/>
            <a:ext cx="121914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3078720" y="3716640"/>
            <a:ext cx="4965840" cy="3853080"/>
          </a:xfrm>
          <a:prstGeom prst="line">
            <a:avLst/>
          </a:prstGeom>
          <a:ln w="3816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720360" y="1402920"/>
            <a:ext cx="4969080" cy="3798360"/>
          </a:xfrm>
          <a:prstGeom prst="line">
            <a:avLst/>
          </a:prstGeom>
          <a:ln w="38160"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" name="CustomShape 4"/>
          <p:cNvSpPr/>
          <p:nvPr/>
        </p:nvSpPr>
        <p:spPr>
          <a:xfrm rot="2274000">
            <a:off x="-1486080" y="4369680"/>
            <a:ext cx="8623080" cy="3938760"/>
          </a:xfrm>
          <a:prstGeom prst="rect">
            <a:avLst/>
          </a:prstGeom>
          <a:solidFill>
            <a:srgbClr val="99ff66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 rot="17511000">
            <a:off x="7077960" y="-3933720"/>
            <a:ext cx="7220880" cy="6513480"/>
          </a:xfrm>
          <a:prstGeom prst="parallelogram">
            <a:avLst>
              <a:gd name="adj" fmla="val 2500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10873800" y="2262600"/>
            <a:ext cx="131724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6200000">
            <a:off x="1106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-1039824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-43704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 rot="16200000">
            <a:off x="-381960" y="3170880"/>
            <a:ext cx="1910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Objective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-107769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-8157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 rot="16200000">
            <a:off x="-992520" y="3171240"/>
            <a:ext cx="2332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About Maati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-111913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-12301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 rot="16200000">
            <a:off x="-11494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-1156968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-16084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 rot="16200000">
            <a:off x="-15282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-119484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-19872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2"/>
          <p:cNvSpPr/>
          <p:nvPr/>
        </p:nvSpPr>
        <p:spPr>
          <a:xfrm rot="16200000">
            <a:off x="-19065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-1230048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-23389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5"/>
          <p:cNvSpPr/>
          <p:nvPr/>
        </p:nvSpPr>
        <p:spPr>
          <a:xfrm rot="16200000">
            <a:off x="-22586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-127051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-27439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 rot="16200000">
            <a:off x="-26636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-1308384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-312264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1"/>
          <p:cNvSpPr/>
          <p:nvPr/>
        </p:nvSpPr>
        <p:spPr>
          <a:xfrm rot="16200000">
            <a:off x="-30420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-134719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-3510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4"/>
          <p:cNvSpPr/>
          <p:nvPr/>
        </p:nvSpPr>
        <p:spPr>
          <a:xfrm rot="16200000">
            <a:off x="-34300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4973040" y="2905920"/>
            <a:ext cx="595332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100" spc="-1" strike="noStrike">
                <a:solidFill>
                  <a:srgbClr val="33cc33"/>
                </a:solidFill>
                <a:latin typeface="Bungee Inline"/>
                <a:ea typeface="DejaVu Sans"/>
              </a:rPr>
              <a:t>Maati - AI Based Crop Recommendation System</a:t>
            </a:r>
            <a:endParaRPr b="0" lang="en-US" sz="3100" spc="-1" strike="noStrike">
              <a:latin typeface="Arial"/>
            </a:endParaRPr>
          </a:p>
        </p:txBody>
      </p:sp>
      <p:grpSp>
        <p:nvGrpSpPr>
          <p:cNvPr id="73" name="Group 36"/>
          <p:cNvGrpSpPr/>
          <p:nvPr/>
        </p:nvGrpSpPr>
        <p:grpSpPr>
          <a:xfrm>
            <a:off x="1119960" y="970560"/>
            <a:ext cx="3816720" cy="4838400"/>
            <a:chOff x="1119960" y="970560"/>
            <a:chExt cx="3816720" cy="4838400"/>
          </a:xfrm>
        </p:grpSpPr>
        <p:pic>
          <p:nvPicPr>
            <p:cNvPr id="74" name="Picture 2" descr=""/>
            <p:cNvPicPr/>
            <p:nvPr/>
          </p:nvPicPr>
          <p:blipFill>
            <a:blip r:embed="rId1"/>
            <a:stretch/>
          </p:blipFill>
          <p:spPr>
            <a:xfrm>
              <a:off x="1119960" y="970560"/>
              <a:ext cx="3816720" cy="38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40" descr=""/>
            <p:cNvPicPr/>
            <p:nvPr/>
          </p:nvPicPr>
          <p:blipFill>
            <a:blip r:embed="rId2"/>
            <a:stretch/>
          </p:blipFill>
          <p:spPr>
            <a:xfrm>
              <a:off x="1119960" y="4715640"/>
              <a:ext cx="3816720" cy="1093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6" name="CustomShape 37"/>
          <p:cNvSpPr/>
          <p:nvPr/>
        </p:nvSpPr>
        <p:spPr>
          <a:xfrm>
            <a:off x="7112880" y="2031840"/>
            <a:ext cx="13172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gette"/>
                <a:ea typeface="DejaVu Sans"/>
              </a:rPr>
              <a:t>presents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" name="CustomShape 38"/>
          <p:cNvSpPr/>
          <p:nvPr/>
        </p:nvSpPr>
        <p:spPr>
          <a:xfrm>
            <a:off x="6095880" y="4384800"/>
            <a:ext cx="1962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9"/>
          <p:cNvSpPr/>
          <p:nvPr/>
        </p:nvSpPr>
        <p:spPr>
          <a:xfrm>
            <a:off x="8338320" y="4350600"/>
            <a:ext cx="255528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66ff66"/>
                </a:solidFill>
                <a:latin typeface="Bahnschrift"/>
                <a:ea typeface="DejaVu Sans"/>
              </a:rPr>
              <a:t>Developed by: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66ff66"/>
                </a:solidFill>
                <a:latin typeface="Bahnschrift"/>
                <a:ea typeface="DejaVu Sans"/>
              </a:rPr>
              <a:t>Rashi Srivastava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66ff66"/>
                </a:solidFill>
                <a:latin typeface="Bahnschrift"/>
                <a:ea typeface="DejaVu Sans"/>
              </a:rPr>
              <a:t>Ankit Jailwal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66ff66"/>
                </a:solidFill>
                <a:latin typeface="Bahnschrift"/>
                <a:ea typeface="DejaVu Sans"/>
              </a:rPr>
              <a:t>Shivam Sawarn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66ff66"/>
                </a:solidFill>
                <a:latin typeface="Bahnschrift"/>
                <a:ea typeface="DejaVu Sans"/>
              </a:rPr>
              <a:t>Vivek Kumar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40"/>
          <p:cNvSpPr/>
          <p:nvPr/>
        </p:nvSpPr>
        <p:spPr>
          <a:xfrm rot="16849800">
            <a:off x="5656680" y="-4803480"/>
            <a:ext cx="7372800" cy="7209360"/>
          </a:xfrm>
          <a:prstGeom prst="parallelogram">
            <a:avLst>
              <a:gd name="adj" fmla="val 2500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raphic 33" descr="Open hand with plant"/>
          <p:cNvPicPr/>
          <p:nvPr/>
        </p:nvPicPr>
        <p:blipFill>
          <a:blip r:embed="rId3"/>
          <a:stretch/>
        </p:blipFill>
        <p:spPr>
          <a:xfrm rot="16200000">
            <a:off x="10902960" y="2972520"/>
            <a:ext cx="913680" cy="913680"/>
          </a:xfrm>
          <a:prstGeom prst="rect">
            <a:avLst/>
          </a:prstGeom>
          <a:ln>
            <a:noFill/>
          </a:ln>
        </p:spPr>
      </p:pic>
      <p:grpSp>
        <p:nvGrpSpPr>
          <p:cNvPr id="81" name="Group 41"/>
          <p:cNvGrpSpPr/>
          <p:nvPr/>
        </p:nvGrpSpPr>
        <p:grpSpPr>
          <a:xfrm>
            <a:off x="10902960" y="2262600"/>
            <a:ext cx="1318680" cy="2332080"/>
            <a:chOff x="10902960" y="2262600"/>
            <a:chExt cx="1318680" cy="2332080"/>
          </a:xfrm>
        </p:grpSpPr>
        <p:sp>
          <p:nvSpPr>
            <p:cNvPr id="82" name="CustomShape 42"/>
            <p:cNvSpPr/>
            <p:nvPr/>
          </p:nvSpPr>
          <p:spPr>
            <a:xfrm>
              <a:off x="10904400" y="2262600"/>
              <a:ext cx="1317240" cy="2332080"/>
            </a:xfrm>
            <a:custGeom>
              <a:avLst/>
              <a:gdLst/>
              <a:ahLst/>
              <a:rect l="l" t="t" r="r" b="b"/>
              <a:pathLst>
                <a:path w="1207476" h="2332892">
                  <a:moveTo>
                    <a:pt x="1207476" y="0"/>
                  </a:moveTo>
                  <a:lnTo>
                    <a:pt x="1207476" y="2332892"/>
                  </a:lnTo>
                  <a:lnTo>
                    <a:pt x="1084020" y="2326870"/>
                  </a:lnTo>
                  <a:cubicBezTo>
                    <a:pt x="475142" y="2267136"/>
                    <a:pt x="0" y="1770393"/>
                    <a:pt x="0" y="1166446"/>
                  </a:cubicBezTo>
                  <a:cubicBezTo>
                    <a:pt x="0" y="562499"/>
                    <a:pt x="475142" y="65756"/>
                    <a:pt x="1084020" y="6022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43"/>
            <p:cNvSpPr/>
            <p:nvPr/>
          </p:nvSpPr>
          <p:spPr>
            <a:xfrm rot="16200000">
              <a:off x="11064600" y="3170880"/>
              <a:ext cx="17244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mic Sans MS"/>
                  <a:ea typeface="DejaVu Sans"/>
                </a:rPr>
                <a:t>Welcome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84" name="Graphic 52" descr="Open hand with plant"/>
            <p:cNvPicPr/>
            <p:nvPr/>
          </p:nvPicPr>
          <p:blipFill>
            <a:blip r:embed="rId4"/>
            <a:stretch/>
          </p:blipFill>
          <p:spPr>
            <a:xfrm rot="16200000">
              <a:off x="10902960" y="29725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CustomShape 44"/>
          <p:cNvSpPr/>
          <p:nvPr/>
        </p:nvSpPr>
        <p:spPr>
          <a:xfrm>
            <a:off x="5767920" y="1119960"/>
            <a:ext cx="4968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8000"/>
                </a:solidFill>
                <a:latin typeface="Bungee Inline"/>
                <a:ea typeface="DejaVu Sans"/>
              </a:rPr>
              <a:t>Team 5-BIT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10873800" y="2262600"/>
            <a:ext cx="131724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rot="16200000">
            <a:off x="1106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-379080" y="0"/>
            <a:ext cx="124416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-104029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-4417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7"/>
          <p:cNvSpPr/>
          <p:nvPr/>
        </p:nvSpPr>
        <p:spPr>
          <a:xfrm rot="16200000">
            <a:off x="-604080" y="3171960"/>
            <a:ext cx="2332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About Maati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-1081728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" name="CustomShape 9"/>
          <p:cNvSpPr/>
          <p:nvPr/>
        </p:nvSpPr>
        <p:spPr>
          <a:xfrm>
            <a:off x="-8560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0"/>
          <p:cNvSpPr/>
          <p:nvPr/>
        </p:nvSpPr>
        <p:spPr>
          <a:xfrm rot="16200000">
            <a:off x="-6850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Features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-111960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" name="CustomShape 12"/>
          <p:cNvSpPr/>
          <p:nvPr/>
        </p:nvSpPr>
        <p:spPr>
          <a:xfrm>
            <a:off x="-123444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3"/>
          <p:cNvSpPr/>
          <p:nvPr/>
        </p:nvSpPr>
        <p:spPr>
          <a:xfrm rot="16200000">
            <a:off x="-11541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-115743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" name="CustomShape 15"/>
          <p:cNvSpPr/>
          <p:nvPr/>
        </p:nvSpPr>
        <p:spPr>
          <a:xfrm>
            <a:off x="-16131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6"/>
          <p:cNvSpPr/>
          <p:nvPr/>
        </p:nvSpPr>
        <p:spPr>
          <a:xfrm rot="16200000">
            <a:off x="-153252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-1192644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3" name="CustomShape 18"/>
          <p:cNvSpPr/>
          <p:nvPr/>
        </p:nvSpPr>
        <p:spPr>
          <a:xfrm>
            <a:off x="-19648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9"/>
          <p:cNvSpPr/>
          <p:nvPr/>
        </p:nvSpPr>
        <p:spPr>
          <a:xfrm rot="16200000">
            <a:off x="-188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20"/>
          <p:cNvSpPr/>
          <p:nvPr/>
        </p:nvSpPr>
        <p:spPr>
          <a:xfrm>
            <a:off x="-1233144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" name="CustomShape 21"/>
          <p:cNvSpPr/>
          <p:nvPr/>
        </p:nvSpPr>
        <p:spPr>
          <a:xfrm>
            <a:off x="-23698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2"/>
          <p:cNvSpPr/>
          <p:nvPr/>
        </p:nvSpPr>
        <p:spPr>
          <a:xfrm rot="16200000">
            <a:off x="-2289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-127098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" name="CustomShape 24"/>
          <p:cNvSpPr/>
          <p:nvPr/>
        </p:nvSpPr>
        <p:spPr>
          <a:xfrm>
            <a:off x="-27486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5"/>
          <p:cNvSpPr/>
          <p:nvPr/>
        </p:nvSpPr>
        <p:spPr>
          <a:xfrm rot="16200000">
            <a:off x="-26679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-1309788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2" name="CustomShape 27"/>
          <p:cNvSpPr/>
          <p:nvPr/>
        </p:nvSpPr>
        <p:spPr>
          <a:xfrm>
            <a:off x="-31366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8"/>
          <p:cNvSpPr/>
          <p:nvPr/>
        </p:nvSpPr>
        <p:spPr>
          <a:xfrm rot="16200000">
            <a:off x="-30560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14" name="Group 29"/>
          <p:cNvGrpSpPr/>
          <p:nvPr/>
        </p:nvGrpSpPr>
        <p:grpSpPr>
          <a:xfrm>
            <a:off x="10813320" y="2262600"/>
            <a:ext cx="1249200" cy="2332080"/>
            <a:chOff x="10813320" y="2262600"/>
            <a:chExt cx="1249200" cy="2332080"/>
          </a:xfrm>
        </p:grpSpPr>
        <p:sp>
          <p:nvSpPr>
            <p:cNvPr id="115" name="CustomShape 30"/>
            <p:cNvSpPr/>
            <p:nvPr/>
          </p:nvSpPr>
          <p:spPr>
            <a:xfrm>
              <a:off x="10855800" y="2262600"/>
              <a:ext cx="1206720" cy="2332080"/>
            </a:xfrm>
            <a:custGeom>
              <a:avLst/>
              <a:gdLst/>
              <a:ahLst/>
              <a:rect l="l" t="t" r="r" b="b"/>
              <a:pathLst>
                <a:path w="1207476" h="2332892">
                  <a:moveTo>
                    <a:pt x="1207476" y="0"/>
                  </a:moveTo>
                  <a:lnTo>
                    <a:pt x="1207476" y="2332892"/>
                  </a:lnTo>
                  <a:lnTo>
                    <a:pt x="1084020" y="2326870"/>
                  </a:lnTo>
                  <a:cubicBezTo>
                    <a:pt x="475142" y="2267136"/>
                    <a:pt x="0" y="1770393"/>
                    <a:pt x="0" y="1166446"/>
                  </a:cubicBezTo>
                  <a:cubicBezTo>
                    <a:pt x="0" y="562499"/>
                    <a:pt x="475142" y="65756"/>
                    <a:pt x="1084020" y="602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31"/>
            <p:cNvSpPr/>
            <p:nvPr/>
          </p:nvSpPr>
          <p:spPr>
            <a:xfrm rot="16200000">
              <a:off x="10854720" y="3089520"/>
              <a:ext cx="18874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mic Sans MS"/>
                  <a:ea typeface="DejaVu Sans"/>
                </a:rPr>
                <a:t>Objective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117" name="Graphic 2" descr="Open hand with plant"/>
            <p:cNvPicPr/>
            <p:nvPr/>
          </p:nvPicPr>
          <p:blipFill>
            <a:blip r:embed="rId1"/>
            <a:stretch/>
          </p:blipFill>
          <p:spPr>
            <a:xfrm rot="16200000">
              <a:off x="10813320" y="29725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8" name="CustomShape 32"/>
          <p:cNvSpPr/>
          <p:nvPr/>
        </p:nvSpPr>
        <p:spPr>
          <a:xfrm>
            <a:off x="0" y="2714040"/>
            <a:ext cx="913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" name="Group 33"/>
          <p:cNvGrpSpPr/>
          <p:nvPr/>
        </p:nvGrpSpPr>
        <p:grpSpPr>
          <a:xfrm>
            <a:off x="4345200" y="345960"/>
            <a:ext cx="2993040" cy="4248720"/>
            <a:chOff x="4345200" y="345960"/>
            <a:chExt cx="2993040" cy="4248720"/>
          </a:xfrm>
        </p:grpSpPr>
        <p:sp>
          <p:nvSpPr>
            <p:cNvPr id="120" name="CustomShape 34"/>
            <p:cNvSpPr/>
            <p:nvPr/>
          </p:nvSpPr>
          <p:spPr>
            <a:xfrm>
              <a:off x="4345200" y="345960"/>
              <a:ext cx="2993040" cy="4248720"/>
            </a:xfrm>
            <a:prstGeom prst="roundRect">
              <a:avLst>
                <a:gd name="adj" fmla="val 302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35"/>
            <p:cNvSpPr/>
            <p:nvPr/>
          </p:nvSpPr>
          <p:spPr>
            <a:xfrm>
              <a:off x="4502880" y="936000"/>
              <a:ext cx="2678040" cy="276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Selecting appropriate crops for farmers given the choice of multiple crops to grow on single land in one season is a difficult job w.r.t season, soil-type and other conditions. Added to it to select the crop which will help them  maximize their revenue sometimes becomes difficult.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22" name="Group 36"/>
          <p:cNvGrpSpPr/>
          <p:nvPr/>
        </p:nvGrpSpPr>
        <p:grpSpPr>
          <a:xfrm>
            <a:off x="4345200" y="4008960"/>
            <a:ext cx="2993040" cy="2502720"/>
            <a:chOff x="4345200" y="4008960"/>
            <a:chExt cx="2993040" cy="2502720"/>
          </a:xfrm>
        </p:grpSpPr>
        <p:sp>
          <p:nvSpPr>
            <p:cNvPr id="123" name="CustomShape 37"/>
            <p:cNvSpPr/>
            <p:nvPr/>
          </p:nvSpPr>
          <p:spPr>
            <a:xfrm>
              <a:off x="4345200" y="4008960"/>
              <a:ext cx="2993040" cy="2502720"/>
            </a:xfrm>
            <a:custGeom>
              <a:avLst/>
              <a:gdLst/>
              <a:ahLst/>
              <a:rect l="l" t="t" r="r" b="b"/>
              <a:pathLst>
                <a:path w="2993800" h="2503334">
                  <a:moveTo>
                    <a:pt x="120911" y="0"/>
                  </a:moveTo>
                  <a:lnTo>
                    <a:pt x="901276" y="0"/>
                  </a:lnTo>
                  <a:cubicBezTo>
                    <a:pt x="901276" y="318995"/>
                    <a:pt x="1167946" y="577591"/>
                    <a:pt x="1496900" y="577591"/>
                  </a:cubicBezTo>
                  <a:cubicBezTo>
                    <a:pt x="1825854" y="577591"/>
                    <a:pt x="2092524" y="318995"/>
                    <a:pt x="2092524" y="0"/>
                  </a:cubicBezTo>
                  <a:lnTo>
                    <a:pt x="2872889" y="0"/>
                  </a:lnTo>
                  <a:cubicBezTo>
                    <a:pt x="2939666" y="0"/>
                    <a:pt x="2993800" y="54134"/>
                    <a:pt x="2993800" y="120911"/>
                  </a:cubicBezTo>
                  <a:lnTo>
                    <a:pt x="2993800" y="2382423"/>
                  </a:lnTo>
                  <a:cubicBezTo>
                    <a:pt x="2993800" y="2449200"/>
                    <a:pt x="2939666" y="2503334"/>
                    <a:pt x="2872889" y="2503334"/>
                  </a:cubicBezTo>
                  <a:lnTo>
                    <a:pt x="120911" y="2503334"/>
                  </a:lnTo>
                  <a:cubicBezTo>
                    <a:pt x="54134" y="2503334"/>
                    <a:pt x="0" y="2449200"/>
                    <a:pt x="0" y="2382423"/>
                  </a:cubicBezTo>
                  <a:lnTo>
                    <a:pt x="0" y="120911"/>
                  </a:lnTo>
                  <a:cubicBezTo>
                    <a:pt x="0" y="54134"/>
                    <a:pt x="54134" y="0"/>
                    <a:pt x="12091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38"/>
            <p:cNvSpPr/>
            <p:nvPr/>
          </p:nvSpPr>
          <p:spPr>
            <a:xfrm>
              <a:off x="4908240" y="5260680"/>
              <a:ext cx="186732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5b9bd5"/>
                  </a:solidFill>
                  <a:latin typeface="Cinzel Black"/>
                  <a:ea typeface="DejaVu Sans"/>
                </a:rPr>
                <a:t>What?</a:t>
              </a:r>
              <a:endParaRPr b="0" lang="en-US" sz="3600" spc="-1" strike="noStrike">
                <a:latin typeface="Arial"/>
              </a:endParaRPr>
            </a:p>
          </p:txBody>
        </p:sp>
      </p:grpSp>
      <p:grpSp>
        <p:nvGrpSpPr>
          <p:cNvPr id="125" name="Group 39"/>
          <p:cNvGrpSpPr/>
          <p:nvPr/>
        </p:nvGrpSpPr>
        <p:grpSpPr>
          <a:xfrm>
            <a:off x="1061640" y="345960"/>
            <a:ext cx="2993040" cy="4248720"/>
            <a:chOff x="1061640" y="345960"/>
            <a:chExt cx="2993040" cy="4248720"/>
          </a:xfrm>
        </p:grpSpPr>
        <p:sp>
          <p:nvSpPr>
            <p:cNvPr id="126" name="CustomShape 40"/>
            <p:cNvSpPr/>
            <p:nvPr/>
          </p:nvSpPr>
          <p:spPr>
            <a:xfrm>
              <a:off x="1061640" y="345960"/>
              <a:ext cx="2993040" cy="4248720"/>
            </a:xfrm>
            <a:prstGeom prst="roundRect">
              <a:avLst>
                <a:gd name="adj" fmla="val 302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41"/>
            <p:cNvSpPr/>
            <p:nvPr/>
          </p:nvSpPr>
          <p:spPr>
            <a:xfrm>
              <a:off x="1495080" y="939240"/>
              <a:ext cx="2157120" cy="130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In Agricultural Sector, especially for the new-age farmers with basic knowledge of  technology.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28" name="Group 42"/>
          <p:cNvGrpSpPr/>
          <p:nvPr/>
        </p:nvGrpSpPr>
        <p:grpSpPr>
          <a:xfrm>
            <a:off x="7617600" y="345960"/>
            <a:ext cx="2993040" cy="4248720"/>
            <a:chOff x="7617600" y="345960"/>
            <a:chExt cx="2993040" cy="4248720"/>
          </a:xfrm>
        </p:grpSpPr>
        <p:sp>
          <p:nvSpPr>
            <p:cNvPr id="129" name="CustomShape 43"/>
            <p:cNvSpPr/>
            <p:nvPr/>
          </p:nvSpPr>
          <p:spPr>
            <a:xfrm>
              <a:off x="7617600" y="345960"/>
              <a:ext cx="2993040" cy="4248720"/>
            </a:xfrm>
            <a:prstGeom prst="roundRect">
              <a:avLst>
                <a:gd name="adj" fmla="val 302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44"/>
            <p:cNvSpPr/>
            <p:nvPr/>
          </p:nvSpPr>
          <p:spPr>
            <a:xfrm>
              <a:off x="7909920" y="936000"/>
              <a:ext cx="2495520" cy="1793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Given the current scenario of farmers in India, it’s important for them; to not just be able to select the right crop for cultivation but also to have the know-how to expand their revenues.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31" name="Group 45"/>
          <p:cNvGrpSpPr/>
          <p:nvPr/>
        </p:nvGrpSpPr>
        <p:grpSpPr>
          <a:xfrm>
            <a:off x="1068840" y="4008960"/>
            <a:ext cx="2993040" cy="2502720"/>
            <a:chOff x="1068840" y="4008960"/>
            <a:chExt cx="2993040" cy="2502720"/>
          </a:xfrm>
        </p:grpSpPr>
        <p:sp>
          <p:nvSpPr>
            <p:cNvPr id="132" name="CustomShape 46"/>
            <p:cNvSpPr/>
            <p:nvPr/>
          </p:nvSpPr>
          <p:spPr>
            <a:xfrm>
              <a:off x="1068840" y="4008960"/>
              <a:ext cx="2993040" cy="2502720"/>
            </a:xfrm>
            <a:custGeom>
              <a:avLst/>
              <a:gdLst/>
              <a:ahLst/>
              <a:rect l="l" t="t" r="r" b="b"/>
              <a:pathLst>
                <a:path w="2993800" h="2503334">
                  <a:moveTo>
                    <a:pt x="120911" y="0"/>
                  </a:moveTo>
                  <a:lnTo>
                    <a:pt x="901276" y="0"/>
                  </a:lnTo>
                  <a:cubicBezTo>
                    <a:pt x="901276" y="318995"/>
                    <a:pt x="1167946" y="577591"/>
                    <a:pt x="1496900" y="577591"/>
                  </a:cubicBezTo>
                  <a:cubicBezTo>
                    <a:pt x="1825854" y="577591"/>
                    <a:pt x="2092524" y="318995"/>
                    <a:pt x="2092524" y="0"/>
                  </a:cubicBezTo>
                  <a:lnTo>
                    <a:pt x="2872889" y="0"/>
                  </a:lnTo>
                  <a:cubicBezTo>
                    <a:pt x="2939666" y="0"/>
                    <a:pt x="2993800" y="54134"/>
                    <a:pt x="2993800" y="120911"/>
                  </a:cubicBezTo>
                  <a:lnTo>
                    <a:pt x="2993800" y="2382423"/>
                  </a:lnTo>
                  <a:cubicBezTo>
                    <a:pt x="2993800" y="2449200"/>
                    <a:pt x="2939666" y="2503334"/>
                    <a:pt x="2872889" y="2503334"/>
                  </a:cubicBezTo>
                  <a:lnTo>
                    <a:pt x="120911" y="2503334"/>
                  </a:lnTo>
                  <a:cubicBezTo>
                    <a:pt x="54134" y="2503334"/>
                    <a:pt x="0" y="2449200"/>
                    <a:pt x="0" y="2382423"/>
                  </a:cubicBezTo>
                  <a:lnTo>
                    <a:pt x="0" y="120911"/>
                  </a:lnTo>
                  <a:cubicBezTo>
                    <a:pt x="0" y="54134"/>
                    <a:pt x="54134" y="0"/>
                    <a:pt x="12091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47"/>
            <p:cNvSpPr/>
            <p:nvPr/>
          </p:nvSpPr>
          <p:spPr>
            <a:xfrm>
              <a:off x="1611360" y="5230800"/>
              <a:ext cx="1907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5b9bd5"/>
                  </a:solidFill>
                  <a:latin typeface="Cinzel Black"/>
                  <a:ea typeface="DejaVu Sans"/>
                </a:rPr>
                <a:t>Where?</a:t>
              </a:r>
              <a:endParaRPr b="0" lang="en-US" sz="3600" spc="-1" strike="noStrike">
                <a:latin typeface="Arial"/>
              </a:endParaRPr>
            </a:p>
          </p:txBody>
        </p:sp>
      </p:grpSp>
      <p:grpSp>
        <p:nvGrpSpPr>
          <p:cNvPr id="134" name="Group 48"/>
          <p:cNvGrpSpPr/>
          <p:nvPr/>
        </p:nvGrpSpPr>
        <p:grpSpPr>
          <a:xfrm>
            <a:off x="7626600" y="4008960"/>
            <a:ext cx="2993040" cy="2502720"/>
            <a:chOff x="7626600" y="4008960"/>
            <a:chExt cx="2993040" cy="2502720"/>
          </a:xfrm>
        </p:grpSpPr>
        <p:sp>
          <p:nvSpPr>
            <p:cNvPr id="135" name="CustomShape 49"/>
            <p:cNvSpPr/>
            <p:nvPr/>
          </p:nvSpPr>
          <p:spPr>
            <a:xfrm>
              <a:off x="7626600" y="4008960"/>
              <a:ext cx="2993040" cy="2502720"/>
            </a:xfrm>
            <a:custGeom>
              <a:avLst/>
              <a:gdLst/>
              <a:ahLst/>
              <a:rect l="l" t="t" r="r" b="b"/>
              <a:pathLst>
                <a:path w="2993800" h="2503334">
                  <a:moveTo>
                    <a:pt x="120911" y="0"/>
                  </a:moveTo>
                  <a:lnTo>
                    <a:pt x="901276" y="0"/>
                  </a:lnTo>
                  <a:cubicBezTo>
                    <a:pt x="901276" y="318995"/>
                    <a:pt x="1167946" y="577591"/>
                    <a:pt x="1496900" y="577591"/>
                  </a:cubicBezTo>
                  <a:cubicBezTo>
                    <a:pt x="1825854" y="577591"/>
                    <a:pt x="2092524" y="318995"/>
                    <a:pt x="2092524" y="0"/>
                  </a:cubicBezTo>
                  <a:lnTo>
                    <a:pt x="2872889" y="0"/>
                  </a:lnTo>
                  <a:cubicBezTo>
                    <a:pt x="2939666" y="0"/>
                    <a:pt x="2993800" y="54134"/>
                    <a:pt x="2993800" y="120911"/>
                  </a:cubicBezTo>
                  <a:lnTo>
                    <a:pt x="2993800" y="2382423"/>
                  </a:lnTo>
                  <a:cubicBezTo>
                    <a:pt x="2993800" y="2449200"/>
                    <a:pt x="2939666" y="2503334"/>
                    <a:pt x="2872889" y="2503334"/>
                  </a:cubicBezTo>
                  <a:lnTo>
                    <a:pt x="120911" y="2503334"/>
                  </a:lnTo>
                  <a:cubicBezTo>
                    <a:pt x="54134" y="2503334"/>
                    <a:pt x="0" y="2449200"/>
                    <a:pt x="0" y="2382423"/>
                  </a:cubicBezTo>
                  <a:lnTo>
                    <a:pt x="0" y="120911"/>
                  </a:lnTo>
                  <a:cubicBezTo>
                    <a:pt x="0" y="54134"/>
                    <a:pt x="54134" y="0"/>
                    <a:pt x="12091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50"/>
            <p:cNvSpPr/>
            <p:nvPr/>
          </p:nvSpPr>
          <p:spPr>
            <a:xfrm>
              <a:off x="8395920" y="5260680"/>
              <a:ext cx="14367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5b9bd5"/>
                  </a:solidFill>
                  <a:latin typeface="Cinzel Black"/>
                  <a:ea typeface="DejaVu Sans"/>
                </a:rPr>
                <a:t>Why?</a:t>
              </a:r>
              <a:endParaRPr b="0" lang="en-US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10873800" y="2262600"/>
            <a:ext cx="131724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 rot="16200000">
            <a:off x="1106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88880" y="0"/>
            <a:ext cx="115758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108576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361800" y="0"/>
            <a:ext cx="115758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16200000">
            <a:off x="109378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-104007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-4395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"/>
          <p:cNvSpPr/>
          <p:nvPr/>
        </p:nvSpPr>
        <p:spPr>
          <a:xfrm rot="16200000">
            <a:off x="-25092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Features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-107791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8" name="CustomShape 12"/>
          <p:cNvSpPr/>
          <p:nvPr/>
        </p:nvSpPr>
        <p:spPr>
          <a:xfrm>
            <a:off x="-8179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3"/>
          <p:cNvSpPr/>
          <p:nvPr/>
        </p:nvSpPr>
        <p:spPr>
          <a:xfrm rot="16200000">
            <a:off x="-632520" y="32050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Frontend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-1115784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-11962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 rot="16200000">
            <a:off x="-11160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-115095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4" name="CustomShape 18"/>
          <p:cNvSpPr/>
          <p:nvPr/>
        </p:nvSpPr>
        <p:spPr>
          <a:xfrm>
            <a:off x="-1548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"/>
          <p:cNvSpPr/>
          <p:nvPr/>
        </p:nvSpPr>
        <p:spPr>
          <a:xfrm rot="16200000">
            <a:off x="-146772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CustomShape 20"/>
          <p:cNvSpPr/>
          <p:nvPr/>
        </p:nvSpPr>
        <p:spPr>
          <a:xfrm>
            <a:off x="-119145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" name="CustomShape 21"/>
          <p:cNvSpPr/>
          <p:nvPr/>
        </p:nvSpPr>
        <p:spPr>
          <a:xfrm>
            <a:off x="-1953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2"/>
          <p:cNvSpPr/>
          <p:nvPr/>
        </p:nvSpPr>
        <p:spPr>
          <a:xfrm rot="16200000">
            <a:off x="-187272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23"/>
          <p:cNvSpPr/>
          <p:nvPr/>
        </p:nvSpPr>
        <p:spPr>
          <a:xfrm>
            <a:off x="-1229328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0" name="CustomShape 24"/>
          <p:cNvSpPr/>
          <p:nvPr/>
        </p:nvSpPr>
        <p:spPr>
          <a:xfrm>
            <a:off x="-23317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5"/>
          <p:cNvSpPr/>
          <p:nvPr/>
        </p:nvSpPr>
        <p:spPr>
          <a:xfrm rot="16200000">
            <a:off x="-22514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26"/>
          <p:cNvSpPr/>
          <p:nvPr/>
        </p:nvSpPr>
        <p:spPr>
          <a:xfrm>
            <a:off x="-126810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" name="CustomShape 27"/>
          <p:cNvSpPr/>
          <p:nvPr/>
        </p:nvSpPr>
        <p:spPr>
          <a:xfrm>
            <a:off x="-27198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8"/>
          <p:cNvSpPr/>
          <p:nvPr/>
        </p:nvSpPr>
        <p:spPr>
          <a:xfrm rot="16200000">
            <a:off x="-26391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65" name="Group 29"/>
          <p:cNvGrpSpPr/>
          <p:nvPr/>
        </p:nvGrpSpPr>
        <p:grpSpPr>
          <a:xfrm>
            <a:off x="10729440" y="2262600"/>
            <a:ext cx="1264320" cy="2332800"/>
            <a:chOff x="10729440" y="2262600"/>
            <a:chExt cx="1264320" cy="2332800"/>
          </a:xfrm>
        </p:grpSpPr>
        <p:sp>
          <p:nvSpPr>
            <p:cNvPr id="166" name="CustomShape 30"/>
            <p:cNvSpPr/>
            <p:nvPr/>
          </p:nvSpPr>
          <p:spPr>
            <a:xfrm>
              <a:off x="10729440" y="2262600"/>
              <a:ext cx="1206720" cy="2332080"/>
            </a:xfrm>
            <a:custGeom>
              <a:avLst/>
              <a:gdLst/>
              <a:ahLst/>
              <a:rect l="l" t="t" r="r" b="b"/>
              <a:pathLst>
                <a:path w="1207476" h="2332892">
                  <a:moveTo>
                    <a:pt x="1207476" y="0"/>
                  </a:moveTo>
                  <a:lnTo>
                    <a:pt x="1207476" y="2332892"/>
                  </a:lnTo>
                  <a:lnTo>
                    <a:pt x="1084020" y="2326870"/>
                  </a:lnTo>
                  <a:cubicBezTo>
                    <a:pt x="475142" y="2267136"/>
                    <a:pt x="0" y="1770393"/>
                    <a:pt x="0" y="1166446"/>
                  </a:cubicBezTo>
                  <a:cubicBezTo>
                    <a:pt x="0" y="562499"/>
                    <a:pt x="475142" y="65756"/>
                    <a:pt x="1084020" y="6022"/>
                  </a:cubicBezTo>
                  <a:close/>
                </a:path>
              </a:pathLst>
            </a:custGeom>
            <a:solidFill>
              <a:srgbClr val="66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31"/>
            <p:cNvSpPr/>
            <p:nvPr/>
          </p:nvSpPr>
          <p:spPr>
            <a:xfrm rot="16200000">
              <a:off x="10569240" y="3170880"/>
              <a:ext cx="23320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mic Sans MS"/>
                  <a:ea typeface="DejaVu Sans"/>
                </a:rPr>
                <a:t>About Maati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168" name="Graphic 2" descr="Open hand with plant"/>
            <p:cNvPicPr/>
            <p:nvPr/>
          </p:nvPicPr>
          <p:blipFill>
            <a:blip r:embed="rId1"/>
            <a:stretch/>
          </p:blipFill>
          <p:spPr>
            <a:xfrm rot="16200000">
              <a:off x="10745640" y="29725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9" name="Graphic 33" descr="Smart Phone"/>
          <p:cNvPicPr/>
          <p:nvPr/>
        </p:nvPicPr>
        <p:blipFill>
          <a:blip r:embed="rId2"/>
          <a:stretch/>
        </p:blipFill>
        <p:spPr>
          <a:xfrm>
            <a:off x="-405000" y="203760"/>
            <a:ext cx="6508080" cy="6508080"/>
          </a:xfrm>
          <a:prstGeom prst="rect">
            <a:avLst/>
          </a:prstGeom>
          <a:ln>
            <a:noFill/>
          </a:ln>
        </p:spPr>
      </p:pic>
      <p:sp>
        <p:nvSpPr>
          <p:cNvPr id="170" name="CustomShape 32"/>
          <p:cNvSpPr/>
          <p:nvPr/>
        </p:nvSpPr>
        <p:spPr>
          <a:xfrm>
            <a:off x="4833000" y="480600"/>
            <a:ext cx="5716800" cy="5954760"/>
          </a:xfrm>
          <a:custGeom>
            <a:avLst/>
            <a:gdLst/>
            <a:ahLst/>
            <a:rect l="l" t="t" r="r" b="b"/>
            <a:pathLst>
              <a:path w="5717698" h="5955321">
                <a:moveTo>
                  <a:pt x="304807" y="5492254"/>
                </a:moveTo>
                <a:cubicBezTo>
                  <a:pt x="249774" y="5492254"/>
                  <a:pt x="205161" y="5531618"/>
                  <a:pt x="205161" y="5580177"/>
                </a:cubicBezTo>
                <a:cubicBezTo>
                  <a:pt x="205161" y="5628736"/>
                  <a:pt x="249774" y="5668100"/>
                  <a:pt x="304807" y="5668100"/>
                </a:cubicBezTo>
                <a:cubicBezTo>
                  <a:pt x="359840" y="5668100"/>
                  <a:pt x="404453" y="5628736"/>
                  <a:pt x="404453" y="5580177"/>
                </a:cubicBezTo>
                <a:cubicBezTo>
                  <a:pt x="404453" y="5531618"/>
                  <a:pt x="359840" y="5492254"/>
                  <a:pt x="304807" y="5492254"/>
                </a:cubicBezTo>
                <a:close/>
                <a:moveTo>
                  <a:pt x="271611" y="5175205"/>
                </a:moveTo>
                <a:cubicBezTo>
                  <a:pt x="216578" y="5175205"/>
                  <a:pt x="171965" y="5214569"/>
                  <a:pt x="171965" y="5263128"/>
                </a:cubicBezTo>
                <a:cubicBezTo>
                  <a:pt x="171965" y="5311687"/>
                  <a:pt x="216578" y="5351051"/>
                  <a:pt x="271611" y="5351051"/>
                </a:cubicBezTo>
                <a:cubicBezTo>
                  <a:pt x="326644" y="5351051"/>
                  <a:pt x="371257" y="5311687"/>
                  <a:pt x="371257" y="5263128"/>
                </a:cubicBezTo>
                <a:cubicBezTo>
                  <a:pt x="371257" y="5214569"/>
                  <a:pt x="326644" y="5175205"/>
                  <a:pt x="271611" y="5175205"/>
                </a:cubicBezTo>
                <a:close/>
                <a:moveTo>
                  <a:pt x="281306" y="4910519"/>
                </a:moveTo>
                <a:cubicBezTo>
                  <a:pt x="226273" y="4910519"/>
                  <a:pt x="181660" y="4949883"/>
                  <a:pt x="181660" y="4998442"/>
                </a:cubicBezTo>
                <a:cubicBezTo>
                  <a:pt x="181660" y="5047001"/>
                  <a:pt x="226273" y="5086365"/>
                  <a:pt x="281306" y="5086365"/>
                </a:cubicBezTo>
                <a:cubicBezTo>
                  <a:pt x="336339" y="5086365"/>
                  <a:pt x="380952" y="5047001"/>
                  <a:pt x="380952" y="4998442"/>
                </a:cubicBezTo>
                <a:cubicBezTo>
                  <a:pt x="380952" y="4949883"/>
                  <a:pt x="336339" y="4910519"/>
                  <a:pt x="281306" y="4910519"/>
                </a:cubicBezTo>
                <a:close/>
                <a:moveTo>
                  <a:pt x="275247" y="4606636"/>
                </a:moveTo>
                <a:cubicBezTo>
                  <a:pt x="220214" y="4606636"/>
                  <a:pt x="175601" y="4646000"/>
                  <a:pt x="175601" y="4694559"/>
                </a:cubicBezTo>
                <a:cubicBezTo>
                  <a:pt x="175601" y="4743118"/>
                  <a:pt x="220214" y="4782482"/>
                  <a:pt x="275247" y="4782482"/>
                </a:cubicBezTo>
                <a:cubicBezTo>
                  <a:pt x="330280" y="4782482"/>
                  <a:pt x="374893" y="4743118"/>
                  <a:pt x="374893" y="4694559"/>
                </a:cubicBezTo>
                <a:cubicBezTo>
                  <a:pt x="374893" y="4646000"/>
                  <a:pt x="330280" y="4606636"/>
                  <a:pt x="275247" y="4606636"/>
                </a:cubicBezTo>
                <a:close/>
                <a:moveTo>
                  <a:pt x="275247" y="4302753"/>
                </a:moveTo>
                <a:cubicBezTo>
                  <a:pt x="220214" y="4302753"/>
                  <a:pt x="175601" y="4342117"/>
                  <a:pt x="175601" y="4390676"/>
                </a:cubicBezTo>
                <a:cubicBezTo>
                  <a:pt x="175601" y="4439235"/>
                  <a:pt x="220214" y="4478599"/>
                  <a:pt x="275247" y="4478599"/>
                </a:cubicBezTo>
                <a:cubicBezTo>
                  <a:pt x="330280" y="4478599"/>
                  <a:pt x="374893" y="4439235"/>
                  <a:pt x="374893" y="4390676"/>
                </a:cubicBezTo>
                <a:cubicBezTo>
                  <a:pt x="374893" y="4342117"/>
                  <a:pt x="330280" y="4302753"/>
                  <a:pt x="275247" y="4302753"/>
                </a:cubicBezTo>
                <a:close/>
                <a:moveTo>
                  <a:pt x="275247" y="3985704"/>
                </a:moveTo>
                <a:cubicBezTo>
                  <a:pt x="220214" y="3985704"/>
                  <a:pt x="175601" y="4025068"/>
                  <a:pt x="175601" y="4073627"/>
                </a:cubicBezTo>
                <a:cubicBezTo>
                  <a:pt x="175601" y="4122186"/>
                  <a:pt x="220214" y="4161550"/>
                  <a:pt x="275247" y="4161550"/>
                </a:cubicBezTo>
                <a:cubicBezTo>
                  <a:pt x="330280" y="4161550"/>
                  <a:pt x="374893" y="4122186"/>
                  <a:pt x="374893" y="4073627"/>
                </a:cubicBezTo>
                <a:cubicBezTo>
                  <a:pt x="374893" y="4025068"/>
                  <a:pt x="330280" y="3985704"/>
                  <a:pt x="275247" y="3985704"/>
                </a:cubicBezTo>
                <a:close/>
                <a:moveTo>
                  <a:pt x="266719" y="3657986"/>
                </a:moveTo>
                <a:cubicBezTo>
                  <a:pt x="211686" y="3657986"/>
                  <a:pt x="167073" y="3697350"/>
                  <a:pt x="167073" y="3745909"/>
                </a:cubicBezTo>
                <a:cubicBezTo>
                  <a:pt x="167073" y="3794468"/>
                  <a:pt x="211686" y="3833832"/>
                  <a:pt x="266719" y="3833832"/>
                </a:cubicBezTo>
                <a:cubicBezTo>
                  <a:pt x="321752" y="3833832"/>
                  <a:pt x="366365" y="3794468"/>
                  <a:pt x="366365" y="3745909"/>
                </a:cubicBezTo>
                <a:cubicBezTo>
                  <a:pt x="366365" y="3697350"/>
                  <a:pt x="321752" y="3657986"/>
                  <a:pt x="266719" y="3657986"/>
                </a:cubicBezTo>
                <a:close/>
                <a:moveTo>
                  <a:pt x="275247" y="3330268"/>
                </a:moveTo>
                <a:cubicBezTo>
                  <a:pt x="220214" y="3330268"/>
                  <a:pt x="175601" y="3369632"/>
                  <a:pt x="175601" y="3418191"/>
                </a:cubicBezTo>
                <a:cubicBezTo>
                  <a:pt x="175601" y="3466750"/>
                  <a:pt x="220214" y="3506114"/>
                  <a:pt x="275247" y="3506114"/>
                </a:cubicBezTo>
                <a:cubicBezTo>
                  <a:pt x="330280" y="3506114"/>
                  <a:pt x="374893" y="3466750"/>
                  <a:pt x="374893" y="3418191"/>
                </a:cubicBezTo>
                <a:cubicBezTo>
                  <a:pt x="374893" y="3369632"/>
                  <a:pt x="330280" y="3330268"/>
                  <a:pt x="275247" y="3330268"/>
                </a:cubicBezTo>
                <a:close/>
                <a:moveTo>
                  <a:pt x="275247" y="3025471"/>
                </a:moveTo>
                <a:cubicBezTo>
                  <a:pt x="220214" y="3025471"/>
                  <a:pt x="175601" y="3064835"/>
                  <a:pt x="175601" y="3113394"/>
                </a:cubicBezTo>
                <a:cubicBezTo>
                  <a:pt x="175601" y="3161953"/>
                  <a:pt x="220214" y="3201317"/>
                  <a:pt x="275247" y="3201317"/>
                </a:cubicBezTo>
                <a:cubicBezTo>
                  <a:pt x="330280" y="3201317"/>
                  <a:pt x="374893" y="3161953"/>
                  <a:pt x="374893" y="3113394"/>
                </a:cubicBezTo>
                <a:cubicBezTo>
                  <a:pt x="374893" y="3064835"/>
                  <a:pt x="330280" y="3025471"/>
                  <a:pt x="275247" y="3025471"/>
                </a:cubicBezTo>
                <a:close/>
                <a:moveTo>
                  <a:pt x="267139" y="2719752"/>
                </a:moveTo>
                <a:cubicBezTo>
                  <a:pt x="212106" y="2719752"/>
                  <a:pt x="167493" y="2759117"/>
                  <a:pt x="167493" y="2807675"/>
                </a:cubicBezTo>
                <a:cubicBezTo>
                  <a:pt x="167493" y="2856234"/>
                  <a:pt x="212106" y="2895598"/>
                  <a:pt x="267139" y="2895598"/>
                </a:cubicBezTo>
                <a:cubicBezTo>
                  <a:pt x="322172" y="2895598"/>
                  <a:pt x="366785" y="2856234"/>
                  <a:pt x="366785" y="2807675"/>
                </a:cubicBezTo>
                <a:cubicBezTo>
                  <a:pt x="366785" y="2759117"/>
                  <a:pt x="322172" y="2719752"/>
                  <a:pt x="267139" y="2719752"/>
                </a:cubicBezTo>
                <a:close/>
                <a:moveTo>
                  <a:pt x="281354" y="2391506"/>
                </a:moveTo>
                <a:cubicBezTo>
                  <a:pt x="226321" y="2391506"/>
                  <a:pt x="181708" y="2430870"/>
                  <a:pt x="181708" y="2479429"/>
                </a:cubicBezTo>
                <a:cubicBezTo>
                  <a:pt x="181708" y="2527988"/>
                  <a:pt x="226321" y="2567352"/>
                  <a:pt x="281354" y="2567352"/>
                </a:cubicBezTo>
                <a:cubicBezTo>
                  <a:pt x="336387" y="2567352"/>
                  <a:pt x="381000" y="2527988"/>
                  <a:pt x="381000" y="2479429"/>
                </a:cubicBezTo>
                <a:cubicBezTo>
                  <a:pt x="381000" y="2430870"/>
                  <a:pt x="336387" y="2391506"/>
                  <a:pt x="281354" y="2391506"/>
                </a:cubicBezTo>
                <a:close/>
                <a:moveTo>
                  <a:pt x="269509" y="2085787"/>
                </a:moveTo>
                <a:cubicBezTo>
                  <a:pt x="214476" y="2085787"/>
                  <a:pt x="169863" y="2125152"/>
                  <a:pt x="169863" y="2173710"/>
                </a:cubicBezTo>
                <a:cubicBezTo>
                  <a:pt x="169863" y="2222269"/>
                  <a:pt x="214476" y="2261633"/>
                  <a:pt x="269509" y="2261633"/>
                </a:cubicBezTo>
                <a:cubicBezTo>
                  <a:pt x="324542" y="2261633"/>
                  <a:pt x="369155" y="2222269"/>
                  <a:pt x="369155" y="2173710"/>
                </a:cubicBezTo>
                <a:cubicBezTo>
                  <a:pt x="369155" y="2125152"/>
                  <a:pt x="324542" y="2085787"/>
                  <a:pt x="269509" y="2085787"/>
                </a:cubicBezTo>
                <a:close/>
                <a:moveTo>
                  <a:pt x="269509" y="1770183"/>
                </a:moveTo>
                <a:cubicBezTo>
                  <a:pt x="214476" y="1770183"/>
                  <a:pt x="169863" y="1809547"/>
                  <a:pt x="169863" y="1858106"/>
                </a:cubicBezTo>
                <a:cubicBezTo>
                  <a:pt x="169863" y="1906665"/>
                  <a:pt x="214476" y="1946031"/>
                  <a:pt x="269509" y="1946031"/>
                </a:cubicBezTo>
                <a:cubicBezTo>
                  <a:pt x="324542" y="1946031"/>
                  <a:pt x="369155" y="1906665"/>
                  <a:pt x="369155" y="1858106"/>
                </a:cubicBezTo>
                <a:cubicBezTo>
                  <a:pt x="369155" y="1809547"/>
                  <a:pt x="324542" y="1770183"/>
                  <a:pt x="269509" y="1770183"/>
                </a:cubicBezTo>
                <a:close/>
                <a:moveTo>
                  <a:pt x="271611" y="1441939"/>
                </a:moveTo>
                <a:cubicBezTo>
                  <a:pt x="216578" y="1441939"/>
                  <a:pt x="171965" y="1481303"/>
                  <a:pt x="171965" y="1529862"/>
                </a:cubicBezTo>
                <a:cubicBezTo>
                  <a:pt x="171965" y="1578421"/>
                  <a:pt x="216578" y="1617784"/>
                  <a:pt x="271611" y="1617784"/>
                </a:cubicBezTo>
                <a:cubicBezTo>
                  <a:pt x="326644" y="1617784"/>
                  <a:pt x="371257" y="1578421"/>
                  <a:pt x="371257" y="1529862"/>
                </a:cubicBezTo>
                <a:cubicBezTo>
                  <a:pt x="371257" y="1481303"/>
                  <a:pt x="326644" y="1441939"/>
                  <a:pt x="271611" y="1441939"/>
                </a:cubicBezTo>
                <a:close/>
                <a:moveTo>
                  <a:pt x="269509" y="1137138"/>
                </a:moveTo>
                <a:cubicBezTo>
                  <a:pt x="214476" y="1137138"/>
                  <a:pt x="169863" y="1176502"/>
                  <a:pt x="169863" y="1225061"/>
                </a:cubicBezTo>
                <a:cubicBezTo>
                  <a:pt x="169863" y="1273620"/>
                  <a:pt x="214476" y="1312984"/>
                  <a:pt x="269509" y="1312984"/>
                </a:cubicBezTo>
                <a:cubicBezTo>
                  <a:pt x="324542" y="1312984"/>
                  <a:pt x="369155" y="1273620"/>
                  <a:pt x="369155" y="1225061"/>
                </a:cubicBezTo>
                <a:cubicBezTo>
                  <a:pt x="369155" y="1176502"/>
                  <a:pt x="324542" y="1137138"/>
                  <a:pt x="269509" y="1137138"/>
                </a:cubicBezTo>
                <a:close/>
                <a:moveTo>
                  <a:pt x="269509" y="819308"/>
                </a:moveTo>
                <a:cubicBezTo>
                  <a:pt x="214476" y="819308"/>
                  <a:pt x="169863" y="858672"/>
                  <a:pt x="169863" y="907231"/>
                </a:cubicBezTo>
                <a:cubicBezTo>
                  <a:pt x="169863" y="955790"/>
                  <a:pt x="214476" y="995154"/>
                  <a:pt x="269509" y="995154"/>
                </a:cubicBezTo>
                <a:cubicBezTo>
                  <a:pt x="324542" y="995154"/>
                  <a:pt x="369155" y="955790"/>
                  <a:pt x="369155" y="907231"/>
                </a:cubicBezTo>
                <a:cubicBezTo>
                  <a:pt x="369155" y="858672"/>
                  <a:pt x="324542" y="819308"/>
                  <a:pt x="269509" y="819308"/>
                </a:cubicBezTo>
                <a:close/>
                <a:moveTo>
                  <a:pt x="275247" y="527539"/>
                </a:moveTo>
                <a:cubicBezTo>
                  <a:pt x="220214" y="527539"/>
                  <a:pt x="175601" y="566903"/>
                  <a:pt x="175601" y="615462"/>
                </a:cubicBezTo>
                <a:cubicBezTo>
                  <a:pt x="175601" y="664021"/>
                  <a:pt x="220214" y="703385"/>
                  <a:pt x="275247" y="703385"/>
                </a:cubicBezTo>
                <a:cubicBezTo>
                  <a:pt x="330280" y="703385"/>
                  <a:pt x="374893" y="664021"/>
                  <a:pt x="374893" y="615462"/>
                </a:cubicBezTo>
                <a:cubicBezTo>
                  <a:pt x="374893" y="566903"/>
                  <a:pt x="330280" y="527539"/>
                  <a:pt x="275247" y="527539"/>
                </a:cubicBezTo>
                <a:close/>
                <a:moveTo>
                  <a:pt x="275247" y="222739"/>
                </a:moveTo>
                <a:cubicBezTo>
                  <a:pt x="220214" y="222739"/>
                  <a:pt x="175601" y="262103"/>
                  <a:pt x="175601" y="310662"/>
                </a:cubicBezTo>
                <a:cubicBezTo>
                  <a:pt x="175601" y="359221"/>
                  <a:pt x="220214" y="398585"/>
                  <a:pt x="275247" y="398585"/>
                </a:cubicBezTo>
                <a:cubicBezTo>
                  <a:pt x="330280" y="398585"/>
                  <a:pt x="374893" y="359221"/>
                  <a:pt x="374893" y="310662"/>
                </a:cubicBezTo>
                <a:cubicBezTo>
                  <a:pt x="374893" y="262103"/>
                  <a:pt x="330280" y="222739"/>
                  <a:pt x="275247" y="222739"/>
                </a:cubicBezTo>
                <a:close/>
                <a:moveTo>
                  <a:pt x="216129" y="0"/>
                </a:moveTo>
                <a:lnTo>
                  <a:pt x="5501569" y="0"/>
                </a:lnTo>
                <a:cubicBezTo>
                  <a:pt x="5620934" y="0"/>
                  <a:pt x="5717698" y="96764"/>
                  <a:pt x="5717698" y="216129"/>
                </a:cubicBezTo>
                <a:lnTo>
                  <a:pt x="5717698" y="5739192"/>
                </a:lnTo>
                <a:cubicBezTo>
                  <a:pt x="5717698" y="5858557"/>
                  <a:pt x="5620934" y="5955321"/>
                  <a:pt x="5501569" y="5955321"/>
                </a:cubicBezTo>
                <a:lnTo>
                  <a:pt x="216129" y="5955321"/>
                </a:lnTo>
                <a:cubicBezTo>
                  <a:pt x="96764" y="5955321"/>
                  <a:pt x="0" y="5858557"/>
                  <a:pt x="0" y="5739192"/>
                </a:cubicBezTo>
                <a:lnTo>
                  <a:pt x="0" y="216129"/>
                </a:lnTo>
                <a:cubicBezTo>
                  <a:pt x="0" y="96764"/>
                  <a:pt x="96764" y="0"/>
                  <a:pt x="2161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39" descr=""/>
          <p:cNvPicPr/>
          <p:nvPr/>
        </p:nvPicPr>
        <p:blipFill>
          <a:blip r:embed="rId3"/>
          <a:stretch/>
        </p:blipFill>
        <p:spPr>
          <a:xfrm>
            <a:off x="1591560" y="1236600"/>
            <a:ext cx="2484000" cy="4647600"/>
          </a:xfrm>
          <a:prstGeom prst="rect">
            <a:avLst/>
          </a:prstGeom>
          <a:ln>
            <a:noFill/>
          </a:ln>
        </p:spPr>
      </p:pic>
      <p:sp>
        <p:nvSpPr>
          <p:cNvPr id="172" name="CustomShape 33"/>
          <p:cNvSpPr/>
          <p:nvPr/>
        </p:nvSpPr>
        <p:spPr>
          <a:xfrm>
            <a:off x="5297760" y="585000"/>
            <a:ext cx="5123160" cy="70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AI-based, user-friendly mobile application: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powered by </a:t>
            </a:r>
            <a:r>
              <a:rPr b="1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Machine Learning and Deep Learning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has </a:t>
            </a:r>
            <a:r>
              <a:rPr b="1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Cloud database management system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having </a:t>
            </a:r>
            <a:r>
              <a:rPr b="1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multi-language support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makes recommendations based on </a:t>
            </a:r>
            <a:r>
              <a:rPr b="1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rainfall, cropping-season, ground-water, availability &amp; image of soil type</a:t>
            </a:r>
            <a:r>
              <a:rPr b="0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that particular area.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recommends </a:t>
            </a:r>
            <a:r>
              <a:rPr b="1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intelligent farming methods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&amp; </a:t>
            </a:r>
            <a:r>
              <a:rPr b="1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good agricultural practices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Predicts </a:t>
            </a:r>
            <a:r>
              <a:rPr b="1" lang="en-US" sz="2000" spc="-1" strike="noStrike">
                <a:solidFill>
                  <a:srgbClr val="004578"/>
                </a:solidFill>
                <a:latin typeface="Times New Roman"/>
                <a:ea typeface="DejaVu Sans"/>
              </a:rPr>
              <a:t>crop type and crop diseases.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gives farmers an option </a:t>
            </a:r>
            <a:r>
              <a:rPr b="1" lang="en-US" sz="2000" spc="-1" strike="noStrike">
                <a:solidFill>
                  <a:srgbClr val="2f5597"/>
                </a:solidFill>
                <a:latin typeface="Times New Roman"/>
                <a:ea typeface="DejaVu Sans"/>
              </a:rPr>
              <a:t>to sell their production as well as buy or rent other necessities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also provides information about various </a:t>
            </a:r>
            <a:r>
              <a:rPr b="1" lang="en-US" sz="2000" spc="-1" strike="noStrike">
                <a:solidFill>
                  <a:srgbClr val="2f5597"/>
                </a:solidFill>
                <a:latin typeface="Times New Roman"/>
                <a:ea typeface="DejaVu Sans"/>
              </a:rPr>
              <a:t>government mandis to sell their production and also information about different government schemes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8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4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0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6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2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10873800" y="2262600"/>
            <a:ext cx="131724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 rot="16200000">
            <a:off x="1106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8964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108576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6"/>
          <p:cNvSpPr/>
          <p:nvPr/>
        </p:nvSpPr>
        <p:spPr>
          <a:xfrm rot="16200000">
            <a:off x="109378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-260640" y="0"/>
            <a:ext cx="121968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1072944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9"/>
          <p:cNvSpPr/>
          <p:nvPr/>
        </p:nvSpPr>
        <p:spPr>
          <a:xfrm rot="16200000">
            <a:off x="108093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-512280" y="0"/>
            <a:ext cx="1230336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3" name="CustomShape 11"/>
          <p:cNvSpPr/>
          <p:nvPr/>
        </p:nvSpPr>
        <p:spPr>
          <a:xfrm>
            <a:off x="10584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2"/>
          <p:cNvSpPr/>
          <p:nvPr/>
        </p:nvSpPr>
        <p:spPr>
          <a:xfrm rot="16200000">
            <a:off x="106646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-783360" y="0"/>
            <a:ext cx="124236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" name="CustomShape 14"/>
          <p:cNvSpPr/>
          <p:nvPr/>
        </p:nvSpPr>
        <p:spPr>
          <a:xfrm>
            <a:off x="-104385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" name="CustomShape 15"/>
          <p:cNvSpPr/>
          <p:nvPr/>
        </p:nvSpPr>
        <p:spPr>
          <a:xfrm>
            <a:off x="-477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6"/>
          <p:cNvSpPr/>
          <p:nvPr/>
        </p:nvSpPr>
        <p:spPr>
          <a:xfrm rot="16200000">
            <a:off x="-234720" y="3170880"/>
            <a:ext cx="1582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Backend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-1079064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0" name="CustomShape 18"/>
          <p:cNvSpPr/>
          <p:nvPr/>
        </p:nvSpPr>
        <p:spPr>
          <a:xfrm>
            <a:off x="-8290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9"/>
          <p:cNvSpPr/>
          <p:nvPr/>
        </p:nvSpPr>
        <p:spPr>
          <a:xfrm rot="16200000">
            <a:off x="-740520" y="3170880"/>
            <a:ext cx="1852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Continued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-1119564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" name="CustomShape 21"/>
          <p:cNvSpPr/>
          <p:nvPr/>
        </p:nvSpPr>
        <p:spPr>
          <a:xfrm>
            <a:off x="-12340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2"/>
          <p:cNvSpPr/>
          <p:nvPr/>
        </p:nvSpPr>
        <p:spPr>
          <a:xfrm rot="16200000">
            <a:off x="-11538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5" name="CustomShape 23"/>
          <p:cNvSpPr/>
          <p:nvPr/>
        </p:nvSpPr>
        <p:spPr>
          <a:xfrm>
            <a:off x="-115740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6" name="CustomShape 24"/>
          <p:cNvSpPr/>
          <p:nvPr/>
        </p:nvSpPr>
        <p:spPr>
          <a:xfrm>
            <a:off x="-16128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5"/>
          <p:cNvSpPr/>
          <p:nvPr/>
        </p:nvSpPr>
        <p:spPr>
          <a:xfrm rot="16200000">
            <a:off x="-15321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-1196208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" name="CustomShape 27"/>
          <p:cNvSpPr/>
          <p:nvPr/>
        </p:nvSpPr>
        <p:spPr>
          <a:xfrm>
            <a:off x="-20005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8"/>
          <p:cNvSpPr/>
          <p:nvPr/>
        </p:nvSpPr>
        <p:spPr>
          <a:xfrm rot="16200000">
            <a:off x="-19202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01" name="Group 29"/>
          <p:cNvGrpSpPr/>
          <p:nvPr/>
        </p:nvGrpSpPr>
        <p:grpSpPr>
          <a:xfrm>
            <a:off x="10411560" y="2262600"/>
            <a:ext cx="1286280" cy="2332080"/>
            <a:chOff x="10411560" y="2262600"/>
            <a:chExt cx="1286280" cy="2332080"/>
          </a:xfrm>
        </p:grpSpPr>
        <p:sp>
          <p:nvSpPr>
            <p:cNvPr id="202" name="CustomShape 30"/>
            <p:cNvSpPr/>
            <p:nvPr/>
          </p:nvSpPr>
          <p:spPr>
            <a:xfrm>
              <a:off x="10433520" y="2262600"/>
              <a:ext cx="1206720" cy="2332080"/>
            </a:xfrm>
            <a:custGeom>
              <a:avLst/>
              <a:gdLst/>
              <a:ahLst/>
              <a:rect l="l" t="t" r="r" b="b"/>
              <a:pathLst>
                <a:path w="1207476" h="2332892">
                  <a:moveTo>
                    <a:pt x="1207476" y="0"/>
                  </a:moveTo>
                  <a:lnTo>
                    <a:pt x="1207476" y="2332892"/>
                  </a:lnTo>
                  <a:lnTo>
                    <a:pt x="1084020" y="2326870"/>
                  </a:lnTo>
                  <a:cubicBezTo>
                    <a:pt x="475142" y="2267136"/>
                    <a:pt x="0" y="1770393"/>
                    <a:pt x="0" y="1166446"/>
                  </a:cubicBezTo>
                  <a:cubicBezTo>
                    <a:pt x="0" y="562499"/>
                    <a:pt x="475142" y="65756"/>
                    <a:pt x="1084020" y="602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31"/>
            <p:cNvSpPr/>
            <p:nvPr/>
          </p:nvSpPr>
          <p:spPr>
            <a:xfrm rot="16200000">
              <a:off x="10577160" y="3170880"/>
              <a:ext cx="17244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mic Sans MS"/>
                  <a:ea typeface="DejaVu Sans"/>
                </a:rPr>
                <a:t>Frontend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204" name="Graphic 2" descr="Open hand with plant"/>
            <p:cNvPicPr/>
            <p:nvPr/>
          </p:nvPicPr>
          <p:blipFill>
            <a:blip r:embed="rId1"/>
            <a:stretch/>
          </p:blipFill>
          <p:spPr>
            <a:xfrm rot="16200000">
              <a:off x="10411560" y="29725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5" name="Line 32"/>
          <p:cNvSpPr/>
          <p:nvPr/>
        </p:nvSpPr>
        <p:spPr>
          <a:xfrm>
            <a:off x="5045040" y="1372680"/>
            <a:ext cx="1440" cy="4136400"/>
          </a:xfrm>
          <a:prstGeom prst="line">
            <a:avLst/>
          </a:prstGeom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33"/>
          <p:cNvSpPr/>
          <p:nvPr/>
        </p:nvSpPr>
        <p:spPr>
          <a:xfrm>
            <a:off x="8132400" y="1417320"/>
            <a:ext cx="0" cy="4182840"/>
          </a:xfrm>
          <a:prstGeom prst="line">
            <a:avLst/>
          </a:prstGeom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34"/>
          <p:cNvSpPr/>
          <p:nvPr/>
        </p:nvSpPr>
        <p:spPr>
          <a:xfrm>
            <a:off x="9644400" y="3776760"/>
            <a:ext cx="0" cy="1703520"/>
          </a:xfrm>
          <a:prstGeom prst="line">
            <a:avLst/>
          </a:prstGeom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5"/>
          <p:cNvSpPr/>
          <p:nvPr/>
        </p:nvSpPr>
        <p:spPr>
          <a:xfrm rot="5400000">
            <a:off x="5245920" y="4746240"/>
            <a:ext cx="1145880" cy="1530000"/>
          </a:xfrm>
          <a:prstGeom prst="arc">
            <a:avLst>
              <a:gd name="adj1" fmla="val 16200000"/>
              <a:gd name="adj2" fmla="val 5591302"/>
            </a:avLst>
          </a:prstGeom>
          <a:noFill/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6"/>
          <p:cNvSpPr/>
          <p:nvPr/>
        </p:nvSpPr>
        <p:spPr>
          <a:xfrm flipV="1" rot="16200000">
            <a:off x="6775920" y="623520"/>
            <a:ext cx="1145880" cy="1530000"/>
          </a:xfrm>
          <a:prstGeom prst="arc">
            <a:avLst>
              <a:gd name="adj1" fmla="val 16200000"/>
              <a:gd name="adj2" fmla="val 5591302"/>
            </a:avLst>
          </a:prstGeom>
          <a:noFill/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7"/>
          <p:cNvSpPr/>
          <p:nvPr/>
        </p:nvSpPr>
        <p:spPr>
          <a:xfrm rot="5400000">
            <a:off x="8306280" y="4669920"/>
            <a:ext cx="1145880" cy="1530000"/>
          </a:xfrm>
          <a:prstGeom prst="arc">
            <a:avLst>
              <a:gd name="adj1" fmla="val 16200000"/>
              <a:gd name="adj2" fmla="val 5591302"/>
            </a:avLst>
          </a:prstGeom>
          <a:noFill/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" name="Group 38"/>
          <p:cNvGrpSpPr/>
          <p:nvPr/>
        </p:nvGrpSpPr>
        <p:grpSpPr>
          <a:xfrm>
            <a:off x="4995360" y="3552480"/>
            <a:ext cx="1684440" cy="2352600"/>
            <a:chOff x="4995360" y="3552480"/>
            <a:chExt cx="1684440" cy="2352600"/>
          </a:xfrm>
        </p:grpSpPr>
        <p:grpSp>
          <p:nvGrpSpPr>
            <p:cNvPr id="212" name="Group 39"/>
            <p:cNvGrpSpPr/>
            <p:nvPr/>
          </p:nvGrpSpPr>
          <p:grpSpPr>
            <a:xfrm>
              <a:off x="5148360" y="4518000"/>
              <a:ext cx="1345320" cy="1387080"/>
              <a:chOff x="5148360" y="4518000"/>
              <a:chExt cx="1345320" cy="1387080"/>
            </a:xfrm>
          </p:grpSpPr>
          <p:sp>
            <p:nvSpPr>
              <p:cNvPr id="213" name="CustomShape 40"/>
              <p:cNvSpPr/>
              <p:nvPr/>
            </p:nvSpPr>
            <p:spPr>
              <a:xfrm>
                <a:off x="5148360" y="4518000"/>
                <a:ext cx="1345320" cy="1387080"/>
              </a:xfrm>
              <a:prstGeom prst="ellipse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14" name="Graphic 82" descr="Robot"/>
              <p:cNvPicPr/>
              <p:nvPr/>
            </p:nvPicPr>
            <p:blipFill>
              <a:blip r:embed="rId2"/>
              <a:stretch/>
            </p:blipFill>
            <p:spPr>
              <a:xfrm>
                <a:off x="5245560" y="4732920"/>
                <a:ext cx="879840" cy="951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5" name="Graphic 83" descr="Apple"/>
              <p:cNvPicPr/>
              <p:nvPr/>
            </p:nvPicPr>
            <p:blipFill>
              <a:blip r:embed="rId3"/>
              <a:stretch/>
            </p:blipFill>
            <p:spPr>
              <a:xfrm>
                <a:off x="5677920" y="4818600"/>
                <a:ext cx="681120" cy="7365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16" name="CustomShape 41"/>
            <p:cNvSpPr/>
            <p:nvPr/>
          </p:nvSpPr>
          <p:spPr>
            <a:xfrm>
              <a:off x="4995360" y="3552480"/>
              <a:ext cx="168444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Platform independent: </a:t>
              </a:r>
              <a:r>
                <a:rPr b="0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IEEE MAATI will be available for both android and ios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17" name="Group 42"/>
          <p:cNvGrpSpPr/>
          <p:nvPr/>
        </p:nvGrpSpPr>
        <p:grpSpPr>
          <a:xfrm>
            <a:off x="8521920" y="1514160"/>
            <a:ext cx="2071080" cy="2243520"/>
            <a:chOff x="8521920" y="1514160"/>
            <a:chExt cx="2071080" cy="2243520"/>
          </a:xfrm>
        </p:grpSpPr>
        <p:grpSp>
          <p:nvGrpSpPr>
            <p:cNvPr id="218" name="Group 43"/>
            <p:cNvGrpSpPr/>
            <p:nvPr/>
          </p:nvGrpSpPr>
          <p:grpSpPr>
            <a:xfrm>
              <a:off x="8969400" y="2370600"/>
              <a:ext cx="1345320" cy="1387080"/>
              <a:chOff x="8969400" y="2370600"/>
              <a:chExt cx="1345320" cy="1387080"/>
            </a:xfrm>
          </p:grpSpPr>
          <p:sp>
            <p:nvSpPr>
              <p:cNvPr id="219" name="CustomShape 44"/>
              <p:cNvSpPr/>
              <p:nvPr/>
            </p:nvSpPr>
            <p:spPr>
              <a:xfrm>
                <a:off x="8969400" y="2370600"/>
                <a:ext cx="1345320" cy="1387080"/>
              </a:xfrm>
              <a:prstGeom prst="ellipse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20" name="Graphic 73" descr="Images"/>
              <p:cNvPicPr/>
              <p:nvPr/>
            </p:nvPicPr>
            <p:blipFill>
              <a:blip r:embed="rId4"/>
              <a:stretch/>
            </p:blipFill>
            <p:spPr>
              <a:xfrm>
                <a:off x="9171000" y="2505600"/>
                <a:ext cx="932760" cy="1008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21" name="CustomShape 45"/>
            <p:cNvSpPr/>
            <p:nvPr/>
          </p:nvSpPr>
          <p:spPr>
            <a:xfrm>
              <a:off x="8521920" y="1514160"/>
              <a:ext cx="2071080" cy="82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Smooth UI/UX: </a:t>
              </a:r>
              <a:r>
                <a:rPr b="0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Includes animations, loading screens, error pop ups and appealing colors to give best UI/UX.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22" name="Line 46"/>
          <p:cNvSpPr/>
          <p:nvPr/>
        </p:nvSpPr>
        <p:spPr>
          <a:xfrm>
            <a:off x="6586920" y="1423080"/>
            <a:ext cx="0" cy="4183200"/>
          </a:xfrm>
          <a:prstGeom prst="line">
            <a:avLst/>
          </a:prstGeom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47"/>
          <p:cNvSpPr/>
          <p:nvPr/>
        </p:nvSpPr>
        <p:spPr>
          <a:xfrm>
            <a:off x="1942200" y="4119480"/>
            <a:ext cx="13320" cy="1387800"/>
          </a:xfrm>
          <a:prstGeom prst="line">
            <a:avLst/>
          </a:prstGeom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8"/>
          <p:cNvSpPr/>
          <p:nvPr/>
        </p:nvSpPr>
        <p:spPr>
          <a:xfrm rot="5400000">
            <a:off x="2148480" y="4754520"/>
            <a:ext cx="1145880" cy="1530000"/>
          </a:xfrm>
          <a:prstGeom prst="arc">
            <a:avLst>
              <a:gd name="adj1" fmla="val 16200000"/>
              <a:gd name="adj2" fmla="val 5591302"/>
            </a:avLst>
          </a:prstGeom>
          <a:noFill/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9"/>
          <p:cNvSpPr/>
          <p:nvPr/>
        </p:nvSpPr>
        <p:spPr>
          <a:xfrm flipV="1" rot="16200000">
            <a:off x="3693600" y="595080"/>
            <a:ext cx="1146240" cy="1553760"/>
          </a:xfrm>
          <a:prstGeom prst="arc">
            <a:avLst>
              <a:gd name="adj1" fmla="val 16200000"/>
              <a:gd name="adj2" fmla="val 5591302"/>
            </a:avLst>
          </a:prstGeom>
          <a:noFill/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6" name="Group 50"/>
          <p:cNvGrpSpPr/>
          <p:nvPr/>
        </p:nvGrpSpPr>
        <p:grpSpPr>
          <a:xfrm>
            <a:off x="3436200" y="990720"/>
            <a:ext cx="1680480" cy="2589120"/>
            <a:chOff x="3436200" y="990720"/>
            <a:chExt cx="1680480" cy="2589120"/>
          </a:xfrm>
        </p:grpSpPr>
        <p:grpSp>
          <p:nvGrpSpPr>
            <p:cNvPr id="227" name="Group 51"/>
            <p:cNvGrpSpPr/>
            <p:nvPr/>
          </p:nvGrpSpPr>
          <p:grpSpPr>
            <a:xfrm>
              <a:off x="3603600" y="990720"/>
              <a:ext cx="1345320" cy="1387080"/>
              <a:chOff x="3603600" y="990720"/>
              <a:chExt cx="1345320" cy="1387080"/>
            </a:xfrm>
          </p:grpSpPr>
          <p:sp>
            <p:nvSpPr>
              <p:cNvPr id="228" name="CustomShape 52"/>
              <p:cNvSpPr/>
              <p:nvPr/>
            </p:nvSpPr>
            <p:spPr>
              <a:xfrm>
                <a:off x="3603600" y="990720"/>
                <a:ext cx="1345320" cy="1387080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29" name="Graphic 128" descr="Lightbulb and gear"/>
              <p:cNvPicPr/>
              <p:nvPr/>
            </p:nvPicPr>
            <p:blipFill>
              <a:blip r:embed="rId5"/>
              <a:stretch/>
            </p:blipFill>
            <p:spPr>
              <a:xfrm>
                <a:off x="3714480" y="1063800"/>
                <a:ext cx="1123560" cy="1215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30" name="CustomShape 53"/>
            <p:cNvSpPr/>
            <p:nvPr/>
          </p:nvSpPr>
          <p:spPr>
            <a:xfrm>
              <a:off x="3436200" y="2394720"/>
              <a:ext cx="1680480" cy="118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Highly optimized:</a:t>
              </a:r>
              <a:r>
                <a:rPr b="0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 Builds widgets only once which will allow IEEE MAATI to run on any device with less memory consumption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Cambria Math"/>
                </a:rPr>
                <a:t>.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31" name="Group 54"/>
          <p:cNvGrpSpPr/>
          <p:nvPr/>
        </p:nvGrpSpPr>
        <p:grpSpPr>
          <a:xfrm>
            <a:off x="918000" y="1839240"/>
            <a:ext cx="2065680" cy="2279880"/>
            <a:chOff x="918000" y="1839240"/>
            <a:chExt cx="2065680" cy="2279880"/>
          </a:xfrm>
        </p:grpSpPr>
        <p:sp>
          <p:nvSpPr>
            <p:cNvPr id="232" name="CustomShape 55"/>
            <p:cNvSpPr/>
            <p:nvPr/>
          </p:nvSpPr>
          <p:spPr>
            <a:xfrm>
              <a:off x="918000" y="1839240"/>
              <a:ext cx="2065680" cy="82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Flutter framework</a:t>
              </a:r>
              <a:r>
                <a:rPr b="0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: IEEE MAATI will be built using flutter which uses dart as its programming language.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33" name="Group 56"/>
            <p:cNvGrpSpPr/>
            <p:nvPr/>
          </p:nvGrpSpPr>
          <p:grpSpPr>
            <a:xfrm>
              <a:off x="1261800" y="2732040"/>
              <a:ext cx="1345320" cy="1387080"/>
              <a:chOff x="1261800" y="2732040"/>
              <a:chExt cx="1345320" cy="1387080"/>
            </a:xfrm>
          </p:grpSpPr>
          <p:sp>
            <p:nvSpPr>
              <p:cNvPr id="234" name="CustomShape 57"/>
              <p:cNvSpPr/>
              <p:nvPr/>
            </p:nvSpPr>
            <p:spPr>
              <a:xfrm>
                <a:off x="1261800" y="2732040"/>
                <a:ext cx="1345320" cy="1387080"/>
              </a:xfrm>
              <a:prstGeom prst="ellipse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35" name="Picture 134" descr=""/>
              <p:cNvPicPr/>
              <p:nvPr/>
            </p:nvPicPr>
            <p:blipFill>
              <a:blip r:embed="rId6"/>
              <a:stretch/>
            </p:blipFill>
            <p:spPr>
              <a:xfrm>
                <a:off x="1354320" y="2846160"/>
                <a:ext cx="1071360" cy="11584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36" name="Line 58"/>
          <p:cNvSpPr/>
          <p:nvPr/>
        </p:nvSpPr>
        <p:spPr>
          <a:xfrm>
            <a:off x="3488760" y="1372680"/>
            <a:ext cx="0" cy="4183200"/>
          </a:xfrm>
          <a:prstGeom prst="line">
            <a:avLst/>
          </a:prstGeom>
          <a:ln w="2844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7" name="Group 59"/>
          <p:cNvGrpSpPr/>
          <p:nvPr/>
        </p:nvGrpSpPr>
        <p:grpSpPr>
          <a:xfrm>
            <a:off x="6504840" y="982440"/>
            <a:ext cx="1734120" cy="2212200"/>
            <a:chOff x="6504840" y="982440"/>
            <a:chExt cx="1734120" cy="2212200"/>
          </a:xfrm>
        </p:grpSpPr>
        <p:sp>
          <p:nvSpPr>
            <p:cNvPr id="238" name="CustomShape 60"/>
            <p:cNvSpPr/>
            <p:nvPr/>
          </p:nvSpPr>
          <p:spPr>
            <a:xfrm>
              <a:off x="6685920" y="982440"/>
              <a:ext cx="1345320" cy="138708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61"/>
            <p:cNvSpPr/>
            <p:nvPr/>
          </p:nvSpPr>
          <p:spPr>
            <a:xfrm>
              <a:off x="6504840" y="2374560"/>
              <a:ext cx="1734120" cy="82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Flutter Plugins.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Will use multiple flutter plugins for Maati Shop and its features.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240" name="Picture 35" descr=""/>
            <p:cNvPicPr/>
            <p:nvPr/>
          </p:nvPicPr>
          <p:blipFill>
            <a:blip r:embed="rId7"/>
            <a:stretch/>
          </p:blipFill>
          <p:spPr>
            <a:xfrm>
              <a:off x="6947640" y="1183320"/>
              <a:ext cx="901800" cy="9000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10873800" y="2262600"/>
            <a:ext cx="131724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"/>
          <p:cNvSpPr/>
          <p:nvPr/>
        </p:nvSpPr>
        <p:spPr>
          <a:xfrm rot="16200000">
            <a:off x="1106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8964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108576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"/>
          <p:cNvSpPr/>
          <p:nvPr/>
        </p:nvSpPr>
        <p:spPr>
          <a:xfrm rot="16200000">
            <a:off x="109378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-260640" y="0"/>
            <a:ext cx="121968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72944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9"/>
          <p:cNvSpPr/>
          <p:nvPr/>
        </p:nvSpPr>
        <p:spPr>
          <a:xfrm rot="16200000">
            <a:off x="108093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-512280" y="0"/>
            <a:ext cx="1230336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1" name="CustomShape 11"/>
          <p:cNvSpPr/>
          <p:nvPr/>
        </p:nvSpPr>
        <p:spPr>
          <a:xfrm>
            <a:off x="10584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2"/>
          <p:cNvSpPr/>
          <p:nvPr/>
        </p:nvSpPr>
        <p:spPr>
          <a:xfrm rot="16200000">
            <a:off x="106646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-783360" y="0"/>
            <a:ext cx="124236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4" name="CustomShape 14"/>
          <p:cNvSpPr/>
          <p:nvPr/>
        </p:nvSpPr>
        <p:spPr>
          <a:xfrm>
            <a:off x="104335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5"/>
          <p:cNvSpPr/>
          <p:nvPr/>
        </p:nvSpPr>
        <p:spPr>
          <a:xfrm rot="16200000">
            <a:off x="105134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16"/>
          <p:cNvSpPr/>
          <p:nvPr/>
        </p:nvSpPr>
        <p:spPr>
          <a:xfrm>
            <a:off x="3337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7" name="CustomShape 17"/>
          <p:cNvSpPr/>
          <p:nvPr/>
        </p:nvSpPr>
        <p:spPr>
          <a:xfrm>
            <a:off x="-104007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8" name="CustomShape 18"/>
          <p:cNvSpPr/>
          <p:nvPr/>
        </p:nvSpPr>
        <p:spPr>
          <a:xfrm>
            <a:off x="-4395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9"/>
          <p:cNvSpPr/>
          <p:nvPr/>
        </p:nvSpPr>
        <p:spPr>
          <a:xfrm rot="16200000">
            <a:off x="-449640" y="3153600"/>
            <a:ext cx="2115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Work 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0" name="CustomShape 20"/>
          <p:cNvSpPr/>
          <p:nvPr/>
        </p:nvSpPr>
        <p:spPr>
          <a:xfrm>
            <a:off x="-108057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1" name="CustomShape 21"/>
          <p:cNvSpPr/>
          <p:nvPr/>
        </p:nvSpPr>
        <p:spPr>
          <a:xfrm>
            <a:off x="-8442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2"/>
          <p:cNvSpPr/>
          <p:nvPr/>
        </p:nvSpPr>
        <p:spPr>
          <a:xfrm rot="16200000">
            <a:off x="-657720" y="3170880"/>
            <a:ext cx="1676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Updates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" name="CustomShape 23"/>
          <p:cNvSpPr/>
          <p:nvPr/>
        </p:nvSpPr>
        <p:spPr>
          <a:xfrm>
            <a:off x="-111841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4" name="CustomShape 24"/>
          <p:cNvSpPr/>
          <p:nvPr/>
        </p:nvSpPr>
        <p:spPr>
          <a:xfrm>
            <a:off x="-12229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5"/>
          <p:cNvSpPr/>
          <p:nvPr/>
        </p:nvSpPr>
        <p:spPr>
          <a:xfrm rot="16200000">
            <a:off x="-11422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26"/>
          <p:cNvSpPr/>
          <p:nvPr/>
        </p:nvSpPr>
        <p:spPr>
          <a:xfrm>
            <a:off x="-115722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67" name="CustomShape 27"/>
          <p:cNvSpPr/>
          <p:nvPr/>
        </p:nvSpPr>
        <p:spPr>
          <a:xfrm>
            <a:off x="-16110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8"/>
          <p:cNvSpPr/>
          <p:nvPr/>
        </p:nvSpPr>
        <p:spPr>
          <a:xfrm rot="16200000">
            <a:off x="-15303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69" name="Group 29"/>
          <p:cNvGrpSpPr/>
          <p:nvPr/>
        </p:nvGrpSpPr>
        <p:grpSpPr>
          <a:xfrm>
            <a:off x="10218600" y="2262600"/>
            <a:ext cx="1283040" cy="2332080"/>
            <a:chOff x="10218600" y="2262600"/>
            <a:chExt cx="1283040" cy="2332080"/>
          </a:xfrm>
        </p:grpSpPr>
        <p:sp>
          <p:nvSpPr>
            <p:cNvPr id="270" name="CustomShape 30"/>
            <p:cNvSpPr/>
            <p:nvPr/>
          </p:nvSpPr>
          <p:spPr>
            <a:xfrm>
              <a:off x="10294920" y="2262600"/>
              <a:ext cx="1206720" cy="2332080"/>
            </a:xfrm>
            <a:custGeom>
              <a:avLst/>
              <a:gdLst/>
              <a:ahLst/>
              <a:rect l="l" t="t" r="r" b="b"/>
              <a:pathLst>
                <a:path w="1207476" h="2332892">
                  <a:moveTo>
                    <a:pt x="1207476" y="0"/>
                  </a:moveTo>
                  <a:lnTo>
                    <a:pt x="1207476" y="2332892"/>
                  </a:lnTo>
                  <a:lnTo>
                    <a:pt x="1084020" y="2326870"/>
                  </a:lnTo>
                  <a:cubicBezTo>
                    <a:pt x="475142" y="2267136"/>
                    <a:pt x="0" y="1770393"/>
                    <a:pt x="0" y="1166446"/>
                  </a:cubicBezTo>
                  <a:cubicBezTo>
                    <a:pt x="0" y="562499"/>
                    <a:pt x="475142" y="65756"/>
                    <a:pt x="1084020" y="6022"/>
                  </a:cubicBez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31"/>
            <p:cNvSpPr/>
            <p:nvPr/>
          </p:nvSpPr>
          <p:spPr>
            <a:xfrm rot="16200000">
              <a:off x="10422720" y="3170880"/>
              <a:ext cx="16297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mic Sans MS"/>
                  <a:ea typeface="DejaVu Sans"/>
                </a:rPr>
                <a:t>Backend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272" name="Graphic 2" descr="Open hand with plant"/>
            <p:cNvPicPr/>
            <p:nvPr/>
          </p:nvPicPr>
          <p:blipFill>
            <a:blip r:embed="rId1"/>
            <a:stretch/>
          </p:blipFill>
          <p:spPr>
            <a:xfrm rot="16200000">
              <a:off x="10218600" y="29725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3" name="Line 32"/>
          <p:cNvSpPr/>
          <p:nvPr/>
        </p:nvSpPr>
        <p:spPr>
          <a:xfrm>
            <a:off x="948240" y="3454200"/>
            <a:ext cx="8557560" cy="0"/>
          </a:xfrm>
          <a:prstGeom prst="line">
            <a:avLst/>
          </a:prstGeom>
          <a:ln w="3816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4" name="Group 33"/>
          <p:cNvGrpSpPr/>
          <p:nvPr/>
        </p:nvGrpSpPr>
        <p:grpSpPr>
          <a:xfrm>
            <a:off x="6463800" y="3395520"/>
            <a:ext cx="2973240" cy="1761840"/>
            <a:chOff x="6463800" y="3395520"/>
            <a:chExt cx="2973240" cy="1761840"/>
          </a:xfrm>
        </p:grpSpPr>
        <p:grpSp>
          <p:nvGrpSpPr>
            <p:cNvPr id="275" name="Group 34"/>
            <p:cNvGrpSpPr/>
            <p:nvPr/>
          </p:nvGrpSpPr>
          <p:grpSpPr>
            <a:xfrm>
              <a:off x="6463800" y="3395520"/>
              <a:ext cx="1143720" cy="1761840"/>
              <a:chOff x="6463800" y="3395520"/>
              <a:chExt cx="1143720" cy="1761840"/>
            </a:xfrm>
          </p:grpSpPr>
          <p:sp>
            <p:nvSpPr>
              <p:cNvPr id="276" name="CustomShape 35"/>
              <p:cNvSpPr/>
              <p:nvPr/>
            </p:nvSpPr>
            <p:spPr>
              <a:xfrm>
                <a:off x="6963480" y="3395520"/>
                <a:ext cx="132480" cy="117000"/>
              </a:xfrm>
              <a:prstGeom prst="flowChartConnector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7" name="CustomShape 36"/>
              <p:cNvSpPr/>
              <p:nvPr/>
            </p:nvSpPr>
            <p:spPr>
              <a:xfrm flipH="1">
                <a:off x="7028640" y="3500640"/>
                <a:ext cx="360" cy="442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>
                    <a:lumMod val="95000"/>
                    <a:lumOff val="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CustomShape 37"/>
              <p:cNvSpPr/>
              <p:nvPr/>
            </p:nvSpPr>
            <p:spPr>
              <a:xfrm>
                <a:off x="6463800" y="3959280"/>
                <a:ext cx="1143720" cy="1198080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  <a:reflection algn="bl" blurRad="6350" dir="5400000" dist="101600" endA="275" endPos="40000" rotWithShape="0" stA="50000" sy="-100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279" name="Graphic 89" descr="Cloud"/>
              <p:cNvPicPr/>
              <p:nvPr/>
            </p:nvPicPr>
            <p:blipFill>
              <a:blip r:embed="rId2"/>
              <a:stretch/>
            </p:blipFill>
            <p:spPr>
              <a:xfrm>
                <a:off x="6616440" y="3845880"/>
                <a:ext cx="826200" cy="8960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80" name="CustomShape 38"/>
              <p:cNvSpPr/>
              <p:nvPr/>
            </p:nvSpPr>
            <p:spPr>
              <a:xfrm>
                <a:off x="6613560" y="4529160"/>
                <a:ext cx="869400" cy="455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Cambria Math"/>
                    <a:ea typeface="Cambria Math"/>
                  </a:rPr>
                  <a:t>Cloud Backend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281" name="CustomShape 39"/>
            <p:cNvSpPr/>
            <p:nvPr/>
          </p:nvSpPr>
          <p:spPr>
            <a:xfrm>
              <a:off x="7654320" y="4295880"/>
              <a:ext cx="17827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Azure Cloud Services will be used to set up the server.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282" name="Group 40"/>
          <p:cNvGrpSpPr/>
          <p:nvPr/>
        </p:nvGrpSpPr>
        <p:grpSpPr>
          <a:xfrm>
            <a:off x="4605120" y="1702800"/>
            <a:ext cx="2907720" cy="1800000"/>
            <a:chOff x="4605120" y="1702800"/>
            <a:chExt cx="2907720" cy="1800000"/>
          </a:xfrm>
        </p:grpSpPr>
        <p:grpSp>
          <p:nvGrpSpPr>
            <p:cNvPr id="283" name="Group 41"/>
            <p:cNvGrpSpPr/>
            <p:nvPr/>
          </p:nvGrpSpPr>
          <p:grpSpPr>
            <a:xfrm>
              <a:off x="4605120" y="1785960"/>
              <a:ext cx="1143720" cy="1716840"/>
              <a:chOff x="4605120" y="1785960"/>
              <a:chExt cx="1143720" cy="1716840"/>
            </a:xfrm>
          </p:grpSpPr>
          <p:sp>
            <p:nvSpPr>
              <p:cNvPr id="284" name="CustomShape 42"/>
              <p:cNvSpPr/>
              <p:nvPr/>
            </p:nvSpPr>
            <p:spPr>
              <a:xfrm>
                <a:off x="4605120" y="1785960"/>
                <a:ext cx="1143720" cy="1198080"/>
              </a:xfrm>
              <a:prstGeom prst="flowChartConnector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  <a:reflection algn="bl" blurRad="6350" dir="5400000" dist="101600" endA="275" endPos="40000" rotWithShape="0" stA="50000" sy="-100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43"/>
              <p:cNvSpPr/>
              <p:nvPr/>
            </p:nvSpPr>
            <p:spPr>
              <a:xfrm>
                <a:off x="5110920" y="3385800"/>
                <a:ext cx="132480" cy="117000"/>
              </a:xfrm>
              <a:prstGeom prst="flowChartConnector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6" name="CustomShape 44"/>
              <p:cNvSpPr/>
              <p:nvPr/>
            </p:nvSpPr>
            <p:spPr>
              <a:xfrm flipH="1" flipV="1">
                <a:off x="5176080" y="2977920"/>
                <a:ext cx="360" cy="48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>
                    <a:lumMod val="95000"/>
                    <a:lumOff val="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7" name="CustomShape 45"/>
            <p:cNvSpPr/>
            <p:nvPr/>
          </p:nvSpPr>
          <p:spPr>
            <a:xfrm>
              <a:off x="4805640" y="2543760"/>
              <a:ext cx="7430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Flask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288" name="Picture 79" descr=""/>
            <p:cNvPicPr/>
            <p:nvPr/>
          </p:nvPicPr>
          <p:blipFill>
            <a:blip r:embed="rId3"/>
            <a:stretch/>
          </p:blipFill>
          <p:spPr>
            <a:xfrm>
              <a:off x="4878360" y="1867680"/>
              <a:ext cx="1227600" cy="71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9" name="CustomShape 46"/>
            <p:cNvSpPr/>
            <p:nvPr/>
          </p:nvSpPr>
          <p:spPr>
            <a:xfrm>
              <a:off x="5730120" y="1702800"/>
              <a:ext cx="1782720" cy="75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Flask framework will be used to establish a connection between the user and the server in real time. 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290" name="Group 47"/>
          <p:cNvGrpSpPr/>
          <p:nvPr/>
        </p:nvGrpSpPr>
        <p:grpSpPr>
          <a:xfrm>
            <a:off x="8051040" y="1783080"/>
            <a:ext cx="2853000" cy="1744920"/>
            <a:chOff x="8051040" y="1783080"/>
            <a:chExt cx="2853000" cy="1744920"/>
          </a:xfrm>
        </p:grpSpPr>
        <p:sp>
          <p:nvSpPr>
            <p:cNvPr id="291" name="CustomShape 48"/>
            <p:cNvSpPr/>
            <p:nvPr/>
          </p:nvSpPr>
          <p:spPr>
            <a:xfrm>
              <a:off x="8051040" y="1783080"/>
              <a:ext cx="1143720" cy="119808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  <a:reflection algn="bl" blurRad="6350" dir="5400000" dist="101600" endA="275" endPos="40000" rotWithShape="0" stA="50000" sy="-10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49"/>
            <p:cNvSpPr/>
            <p:nvPr/>
          </p:nvSpPr>
          <p:spPr>
            <a:xfrm>
              <a:off x="8557920" y="3411000"/>
              <a:ext cx="132480" cy="117000"/>
            </a:xfrm>
            <a:prstGeom prst="flowChart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3" name="CustomShape 50"/>
            <p:cNvSpPr/>
            <p:nvPr/>
          </p:nvSpPr>
          <p:spPr>
            <a:xfrm flipH="1" flipV="1">
              <a:off x="8622000" y="2989800"/>
              <a:ext cx="360" cy="488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51"/>
            <p:cNvSpPr/>
            <p:nvPr/>
          </p:nvSpPr>
          <p:spPr>
            <a:xfrm>
              <a:off x="8166960" y="2378520"/>
              <a:ext cx="94320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Machine Learning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295" name="Picture 75" descr=""/>
            <p:cNvPicPr/>
            <p:nvPr/>
          </p:nvPicPr>
          <p:blipFill>
            <a:blip r:embed="rId4"/>
            <a:stretch/>
          </p:blipFill>
          <p:spPr>
            <a:xfrm>
              <a:off x="8351640" y="1840680"/>
              <a:ext cx="552240" cy="62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6" name="CustomShape 52"/>
            <p:cNvSpPr/>
            <p:nvPr/>
          </p:nvSpPr>
          <p:spPr>
            <a:xfrm>
              <a:off x="9121320" y="1855800"/>
              <a:ext cx="1782720" cy="59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Decision tree classifier will be used to make crop recommendations. 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297" name="Group 53"/>
          <p:cNvGrpSpPr/>
          <p:nvPr/>
        </p:nvGrpSpPr>
        <p:grpSpPr>
          <a:xfrm>
            <a:off x="2900880" y="3395520"/>
            <a:ext cx="2972520" cy="1823040"/>
            <a:chOff x="2900880" y="3395520"/>
            <a:chExt cx="2972520" cy="1823040"/>
          </a:xfrm>
        </p:grpSpPr>
        <p:sp>
          <p:nvSpPr>
            <p:cNvPr id="298" name="CustomShape 54"/>
            <p:cNvSpPr/>
            <p:nvPr/>
          </p:nvSpPr>
          <p:spPr>
            <a:xfrm>
              <a:off x="3406680" y="3395520"/>
              <a:ext cx="132480" cy="117000"/>
            </a:xfrm>
            <a:prstGeom prst="flowChart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9" name="CustomShape 55"/>
            <p:cNvSpPr/>
            <p:nvPr/>
          </p:nvSpPr>
          <p:spPr>
            <a:xfrm flipH="1">
              <a:off x="3471840" y="3516120"/>
              <a:ext cx="360" cy="44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56"/>
            <p:cNvSpPr/>
            <p:nvPr/>
          </p:nvSpPr>
          <p:spPr>
            <a:xfrm>
              <a:off x="2900880" y="3959280"/>
              <a:ext cx="1143720" cy="1198080"/>
            </a:xfrm>
            <a:prstGeom prst="flowChartConnector">
              <a:avLst/>
            </a:prstGeom>
            <a:solidFill>
              <a:srgbClr val="99ff66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  <a:reflection algn="bl" blurRad="6350" dir="5400000" dist="88900" endA="275" endPos="40000" rotWithShape="0" stA="50000" sy="-10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57"/>
            <p:cNvSpPr/>
            <p:nvPr/>
          </p:nvSpPr>
          <p:spPr>
            <a:xfrm>
              <a:off x="3025440" y="4555440"/>
              <a:ext cx="8938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Deep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Learning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02" name="Picture 69" descr=""/>
            <p:cNvPicPr/>
            <p:nvPr/>
          </p:nvPicPr>
          <p:blipFill>
            <a:blip r:embed="rId5"/>
            <a:stretch/>
          </p:blipFill>
          <p:spPr>
            <a:xfrm>
              <a:off x="3110040" y="3916080"/>
              <a:ext cx="725760" cy="78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3" name="CustomShape 58"/>
            <p:cNvSpPr/>
            <p:nvPr/>
          </p:nvSpPr>
          <p:spPr>
            <a:xfrm>
              <a:off x="4090680" y="3957120"/>
              <a:ext cx="1782720" cy="126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A high accuracy deep-learning model will be  designed using Python language based on Keras Framework for soil type, crop type and crop disease recognition. 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304" name="Group 59"/>
          <p:cNvGrpSpPr/>
          <p:nvPr/>
        </p:nvGrpSpPr>
        <p:grpSpPr>
          <a:xfrm>
            <a:off x="1108440" y="1734480"/>
            <a:ext cx="2905200" cy="1778040"/>
            <a:chOff x="1108440" y="1734480"/>
            <a:chExt cx="2905200" cy="1778040"/>
          </a:xfrm>
        </p:grpSpPr>
        <p:sp>
          <p:nvSpPr>
            <p:cNvPr id="305" name="CustomShape 60"/>
            <p:cNvSpPr/>
            <p:nvPr/>
          </p:nvSpPr>
          <p:spPr>
            <a:xfrm>
              <a:off x="1108440" y="1734480"/>
              <a:ext cx="1143720" cy="1198080"/>
            </a:xfrm>
            <a:prstGeom prst="flowChartConnector">
              <a:avLst/>
            </a:prstGeom>
            <a:solidFill>
              <a:srgbClr val="ff7c80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  <a:reflection algn="bl" blurRad="6350" dir="5400000" dist="101600" endA="275" endPos="40000" rotWithShape="0" stA="50000" sy="-10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61"/>
            <p:cNvSpPr/>
            <p:nvPr/>
          </p:nvSpPr>
          <p:spPr>
            <a:xfrm>
              <a:off x="1594800" y="3395520"/>
              <a:ext cx="132480" cy="117000"/>
            </a:xfrm>
            <a:prstGeom prst="flowChart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CustomShape 62"/>
            <p:cNvSpPr/>
            <p:nvPr/>
          </p:nvSpPr>
          <p:spPr>
            <a:xfrm flipH="1" flipV="1">
              <a:off x="1659960" y="2935440"/>
              <a:ext cx="360" cy="488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08" name="Picture 62" descr=""/>
            <p:cNvPicPr/>
            <p:nvPr/>
          </p:nvPicPr>
          <p:blipFill>
            <a:blip r:embed="rId6"/>
            <a:stretch/>
          </p:blipFill>
          <p:spPr>
            <a:xfrm>
              <a:off x="1232280" y="1752480"/>
              <a:ext cx="877680" cy="1024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9" name="CustomShape 63"/>
            <p:cNvSpPr/>
            <p:nvPr/>
          </p:nvSpPr>
          <p:spPr>
            <a:xfrm>
              <a:off x="2230920" y="1955520"/>
              <a:ext cx="1782720" cy="59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A customized dataset will be created using multiple sources.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310" name="CustomShape 64"/>
            <p:cNvSpPr/>
            <p:nvPr/>
          </p:nvSpPr>
          <p:spPr>
            <a:xfrm>
              <a:off x="1316160" y="2500560"/>
              <a:ext cx="7430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Cambria Math"/>
                  <a:ea typeface="Cambria Math"/>
                </a:rPr>
                <a:t>Dataset</a:t>
              </a:r>
              <a:endParaRPr b="0" lang="en-US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2" name="CustomShape 2"/>
          <p:cNvSpPr/>
          <p:nvPr/>
        </p:nvSpPr>
        <p:spPr>
          <a:xfrm>
            <a:off x="10873800" y="2262600"/>
            <a:ext cx="131724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"/>
          <p:cNvSpPr/>
          <p:nvPr/>
        </p:nvSpPr>
        <p:spPr>
          <a:xfrm rot="16200000">
            <a:off x="1106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8964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5" name="CustomShape 5"/>
          <p:cNvSpPr/>
          <p:nvPr/>
        </p:nvSpPr>
        <p:spPr>
          <a:xfrm>
            <a:off x="108576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6"/>
          <p:cNvSpPr/>
          <p:nvPr/>
        </p:nvSpPr>
        <p:spPr>
          <a:xfrm rot="16200000">
            <a:off x="109378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7" name="CustomShape 7"/>
          <p:cNvSpPr/>
          <p:nvPr/>
        </p:nvSpPr>
        <p:spPr>
          <a:xfrm>
            <a:off x="-260640" y="0"/>
            <a:ext cx="121968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" name="CustomShape 8"/>
          <p:cNvSpPr/>
          <p:nvPr/>
        </p:nvSpPr>
        <p:spPr>
          <a:xfrm>
            <a:off x="1072944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9"/>
          <p:cNvSpPr/>
          <p:nvPr/>
        </p:nvSpPr>
        <p:spPr>
          <a:xfrm rot="16200000">
            <a:off x="108093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0" name="CustomShape 10"/>
          <p:cNvSpPr/>
          <p:nvPr/>
        </p:nvSpPr>
        <p:spPr>
          <a:xfrm>
            <a:off x="-512280" y="0"/>
            <a:ext cx="1230336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1" name="CustomShape 11"/>
          <p:cNvSpPr/>
          <p:nvPr/>
        </p:nvSpPr>
        <p:spPr>
          <a:xfrm>
            <a:off x="10584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2"/>
          <p:cNvSpPr/>
          <p:nvPr/>
        </p:nvSpPr>
        <p:spPr>
          <a:xfrm rot="16200000">
            <a:off x="106646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3" name="CustomShape 13"/>
          <p:cNvSpPr/>
          <p:nvPr/>
        </p:nvSpPr>
        <p:spPr>
          <a:xfrm>
            <a:off x="-783360" y="0"/>
            <a:ext cx="124236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4" name="CustomShape 14"/>
          <p:cNvSpPr/>
          <p:nvPr/>
        </p:nvSpPr>
        <p:spPr>
          <a:xfrm>
            <a:off x="104335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5"/>
          <p:cNvSpPr/>
          <p:nvPr/>
        </p:nvSpPr>
        <p:spPr>
          <a:xfrm rot="16200000">
            <a:off x="105134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6" name="CustomShape 16"/>
          <p:cNvSpPr/>
          <p:nvPr/>
        </p:nvSpPr>
        <p:spPr>
          <a:xfrm>
            <a:off x="3337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27" name="CustomShape 17"/>
          <p:cNvSpPr/>
          <p:nvPr/>
        </p:nvSpPr>
        <p:spPr>
          <a:xfrm>
            <a:off x="102949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8"/>
          <p:cNvSpPr/>
          <p:nvPr/>
        </p:nvSpPr>
        <p:spPr>
          <a:xfrm rot="16200000">
            <a:off x="103752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9" name="CustomShape 19"/>
          <p:cNvSpPr/>
          <p:nvPr/>
        </p:nvSpPr>
        <p:spPr>
          <a:xfrm>
            <a:off x="1944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0" name="CustomShape 20"/>
          <p:cNvSpPr/>
          <p:nvPr/>
        </p:nvSpPr>
        <p:spPr>
          <a:xfrm>
            <a:off x="-104173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1" name="CustomShape 21"/>
          <p:cNvSpPr/>
          <p:nvPr/>
        </p:nvSpPr>
        <p:spPr>
          <a:xfrm>
            <a:off x="-4557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2"/>
          <p:cNvSpPr/>
          <p:nvPr/>
        </p:nvSpPr>
        <p:spPr>
          <a:xfrm rot="16200000">
            <a:off x="-556560" y="3180240"/>
            <a:ext cx="2246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mic Sans MS"/>
                <a:ea typeface="DejaVu Sans"/>
              </a:rPr>
              <a:t>Social Impact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3" name="CustomShape 23"/>
          <p:cNvSpPr/>
          <p:nvPr/>
        </p:nvSpPr>
        <p:spPr>
          <a:xfrm>
            <a:off x="-1079568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4" name="CustomShape 24"/>
          <p:cNvSpPr/>
          <p:nvPr/>
        </p:nvSpPr>
        <p:spPr>
          <a:xfrm>
            <a:off x="-83448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5"/>
          <p:cNvSpPr/>
          <p:nvPr/>
        </p:nvSpPr>
        <p:spPr>
          <a:xfrm rot="16200000">
            <a:off x="-872280" y="3067560"/>
            <a:ext cx="2125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CustomShape 26"/>
          <p:cNvSpPr/>
          <p:nvPr/>
        </p:nvSpPr>
        <p:spPr>
          <a:xfrm>
            <a:off x="-111837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37" name="CustomShape 27"/>
          <p:cNvSpPr/>
          <p:nvPr/>
        </p:nvSpPr>
        <p:spPr>
          <a:xfrm>
            <a:off x="-12225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28"/>
          <p:cNvSpPr/>
          <p:nvPr/>
        </p:nvSpPr>
        <p:spPr>
          <a:xfrm rot="16200000">
            <a:off x="-114192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339" name="Group 29"/>
          <p:cNvGrpSpPr/>
          <p:nvPr/>
        </p:nvGrpSpPr>
        <p:grpSpPr>
          <a:xfrm>
            <a:off x="10155600" y="2262600"/>
            <a:ext cx="1281960" cy="2332080"/>
            <a:chOff x="10155600" y="2262600"/>
            <a:chExt cx="1281960" cy="2332080"/>
          </a:xfrm>
        </p:grpSpPr>
        <p:sp>
          <p:nvSpPr>
            <p:cNvPr id="340" name="CustomShape 30"/>
            <p:cNvSpPr/>
            <p:nvPr/>
          </p:nvSpPr>
          <p:spPr>
            <a:xfrm>
              <a:off x="10155600" y="2262600"/>
              <a:ext cx="1206720" cy="2332080"/>
            </a:xfrm>
            <a:custGeom>
              <a:avLst/>
              <a:gdLst/>
              <a:ahLst/>
              <a:rect l="l" t="t" r="r" b="b"/>
              <a:pathLst>
                <a:path w="1207476" h="2332892">
                  <a:moveTo>
                    <a:pt x="1207476" y="0"/>
                  </a:moveTo>
                  <a:lnTo>
                    <a:pt x="1207476" y="2332892"/>
                  </a:lnTo>
                  <a:lnTo>
                    <a:pt x="1084020" y="2326870"/>
                  </a:lnTo>
                  <a:cubicBezTo>
                    <a:pt x="475142" y="2267136"/>
                    <a:pt x="0" y="1770393"/>
                    <a:pt x="0" y="1166446"/>
                  </a:cubicBezTo>
                  <a:cubicBezTo>
                    <a:pt x="0" y="562499"/>
                    <a:pt x="475142" y="65756"/>
                    <a:pt x="1084020" y="6022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31"/>
            <p:cNvSpPr/>
            <p:nvPr/>
          </p:nvSpPr>
          <p:spPr>
            <a:xfrm rot="16200000">
              <a:off x="10118520" y="3165840"/>
              <a:ext cx="21214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omic Sans MS"/>
                  <a:ea typeface="DejaVu Sans"/>
                </a:rPr>
                <a:t>Work Flow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342" name="Graphic 2" descr="Open hand with plant"/>
            <p:cNvPicPr/>
            <p:nvPr/>
          </p:nvPicPr>
          <p:blipFill>
            <a:blip r:embed="rId1"/>
            <a:stretch/>
          </p:blipFill>
          <p:spPr>
            <a:xfrm rot="16200000">
              <a:off x="10203120" y="29674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43" name="Group 32"/>
          <p:cNvGrpSpPr/>
          <p:nvPr/>
        </p:nvGrpSpPr>
        <p:grpSpPr>
          <a:xfrm>
            <a:off x="1541880" y="443520"/>
            <a:ext cx="7643160" cy="5508720"/>
            <a:chOff x="1541880" y="443520"/>
            <a:chExt cx="7643160" cy="5508720"/>
          </a:xfrm>
        </p:grpSpPr>
        <p:sp>
          <p:nvSpPr>
            <p:cNvPr id="344" name="CustomShape 33"/>
            <p:cNvSpPr/>
            <p:nvPr/>
          </p:nvSpPr>
          <p:spPr>
            <a:xfrm>
              <a:off x="4368960" y="1480680"/>
              <a:ext cx="2472840" cy="227772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45" name="Picture 73" descr=""/>
            <p:cNvPicPr/>
            <p:nvPr/>
          </p:nvPicPr>
          <p:blipFill>
            <a:blip r:embed="rId2"/>
            <a:stretch/>
          </p:blipFill>
          <p:spPr>
            <a:xfrm>
              <a:off x="4259520" y="443520"/>
              <a:ext cx="2691720" cy="153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6" name="Picture 74" descr=""/>
            <p:cNvPicPr/>
            <p:nvPr/>
          </p:nvPicPr>
          <p:blipFill>
            <a:blip r:embed="rId3"/>
            <a:stretch/>
          </p:blipFill>
          <p:spPr>
            <a:xfrm>
              <a:off x="3475440" y="3713400"/>
              <a:ext cx="3177000" cy="2226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7" name="Picture 75" descr=""/>
            <p:cNvPicPr/>
            <p:nvPr/>
          </p:nvPicPr>
          <p:blipFill>
            <a:blip r:embed="rId4"/>
            <a:stretch/>
          </p:blipFill>
          <p:spPr>
            <a:xfrm>
              <a:off x="4733280" y="3713400"/>
              <a:ext cx="3186360" cy="223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8" name="CustomShape 34"/>
            <p:cNvSpPr/>
            <p:nvPr/>
          </p:nvSpPr>
          <p:spPr>
            <a:xfrm>
              <a:off x="4745160" y="2069640"/>
              <a:ext cx="1720800" cy="1735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3600" spc="-1" strike="noStrike">
                  <a:solidFill>
                    <a:srgbClr val="000000"/>
                  </a:solidFill>
                  <a:latin typeface="Cabin Sketch"/>
                  <a:ea typeface="DejaVu Sans"/>
                </a:rPr>
                <a:t>Cloud 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3600" spc="-1" strike="noStrike">
                <a:latin typeface="Arial"/>
              </a:endParaRPr>
            </a:p>
          </p:txBody>
        </p:sp>
        <p:pic>
          <p:nvPicPr>
            <p:cNvPr id="349" name="Picture 77" descr=""/>
            <p:cNvPicPr/>
            <p:nvPr/>
          </p:nvPicPr>
          <p:blipFill>
            <a:blip r:embed="rId5"/>
            <a:stretch/>
          </p:blipFill>
          <p:spPr>
            <a:xfrm>
              <a:off x="2855880" y="4278240"/>
              <a:ext cx="673200" cy="52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0" name="Graphic 79" descr="Syncing cloud"/>
            <p:cNvPicPr/>
            <p:nvPr/>
          </p:nvPicPr>
          <p:blipFill>
            <a:blip r:embed="rId6"/>
            <a:stretch/>
          </p:blipFill>
          <p:spPr>
            <a:xfrm>
              <a:off x="2241720" y="1785960"/>
              <a:ext cx="856080" cy="818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1" name="Graphic 80" descr="Tablet"/>
            <p:cNvPicPr/>
            <p:nvPr/>
          </p:nvPicPr>
          <p:blipFill>
            <a:blip r:embed="rId7"/>
            <a:stretch/>
          </p:blipFill>
          <p:spPr>
            <a:xfrm>
              <a:off x="1679400" y="2847600"/>
              <a:ext cx="790200" cy="75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2" name="Graphic 81" descr="Database"/>
            <p:cNvPicPr/>
            <p:nvPr/>
          </p:nvPicPr>
          <p:blipFill>
            <a:blip r:embed="rId8"/>
            <a:stretch/>
          </p:blipFill>
          <p:spPr>
            <a:xfrm>
              <a:off x="2986560" y="2847600"/>
              <a:ext cx="790200" cy="75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3" name="Graphic 82" descr="Cloud"/>
            <p:cNvPicPr/>
            <p:nvPr/>
          </p:nvPicPr>
          <p:blipFill>
            <a:blip r:embed="rId9"/>
            <a:stretch/>
          </p:blipFill>
          <p:spPr>
            <a:xfrm>
              <a:off x="2838600" y="743040"/>
              <a:ext cx="707400" cy="676800"/>
            </a:xfrm>
            <a:prstGeom prst="rect">
              <a:avLst/>
            </a:prstGeom>
            <a:ln>
              <a:noFill/>
            </a:ln>
            <a:effectLst>
              <a:innerShdw blurRad="114300" dir="4200000" dist="101600">
                <a:schemeClr val="tx2">
                  <a:lumMod val="50000"/>
                </a:schemeClr>
              </a:innerShdw>
            </a:effectLst>
          </p:spPr>
        </p:pic>
        <p:pic>
          <p:nvPicPr>
            <p:cNvPr id="354" name="Graphic 83" descr="Arrow Counterclockwise curve"/>
            <p:cNvPicPr/>
            <p:nvPr/>
          </p:nvPicPr>
          <p:blipFill>
            <a:blip r:embed="rId10"/>
            <a:stretch/>
          </p:blipFill>
          <p:spPr>
            <a:xfrm flipH="1" rot="7983000">
              <a:off x="2975400" y="2230560"/>
              <a:ext cx="655200" cy="657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5" name="Graphic 85" descr="Arrow Clockwise curve"/>
            <p:cNvPicPr/>
            <p:nvPr/>
          </p:nvPicPr>
          <p:blipFill>
            <a:blip r:embed="rId11"/>
            <a:stretch/>
          </p:blipFill>
          <p:spPr>
            <a:xfrm rot="3065400">
              <a:off x="1680480" y="2276640"/>
              <a:ext cx="670680" cy="67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6" name="Graphic 86" descr="Arrow Counterclockwise curve"/>
            <p:cNvPicPr/>
            <p:nvPr/>
          </p:nvPicPr>
          <p:blipFill>
            <a:blip r:embed="rId12"/>
            <a:stretch/>
          </p:blipFill>
          <p:spPr>
            <a:xfrm flipH="1" rot="15554400">
              <a:off x="2415600" y="3250800"/>
              <a:ext cx="636480" cy="663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7" name="CustomShape 35"/>
            <p:cNvSpPr/>
            <p:nvPr/>
          </p:nvSpPr>
          <p:spPr>
            <a:xfrm rot="10800000">
              <a:off x="3193560" y="4801320"/>
              <a:ext cx="1309320" cy="528120"/>
            </a:xfrm>
            <a:prstGeom prst="bentConnector2">
              <a:avLst/>
            </a:prstGeom>
            <a:noFill/>
            <a:ln w="28440">
              <a:solidFill>
                <a:schemeClr val="tx2">
                  <a:lumMod val="50000"/>
                </a:schemeClr>
              </a:solidFill>
              <a:prstDash val="sysDash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36"/>
            <p:cNvSpPr/>
            <p:nvPr/>
          </p:nvSpPr>
          <p:spPr>
            <a:xfrm flipV="1" rot="16200000">
              <a:off x="2736000" y="3748680"/>
              <a:ext cx="456840" cy="456840"/>
            </a:xfrm>
            <a:prstGeom prst="bentConnector3">
              <a:avLst>
                <a:gd name="adj1" fmla="val 50000"/>
              </a:avLst>
            </a:prstGeom>
            <a:noFill/>
            <a:ln w="28440">
              <a:solidFill>
                <a:schemeClr val="tx2">
                  <a:lumMod val="50000"/>
                </a:schemeClr>
              </a:solidFill>
              <a:prstDash val="sysDash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37"/>
            <p:cNvSpPr/>
            <p:nvPr/>
          </p:nvSpPr>
          <p:spPr>
            <a:xfrm flipH="1" flipV="1" rot="5400000">
              <a:off x="2285280" y="1333440"/>
              <a:ext cx="804960" cy="299880"/>
            </a:xfrm>
            <a:prstGeom prst="bentConnector2">
              <a:avLst/>
            </a:prstGeom>
            <a:noFill/>
            <a:ln w="28440">
              <a:solidFill>
                <a:schemeClr val="tx2">
                  <a:lumMod val="50000"/>
                </a:schemeClr>
              </a:solidFill>
              <a:prstDash val="sysDash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38"/>
            <p:cNvSpPr/>
            <p:nvPr/>
          </p:nvSpPr>
          <p:spPr>
            <a:xfrm flipV="1">
              <a:off x="3591000" y="820080"/>
              <a:ext cx="1457280" cy="259560"/>
            </a:xfrm>
            <a:prstGeom prst="bentConnector3">
              <a:avLst>
                <a:gd name="adj1" fmla="val 50000"/>
              </a:avLst>
            </a:prstGeom>
            <a:noFill/>
            <a:ln w="28440">
              <a:solidFill>
                <a:schemeClr val="tx2">
                  <a:lumMod val="50000"/>
                </a:schemeClr>
              </a:solidFill>
              <a:prstDash val="sysDash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61" name="Picture 93" descr=""/>
            <p:cNvPicPr/>
            <p:nvPr/>
          </p:nvPicPr>
          <p:blipFill>
            <a:blip r:embed="rId13"/>
            <a:stretch/>
          </p:blipFill>
          <p:spPr>
            <a:xfrm>
              <a:off x="7623360" y="1480680"/>
              <a:ext cx="1349640" cy="1296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2" name="CustomShape 39"/>
            <p:cNvSpPr/>
            <p:nvPr/>
          </p:nvSpPr>
          <p:spPr>
            <a:xfrm rot="19364400">
              <a:off x="7597440" y="3774240"/>
              <a:ext cx="1087200" cy="4482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ln w="3816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363" name="CustomShape 40"/>
            <p:cNvSpPr/>
            <p:nvPr/>
          </p:nvSpPr>
          <p:spPr>
            <a:xfrm rot="8552400">
              <a:off x="7240320" y="3339000"/>
              <a:ext cx="1061640" cy="48456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ln w="3816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364" name="CustomShape 41"/>
            <p:cNvSpPr/>
            <p:nvPr/>
          </p:nvSpPr>
          <p:spPr>
            <a:xfrm>
              <a:off x="6368040" y="821520"/>
              <a:ext cx="1895040" cy="598320"/>
            </a:xfrm>
            <a:prstGeom prst="bentConnector3">
              <a:avLst>
                <a:gd name="adj1" fmla="val 100267"/>
              </a:avLst>
            </a:prstGeom>
            <a:noFill/>
            <a:ln w="28440">
              <a:solidFill>
                <a:schemeClr val="bg2">
                  <a:lumMod val="10000"/>
                </a:schemeClr>
              </a:solidFill>
              <a:prstDash val="sysDash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42"/>
            <p:cNvSpPr/>
            <p:nvPr/>
          </p:nvSpPr>
          <p:spPr>
            <a:xfrm rot="5400000">
              <a:off x="8399880" y="2756880"/>
              <a:ext cx="897480" cy="623520"/>
            </a:xfrm>
            <a:prstGeom prst="bentConnector3">
              <a:avLst>
                <a:gd name="adj1" fmla="val 100739"/>
              </a:avLst>
            </a:prstGeom>
            <a:noFill/>
            <a:ln w="28440">
              <a:solidFill>
                <a:schemeClr val="bg2">
                  <a:lumMod val="10000"/>
                </a:schemeClr>
              </a:solidFill>
              <a:prstDash val="sysDash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43"/>
            <p:cNvSpPr/>
            <p:nvPr/>
          </p:nvSpPr>
          <p:spPr>
            <a:xfrm>
              <a:off x="8673480" y="2604960"/>
              <a:ext cx="511560" cy="0"/>
            </a:xfrm>
            <a:prstGeom prst="line">
              <a:avLst/>
            </a:prstGeom>
            <a:ln w="2844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44"/>
            <p:cNvSpPr/>
            <p:nvPr/>
          </p:nvSpPr>
          <p:spPr>
            <a:xfrm flipV="1" rot="10800000">
              <a:off x="6885000" y="4404960"/>
              <a:ext cx="1035360" cy="834480"/>
            </a:xfrm>
            <a:prstGeom prst="bentConnector3">
              <a:avLst>
                <a:gd name="adj1" fmla="val -874"/>
              </a:avLst>
            </a:prstGeom>
            <a:noFill/>
            <a:ln w="28440">
              <a:solidFill>
                <a:schemeClr val="tx2">
                  <a:lumMod val="50000"/>
                </a:schemeClr>
              </a:solidFill>
              <a:prstDash val="sysDash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68" name="Picture 100" descr=""/>
            <p:cNvPicPr/>
            <p:nvPr/>
          </p:nvPicPr>
          <p:blipFill>
            <a:blip r:embed="rId14"/>
            <a:stretch/>
          </p:blipFill>
          <p:spPr>
            <a:xfrm>
              <a:off x="5880960" y="4073760"/>
              <a:ext cx="902160" cy="1497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9" name="Picture 101" descr=""/>
            <p:cNvPicPr/>
            <p:nvPr/>
          </p:nvPicPr>
          <p:blipFill>
            <a:blip r:embed="rId15"/>
            <a:stretch/>
          </p:blipFill>
          <p:spPr>
            <a:xfrm>
              <a:off x="4593600" y="4057200"/>
              <a:ext cx="922320" cy="1497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0" name="CustomShape 45"/>
          <p:cNvSpPr/>
          <p:nvPr/>
        </p:nvSpPr>
        <p:spPr>
          <a:xfrm>
            <a:off x="3402000" y="3872880"/>
            <a:ext cx="12142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Soil image taken by MAATI CAM is uploaded to cloud.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1" name="CustomShape 46"/>
          <p:cNvSpPr/>
          <p:nvPr/>
        </p:nvSpPr>
        <p:spPr>
          <a:xfrm>
            <a:off x="1282680" y="3792240"/>
            <a:ext cx="14252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This image is processed in a deep learning model which predicts the soil type.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2" name="CustomShape 47"/>
          <p:cNvSpPr/>
          <p:nvPr/>
        </p:nvSpPr>
        <p:spPr>
          <a:xfrm>
            <a:off x="2048040" y="5492520"/>
            <a:ext cx="189576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User location is tracked through phone GPS 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3" name="CustomShape 48"/>
          <p:cNvSpPr/>
          <p:nvPr/>
        </p:nvSpPr>
        <p:spPr>
          <a:xfrm>
            <a:off x="1034640" y="874080"/>
            <a:ext cx="153972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The predicted soil type and the location with local weather conditions are stored in cloud.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4" name="CustomShape 49"/>
          <p:cNvSpPr/>
          <p:nvPr/>
        </p:nvSpPr>
        <p:spPr>
          <a:xfrm>
            <a:off x="8297280" y="690120"/>
            <a:ext cx="204552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An input array is created based on received data &amp; existing database on cloud.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5" name="CustomShape 50"/>
          <p:cNvSpPr/>
          <p:nvPr/>
        </p:nvSpPr>
        <p:spPr>
          <a:xfrm>
            <a:off x="8523720" y="3603600"/>
            <a:ext cx="134676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This data is then given to ML model for final crop prediction.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6" name="CustomShape 51"/>
          <p:cNvSpPr/>
          <p:nvPr/>
        </p:nvSpPr>
        <p:spPr>
          <a:xfrm>
            <a:off x="7871040" y="4775760"/>
            <a:ext cx="289800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mbria Math"/>
                <a:ea typeface="Cambria Math"/>
              </a:rPr>
              <a:t>Along with crop name, other relevant information about the crop is also given as output.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10873800" y="2262600"/>
            <a:ext cx="131724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"/>
          <p:cNvSpPr/>
          <p:nvPr/>
        </p:nvSpPr>
        <p:spPr>
          <a:xfrm rot="16200000">
            <a:off x="110646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8964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1" name="CustomShape 5"/>
          <p:cNvSpPr/>
          <p:nvPr/>
        </p:nvSpPr>
        <p:spPr>
          <a:xfrm>
            <a:off x="108576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6"/>
          <p:cNvSpPr/>
          <p:nvPr/>
        </p:nvSpPr>
        <p:spPr>
          <a:xfrm rot="16200000">
            <a:off x="109378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3" name="CustomShape 7"/>
          <p:cNvSpPr/>
          <p:nvPr/>
        </p:nvSpPr>
        <p:spPr>
          <a:xfrm>
            <a:off x="-260640" y="0"/>
            <a:ext cx="121968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4" name="CustomShape 8"/>
          <p:cNvSpPr/>
          <p:nvPr/>
        </p:nvSpPr>
        <p:spPr>
          <a:xfrm>
            <a:off x="1072944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9"/>
          <p:cNvSpPr/>
          <p:nvPr/>
        </p:nvSpPr>
        <p:spPr>
          <a:xfrm rot="16200000">
            <a:off x="1080936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6" name="CustomShape 10"/>
          <p:cNvSpPr/>
          <p:nvPr/>
        </p:nvSpPr>
        <p:spPr>
          <a:xfrm>
            <a:off x="-512280" y="0"/>
            <a:ext cx="1230336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87" name="CustomShape 11"/>
          <p:cNvSpPr/>
          <p:nvPr/>
        </p:nvSpPr>
        <p:spPr>
          <a:xfrm>
            <a:off x="1058436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2"/>
          <p:cNvSpPr/>
          <p:nvPr/>
        </p:nvSpPr>
        <p:spPr>
          <a:xfrm rot="16200000">
            <a:off x="106646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9" name="CustomShape 13"/>
          <p:cNvSpPr/>
          <p:nvPr/>
        </p:nvSpPr>
        <p:spPr>
          <a:xfrm>
            <a:off x="-783360" y="0"/>
            <a:ext cx="1242360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0" name="CustomShape 14"/>
          <p:cNvSpPr/>
          <p:nvPr/>
        </p:nvSpPr>
        <p:spPr>
          <a:xfrm>
            <a:off x="104335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5"/>
          <p:cNvSpPr/>
          <p:nvPr/>
        </p:nvSpPr>
        <p:spPr>
          <a:xfrm rot="16200000">
            <a:off x="1051344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2" name="CustomShape 16"/>
          <p:cNvSpPr/>
          <p:nvPr/>
        </p:nvSpPr>
        <p:spPr>
          <a:xfrm>
            <a:off x="33372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3" name="CustomShape 17"/>
          <p:cNvSpPr/>
          <p:nvPr/>
        </p:nvSpPr>
        <p:spPr>
          <a:xfrm>
            <a:off x="1029492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8"/>
          <p:cNvSpPr/>
          <p:nvPr/>
        </p:nvSpPr>
        <p:spPr>
          <a:xfrm rot="16200000">
            <a:off x="1037520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5" name="CustomShape 19"/>
          <p:cNvSpPr/>
          <p:nvPr/>
        </p:nvSpPr>
        <p:spPr>
          <a:xfrm>
            <a:off x="19440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6" name="CustomShape 20"/>
          <p:cNvSpPr/>
          <p:nvPr/>
        </p:nvSpPr>
        <p:spPr>
          <a:xfrm>
            <a:off x="10155600" y="2262600"/>
            <a:ext cx="1206720" cy="2332080"/>
          </a:xfrm>
          <a:custGeom>
            <a:avLst/>
            <a:gdLst/>
            <a:ahLst/>
            <a:rect l="l" t="t" r="r" b="b"/>
            <a:pathLst>
              <a:path w="1207476" h="2332892">
                <a:moveTo>
                  <a:pt x="1207476" y="0"/>
                </a:moveTo>
                <a:lnTo>
                  <a:pt x="1207476" y="2332892"/>
                </a:lnTo>
                <a:lnTo>
                  <a:pt x="1084020" y="2326870"/>
                </a:lnTo>
                <a:cubicBezTo>
                  <a:pt x="475142" y="2267136"/>
                  <a:pt x="0" y="1770393"/>
                  <a:pt x="0" y="1166446"/>
                </a:cubicBezTo>
                <a:cubicBezTo>
                  <a:pt x="0" y="562499"/>
                  <a:pt x="475142" y="65756"/>
                  <a:pt x="1084020" y="6022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21"/>
          <p:cNvSpPr/>
          <p:nvPr/>
        </p:nvSpPr>
        <p:spPr>
          <a:xfrm rot="16200000">
            <a:off x="10235880" y="3170880"/>
            <a:ext cx="1724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mic Sans MS"/>
                <a:ea typeface="DejaVu Sans"/>
              </a:rPr>
              <a:t>Welcome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8" name="CustomShape 22"/>
          <p:cNvSpPr/>
          <p:nvPr/>
        </p:nvSpPr>
        <p:spPr>
          <a:xfrm>
            <a:off x="52560" y="0"/>
            <a:ext cx="11167920" cy="6857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l" blurRad="139700" dist="38160" rotWithShape="0">
              <a:schemeClr val="tx1">
                <a:alpha val="82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grpSp>
        <p:nvGrpSpPr>
          <p:cNvPr id="399" name="Group 23"/>
          <p:cNvGrpSpPr/>
          <p:nvPr/>
        </p:nvGrpSpPr>
        <p:grpSpPr>
          <a:xfrm>
            <a:off x="9960480" y="2262600"/>
            <a:ext cx="1299240" cy="2332080"/>
            <a:chOff x="9960480" y="2262600"/>
            <a:chExt cx="1299240" cy="2332080"/>
          </a:xfrm>
        </p:grpSpPr>
        <p:sp>
          <p:nvSpPr>
            <p:cNvPr id="400" name="CustomShape 24"/>
            <p:cNvSpPr/>
            <p:nvPr/>
          </p:nvSpPr>
          <p:spPr>
            <a:xfrm>
              <a:off x="10013760" y="2262600"/>
              <a:ext cx="1206720" cy="2332080"/>
            </a:xfrm>
            <a:custGeom>
              <a:avLst/>
              <a:gdLst/>
              <a:ahLst/>
              <a:rect l="l" t="t" r="r" b="b"/>
              <a:pathLst>
                <a:path w="1207476" h="2332892">
                  <a:moveTo>
                    <a:pt x="1207476" y="0"/>
                  </a:moveTo>
                  <a:lnTo>
                    <a:pt x="1207476" y="2332892"/>
                  </a:lnTo>
                  <a:lnTo>
                    <a:pt x="1084020" y="2326870"/>
                  </a:lnTo>
                  <a:cubicBezTo>
                    <a:pt x="475142" y="2267136"/>
                    <a:pt x="0" y="1770393"/>
                    <a:pt x="0" y="1166446"/>
                  </a:cubicBezTo>
                  <a:cubicBezTo>
                    <a:pt x="0" y="562499"/>
                    <a:pt x="475142" y="65756"/>
                    <a:pt x="1084020" y="6022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25"/>
            <p:cNvSpPr/>
            <p:nvPr/>
          </p:nvSpPr>
          <p:spPr>
            <a:xfrm rot="16200000">
              <a:off x="10117080" y="3095640"/>
              <a:ext cx="182916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mic Sans MS"/>
                  <a:ea typeface="DejaVu Sans"/>
                </a:rPr>
                <a:t>Conclusion</a:t>
              </a: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402" name="Graphic 2" descr="Open hand with plant"/>
            <p:cNvPicPr/>
            <p:nvPr/>
          </p:nvPicPr>
          <p:blipFill>
            <a:blip r:embed="rId1"/>
            <a:stretch/>
          </p:blipFill>
          <p:spPr>
            <a:xfrm rot="16200000">
              <a:off x="9960480" y="296676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3" name="CustomShape 26"/>
          <p:cNvSpPr/>
          <p:nvPr/>
        </p:nvSpPr>
        <p:spPr>
          <a:xfrm>
            <a:off x="3610800" y="2051640"/>
            <a:ext cx="243000" cy="35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7"/>
          <p:cNvSpPr/>
          <p:nvPr/>
        </p:nvSpPr>
        <p:spPr>
          <a:xfrm>
            <a:off x="1130040" y="810000"/>
            <a:ext cx="8927280" cy="52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Our proposed idea i.e. AI based crop recommendation system would help farmers to select best fit crop according to their soil type and weather conditions.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would also help in reducing usage of chemical fertilizers resulting into healthy produce and the suggested mixed-cropping/crop rotation methods would help in replenishing the soil.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Moreover, the output also includes expected revenue estimation for the recommended crop which will help farmer to create greater profits.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also includes a one stop shop for farmers which would enable them to buy, sell and rent necessities.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Application>LibreOffice/6.4.6.2$Linux_X86_64 LibreOffice_project/40$Build-2</Application>
  <Words>903</Words>
  <Paragraphs>171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2020-11-28T18:40:37Z</dcterms:created>
  <dc:creator>Rashi Srivastava</dc:creator>
  <dc:description/>
  <dc:language>en-US</dc:language>
  <cp:lastModifiedBy/>
  <dcterms:modified xsi:type="dcterms:W3CDTF">2021-02-06T17:43:40Z</dcterms:modified>
  <cp:revision>89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