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Ex1.xml" ContentType="application/vnd.ms-office.chartex+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Ex2.xml" ContentType="application/vnd.ms-office.chartex+xml"/>
  <Override PartName="/ppt/charts/style16.xml" ContentType="application/vnd.ms-office.chartstyle+xml"/>
  <Override PartName="/ppt/charts/colors1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64" r:id="rId6"/>
    <p:sldId id="258" r:id="rId7"/>
    <p:sldId id="292" r:id="rId8"/>
    <p:sldId id="293" r:id="rId9"/>
    <p:sldId id="294" r:id="rId10"/>
    <p:sldId id="302" r:id="rId11"/>
    <p:sldId id="300" r:id="rId12"/>
    <p:sldId id="261" r:id="rId13"/>
    <p:sldId id="279" r:id="rId14"/>
    <p:sldId id="278" r:id="rId15"/>
    <p:sldId id="277" r:id="rId16"/>
    <p:sldId id="301" r:id="rId17"/>
    <p:sldId id="259" r:id="rId18"/>
    <p:sldId id="276" r:id="rId19"/>
    <p:sldId id="282" r:id="rId20"/>
    <p:sldId id="280" r:id="rId21"/>
    <p:sldId id="285" r:id="rId22"/>
    <p:sldId id="286" r:id="rId23"/>
    <p:sldId id="288" r:id="rId24"/>
    <p:sldId id="287" r:id="rId25"/>
    <p:sldId id="284" r:id="rId26"/>
    <p:sldId id="281" r:id="rId27"/>
    <p:sldId id="290" r:id="rId28"/>
    <p:sldId id="283" r:id="rId29"/>
    <p:sldId id="289" r:id="rId30"/>
    <p:sldId id="291" r:id="rId31"/>
    <p:sldId id="298" r:id="rId32"/>
    <p:sldId id="295" r:id="rId33"/>
    <p:sldId id="296" r:id="rId34"/>
    <p:sldId id="297" r:id="rId35"/>
    <p:sldId id="299" r:id="rId36"/>
    <p:sldId id="265"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718"/>
  </p:normalViewPr>
  <p:slideViewPr>
    <p:cSldViewPr snapToGrid="0">
      <p:cViewPr varScale="1">
        <p:scale>
          <a:sx n="98" d="100"/>
          <a:sy n="98" d="100"/>
        </p:scale>
        <p:origin x="120"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JAL\Desktop\blank%20cells.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AJAL\Desktop\bank%20loan%20(1).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C:\Users\KAJAL\Desktop\bank%20loan%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KAJAL\Desktop\bank%20loan%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Name</a:t>
            </a:r>
            <a:r>
              <a:rPr lang="en-US" baseline="0"/>
              <a:t> of Coloumns Having High percentage of blanks</a:t>
            </a:r>
            <a:endParaRPr lang="en-IN"/>
          </a:p>
        </c:rich>
      </c:tx>
      <c:layout>
        <c:manualLayout>
          <c:xMode val="edge"/>
          <c:yMode val="edge"/>
          <c:x val="0.25267905296084564"/>
          <c:y val="1.45996351815570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4507020098515084E-2"/>
          <c:y val="0.1343350369114989"/>
          <c:w val="0.94979663286952143"/>
          <c:h val="0.26781938641871811"/>
        </c:manualLayout>
      </c:layout>
      <c:barChart>
        <c:barDir val="col"/>
        <c:grouping val="clustered"/>
        <c:varyColors val="0"/>
        <c:ser>
          <c:idx val="0"/>
          <c:order val="0"/>
          <c:tx>
            <c:strRef>
              <c:f>'blank cells'!$L$2</c:f>
              <c:strCache>
                <c:ptCount val="1"/>
                <c:pt idx="0">
                  <c:v>NONLIVINGAPARTMENTS_MEDI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c:f>
              <c:numCache>
                <c:formatCode>0%</c:formatCode>
                <c:ptCount val="1"/>
                <c:pt idx="0">
                  <c:v>4.6549826632341966E-2</c:v>
                </c:pt>
              </c:numCache>
            </c:numRef>
          </c:val>
          <c:extLst>
            <c:ext xmlns:c16="http://schemas.microsoft.com/office/drawing/2014/chart" uri="{C3380CC4-5D6E-409C-BE32-E72D297353CC}">
              <c16:uniqueId val="{00000000-D02A-4BDE-A4D6-D5478408D3D7}"/>
            </c:ext>
          </c:extLst>
        </c:ser>
        <c:ser>
          <c:idx val="1"/>
          <c:order val="1"/>
          <c:tx>
            <c:strRef>
              <c:f>'blank cells'!$L$3</c:f>
              <c:strCache>
                <c:ptCount val="1"/>
                <c:pt idx="0">
                  <c:v>NONLIVINGAPARTMENTS_MODE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c:f>
              <c:numCache>
                <c:formatCode>0%</c:formatCode>
                <c:ptCount val="1"/>
                <c:pt idx="0">
                  <c:v>4.6549826632341966E-2</c:v>
                </c:pt>
              </c:numCache>
            </c:numRef>
          </c:val>
          <c:extLst>
            <c:ext xmlns:c16="http://schemas.microsoft.com/office/drawing/2014/chart" uri="{C3380CC4-5D6E-409C-BE32-E72D297353CC}">
              <c16:uniqueId val="{00000001-D02A-4BDE-A4D6-D5478408D3D7}"/>
            </c:ext>
          </c:extLst>
        </c:ser>
        <c:ser>
          <c:idx val="2"/>
          <c:order val="2"/>
          <c:tx>
            <c:strRef>
              <c:f>'blank cells'!$L$4</c:f>
              <c:strCache>
                <c:ptCount val="1"/>
                <c:pt idx="0">
                  <c:v>FONDKAPREMONT_MODE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cells'!$M$4</c:f>
              <c:numCache>
                <c:formatCode>0%</c:formatCode>
                <c:ptCount val="1"/>
                <c:pt idx="0">
                  <c:v>4.5848027724872155E-2</c:v>
                </c:pt>
              </c:numCache>
            </c:numRef>
          </c:val>
          <c:extLst>
            <c:ext xmlns:c16="http://schemas.microsoft.com/office/drawing/2014/chart" uri="{C3380CC4-5D6E-409C-BE32-E72D297353CC}">
              <c16:uniqueId val="{00000002-D02A-4BDE-A4D6-D5478408D3D7}"/>
            </c:ext>
          </c:extLst>
        </c:ser>
        <c:ser>
          <c:idx val="3"/>
          <c:order val="3"/>
          <c:tx>
            <c:strRef>
              <c:f>'blank cells'!$L$5</c:f>
              <c:strCache>
                <c:ptCount val="1"/>
                <c:pt idx="0">
                  <c:v>LIVINGAPARTMENTS_MEDI</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cells'!$M$5</c:f>
              <c:numCache>
                <c:formatCode>0%</c:formatCode>
                <c:ptCount val="1"/>
                <c:pt idx="0">
                  <c:v>4.5827098027724875E-2</c:v>
                </c:pt>
              </c:numCache>
            </c:numRef>
          </c:val>
          <c:extLst>
            <c:ext xmlns:c16="http://schemas.microsoft.com/office/drawing/2014/chart" uri="{C3380CC4-5D6E-409C-BE32-E72D297353CC}">
              <c16:uniqueId val="{00000003-D02A-4BDE-A4D6-D5478408D3D7}"/>
            </c:ext>
          </c:extLst>
        </c:ser>
        <c:ser>
          <c:idx val="4"/>
          <c:order val="4"/>
          <c:tx>
            <c:strRef>
              <c:f>'blank cells'!$L$6</c:f>
              <c:strCache>
                <c:ptCount val="1"/>
                <c:pt idx="0">
                  <c:v>LIVINGAPARTMENTS_AVG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cells'!$M$6</c:f>
              <c:numCache>
                <c:formatCode>0%</c:formatCode>
                <c:ptCount val="1"/>
                <c:pt idx="0">
                  <c:v>4.5827098027724875E-2</c:v>
                </c:pt>
              </c:numCache>
            </c:numRef>
          </c:val>
          <c:extLst>
            <c:ext xmlns:c16="http://schemas.microsoft.com/office/drawing/2014/chart" uri="{C3380CC4-5D6E-409C-BE32-E72D297353CC}">
              <c16:uniqueId val="{00000004-D02A-4BDE-A4D6-D5478408D3D7}"/>
            </c:ext>
          </c:extLst>
        </c:ser>
        <c:ser>
          <c:idx val="5"/>
          <c:order val="5"/>
          <c:tx>
            <c:strRef>
              <c:f>'blank cells'!$L$7</c:f>
              <c:strCache>
                <c:ptCount val="1"/>
                <c:pt idx="0">
                  <c:v>LIVINGAPARTMENTS_MODE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cells'!$M$7</c:f>
              <c:numCache>
                <c:formatCode>0%</c:formatCode>
                <c:ptCount val="1"/>
                <c:pt idx="0">
                  <c:v>4.5827098027724875E-2</c:v>
                </c:pt>
              </c:numCache>
            </c:numRef>
          </c:val>
          <c:extLst>
            <c:ext xmlns:c16="http://schemas.microsoft.com/office/drawing/2014/chart" uri="{C3380CC4-5D6E-409C-BE32-E72D297353CC}">
              <c16:uniqueId val="{00000005-D02A-4BDE-A4D6-D5478408D3D7}"/>
            </c:ext>
          </c:extLst>
        </c:ser>
        <c:ser>
          <c:idx val="6"/>
          <c:order val="6"/>
          <c:tx>
            <c:strRef>
              <c:f>'blank cells'!$L$8</c:f>
              <c:strCache>
                <c:ptCount val="1"/>
                <c:pt idx="0">
                  <c:v>FLOORSMIN_MODE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cells'!$M$8</c:f>
              <c:numCache>
                <c:formatCode>0%</c:formatCode>
                <c:ptCount val="1"/>
                <c:pt idx="0">
                  <c:v>4.548764450211739E-2</c:v>
                </c:pt>
              </c:numCache>
            </c:numRef>
          </c:val>
          <c:extLst>
            <c:ext xmlns:c16="http://schemas.microsoft.com/office/drawing/2014/chart" uri="{C3380CC4-5D6E-409C-BE32-E72D297353CC}">
              <c16:uniqueId val="{00000006-D02A-4BDE-A4D6-D5478408D3D7}"/>
            </c:ext>
          </c:extLst>
        </c:ser>
        <c:ser>
          <c:idx val="7"/>
          <c:order val="7"/>
          <c:tx>
            <c:strRef>
              <c:f>'blank cells'!$L$9</c:f>
              <c:strCache>
                <c:ptCount val="1"/>
                <c:pt idx="0">
                  <c:v>FLOORSMIN_MEDI</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cells'!$M$9</c:f>
              <c:numCache>
                <c:formatCode>0%</c:formatCode>
                <c:ptCount val="1"/>
                <c:pt idx="0">
                  <c:v>4.548764450211739E-2</c:v>
                </c:pt>
              </c:numCache>
            </c:numRef>
          </c:val>
          <c:extLst>
            <c:ext xmlns:c16="http://schemas.microsoft.com/office/drawing/2014/chart" uri="{C3380CC4-5D6E-409C-BE32-E72D297353CC}">
              <c16:uniqueId val="{00000007-D02A-4BDE-A4D6-D5478408D3D7}"/>
            </c:ext>
          </c:extLst>
        </c:ser>
        <c:ser>
          <c:idx val="8"/>
          <c:order val="8"/>
          <c:tx>
            <c:strRef>
              <c:f>'blank cells'!$L$10</c:f>
              <c:strCache>
                <c:ptCount val="1"/>
                <c:pt idx="0">
                  <c:v>LANDAREA_MODE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cells'!$M$10</c:f>
              <c:numCache>
                <c:formatCode>0%</c:formatCode>
                <c:ptCount val="1"/>
                <c:pt idx="0">
                  <c:v>3.9807847938773656E-2</c:v>
                </c:pt>
              </c:numCache>
            </c:numRef>
          </c:val>
          <c:extLst>
            <c:ext xmlns:c16="http://schemas.microsoft.com/office/drawing/2014/chart" uri="{C3380CC4-5D6E-409C-BE32-E72D297353CC}">
              <c16:uniqueId val="{00000008-D02A-4BDE-A4D6-D5478408D3D7}"/>
            </c:ext>
          </c:extLst>
        </c:ser>
        <c:ser>
          <c:idx val="9"/>
          <c:order val="9"/>
          <c:tx>
            <c:strRef>
              <c:f>'blank cells'!$L$11</c:f>
              <c:strCache>
                <c:ptCount val="1"/>
                <c:pt idx="0">
                  <c:v>LANDAREA_MEDI</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cells'!$M$11</c:f>
              <c:numCache>
                <c:formatCode>0%</c:formatCode>
                <c:ptCount val="1"/>
                <c:pt idx="0">
                  <c:v>3.9807847938773656E-2</c:v>
                </c:pt>
              </c:numCache>
            </c:numRef>
          </c:val>
          <c:extLst>
            <c:ext xmlns:c16="http://schemas.microsoft.com/office/drawing/2014/chart" uri="{C3380CC4-5D6E-409C-BE32-E72D297353CC}">
              <c16:uniqueId val="{00000009-D02A-4BDE-A4D6-D5478408D3D7}"/>
            </c:ext>
          </c:extLst>
        </c:ser>
        <c:ser>
          <c:idx val="10"/>
          <c:order val="10"/>
          <c:tx>
            <c:strRef>
              <c:f>'blank cells'!$L$12</c:f>
              <c:strCache>
                <c:ptCount val="1"/>
                <c:pt idx="0">
                  <c:v>LANDAREA_AVG</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cells'!$M$12</c:f>
              <c:numCache>
                <c:formatCode>0%</c:formatCode>
                <c:ptCount val="1"/>
                <c:pt idx="0">
                  <c:v>3.9807847938773656E-2</c:v>
                </c:pt>
              </c:numCache>
            </c:numRef>
          </c:val>
          <c:extLst>
            <c:ext xmlns:c16="http://schemas.microsoft.com/office/drawing/2014/chart" uri="{C3380CC4-5D6E-409C-BE32-E72D297353CC}">
              <c16:uniqueId val="{0000000A-D02A-4BDE-A4D6-D5478408D3D7}"/>
            </c:ext>
          </c:extLst>
        </c:ser>
        <c:ser>
          <c:idx val="11"/>
          <c:order val="11"/>
          <c:tx>
            <c:strRef>
              <c:f>'blank cells'!$L$13</c:f>
              <c:strCache>
                <c:ptCount val="1"/>
                <c:pt idx="0">
                  <c:v>EXT_SOURCE_1</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cells'!$M$13</c:f>
              <c:numCache>
                <c:formatCode>0%</c:formatCode>
                <c:ptCount val="1"/>
                <c:pt idx="0">
                  <c:v>3.7799469083349031E-2</c:v>
                </c:pt>
              </c:numCache>
            </c:numRef>
          </c:val>
          <c:extLst>
            <c:ext xmlns:c16="http://schemas.microsoft.com/office/drawing/2014/chart" uri="{C3380CC4-5D6E-409C-BE32-E72D297353CC}">
              <c16:uniqueId val="{0000000B-D02A-4BDE-A4D6-D5478408D3D7}"/>
            </c:ext>
          </c:extLst>
        </c:ser>
        <c:ser>
          <c:idx val="12"/>
          <c:order val="12"/>
          <c:tx>
            <c:strRef>
              <c:f>'blank cells'!$L$14</c:f>
              <c:strCache>
                <c:ptCount val="1"/>
                <c:pt idx="0">
                  <c:v>NONLIVINGAREA_MEDI</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cells'!$M$14</c:f>
              <c:numCache>
                <c:formatCode>0%</c:formatCode>
                <c:ptCount val="1"/>
                <c:pt idx="0">
                  <c:v>3.6993675743178661E-2</c:v>
                </c:pt>
              </c:numCache>
            </c:numRef>
          </c:val>
          <c:extLst>
            <c:ext xmlns:c16="http://schemas.microsoft.com/office/drawing/2014/chart" uri="{C3380CC4-5D6E-409C-BE32-E72D297353CC}">
              <c16:uniqueId val="{0000000C-D02A-4BDE-A4D6-D5478408D3D7}"/>
            </c:ext>
          </c:extLst>
        </c:ser>
        <c:ser>
          <c:idx val="13"/>
          <c:order val="13"/>
          <c:tx>
            <c:strRef>
              <c:f>'blank cells'!$L$15</c:f>
              <c:strCache>
                <c:ptCount val="1"/>
                <c:pt idx="0">
                  <c:v>ELEVATORS_MODE</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cells'!$M$15</c:f>
              <c:numCache>
                <c:formatCode>0%</c:formatCode>
                <c:ptCount val="1"/>
                <c:pt idx="0">
                  <c:v>3.5731135366304581E-2</c:v>
                </c:pt>
              </c:numCache>
            </c:numRef>
          </c:val>
          <c:extLst>
            <c:ext xmlns:c16="http://schemas.microsoft.com/office/drawing/2014/chart" uri="{C3380CC4-5D6E-409C-BE32-E72D297353CC}">
              <c16:uniqueId val="{0000000D-D02A-4BDE-A4D6-D5478408D3D7}"/>
            </c:ext>
          </c:extLst>
        </c:ser>
        <c:ser>
          <c:idx val="14"/>
          <c:order val="14"/>
          <c:tx>
            <c:strRef>
              <c:f>'blank cells'!$L$16</c:f>
              <c:strCache>
                <c:ptCount val="1"/>
                <c:pt idx="0">
                  <c:v>WALLSMATERIAL_MODE</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cells'!$M$16</c:f>
              <c:numCache>
                <c:formatCode>0%</c:formatCode>
                <c:ptCount val="1"/>
                <c:pt idx="0">
                  <c:v>3.4085101892742276E-2</c:v>
                </c:pt>
              </c:numCache>
            </c:numRef>
          </c:val>
          <c:extLst>
            <c:ext xmlns:c16="http://schemas.microsoft.com/office/drawing/2014/chart" uri="{C3380CC4-5D6E-409C-BE32-E72D297353CC}">
              <c16:uniqueId val="{0000000E-D02A-4BDE-A4D6-D5478408D3D7}"/>
            </c:ext>
          </c:extLst>
        </c:ser>
        <c:ser>
          <c:idx val="15"/>
          <c:order val="15"/>
          <c:tx>
            <c:strRef>
              <c:f>'blank cells'!$L$17</c:f>
              <c:strCache>
                <c:ptCount val="1"/>
                <c:pt idx="0">
                  <c:v>APARTMENTS_AVG</c:v>
                </c:pt>
              </c:strCache>
            </c:strRef>
          </c:tx>
          <c:spPr>
            <a:solidFill>
              <a:schemeClr val="accent4">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cells'!$M$17</c:f>
              <c:numCache>
                <c:formatCode>0%</c:formatCode>
                <c:ptCount val="1"/>
                <c:pt idx="0">
                  <c:v>3.4024056942729371E-2</c:v>
                </c:pt>
              </c:numCache>
            </c:numRef>
          </c:val>
          <c:extLst>
            <c:ext xmlns:c16="http://schemas.microsoft.com/office/drawing/2014/chart" uri="{C3380CC4-5D6E-409C-BE32-E72D297353CC}">
              <c16:uniqueId val="{0000000F-D02A-4BDE-A4D6-D5478408D3D7}"/>
            </c:ext>
          </c:extLst>
        </c:ser>
        <c:ser>
          <c:idx val="16"/>
          <c:order val="16"/>
          <c:tx>
            <c:strRef>
              <c:f>'blank cells'!$L$18</c:f>
              <c:strCache>
                <c:ptCount val="1"/>
                <c:pt idx="0">
                  <c:v>ENTRANCES_MODE</c:v>
                </c:pt>
              </c:strCache>
            </c:strRef>
          </c:tx>
          <c:spPr>
            <a:solidFill>
              <a:schemeClr val="accent5">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cells'!$M$18</c:f>
              <c:numCache>
                <c:formatCode>0%</c:formatCode>
                <c:ptCount val="1"/>
                <c:pt idx="0">
                  <c:v>3.3755241144993967E-2</c:v>
                </c:pt>
              </c:numCache>
            </c:numRef>
          </c:val>
          <c:extLst>
            <c:ext xmlns:c16="http://schemas.microsoft.com/office/drawing/2014/chart" uri="{C3380CC4-5D6E-409C-BE32-E72D297353CC}">
              <c16:uniqueId val="{00000010-D02A-4BDE-A4D6-D5478408D3D7}"/>
            </c:ext>
          </c:extLst>
        </c:ser>
        <c:ser>
          <c:idx val="17"/>
          <c:order val="17"/>
          <c:tx>
            <c:strRef>
              <c:f>'blank cells'!$L$19</c:f>
              <c:strCache>
                <c:ptCount val="1"/>
                <c:pt idx="0">
                  <c:v>LIVINGAREA_MODE</c:v>
                </c:pt>
              </c:strCache>
            </c:strRef>
          </c:tx>
          <c:spPr>
            <a:solidFill>
              <a:schemeClr val="accent6">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cells'!$M$19</c:f>
              <c:numCache>
                <c:formatCode>0%</c:formatCode>
                <c:ptCount val="1"/>
                <c:pt idx="0">
                  <c:v>3.3651028694614789E-2</c:v>
                </c:pt>
              </c:numCache>
            </c:numRef>
          </c:val>
          <c:extLst>
            <c:ext xmlns:c16="http://schemas.microsoft.com/office/drawing/2014/chart" uri="{C3380CC4-5D6E-409C-BE32-E72D297353CC}">
              <c16:uniqueId val="{00000011-D02A-4BDE-A4D6-D5478408D3D7}"/>
            </c:ext>
          </c:extLst>
        </c:ser>
        <c:ser>
          <c:idx val="18"/>
          <c:order val="18"/>
          <c:tx>
            <c:strRef>
              <c:f>'blank cells'!$L$20</c:f>
              <c:strCache>
                <c:ptCount val="1"/>
                <c:pt idx="0">
                  <c:v>LIVINGAREA_MEDI</c:v>
                </c:pt>
              </c:strCache>
            </c:strRef>
          </c:tx>
          <c:spPr>
            <a:solidFill>
              <a:schemeClr val="accent1">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cells'!$M$20</c:f>
              <c:numCache>
                <c:formatCode>0%</c:formatCode>
                <c:ptCount val="1"/>
                <c:pt idx="0">
                  <c:v>3.3651028694614789E-2</c:v>
                </c:pt>
              </c:numCache>
            </c:numRef>
          </c:val>
          <c:extLst>
            <c:ext xmlns:c16="http://schemas.microsoft.com/office/drawing/2014/chart" uri="{C3380CC4-5D6E-409C-BE32-E72D297353CC}">
              <c16:uniqueId val="{00000012-D02A-4BDE-A4D6-D5478408D3D7}"/>
            </c:ext>
          </c:extLst>
        </c:ser>
        <c:ser>
          <c:idx val="19"/>
          <c:order val="19"/>
          <c:tx>
            <c:strRef>
              <c:f>'blank cells'!$L$21</c:f>
              <c:strCache>
                <c:ptCount val="1"/>
                <c:pt idx="0">
                  <c:v>HOUSETYPE_MODE</c:v>
                </c:pt>
              </c:strCache>
            </c:strRef>
          </c:tx>
          <c:spPr>
            <a:solidFill>
              <a:schemeClr val="accent2">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cells'!$M$21</c:f>
              <c:numCache>
                <c:formatCode>0%</c:formatCode>
                <c:ptCount val="1"/>
                <c:pt idx="0">
                  <c:v>3.3639473757648058E-2</c:v>
                </c:pt>
              </c:numCache>
            </c:numRef>
          </c:val>
          <c:extLst>
            <c:ext xmlns:c16="http://schemas.microsoft.com/office/drawing/2014/chart" uri="{C3380CC4-5D6E-409C-BE32-E72D297353CC}">
              <c16:uniqueId val="{00000013-D02A-4BDE-A4D6-D5478408D3D7}"/>
            </c:ext>
          </c:extLst>
        </c:ser>
        <c:ser>
          <c:idx val="20"/>
          <c:order val="20"/>
          <c:tx>
            <c:strRef>
              <c:f>'blank cells'!$L$22</c:f>
              <c:strCache>
                <c:ptCount val="1"/>
                <c:pt idx="0">
                  <c:v>FLOORSMAX_MEDI</c:v>
                </c:pt>
              </c:strCache>
            </c:strRef>
          </c:tx>
          <c:spPr>
            <a:solidFill>
              <a:schemeClr val="accent3">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cells'!$M$22</c:f>
              <c:numCache>
                <c:formatCode>0%</c:formatCode>
                <c:ptCount val="1"/>
                <c:pt idx="0">
                  <c:v>3.3361065182053486E-2</c:v>
                </c:pt>
              </c:numCache>
            </c:numRef>
          </c:val>
          <c:extLst>
            <c:ext xmlns:c16="http://schemas.microsoft.com/office/drawing/2014/chart" uri="{C3380CC4-5D6E-409C-BE32-E72D297353CC}">
              <c16:uniqueId val="{00000014-D02A-4BDE-A4D6-D5478408D3D7}"/>
            </c:ext>
          </c:extLst>
        </c:ser>
        <c:ser>
          <c:idx val="21"/>
          <c:order val="21"/>
          <c:tx>
            <c:strRef>
              <c:f>'blank cells'!$L$23</c:f>
              <c:strCache>
                <c:ptCount val="1"/>
                <c:pt idx="0">
                  <c:v>FLOORSMAX_MODE</c:v>
                </c:pt>
              </c:strCache>
            </c:strRef>
          </c:tx>
          <c:spPr>
            <a:solidFill>
              <a:schemeClr val="accent4">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cells'!$M$23</c:f>
              <c:numCache>
                <c:formatCode>0%</c:formatCode>
                <c:ptCount val="1"/>
                <c:pt idx="0">
                  <c:v>3.3361065182053486E-2</c:v>
                </c:pt>
              </c:numCache>
            </c:numRef>
          </c:val>
          <c:extLst>
            <c:ext xmlns:c16="http://schemas.microsoft.com/office/drawing/2014/chart" uri="{C3380CC4-5D6E-409C-BE32-E72D297353CC}">
              <c16:uniqueId val="{00000015-D02A-4BDE-A4D6-D5478408D3D7}"/>
            </c:ext>
          </c:extLst>
        </c:ser>
        <c:ser>
          <c:idx val="22"/>
          <c:order val="22"/>
          <c:tx>
            <c:strRef>
              <c:f>'blank cells'!$L$24</c:f>
              <c:strCache>
                <c:ptCount val="1"/>
                <c:pt idx="0">
                  <c:v>TOTALAREA_MODE</c:v>
                </c:pt>
              </c:strCache>
            </c:strRef>
          </c:tx>
          <c:spPr>
            <a:solidFill>
              <a:schemeClr val="accent5">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cells'!$M$24</c:f>
              <c:numCache>
                <c:formatCode>0%</c:formatCode>
                <c:ptCount val="1"/>
                <c:pt idx="0">
                  <c:v>3.2360582054877664E-2</c:v>
                </c:pt>
              </c:numCache>
            </c:numRef>
          </c:val>
          <c:extLst>
            <c:ext xmlns:c16="http://schemas.microsoft.com/office/drawing/2014/chart" uri="{C3380CC4-5D6E-409C-BE32-E72D297353CC}">
              <c16:uniqueId val="{00000016-D02A-4BDE-A4D6-D5478408D3D7}"/>
            </c:ext>
          </c:extLst>
        </c:ser>
        <c:ser>
          <c:idx val="23"/>
          <c:order val="23"/>
          <c:tx>
            <c:strRef>
              <c:f>'blank cells'!$L$25</c:f>
              <c:strCache>
                <c:ptCount val="1"/>
                <c:pt idx="0">
                  <c:v>EMERGENCYSTATE_MODE</c:v>
                </c:pt>
              </c:strCache>
            </c:strRef>
          </c:tx>
          <c:spPr>
            <a:solidFill>
              <a:schemeClr val="accent6">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cells'!$M$25</c:f>
              <c:numCache>
                <c:formatCode>0%</c:formatCode>
                <c:ptCount val="1"/>
                <c:pt idx="0">
                  <c:v>3.1777166746897172E-2</c:v>
                </c:pt>
              </c:numCache>
            </c:numRef>
          </c:val>
          <c:extLst>
            <c:ext xmlns:c16="http://schemas.microsoft.com/office/drawing/2014/chart" uri="{C3380CC4-5D6E-409C-BE32-E72D297353CC}">
              <c16:uniqueId val="{00000017-D02A-4BDE-A4D6-D5478408D3D7}"/>
            </c:ext>
          </c:extLst>
        </c:ser>
        <c:ser>
          <c:idx val="24"/>
          <c:order val="24"/>
          <c:tx>
            <c:strRef>
              <c:f>'blank cells'!$L$26</c:f>
              <c:strCache>
                <c:ptCount val="1"/>
                <c:pt idx="0">
                  <c:v>EXT_SOURCE_3</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cells'!$M$26</c:f>
              <c:numCache>
                <c:formatCode>0%</c:formatCode>
                <c:ptCount val="1"/>
                <c:pt idx="0">
                  <c:v>1.3291447776917334E-2</c:v>
                </c:pt>
              </c:numCache>
            </c:numRef>
          </c:val>
          <c:extLst>
            <c:ext xmlns:c16="http://schemas.microsoft.com/office/drawing/2014/chart" uri="{C3380CC4-5D6E-409C-BE32-E72D297353CC}">
              <c16:uniqueId val="{00000018-D02A-4BDE-A4D6-D5478408D3D7}"/>
            </c:ext>
          </c:extLst>
        </c:ser>
        <c:ser>
          <c:idx val="25"/>
          <c:order val="25"/>
          <c:tx>
            <c:strRef>
              <c:f>'blank cells'!$L$27</c:f>
              <c:strCache>
                <c:ptCount val="1"/>
                <c:pt idx="0">
                  <c:v>AMT_REQ_CREDIT_BUREAU_YEAR</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cells'!$M$27</c:f>
              <c:numCache>
                <c:formatCode>0%</c:formatCode>
                <c:ptCount val="1"/>
                <c:pt idx="0">
                  <c:v>9.0518759985209682E-3</c:v>
                </c:pt>
              </c:numCache>
            </c:numRef>
          </c:val>
          <c:extLst>
            <c:ext xmlns:c16="http://schemas.microsoft.com/office/drawing/2014/chart" uri="{C3380CC4-5D6E-409C-BE32-E72D297353CC}">
              <c16:uniqueId val="{00000019-D02A-4BDE-A4D6-D5478408D3D7}"/>
            </c:ext>
          </c:extLst>
        </c:ser>
        <c:ser>
          <c:idx val="26"/>
          <c:order val="26"/>
          <c:tx>
            <c:strRef>
              <c:f>'blank cells'!$L$28</c:f>
              <c:strCache>
                <c:ptCount val="1"/>
                <c:pt idx="0">
                  <c:v>AMT_REQ_CREDIT_BUREAU_QRT</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cells'!$M$28</c:f>
              <c:numCache>
                <c:formatCode>0%</c:formatCode>
                <c:ptCount val="1"/>
                <c:pt idx="0">
                  <c:v>9.0518759985209682E-3</c:v>
                </c:pt>
              </c:numCache>
            </c:numRef>
          </c:val>
          <c:extLst>
            <c:ext xmlns:c16="http://schemas.microsoft.com/office/drawing/2014/chart" uri="{C3380CC4-5D6E-409C-BE32-E72D297353CC}">
              <c16:uniqueId val="{0000001A-D02A-4BDE-A4D6-D5478408D3D7}"/>
            </c:ext>
          </c:extLst>
        </c:ser>
        <c:ser>
          <c:idx val="27"/>
          <c:order val="27"/>
          <c:tx>
            <c:strRef>
              <c:f>'blank cells'!$L$29</c:f>
              <c:strCache>
                <c:ptCount val="1"/>
                <c:pt idx="0">
                  <c:v>AMT_REQ_CREDIT_BUREAU_DAY</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cells'!$M$29</c:f>
              <c:numCache>
                <c:formatCode>0%</c:formatCode>
                <c:ptCount val="1"/>
                <c:pt idx="0">
                  <c:v>9.0518759985209682E-3</c:v>
                </c:pt>
              </c:numCache>
            </c:numRef>
          </c:val>
          <c:extLst>
            <c:ext xmlns:c16="http://schemas.microsoft.com/office/drawing/2014/chart" uri="{C3380CC4-5D6E-409C-BE32-E72D297353CC}">
              <c16:uniqueId val="{0000001B-D02A-4BDE-A4D6-D5478408D3D7}"/>
            </c:ext>
          </c:extLst>
        </c:ser>
        <c:ser>
          <c:idx val="28"/>
          <c:order val="28"/>
          <c:tx>
            <c:strRef>
              <c:f>'blank cells'!$L$30</c:f>
              <c:strCache>
                <c:ptCount val="1"/>
                <c:pt idx="0">
                  <c:v>AMT_REQ_CREDIT_BUREAU_WEEK</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cells'!$M$30</c:f>
              <c:numCache>
                <c:formatCode>0%</c:formatCode>
                <c:ptCount val="1"/>
                <c:pt idx="0">
                  <c:v>9.0518759985209682E-3</c:v>
                </c:pt>
              </c:numCache>
            </c:numRef>
          </c:val>
          <c:extLst>
            <c:ext xmlns:c16="http://schemas.microsoft.com/office/drawing/2014/chart" uri="{C3380CC4-5D6E-409C-BE32-E72D297353CC}">
              <c16:uniqueId val="{0000001C-D02A-4BDE-A4D6-D5478408D3D7}"/>
            </c:ext>
          </c:extLst>
        </c:ser>
        <c:ser>
          <c:idx val="29"/>
          <c:order val="29"/>
          <c:tx>
            <c:strRef>
              <c:f>'blank cells'!$L$31</c:f>
              <c:strCache>
                <c:ptCount val="1"/>
                <c:pt idx="0">
                  <c:v>AMT_REQ_CREDIT_BUREAU_HOUR</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cells'!$M$31</c:f>
              <c:numCache>
                <c:formatCode>0%</c:formatCode>
                <c:ptCount val="1"/>
                <c:pt idx="0">
                  <c:v>9.0518759985209682E-3</c:v>
                </c:pt>
              </c:numCache>
            </c:numRef>
          </c:val>
          <c:extLst>
            <c:ext xmlns:c16="http://schemas.microsoft.com/office/drawing/2014/chart" uri="{C3380CC4-5D6E-409C-BE32-E72D297353CC}">
              <c16:uniqueId val="{0000001D-D02A-4BDE-A4D6-D5478408D3D7}"/>
            </c:ext>
          </c:extLst>
        </c:ser>
        <c:ser>
          <c:idx val="30"/>
          <c:order val="30"/>
          <c:tx>
            <c:strRef>
              <c:f>'blank cells'!$L$32</c:f>
              <c:strCache>
                <c:ptCount val="1"/>
                <c:pt idx="0">
                  <c:v>AMT_REQ_CREDIT_BUREAU_MON</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cells'!$M$32</c:f>
              <c:numCache>
                <c:formatCode>0%</c:formatCode>
                <c:ptCount val="1"/>
                <c:pt idx="0">
                  <c:v>9.0518759985209682E-3</c:v>
                </c:pt>
              </c:numCache>
            </c:numRef>
          </c:val>
          <c:extLst>
            <c:ext xmlns:c16="http://schemas.microsoft.com/office/drawing/2014/chart" uri="{C3380CC4-5D6E-409C-BE32-E72D297353CC}">
              <c16:uniqueId val="{0000001E-D02A-4BDE-A4D6-D5478408D3D7}"/>
            </c:ext>
          </c:extLst>
        </c:ser>
        <c:ser>
          <c:idx val="31"/>
          <c:order val="31"/>
          <c:tx>
            <c:strRef>
              <c:f>'blank cells'!$L$33</c:f>
              <c:strCache>
                <c:ptCount val="1"/>
                <c:pt idx="0">
                  <c:v>NAME_TYPE_SUITE</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cells'!$M$33</c:f>
              <c:numCache>
                <c:formatCode>0%</c:formatCode>
                <c:ptCount val="1"/>
                <c:pt idx="0">
                  <c:v>2.8167884077384068E-4</c:v>
                </c:pt>
              </c:numCache>
            </c:numRef>
          </c:val>
          <c:extLst>
            <c:ext xmlns:c16="http://schemas.microsoft.com/office/drawing/2014/chart" uri="{C3380CC4-5D6E-409C-BE32-E72D297353CC}">
              <c16:uniqueId val="{0000001F-D02A-4BDE-A4D6-D5478408D3D7}"/>
            </c:ext>
          </c:extLst>
        </c:ser>
        <c:ser>
          <c:idx val="32"/>
          <c:order val="32"/>
          <c:tx>
            <c:strRef>
              <c:f>'blank cells'!$L$34</c:f>
              <c:strCache>
                <c:ptCount val="1"/>
                <c:pt idx="0">
                  <c:v>DEF_60_CNT_SOCIAL_CIRCLE</c:v>
                </c:pt>
              </c:strCache>
            </c:strRef>
          </c:tx>
          <c:spPr>
            <a:solidFill>
              <a:schemeClr val="accent3">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cells'!$M$34</c:f>
              <c:numCache>
                <c:formatCode>0%</c:formatCode>
                <c:ptCount val="1"/>
                <c:pt idx="0">
                  <c:v>2.2259604986849175E-4</c:v>
                </c:pt>
              </c:numCache>
            </c:numRef>
          </c:val>
          <c:extLst>
            <c:ext xmlns:c16="http://schemas.microsoft.com/office/drawing/2014/chart" uri="{C3380CC4-5D6E-409C-BE32-E72D297353CC}">
              <c16:uniqueId val="{00000020-D02A-4BDE-A4D6-D5478408D3D7}"/>
            </c:ext>
          </c:extLst>
        </c:ser>
        <c:ser>
          <c:idx val="33"/>
          <c:order val="33"/>
          <c:tx>
            <c:strRef>
              <c:f>'blank cells'!$L$35</c:f>
              <c:strCache>
                <c:ptCount val="1"/>
                <c:pt idx="0">
                  <c:v>OBS_60_CNT_SOCIAL_CIRCLE</c:v>
                </c:pt>
              </c:strCache>
            </c:strRef>
          </c:tx>
          <c:spPr>
            <a:solidFill>
              <a:schemeClr val="accent4">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cells'!$M$35</c:f>
              <c:numCache>
                <c:formatCode>0%</c:formatCode>
                <c:ptCount val="1"/>
                <c:pt idx="0">
                  <c:v>2.2259604986849175E-4</c:v>
                </c:pt>
              </c:numCache>
            </c:numRef>
          </c:val>
          <c:extLst>
            <c:ext xmlns:c16="http://schemas.microsoft.com/office/drawing/2014/chart" uri="{C3380CC4-5D6E-409C-BE32-E72D297353CC}">
              <c16:uniqueId val="{00000021-D02A-4BDE-A4D6-D5478408D3D7}"/>
            </c:ext>
          </c:extLst>
        </c:ser>
        <c:ser>
          <c:idx val="34"/>
          <c:order val="34"/>
          <c:tx>
            <c:strRef>
              <c:f>'blank cells'!$L$36</c:f>
              <c:strCache>
                <c:ptCount val="1"/>
                <c:pt idx="0">
                  <c:v>DEF_30_CNT_SOCIAL_CIRCLE</c:v>
                </c:pt>
              </c:strCache>
            </c:strRef>
          </c:tx>
          <c:spPr>
            <a:solidFill>
              <a:schemeClr val="accent5">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cells'!$M$36</c:f>
              <c:numCache>
                <c:formatCode>0%</c:formatCode>
                <c:ptCount val="1"/>
                <c:pt idx="0">
                  <c:v>2.2259604986849175E-4</c:v>
                </c:pt>
              </c:numCache>
            </c:numRef>
          </c:val>
          <c:extLst>
            <c:ext xmlns:c16="http://schemas.microsoft.com/office/drawing/2014/chart" uri="{C3380CC4-5D6E-409C-BE32-E72D297353CC}">
              <c16:uniqueId val="{00000022-D02A-4BDE-A4D6-D5478408D3D7}"/>
            </c:ext>
          </c:extLst>
        </c:ser>
        <c:ser>
          <c:idx val="35"/>
          <c:order val="35"/>
          <c:tx>
            <c:strRef>
              <c:f>'blank cells'!$L$37</c:f>
              <c:strCache>
                <c:ptCount val="1"/>
                <c:pt idx="0">
                  <c:v>OBS_30_CNT_SOCIAL_CIRCLE</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cells'!$M$37</c:f>
              <c:numCache>
                <c:formatCode>0%</c:formatCode>
                <c:ptCount val="1"/>
                <c:pt idx="0">
                  <c:v>2.2259604986849175E-4</c:v>
                </c:pt>
              </c:numCache>
            </c:numRef>
          </c:val>
          <c:extLst>
            <c:ext xmlns:c16="http://schemas.microsoft.com/office/drawing/2014/chart" uri="{C3380CC4-5D6E-409C-BE32-E72D297353CC}">
              <c16:uniqueId val="{00000023-D02A-4BDE-A4D6-D5478408D3D7}"/>
            </c:ext>
          </c:extLst>
        </c:ser>
        <c:ser>
          <c:idx val="36"/>
          <c:order val="36"/>
          <c:tx>
            <c:strRef>
              <c:f>'blank cells'!$L$38</c:f>
              <c:strCache>
                <c:ptCount val="1"/>
                <c:pt idx="0">
                  <c:v>EXT_SOURCE_2</c:v>
                </c:pt>
              </c:strCache>
            </c:strRef>
          </c:tx>
          <c:spPr>
            <a:solidFill>
              <a:schemeClr val="accent1">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cells'!$M$38</c:f>
              <c:numCache>
                <c:formatCode>0%</c:formatCode>
                <c:ptCount val="1"/>
                <c:pt idx="0">
                  <c:v>1.4389166788756567E-4</c:v>
                </c:pt>
              </c:numCache>
            </c:numRef>
          </c:val>
          <c:extLst>
            <c:ext xmlns:c16="http://schemas.microsoft.com/office/drawing/2014/chart" uri="{C3380CC4-5D6E-409C-BE32-E72D297353CC}">
              <c16:uniqueId val="{00000024-D02A-4BDE-A4D6-D5478408D3D7}"/>
            </c:ext>
          </c:extLst>
        </c:ser>
        <c:ser>
          <c:idx val="37"/>
          <c:order val="37"/>
          <c:tx>
            <c:strRef>
              <c:f>'blank cells'!$L$39</c:f>
              <c:strCache>
                <c:ptCount val="1"/>
                <c:pt idx="0">
                  <c:v>AMT_GOODS_PRICE</c:v>
                </c:pt>
              </c:strCache>
            </c:strRef>
          </c:tx>
          <c:spPr>
            <a:solidFill>
              <a:schemeClr val="accent2">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cells'!$M$39</c:f>
              <c:numCache>
                <c:formatCode>0%</c:formatCode>
                <c:ptCount val="1"/>
                <c:pt idx="0">
                  <c:v>6.0608914655671596E-5</c:v>
                </c:pt>
              </c:numCache>
            </c:numRef>
          </c:val>
          <c:extLst>
            <c:ext xmlns:c16="http://schemas.microsoft.com/office/drawing/2014/chart" uri="{C3380CC4-5D6E-409C-BE32-E72D297353CC}">
              <c16:uniqueId val="{00000025-D02A-4BDE-A4D6-D5478408D3D7}"/>
            </c:ext>
          </c:extLst>
        </c:ser>
        <c:ser>
          <c:idx val="38"/>
          <c:order val="38"/>
          <c:tx>
            <c:strRef>
              <c:f>'blank cells'!$L$40</c:f>
              <c:strCache>
                <c:ptCount val="1"/>
                <c:pt idx="0">
                  <c:v>AMT_ANNUITY</c:v>
                </c:pt>
              </c:strCache>
            </c:strRef>
          </c:tx>
          <c:spPr>
            <a:solidFill>
              <a:schemeClr val="accent3">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cells'!$M$40</c:f>
              <c:numCache>
                <c:formatCode>0%</c:formatCode>
                <c:ptCount val="1"/>
                <c:pt idx="0">
                  <c:v>2.6162121434102847E-6</c:v>
                </c:pt>
              </c:numCache>
            </c:numRef>
          </c:val>
          <c:extLst>
            <c:ext xmlns:c16="http://schemas.microsoft.com/office/drawing/2014/chart" uri="{C3380CC4-5D6E-409C-BE32-E72D297353CC}">
              <c16:uniqueId val="{00000026-D02A-4BDE-A4D6-D5478408D3D7}"/>
            </c:ext>
          </c:extLst>
        </c:ser>
        <c:ser>
          <c:idx val="39"/>
          <c:order val="39"/>
          <c:tx>
            <c:strRef>
              <c:f>'blank cells'!$L$41</c:f>
              <c:strCache>
                <c:ptCount val="1"/>
                <c:pt idx="0">
                  <c:v>DAYS_LAST_PHONE_CHANGE</c:v>
                </c:pt>
              </c:strCache>
            </c:strRef>
          </c:tx>
          <c:spPr>
            <a:solidFill>
              <a:schemeClr val="accent4">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'blank cells'!$M$1</c:f>
              <c:strCache>
                <c:ptCount val="1"/>
                <c:pt idx="0">
                  <c:v>Percentage of Blanks</c:v>
                </c:pt>
              </c:strCache>
            </c:strRef>
          </c:cat>
          <c:val>
            <c:numRef>
              <c:f>'blank cells'!$M$41</c:f>
              <c:numCache>
                <c:formatCode>0%</c:formatCode>
                <c:ptCount val="1"/>
                <c:pt idx="0">
                  <c:v>2.1801767861752374E-7</c:v>
                </c:pt>
              </c:numCache>
            </c:numRef>
          </c:val>
          <c:extLst>
            <c:ext xmlns:c16="http://schemas.microsoft.com/office/drawing/2014/chart" uri="{C3380CC4-5D6E-409C-BE32-E72D297353CC}">
              <c16:uniqueId val="{00000027-D02A-4BDE-A4D6-D5478408D3D7}"/>
            </c:ext>
          </c:extLst>
        </c:ser>
        <c:dLbls>
          <c:dLblPos val="outEnd"/>
          <c:showLegendKey val="0"/>
          <c:showVal val="1"/>
          <c:showCatName val="0"/>
          <c:showSerName val="0"/>
          <c:showPercent val="0"/>
          <c:showBubbleSize val="0"/>
        </c:dLbls>
        <c:gapWidth val="219"/>
        <c:overlap val="-27"/>
        <c:axId val="533218960"/>
        <c:axId val="533211056"/>
      </c:barChart>
      <c:catAx>
        <c:axId val="53321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211056"/>
        <c:crosses val="autoZero"/>
        <c:auto val="1"/>
        <c:lblAlgn val="ctr"/>
        <c:lblOffset val="100"/>
        <c:noMultiLvlLbl val="0"/>
      </c:catAx>
      <c:valAx>
        <c:axId val="5332110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218960"/>
        <c:crosses val="autoZero"/>
        <c:crossBetween val="between"/>
      </c:valAx>
      <c:spPr>
        <a:noFill/>
        <a:ln>
          <a:noFill/>
        </a:ln>
        <a:effectLst/>
      </c:spPr>
    </c:plotArea>
    <c:legend>
      <c:legendPos val="b"/>
      <c:layout>
        <c:manualLayout>
          <c:xMode val="edge"/>
          <c:yMode val="edge"/>
          <c:x val="8.9012781792686874E-2"/>
          <c:y val="0.47889389945047323"/>
          <c:w val="0.82768219897170381"/>
          <c:h val="0.448107924641741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(1).xlsx]application_data!PivotTable16</c:name>
    <c:fmtId val="8"/>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IN"/>
              <a:t>Distribution</a:t>
            </a:r>
            <a:r>
              <a:rPr lang="en-IN" baseline="0"/>
              <a:t> Of Income Range</a:t>
            </a:r>
            <a:endParaRPr lang="en-IN"/>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application_data!$DV$3</c:f>
              <c:strCache>
                <c:ptCount val="1"/>
                <c:pt idx="0">
                  <c:v>Count of AMT_INCOME_TOTAL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application_data!$DU$4:$DU$6</c:f>
              <c:strCache>
                <c:ptCount val="2"/>
                <c:pt idx="0">
                  <c:v>F</c:v>
                </c:pt>
                <c:pt idx="1">
                  <c:v>M</c:v>
                </c:pt>
              </c:strCache>
            </c:strRef>
          </c:cat>
          <c:val>
            <c:numRef>
              <c:f>application_data!$DV$4:$DV$6</c:f>
              <c:numCache>
                <c:formatCode>General</c:formatCode>
                <c:ptCount val="2"/>
                <c:pt idx="0">
                  <c:v>14170</c:v>
                </c:pt>
                <c:pt idx="1">
                  <c:v>10655</c:v>
                </c:pt>
              </c:numCache>
            </c:numRef>
          </c:val>
          <c:extLst>
            <c:ext xmlns:c16="http://schemas.microsoft.com/office/drawing/2014/chart" uri="{C3380CC4-5D6E-409C-BE32-E72D297353CC}">
              <c16:uniqueId val="{00000000-D8FB-45A8-B28F-30A5CE7BB187}"/>
            </c:ext>
          </c:extLst>
        </c:ser>
        <c:ser>
          <c:idx val="1"/>
          <c:order val="1"/>
          <c:tx>
            <c:strRef>
              <c:f>application_data!$DW$3</c:f>
              <c:strCache>
                <c:ptCount val="1"/>
                <c:pt idx="0">
                  <c:v>Count of AMT_CREDIT</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application_data!$DU$4:$DU$6</c:f>
              <c:strCache>
                <c:ptCount val="2"/>
                <c:pt idx="0">
                  <c:v>F</c:v>
                </c:pt>
                <c:pt idx="1">
                  <c:v>M</c:v>
                </c:pt>
              </c:strCache>
            </c:strRef>
          </c:cat>
          <c:val>
            <c:numRef>
              <c:f>application_data!$DW$4:$DW$6</c:f>
              <c:numCache>
                <c:formatCode>General</c:formatCode>
                <c:ptCount val="2"/>
                <c:pt idx="0">
                  <c:v>14170</c:v>
                </c:pt>
                <c:pt idx="1">
                  <c:v>10655</c:v>
                </c:pt>
              </c:numCache>
            </c:numRef>
          </c:val>
          <c:extLst>
            <c:ext xmlns:c16="http://schemas.microsoft.com/office/drawing/2014/chart" uri="{C3380CC4-5D6E-409C-BE32-E72D297353CC}">
              <c16:uniqueId val="{00000001-D8FB-45A8-B28F-30A5CE7BB187}"/>
            </c:ext>
          </c:extLst>
        </c:ser>
        <c:dLbls>
          <c:dLblPos val="outEnd"/>
          <c:showLegendKey val="0"/>
          <c:showVal val="1"/>
          <c:showCatName val="0"/>
          <c:showSerName val="0"/>
          <c:showPercent val="0"/>
          <c:showBubbleSize val="0"/>
        </c:dLbls>
        <c:gapWidth val="80"/>
        <c:overlap val="25"/>
        <c:axId val="371751599"/>
        <c:axId val="371753679"/>
      </c:barChart>
      <c:catAx>
        <c:axId val="37175159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71753679"/>
        <c:crosses val="autoZero"/>
        <c:auto val="1"/>
        <c:lblAlgn val="ctr"/>
        <c:lblOffset val="100"/>
        <c:noMultiLvlLbl val="0"/>
      </c:catAx>
      <c:valAx>
        <c:axId val="371753679"/>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71751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(1).xlsx]application_data!PivotTable20</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Distribution Of Contract Type</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application_data!$EK$3:$EK$4</c:f>
              <c:strCache>
                <c:ptCount val="1"/>
                <c:pt idx="0">
                  <c:v>F</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application_data!$EJ$5:$EJ$7</c:f>
              <c:strCache>
                <c:ptCount val="2"/>
                <c:pt idx="0">
                  <c:v>Cash loans</c:v>
                </c:pt>
                <c:pt idx="1">
                  <c:v>Revolving loans</c:v>
                </c:pt>
              </c:strCache>
            </c:strRef>
          </c:cat>
          <c:val>
            <c:numRef>
              <c:f>application_data!$EK$5:$EK$7</c:f>
              <c:numCache>
                <c:formatCode>General</c:formatCode>
                <c:ptCount val="2"/>
                <c:pt idx="0">
                  <c:v>13127</c:v>
                </c:pt>
                <c:pt idx="1">
                  <c:v>1043</c:v>
                </c:pt>
              </c:numCache>
            </c:numRef>
          </c:val>
          <c:extLst>
            <c:ext xmlns:c16="http://schemas.microsoft.com/office/drawing/2014/chart" uri="{C3380CC4-5D6E-409C-BE32-E72D297353CC}">
              <c16:uniqueId val="{00000000-E09E-465A-84FF-71B2DCFEB77B}"/>
            </c:ext>
          </c:extLst>
        </c:ser>
        <c:ser>
          <c:idx val="1"/>
          <c:order val="1"/>
          <c:tx>
            <c:strRef>
              <c:f>application_data!$EL$3:$EL$4</c:f>
              <c:strCache>
                <c:ptCount val="1"/>
                <c:pt idx="0">
                  <c:v>M</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application_data!$EJ$5:$EJ$7</c:f>
              <c:strCache>
                <c:ptCount val="2"/>
                <c:pt idx="0">
                  <c:v>Cash loans</c:v>
                </c:pt>
                <c:pt idx="1">
                  <c:v>Revolving loans</c:v>
                </c:pt>
              </c:strCache>
            </c:strRef>
          </c:cat>
          <c:val>
            <c:numRef>
              <c:f>application_data!$EL$5:$EL$7</c:f>
              <c:numCache>
                <c:formatCode>General</c:formatCode>
                <c:ptCount val="2"/>
                <c:pt idx="0">
                  <c:v>10094</c:v>
                </c:pt>
                <c:pt idx="1">
                  <c:v>561</c:v>
                </c:pt>
              </c:numCache>
            </c:numRef>
          </c:val>
          <c:extLst>
            <c:ext xmlns:c16="http://schemas.microsoft.com/office/drawing/2014/chart" uri="{C3380CC4-5D6E-409C-BE32-E72D297353CC}">
              <c16:uniqueId val="{00000001-E09E-465A-84FF-71B2DCFEB77B}"/>
            </c:ext>
          </c:extLst>
        </c:ser>
        <c:dLbls>
          <c:dLblPos val="outEnd"/>
          <c:showLegendKey val="0"/>
          <c:showVal val="1"/>
          <c:showCatName val="0"/>
          <c:showSerName val="0"/>
          <c:showPercent val="0"/>
          <c:showBubbleSize val="0"/>
        </c:dLbls>
        <c:gapWidth val="164"/>
        <c:overlap val="-22"/>
        <c:axId val="1651915695"/>
        <c:axId val="1651927759"/>
      </c:barChart>
      <c:catAx>
        <c:axId val="1651915695"/>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1927759"/>
        <c:crosses val="autoZero"/>
        <c:auto val="1"/>
        <c:lblAlgn val="ctr"/>
        <c:lblOffset val="100"/>
        <c:noMultiLvlLbl val="0"/>
      </c:catAx>
      <c:valAx>
        <c:axId val="16519277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191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(1).xlsx]application_data!PivotTable22</c:name>
    <c:fmtId val="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Distribution Of Organization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application_data!$FP$3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application_data!$FO$4:$FO$62</c:f>
              <c:strCache>
                <c:ptCount val="58"/>
                <c:pt idx="0">
                  <c:v>Business Entity Type 3</c:v>
                </c:pt>
                <c:pt idx="1">
                  <c:v>Self-employed</c:v>
                </c:pt>
                <c:pt idx="2">
                  <c:v>XNA</c:v>
                </c:pt>
                <c:pt idx="3">
                  <c:v>Other</c:v>
                </c:pt>
                <c:pt idx="4">
                  <c:v>Business Entity Type 2</c:v>
                </c:pt>
                <c:pt idx="5">
                  <c:v>Construction</c:v>
                </c:pt>
                <c:pt idx="6">
                  <c:v>Trade: type 7</c:v>
                </c:pt>
                <c:pt idx="7">
                  <c:v>Medicine</c:v>
                </c:pt>
                <c:pt idx="8">
                  <c:v>Government</c:v>
                </c:pt>
                <c:pt idx="9">
                  <c:v>School</c:v>
                </c:pt>
                <c:pt idx="10">
                  <c:v>Transport: type 4</c:v>
                </c:pt>
                <c:pt idx="11">
                  <c:v>Business Entity Type 1</c:v>
                </c:pt>
                <c:pt idx="12">
                  <c:v>Kindergarten</c:v>
                </c:pt>
                <c:pt idx="13">
                  <c:v>Trade: type 3</c:v>
                </c:pt>
                <c:pt idx="14">
                  <c:v>Industry: type 3</c:v>
                </c:pt>
                <c:pt idx="15">
                  <c:v>Security</c:v>
                </c:pt>
                <c:pt idx="16">
                  <c:v>Agriculture</c:v>
                </c:pt>
                <c:pt idx="17">
                  <c:v>Housing</c:v>
                </c:pt>
                <c:pt idx="18">
                  <c:v>Industry: type 11</c:v>
                </c:pt>
                <c:pt idx="19">
                  <c:v>Industry: type 9</c:v>
                </c:pt>
                <c:pt idx="20">
                  <c:v>Restaurant</c:v>
                </c:pt>
                <c:pt idx="21">
                  <c:v>Transport: type 3</c:v>
                </c:pt>
                <c:pt idx="22">
                  <c:v>Postal</c:v>
                </c:pt>
                <c:pt idx="23">
                  <c:v>Transport: type 2</c:v>
                </c:pt>
                <c:pt idx="24">
                  <c:v>Military</c:v>
                </c:pt>
                <c:pt idx="25">
                  <c:v>Trade: type 2</c:v>
                </c:pt>
                <c:pt idx="26">
                  <c:v>Bank</c:v>
                </c:pt>
                <c:pt idx="27">
                  <c:v>Police</c:v>
                </c:pt>
                <c:pt idx="28">
                  <c:v>Industry: type 1</c:v>
                </c:pt>
                <c:pt idx="29">
                  <c:v>Industry: type 7</c:v>
                </c:pt>
                <c:pt idx="30">
                  <c:v>Services</c:v>
                </c:pt>
                <c:pt idx="31">
                  <c:v>Security Ministries</c:v>
                </c:pt>
                <c:pt idx="32">
                  <c:v>Industry: type 4</c:v>
                </c:pt>
                <c:pt idx="33">
                  <c:v>University</c:v>
                </c:pt>
                <c:pt idx="34">
                  <c:v>Electricity</c:v>
                </c:pt>
                <c:pt idx="35">
                  <c:v>Hotel</c:v>
                </c:pt>
                <c:pt idx="36">
                  <c:v>Telecom</c:v>
                </c:pt>
                <c:pt idx="37">
                  <c:v>Realtor</c:v>
                </c:pt>
                <c:pt idx="38">
                  <c:v>Industry: type 5</c:v>
                </c:pt>
                <c:pt idx="39">
                  <c:v>Emergency</c:v>
                </c:pt>
                <c:pt idx="40">
                  <c:v>Advertising</c:v>
                </c:pt>
                <c:pt idx="41">
                  <c:v>Insurance</c:v>
                </c:pt>
                <c:pt idx="42">
                  <c:v>Industry: type 2</c:v>
                </c:pt>
                <c:pt idx="43">
                  <c:v>Trade: type 1</c:v>
                </c:pt>
                <c:pt idx="44">
                  <c:v>Cleaning</c:v>
                </c:pt>
                <c:pt idx="45">
                  <c:v>Mobile</c:v>
                </c:pt>
                <c:pt idx="46">
                  <c:v>Trade: type 6</c:v>
                </c:pt>
                <c:pt idx="47">
                  <c:v>Legal Services</c:v>
                </c:pt>
                <c:pt idx="48">
                  <c:v>Culture</c:v>
                </c:pt>
                <c:pt idx="49">
                  <c:v>Industry: type 12</c:v>
                </c:pt>
                <c:pt idx="50">
                  <c:v>Industry: type 13</c:v>
                </c:pt>
                <c:pt idx="51">
                  <c:v>Transport: type 1</c:v>
                </c:pt>
                <c:pt idx="52">
                  <c:v>Industry: type 6</c:v>
                </c:pt>
                <c:pt idx="53">
                  <c:v>Industry: type 10</c:v>
                </c:pt>
                <c:pt idx="54">
                  <c:v>Religion</c:v>
                </c:pt>
                <c:pt idx="55">
                  <c:v>Industry: type 8</c:v>
                </c:pt>
                <c:pt idx="56">
                  <c:v>Trade: type 5</c:v>
                </c:pt>
                <c:pt idx="57">
                  <c:v>Trade: type 4</c:v>
                </c:pt>
              </c:strCache>
            </c:strRef>
          </c:cat>
          <c:val>
            <c:numRef>
              <c:f>application_data!$FP$4:$FP$62</c:f>
              <c:numCache>
                <c:formatCode>General</c:formatCode>
                <c:ptCount val="58"/>
                <c:pt idx="0">
                  <c:v>6323</c:v>
                </c:pt>
                <c:pt idx="1">
                  <c:v>3908</c:v>
                </c:pt>
                <c:pt idx="2">
                  <c:v>2990</c:v>
                </c:pt>
                <c:pt idx="3">
                  <c:v>1275</c:v>
                </c:pt>
                <c:pt idx="4">
                  <c:v>900</c:v>
                </c:pt>
                <c:pt idx="5">
                  <c:v>785</c:v>
                </c:pt>
                <c:pt idx="6">
                  <c:v>740</c:v>
                </c:pt>
                <c:pt idx="7">
                  <c:v>737</c:v>
                </c:pt>
                <c:pt idx="8">
                  <c:v>726</c:v>
                </c:pt>
                <c:pt idx="9">
                  <c:v>526</c:v>
                </c:pt>
                <c:pt idx="10">
                  <c:v>501</c:v>
                </c:pt>
                <c:pt idx="11">
                  <c:v>487</c:v>
                </c:pt>
                <c:pt idx="12">
                  <c:v>484</c:v>
                </c:pt>
                <c:pt idx="13">
                  <c:v>361</c:v>
                </c:pt>
                <c:pt idx="14">
                  <c:v>348</c:v>
                </c:pt>
                <c:pt idx="15">
                  <c:v>324</c:v>
                </c:pt>
                <c:pt idx="16">
                  <c:v>257</c:v>
                </c:pt>
                <c:pt idx="17">
                  <c:v>235</c:v>
                </c:pt>
                <c:pt idx="18">
                  <c:v>234</c:v>
                </c:pt>
                <c:pt idx="19">
                  <c:v>225</c:v>
                </c:pt>
                <c:pt idx="20">
                  <c:v>212</c:v>
                </c:pt>
                <c:pt idx="21">
                  <c:v>187</c:v>
                </c:pt>
                <c:pt idx="22">
                  <c:v>182</c:v>
                </c:pt>
                <c:pt idx="23">
                  <c:v>172</c:v>
                </c:pt>
                <c:pt idx="24">
                  <c:v>135</c:v>
                </c:pt>
                <c:pt idx="25">
                  <c:v>133</c:v>
                </c:pt>
                <c:pt idx="26">
                  <c:v>130</c:v>
                </c:pt>
                <c:pt idx="27">
                  <c:v>117</c:v>
                </c:pt>
                <c:pt idx="28">
                  <c:v>115</c:v>
                </c:pt>
                <c:pt idx="29">
                  <c:v>105</c:v>
                </c:pt>
                <c:pt idx="30">
                  <c:v>104</c:v>
                </c:pt>
                <c:pt idx="31">
                  <c:v>96</c:v>
                </c:pt>
                <c:pt idx="32">
                  <c:v>89</c:v>
                </c:pt>
                <c:pt idx="33">
                  <c:v>65</c:v>
                </c:pt>
                <c:pt idx="34">
                  <c:v>63</c:v>
                </c:pt>
                <c:pt idx="35">
                  <c:v>62</c:v>
                </c:pt>
                <c:pt idx="36">
                  <c:v>44</c:v>
                </c:pt>
                <c:pt idx="37">
                  <c:v>42</c:v>
                </c:pt>
                <c:pt idx="38">
                  <c:v>41</c:v>
                </c:pt>
                <c:pt idx="39">
                  <c:v>40</c:v>
                </c:pt>
                <c:pt idx="40">
                  <c:v>35</c:v>
                </c:pt>
                <c:pt idx="41">
                  <c:v>34</c:v>
                </c:pt>
                <c:pt idx="42">
                  <c:v>33</c:v>
                </c:pt>
                <c:pt idx="43">
                  <c:v>31</c:v>
                </c:pt>
                <c:pt idx="44">
                  <c:v>29</c:v>
                </c:pt>
                <c:pt idx="45">
                  <c:v>29</c:v>
                </c:pt>
                <c:pt idx="46">
                  <c:v>29</c:v>
                </c:pt>
                <c:pt idx="47">
                  <c:v>24</c:v>
                </c:pt>
                <c:pt idx="48">
                  <c:v>21</c:v>
                </c:pt>
                <c:pt idx="49">
                  <c:v>14</c:v>
                </c:pt>
                <c:pt idx="50">
                  <c:v>9</c:v>
                </c:pt>
                <c:pt idx="51">
                  <c:v>9</c:v>
                </c:pt>
                <c:pt idx="52">
                  <c:v>8</c:v>
                </c:pt>
                <c:pt idx="53">
                  <c:v>7</c:v>
                </c:pt>
                <c:pt idx="54">
                  <c:v>5</c:v>
                </c:pt>
                <c:pt idx="55">
                  <c:v>3</c:v>
                </c:pt>
                <c:pt idx="56">
                  <c:v>3</c:v>
                </c:pt>
                <c:pt idx="57">
                  <c:v>2</c:v>
                </c:pt>
              </c:numCache>
            </c:numRef>
          </c:val>
          <c:smooth val="0"/>
          <c:extLst>
            <c:ext xmlns:c16="http://schemas.microsoft.com/office/drawing/2014/chart" uri="{C3380CC4-5D6E-409C-BE32-E72D297353CC}">
              <c16:uniqueId val="{00000000-0BD6-44AE-A2A8-F3C2CAA96483}"/>
            </c:ext>
          </c:extLst>
        </c:ser>
        <c:dLbls>
          <c:showLegendKey val="0"/>
          <c:showVal val="0"/>
          <c:showCatName val="0"/>
          <c:showSerName val="0"/>
          <c:showPercent val="0"/>
          <c:showBubbleSize val="0"/>
        </c:dLbls>
        <c:marker val="1"/>
        <c:smooth val="0"/>
        <c:axId val="373687423"/>
        <c:axId val="373701983"/>
      </c:lineChart>
      <c:catAx>
        <c:axId val="37368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701983"/>
        <c:crosses val="autoZero"/>
        <c:auto val="1"/>
        <c:lblAlgn val="ctr"/>
        <c:lblOffset val="100"/>
        <c:noMultiLvlLbl val="0"/>
      </c:catAx>
      <c:valAx>
        <c:axId val="373701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68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(1).xlsx]Sheet3!PivotTable1</c:name>
    <c:fmtId val="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IN" sz="1800" b="0" i="0" baseline="0">
                <a:effectLst/>
              </a:rPr>
              <a:t>Distribution of Income as per Educational Status</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a:p>
        </c:rich>
      </c:tx>
      <c:layout>
        <c:manualLayout>
          <c:xMode val="edge"/>
          <c:yMode val="edge"/>
          <c:x val="0.12584081399009325"/>
          <c:y val="9.2634229368916549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911128591694679"/>
          <c:y val="0.15692801199371073"/>
          <c:w val="0.59727210742865144"/>
          <c:h val="0.61154470166228092"/>
        </c:manualLayout>
      </c:layout>
      <c:barChart>
        <c:barDir val="col"/>
        <c:grouping val="clustered"/>
        <c:varyColors val="0"/>
        <c:ser>
          <c:idx val="0"/>
          <c:order val="0"/>
          <c:tx>
            <c:strRef>
              <c:f>Sheet3!$B$3:$B$4</c:f>
              <c:strCache>
                <c:ptCount val="1"/>
                <c:pt idx="0">
                  <c:v>Civil marriage</c:v>
                </c:pt>
              </c:strCache>
            </c:strRef>
          </c:tx>
          <c:spPr>
            <a:solidFill>
              <a:schemeClr val="accent1"/>
            </a:solidFill>
            <a:ln>
              <a:noFill/>
            </a:ln>
            <a:effectLst/>
          </c:spPr>
          <c:invertIfNegative val="0"/>
          <c:cat>
            <c:strRef>
              <c:f>Sheet3!$A$5:$A$10</c:f>
              <c:strCache>
                <c:ptCount val="5"/>
                <c:pt idx="0">
                  <c:v>Secondary / secondary special</c:v>
                </c:pt>
                <c:pt idx="1">
                  <c:v>Higher education</c:v>
                </c:pt>
                <c:pt idx="2">
                  <c:v>Incomplete higher</c:v>
                </c:pt>
                <c:pt idx="3">
                  <c:v>Lower secondary</c:v>
                </c:pt>
                <c:pt idx="4">
                  <c:v>Academic degree</c:v>
                </c:pt>
              </c:strCache>
            </c:strRef>
          </c:cat>
          <c:val>
            <c:numRef>
              <c:f>Sheet3!$B$5:$B$10</c:f>
              <c:numCache>
                <c:formatCode>0.00</c:formatCode>
                <c:ptCount val="5"/>
                <c:pt idx="0">
                  <c:v>3087882815.5799999</c:v>
                </c:pt>
                <c:pt idx="1">
                  <c:v>1190403187.6500001</c:v>
                </c:pt>
                <c:pt idx="2">
                  <c:v>192212838</c:v>
                </c:pt>
                <c:pt idx="3">
                  <c:v>45409369.5</c:v>
                </c:pt>
                <c:pt idx="4">
                  <c:v>2115000</c:v>
                </c:pt>
              </c:numCache>
            </c:numRef>
          </c:val>
          <c:extLst>
            <c:ext xmlns:c16="http://schemas.microsoft.com/office/drawing/2014/chart" uri="{C3380CC4-5D6E-409C-BE32-E72D297353CC}">
              <c16:uniqueId val="{00000000-45AC-4BDE-9B27-C1553E3D222E}"/>
            </c:ext>
          </c:extLst>
        </c:ser>
        <c:ser>
          <c:idx val="1"/>
          <c:order val="1"/>
          <c:tx>
            <c:strRef>
              <c:f>Sheet3!$C$3:$C$4</c:f>
              <c:strCache>
                <c:ptCount val="1"/>
                <c:pt idx="0">
                  <c:v>Married</c:v>
                </c:pt>
              </c:strCache>
            </c:strRef>
          </c:tx>
          <c:spPr>
            <a:solidFill>
              <a:schemeClr val="accent2"/>
            </a:solidFill>
            <a:ln>
              <a:noFill/>
            </a:ln>
            <a:effectLst/>
          </c:spPr>
          <c:invertIfNegative val="0"/>
          <c:cat>
            <c:strRef>
              <c:f>Sheet3!$A$5:$A$10</c:f>
              <c:strCache>
                <c:ptCount val="5"/>
                <c:pt idx="0">
                  <c:v>Secondary / secondary special</c:v>
                </c:pt>
                <c:pt idx="1">
                  <c:v>Higher education</c:v>
                </c:pt>
                <c:pt idx="2">
                  <c:v>Incomplete higher</c:v>
                </c:pt>
                <c:pt idx="3">
                  <c:v>Lower secondary</c:v>
                </c:pt>
                <c:pt idx="4">
                  <c:v>Academic degree</c:v>
                </c:pt>
              </c:strCache>
            </c:strRef>
          </c:cat>
          <c:val>
            <c:numRef>
              <c:f>Sheet3!$C$5:$C$10</c:f>
              <c:numCache>
                <c:formatCode>0.00</c:formatCode>
                <c:ptCount val="5"/>
                <c:pt idx="0">
                  <c:v>20013656717.430004</c:v>
                </c:pt>
                <c:pt idx="1">
                  <c:v>9813739455.9900017</c:v>
                </c:pt>
                <c:pt idx="2">
                  <c:v>961141045.5</c:v>
                </c:pt>
                <c:pt idx="3">
                  <c:v>259935853.5</c:v>
                </c:pt>
                <c:pt idx="4">
                  <c:v>23499900</c:v>
                </c:pt>
              </c:numCache>
            </c:numRef>
          </c:val>
          <c:extLst>
            <c:ext xmlns:c16="http://schemas.microsoft.com/office/drawing/2014/chart" uri="{C3380CC4-5D6E-409C-BE32-E72D297353CC}">
              <c16:uniqueId val="{00000001-45AC-4BDE-9B27-C1553E3D222E}"/>
            </c:ext>
          </c:extLst>
        </c:ser>
        <c:ser>
          <c:idx val="2"/>
          <c:order val="2"/>
          <c:tx>
            <c:strRef>
              <c:f>Sheet3!$D$3:$D$4</c:f>
              <c:strCache>
                <c:ptCount val="1"/>
                <c:pt idx="0">
                  <c:v>Separated</c:v>
                </c:pt>
              </c:strCache>
            </c:strRef>
          </c:tx>
          <c:spPr>
            <a:solidFill>
              <a:schemeClr val="accent3"/>
            </a:solidFill>
            <a:ln>
              <a:noFill/>
            </a:ln>
            <a:effectLst/>
          </c:spPr>
          <c:invertIfNegative val="0"/>
          <c:cat>
            <c:strRef>
              <c:f>Sheet3!$A$5:$A$10</c:f>
              <c:strCache>
                <c:ptCount val="5"/>
                <c:pt idx="0">
                  <c:v>Secondary / secondary special</c:v>
                </c:pt>
                <c:pt idx="1">
                  <c:v>Higher education</c:v>
                </c:pt>
                <c:pt idx="2">
                  <c:v>Incomplete higher</c:v>
                </c:pt>
                <c:pt idx="3">
                  <c:v>Lower secondary</c:v>
                </c:pt>
                <c:pt idx="4">
                  <c:v>Academic degree</c:v>
                </c:pt>
              </c:strCache>
            </c:strRef>
          </c:cat>
          <c:val>
            <c:numRef>
              <c:f>Sheet3!$D$5:$D$10</c:f>
              <c:numCache>
                <c:formatCode>0.00</c:formatCode>
                <c:ptCount val="5"/>
                <c:pt idx="0">
                  <c:v>1976382657</c:v>
                </c:pt>
                <c:pt idx="1">
                  <c:v>1013058801</c:v>
                </c:pt>
                <c:pt idx="2">
                  <c:v>94851661.5</c:v>
                </c:pt>
                <c:pt idx="3">
                  <c:v>25051950</c:v>
                </c:pt>
                <c:pt idx="4">
                  <c:v>4635000</c:v>
                </c:pt>
              </c:numCache>
            </c:numRef>
          </c:val>
          <c:extLst>
            <c:ext xmlns:c16="http://schemas.microsoft.com/office/drawing/2014/chart" uri="{C3380CC4-5D6E-409C-BE32-E72D297353CC}">
              <c16:uniqueId val="{00000002-45AC-4BDE-9B27-C1553E3D222E}"/>
            </c:ext>
          </c:extLst>
        </c:ser>
        <c:ser>
          <c:idx val="3"/>
          <c:order val="3"/>
          <c:tx>
            <c:strRef>
              <c:f>Sheet3!$E$3:$E$4</c:f>
              <c:strCache>
                <c:ptCount val="1"/>
                <c:pt idx="0">
                  <c:v>Single / not married</c:v>
                </c:pt>
              </c:strCache>
            </c:strRef>
          </c:tx>
          <c:spPr>
            <a:solidFill>
              <a:schemeClr val="accent4"/>
            </a:solidFill>
            <a:ln>
              <a:noFill/>
            </a:ln>
            <a:effectLst/>
          </c:spPr>
          <c:invertIfNegative val="0"/>
          <c:cat>
            <c:strRef>
              <c:f>Sheet3!$A$5:$A$10</c:f>
              <c:strCache>
                <c:ptCount val="5"/>
                <c:pt idx="0">
                  <c:v>Secondary / secondary special</c:v>
                </c:pt>
                <c:pt idx="1">
                  <c:v>Higher education</c:v>
                </c:pt>
                <c:pt idx="2">
                  <c:v>Incomplete higher</c:v>
                </c:pt>
                <c:pt idx="3">
                  <c:v>Lower secondary</c:v>
                </c:pt>
                <c:pt idx="4">
                  <c:v>Academic degree</c:v>
                </c:pt>
              </c:strCache>
            </c:strRef>
          </c:cat>
          <c:val>
            <c:numRef>
              <c:f>Sheet3!$E$5:$E$10</c:f>
              <c:numCache>
                <c:formatCode>0.00</c:formatCode>
                <c:ptCount val="5"/>
                <c:pt idx="0">
                  <c:v>3998383441.6500001</c:v>
                </c:pt>
                <c:pt idx="1">
                  <c:v>2412973379.0699997</c:v>
                </c:pt>
                <c:pt idx="2">
                  <c:v>438935148</c:v>
                </c:pt>
                <c:pt idx="3">
                  <c:v>67025475</c:v>
                </c:pt>
                <c:pt idx="4">
                  <c:v>6609600</c:v>
                </c:pt>
              </c:numCache>
            </c:numRef>
          </c:val>
          <c:extLst>
            <c:ext xmlns:c16="http://schemas.microsoft.com/office/drawing/2014/chart" uri="{C3380CC4-5D6E-409C-BE32-E72D297353CC}">
              <c16:uniqueId val="{00000003-45AC-4BDE-9B27-C1553E3D222E}"/>
            </c:ext>
          </c:extLst>
        </c:ser>
        <c:ser>
          <c:idx val="4"/>
          <c:order val="4"/>
          <c:tx>
            <c:strRef>
              <c:f>Sheet3!$F$3:$F$4</c:f>
              <c:strCache>
                <c:ptCount val="1"/>
                <c:pt idx="0">
                  <c:v>Unknown</c:v>
                </c:pt>
              </c:strCache>
            </c:strRef>
          </c:tx>
          <c:spPr>
            <a:solidFill>
              <a:schemeClr val="accent5"/>
            </a:solidFill>
            <a:ln>
              <a:noFill/>
            </a:ln>
            <a:effectLst/>
          </c:spPr>
          <c:invertIfNegative val="0"/>
          <c:cat>
            <c:strRef>
              <c:f>Sheet3!$A$5:$A$10</c:f>
              <c:strCache>
                <c:ptCount val="5"/>
                <c:pt idx="0">
                  <c:v>Secondary / secondary special</c:v>
                </c:pt>
                <c:pt idx="1">
                  <c:v>Higher education</c:v>
                </c:pt>
                <c:pt idx="2">
                  <c:v>Incomplete higher</c:v>
                </c:pt>
                <c:pt idx="3">
                  <c:v>Lower secondary</c:v>
                </c:pt>
                <c:pt idx="4">
                  <c:v>Academic degree</c:v>
                </c:pt>
              </c:strCache>
            </c:strRef>
          </c:cat>
          <c:val>
            <c:numRef>
              <c:f>Sheet3!$F$5:$F$10</c:f>
              <c:numCache>
                <c:formatCode>0.00</c:formatCode>
                <c:ptCount val="5"/>
                <c:pt idx="1">
                  <c:v>202500</c:v>
                </c:pt>
                <c:pt idx="3">
                  <c:v>450000</c:v>
                </c:pt>
              </c:numCache>
            </c:numRef>
          </c:val>
          <c:extLst>
            <c:ext xmlns:c16="http://schemas.microsoft.com/office/drawing/2014/chart" uri="{C3380CC4-5D6E-409C-BE32-E72D297353CC}">
              <c16:uniqueId val="{00000004-45AC-4BDE-9B27-C1553E3D222E}"/>
            </c:ext>
          </c:extLst>
        </c:ser>
        <c:ser>
          <c:idx val="5"/>
          <c:order val="5"/>
          <c:tx>
            <c:strRef>
              <c:f>Sheet3!$G$3:$G$4</c:f>
              <c:strCache>
                <c:ptCount val="1"/>
                <c:pt idx="0">
                  <c:v>Widow</c:v>
                </c:pt>
              </c:strCache>
            </c:strRef>
          </c:tx>
          <c:spPr>
            <a:solidFill>
              <a:schemeClr val="accent6"/>
            </a:solidFill>
            <a:ln>
              <a:noFill/>
            </a:ln>
            <a:effectLst/>
          </c:spPr>
          <c:invertIfNegative val="0"/>
          <c:cat>
            <c:strRef>
              <c:f>Sheet3!$A$5:$A$10</c:f>
              <c:strCache>
                <c:ptCount val="5"/>
                <c:pt idx="0">
                  <c:v>Secondary / secondary special</c:v>
                </c:pt>
                <c:pt idx="1">
                  <c:v>Higher education</c:v>
                </c:pt>
                <c:pt idx="2">
                  <c:v>Incomplete higher</c:v>
                </c:pt>
                <c:pt idx="3">
                  <c:v>Lower secondary</c:v>
                </c:pt>
                <c:pt idx="4">
                  <c:v>Academic degree</c:v>
                </c:pt>
              </c:strCache>
            </c:strRef>
          </c:cat>
          <c:val>
            <c:numRef>
              <c:f>Sheet3!$G$5:$G$10</c:f>
              <c:numCache>
                <c:formatCode>0.00</c:formatCode>
                <c:ptCount val="5"/>
                <c:pt idx="0">
                  <c:v>1692933037.0650001</c:v>
                </c:pt>
                <c:pt idx="1">
                  <c:v>403255210.5</c:v>
                </c:pt>
                <c:pt idx="2">
                  <c:v>24911518.5</c:v>
                </c:pt>
                <c:pt idx="3">
                  <c:v>44714934</c:v>
                </c:pt>
                <c:pt idx="4">
                  <c:v>1534500</c:v>
                </c:pt>
              </c:numCache>
            </c:numRef>
          </c:val>
          <c:extLst>
            <c:ext xmlns:c16="http://schemas.microsoft.com/office/drawing/2014/chart" uri="{C3380CC4-5D6E-409C-BE32-E72D297353CC}">
              <c16:uniqueId val="{00000005-45AC-4BDE-9B27-C1553E3D222E}"/>
            </c:ext>
          </c:extLst>
        </c:ser>
        <c:dLbls>
          <c:showLegendKey val="0"/>
          <c:showVal val="0"/>
          <c:showCatName val="0"/>
          <c:showSerName val="0"/>
          <c:showPercent val="0"/>
          <c:showBubbleSize val="0"/>
        </c:dLbls>
        <c:gapWidth val="219"/>
        <c:overlap val="-27"/>
        <c:axId val="1107240592"/>
        <c:axId val="1107245168"/>
      </c:barChart>
      <c:catAx>
        <c:axId val="11072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45168"/>
        <c:crosses val="autoZero"/>
        <c:auto val="1"/>
        <c:lblAlgn val="ctr"/>
        <c:lblOffset val="100"/>
        <c:noMultiLvlLbl val="0"/>
      </c:catAx>
      <c:valAx>
        <c:axId val="11072451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405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(1).xlsx]Sheet3!PivotTable4</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IN" sz="1800" b="0" i="0" baseline="0">
                <a:effectLst/>
              </a:rPr>
              <a:t>Distribution of Income as per Educational Status</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427387211373312"/>
          <c:y val="0.13142503792072327"/>
          <c:w val="0.6132592566310987"/>
          <c:h val="0.70714494021580632"/>
        </c:manualLayout>
      </c:layout>
      <c:barChart>
        <c:barDir val="col"/>
        <c:grouping val="clustered"/>
        <c:varyColors val="0"/>
        <c:ser>
          <c:idx val="0"/>
          <c:order val="0"/>
          <c:tx>
            <c:strRef>
              <c:f>Sheet3!$O$3:$O$4</c:f>
              <c:strCache>
                <c:ptCount val="1"/>
                <c:pt idx="0">
                  <c:v>Civil marriage</c:v>
                </c:pt>
              </c:strCache>
            </c:strRef>
          </c:tx>
          <c:spPr>
            <a:solidFill>
              <a:schemeClr val="accent1"/>
            </a:solidFill>
            <a:ln>
              <a:noFill/>
            </a:ln>
            <a:effectLst/>
          </c:spPr>
          <c:invertIfNegative val="0"/>
          <c:cat>
            <c:strRef>
              <c:f>Sheet3!$N$5:$N$10</c:f>
              <c:strCache>
                <c:ptCount val="5"/>
                <c:pt idx="0">
                  <c:v>Secondary / secondary special</c:v>
                </c:pt>
                <c:pt idx="1">
                  <c:v>Higher education</c:v>
                </c:pt>
                <c:pt idx="2">
                  <c:v>Incomplete higher</c:v>
                </c:pt>
                <c:pt idx="3">
                  <c:v>Lower secondary</c:v>
                </c:pt>
                <c:pt idx="4">
                  <c:v>Academic degree</c:v>
                </c:pt>
              </c:strCache>
            </c:strRef>
          </c:cat>
          <c:val>
            <c:numRef>
              <c:f>Sheet3!$O$5:$O$10</c:f>
              <c:numCache>
                <c:formatCode>0.00</c:formatCode>
                <c:ptCount val="5"/>
                <c:pt idx="0">
                  <c:v>370227613.5</c:v>
                </c:pt>
                <c:pt idx="1">
                  <c:v>81727848</c:v>
                </c:pt>
                <c:pt idx="2">
                  <c:v>20029797</c:v>
                </c:pt>
                <c:pt idx="3">
                  <c:v>7443450</c:v>
                </c:pt>
              </c:numCache>
            </c:numRef>
          </c:val>
          <c:extLst>
            <c:ext xmlns:c16="http://schemas.microsoft.com/office/drawing/2014/chart" uri="{C3380CC4-5D6E-409C-BE32-E72D297353CC}">
              <c16:uniqueId val="{00000000-7AA0-43C2-B76D-A17C9DC18433}"/>
            </c:ext>
          </c:extLst>
        </c:ser>
        <c:ser>
          <c:idx val="1"/>
          <c:order val="1"/>
          <c:tx>
            <c:strRef>
              <c:f>Sheet3!$P$3:$P$4</c:f>
              <c:strCache>
                <c:ptCount val="1"/>
                <c:pt idx="0">
                  <c:v>Married</c:v>
                </c:pt>
              </c:strCache>
            </c:strRef>
          </c:tx>
          <c:spPr>
            <a:solidFill>
              <a:schemeClr val="accent2"/>
            </a:solidFill>
            <a:ln>
              <a:noFill/>
            </a:ln>
            <a:effectLst/>
          </c:spPr>
          <c:invertIfNegative val="0"/>
          <c:cat>
            <c:strRef>
              <c:f>Sheet3!$N$5:$N$10</c:f>
              <c:strCache>
                <c:ptCount val="5"/>
                <c:pt idx="0">
                  <c:v>Secondary / secondary special</c:v>
                </c:pt>
                <c:pt idx="1">
                  <c:v>Higher education</c:v>
                </c:pt>
                <c:pt idx="2">
                  <c:v>Incomplete higher</c:v>
                </c:pt>
                <c:pt idx="3">
                  <c:v>Lower secondary</c:v>
                </c:pt>
                <c:pt idx="4">
                  <c:v>Academic degree</c:v>
                </c:pt>
              </c:strCache>
            </c:strRef>
          </c:cat>
          <c:val>
            <c:numRef>
              <c:f>Sheet3!$P$5:$P$10</c:f>
              <c:numCache>
                <c:formatCode>0.00</c:formatCode>
                <c:ptCount val="5"/>
                <c:pt idx="0">
                  <c:v>1932015654</c:v>
                </c:pt>
                <c:pt idx="1">
                  <c:v>478879258.5</c:v>
                </c:pt>
                <c:pt idx="2">
                  <c:v>78852613.5</c:v>
                </c:pt>
                <c:pt idx="3">
                  <c:v>29948400</c:v>
                </c:pt>
                <c:pt idx="4">
                  <c:v>630000</c:v>
                </c:pt>
              </c:numCache>
            </c:numRef>
          </c:val>
          <c:extLst>
            <c:ext xmlns:c16="http://schemas.microsoft.com/office/drawing/2014/chart" uri="{C3380CC4-5D6E-409C-BE32-E72D297353CC}">
              <c16:uniqueId val="{00000001-7AA0-43C2-B76D-A17C9DC18433}"/>
            </c:ext>
          </c:extLst>
        </c:ser>
        <c:ser>
          <c:idx val="2"/>
          <c:order val="2"/>
          <c:tx>
            <c:strRef>
              <c:f>Sheet3!$Q$3:$Q$4</c:f>
              <c:strCache>
                <c:ptCount val="1"/>
                <c:pt idx="0">
                  <c:v>Separated</c:v>
                </c:pt>
              </c:strCache>
            </c:strRef>
          </c:tx>
          <c:spPr>
            <a:solidFill>
              <a:schemeClr val="accent3"/>
            </a:solidFill>
            <a:ln>
              <a:noFill/>
            </a:ln>
            <a:effectLst/>
          </c:spPr>
          <c:invertIfNegative val="0"/>
          <c:cat>
            <c:strRef>
              <c:f>Sheet3!$N$5:$N$10</c:f>
              <c:strCache>
                <c:ptCount val="5"/>
                <c:pt idx="0">
                  <c:v>Secondary / secondary special</c:v>
                </c:pt>
                <c:pt idx="1">
                  <c:v>Higher education</c:v>
                </c:pt>
                <c:pt idx="2">
                  <c:v>Incomplete higher</c:v>
                </c:pt>
                <c:pt idx="3">
                  <c:v>Lower secondary</c:v>
                </c:pt>
                <c:pt idx="4">
                  <c:v>Academic degree</c:v>
                </c:pt>
              </c:strCache>
            </c:strRef>
          </c:cat>
          <c:val>
            <c:numRef>
              <c:f>Sheet3!$Q$5:$Q$10</c:f>
              <c:numCache>
                <c:formatCode>0.00</c:formatCode>
                <c:ptCount val="5"/>
                <c:pt idx="0">
                  <c:v>198820341</c:v>
                </c:pt>
                <c:pt idx="1">
                  <c:v>59766196.5</c:v>
                </c:pt>
                <c:pt idx="2">
                  <c:v>8586450</c:v>
                </c:pt>
                <c:pt idx="3">
                  <c:v>4099500</c:v>
                </c:pt>
              </c:numCache>
            </c:numRef>
          </c:val>
          <c:extLst>
            <c:ext xmlns:c16="http://schemas.microsoft.com/office/drawing/2014/chart" uri="{C3380CC4-5D6E-409C-BE32-E72D297353CC}">
              <c16:uniqueId val="{00000002-7AA0-43C2-B76D-A17C9DC18433}"/>
            </c:ext>
          </c:extLst>
        </c:ser>
        <c:ser>
          <c:idx val="3"/>
          <c:order val="3"/>
          <c:tx>
            <c:strRef>
              <c:f>Sheet3!$R$3:$R$4</c:f>
              <c:strCache>
                <c:ptCount val="1"/>
                <c:pt idx="0">
                  <c:v>Single / not married</c:v>
                </c:pt>
              </c:strCache>
            </c:strRef>
          </c:tx>
          <c:spPr>
            <a:solidFill>
              <a:schemeClr val="accent4"/>
            </a:solidFill>
            <a:ln>
              <a:noFill/>
            </a:ln>
            <a:effectLst/>
          </c:spPr>
          <c:invertIfNegative val="0"/>
          <c:cat>
            <c:strRef>
              <c:f>Sheet3!$N$5:$N$10</c:f>
              <c:strCache>
                <c:ptCount val="5"/>
                <c:pt idx="0">
                  <c:v>Secondary / secondary special</c:v>
                </c:pt>
                <c:pt idx="1">
                  <c:v>Higher education</c:v>
                </c:pt>
                <c:pt idx="2">
                  <c:v>Incomplete higher</c:v>
                </c:pt>
                <c:pt idx="3">
                  <c:v>Lower secondary</c:v>
                </c:pt>
                <c:pt idx="4">
                  <c:v>Academic degree</c:v>
                </c:pt>
              </c:strCache>
            </c:strRef>
          </c:cat>
          <c:val>
            <c:numRef>
              <c:f>Sheet3!$R$5:$R$10</c:f>
              <c:numCache>
                <c:formatCode>0.00</c:formatCode>
                <c:ptCount val="5"/>
                <c:pt idx="0">
                  <c:v>503493498</c:v>
                </c:pt>
                <c:pt idx="1">
                  <c:v>148813717.5</c:v>
                </c:pt>
                <c:pt idx="2">
                  <c:v>44956728</c:v>
                </c:pt>
                <c:pt idx="3">
                  <c:v>9422100</c:v>
                </c:pt>
                <c:pt idx="4">
                  <c:v>337500</c:v>
                </c:pt>
              </c:numCache>
            </c:numRef>
          </c:val>
          <c:extLst>
            <c:ext xmlns:c16="http://schemas.microsoft.com/office/drawing/2014/chart" uri="{C3380CC4-5D6E-409C-BE32-E72D297353CC}">
              <c16:uniqueId val="{00000003-7AA0-43C2-B76D-A17C9DC18433}"/>
            </c:ext>
          </c:extLst>
        </c:ser>
        <c:ser>
          <c:idx val="4"/>
          <c:order val="4"/>
          <c:tx>
            <c:strRef>
              <c:f>Sheet3!$S$3:$S$4</c:f>
              <c:strCache>
                <c:ptCount val="1"/>
                <c:pt idx="0">
                  <c:v>Widow</c:v>
                </c:pt>
              </c:strCache>
            </c:strRef>
          </c:tx>
          <c:spPr>
            <a:solidFill>
              <a:schemeClr val="accent5"/>
            </a:solidFill>
            <a:ln>
              <a:noFill/>
            </a:ln>
            <a:effectLst/>
          </c:spPr>
          <c:invertIfNegative val="0"/>
          <c:cat>
            <c:strRef>
              <c:f>Sheet3!$N$5:$N$10</c:f>
              <c:strCache>
                <c:ptCount val="5"/>
                <c:pt idx="0">
                  <c:v>Secondary / secondary special</c:v>
                </c:pt>
                <c:pt idx="1">
                  <c:v>Higher education</c:v>
                </c:pt>
                <c:pt idx="2">
                  <c:v>Incomplete higher</c:v>
                </c:pt>
                <c:pt idx="3">
                  <c:v>Lower secondary</c:v>
                </c:pt>
                <c:pt idx="4">
                  <c:v>Academic degree</c:v>
                </c:pt>
              </c:strCache>
            </c:strRef>
          </c:cat>
          <c:val>
            <c:numRef>
              <c:f>Sheet3!$S$5:$S$10</c:f>
              <c:numCache>
                <c:formatCode>0.00</c:formatCode>
                <c:ptCount val="5"/>
                <c:pt idx="0">
                  <c:v>111426849</c:v>
                </c:pt>
                <c:pt idx="1">
                  <c:v>17499150</c:v>
                </c:pt>
                <c:pt idx="2">
                  <c:v>1453500</c:v>
                </c:pt>
                <c:pt idx="3">
                  <c:v>2881800</c:v>
                </c:pt>
              </c:numCache>
            </c:numRef>
          </c:val>
          <c:extLst>
            <c:ext xmlns:c16="http://schemas.microsoft.com/office/drawing/2014/chart" uri="{C3380CC4-5D6E-409C-BE32-E72D297353CC}">
              <c16:uniqueId val="{00000004-7AA0-43C2-B76D-A17C9DC18433}"/>
            </c:ext>
          </c:extLst>
        </c:ser>
        <c:dLbls>
          <c:showLegendKey val="0"/>
          <c:showVal val="0"/>
          <c:showCatName val="0"/>
          <c:showSerName val="0"/>
          <c:showPercent val="0"/>
          <c:showBubbleSize val="0"/>
        </c:dLbls>
        <c:gapWidth val="219"/>
        <c:overlap val="-27"/>
        <c:axId val="1107238928"/>
        <c:axId val="1107241840"/>
      </c:barChart>
      <c:catAx>
        <c:axId val="110723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41840"/>
        <c:crosses val="autoZero"/>
        <c:auto val="1"/>
        <c:lblAlgn val="ctr"/>
        <c:lblOffset val="100"/>
        <c:noMultiLvlLbl val="0"/>
      </c:catAx>
      <c:valAx>
        <c:axId val="1107241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38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875699912510935"/>
          <c:y val="0.17039370078740157"/>
          <c:w val="0.81068744531933512"/>
          <c:h val="0.7230088947214931"/>
        </c:manualLayout>
      </c:layout>
      <c:lineChart>
        <c:grouping val="standard"/>
        <c:varyColors val="0"/>
        <c:ser>
          <c:idx val="0"/>
          <c:order val="0"/>
          <c:tx>
            <c:strRef>
              <c:f>Sheet1!$A$5</c:f>
              <c:strCache>
                <c:ptCount val="1"/>
                <c:pt idx="0">
                  <c:v>AMT_INCOME_TOTAL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Sheet1!$B$5:$I$5</c:f>
              <c:numCache>
                <c:formatCode>General</c:formatCode>
                <c:ptCount val="8"/>
                <c:pt idx="0">
                  <c:v>307511</c:v>
                </c:pt>
                <c:pt idx="1">
                  <c:v>168797.9192969845</c:v>
                </c:pt>
                <c:pt idx="2">
                  <c:v>237123.14627885559</c:v>
                </c:pt>
                <c:pt idx="3">
                  <c:v>25650</c:v>
                </c:pt>
                <c:pt idx="4">
                  <c:v>112500</c:v>
                </c:pt>
                <c:pt idx="5">
                  <c:v>147150</c:v>
                </c:pt>
                <c:pt idx="6">
                  <c:v>202500</c:v>
                </c:pt>
                <c:pt idx="7">
                  <c:v>117000000</c:v>
                </c:pt>
              </c:numCache>
            </c:numRef>
          </c:val>
          <c:smooth val="0"/>
          <c:extLst>
            <c:ext xmlns:c16="http://schemas.microsoft.com/office/drawing/2014/chart" uri="{C3380CC4-5D6E-409C-BE32-E72D297353CC}">
              <c16:uniqueId val="{00000000-49E4-425F-8F54-46470F478962}"/>
            </c:ext>
          </c:extLst>
        </c:ser>
        <c:dLbls>
          <c:dLblPos val="t"/>
          <c:showLegendKey val="0"/>
          <c:showVal val="1"/>
          <c:showCatName val="0"/>
          <c:showSerName val="0"/>
          <c:showPercent val="0"/>
          <c:showBubbleSize val="0"/>
        </c:dLbls>
        <c:smooth val="0"/>
        <c:axId val="2122807007"/>
        <c:axId val="2122812831"/>
      </c:lineChart>
      <c:catAx>
        <c:axId val="21228070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2812831"/>
        <c:crosses val="autoZero"/>
        <c:auto val="1"/>
        <c:lblAlgn val="ctr"/>
        <c:lblOffset val="100"/>
        <c:noMultiLvlLbl val="0"/>
      </c:catAx>
      <c:valAx>
        <c:axId val="212281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280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2937518226888307"/>
          <c:w val="0.93888888888888888"/>
          <c:h val="0.66863407699037625"/>
        </c:manualLayout>
      </c:layout>
      <c:barChart>
        <c:barDir val="col"/>
        <c:grouping val="clustered"/>
        <c:varyColors val="0"/>
        <c:ser>
          <c:idx val="0"/>
          <c:order val="0"/>
          <c:tx>
            <c:strRef>
              <c:f>Sheet1!$A$9</c:f>
              <c:strCache>
                <c:ptCount val="1"/>
                <c:pt idx="0">
                  <c:v>CNT_CHILDREN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Sheet1!$B$9:$I$9</c:f>
              <c:numCache>
                <c:formatCode>General</c:formatCode>
                <c:ptCount val="8"/>
                <c:pt idx="0">
                  <c:v>307511</c:v>
                </c:pt>
                <c:pt idx="1">
                  <c:v>0.4170517477423572</c:v>
                </c:pt>
                <c:pt idx="2">
                  <c:v>0.72212138443762508</c:v>
                </c:pt>
                <c:pt idx="3">
                  <c:v>0</c:v>
                </c:pt>
                <c:pt idx="4">
                  <c:v>0</c:v>
                </c:pt>
                <c:pt idx="5">
                  <c:v>0</c:v>
                </c:pt>
                <c:pt idx="6">
                  <c:v>1</c:v>
                </c:pt>
                <c:pt idx="7">
                  <c:v>19</c:v>
                </c:pt>
              </c:numCache>
            </c:numRef>
          </c:val>
          <c:extLst>
            <c:ext xmlns:c16="http://schemas.microsoft.com/office/drawing/2014/chart" uri="{C3380CC4-5D6E-409C-BE32-E72D297353CC}">
              <c16:uniqueId val="{00000000-AC42-488C-9978-F6BF8368796B}"/>
            </c:ext>
          </c:extLst>
        </c:ser>
        <c:dLbls>
          <c:dLblPos val="outEnd"/>
          <c:showLegendKey val="0"/>
          <c:showVal val="1"/>
          <c:showCatName val="0"/>
          <c:showSerName val="0"/>
          <c:showPercent val="0"/>
          <c:showBubbleSize val="0"/>
        </c:dLbls>
        <c:gapWidth val="444"/>
        <c:overlap val="-90"/>
        <c:axId val="1170335263"/>
        <c:axId val="1170339007"/>
      </c:barChart>
      <c:catAx>
        <c:axId val="11703352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70339007"/>
        <c:crosses val="autoZero"/>
        <c:auto val="1"/>
        <c:lblAlgn val="ctr"/>
        <c:lblOffset val="100"/>
        <c:noMultiLvlLbl val="0"/>
      </c:catAx>
      <c:valAx>
        <c:axId val="1170339007"/>
        <c:scaling>
          <c:orientation val="minMax"/>
        </c:scaling>
        <c:delete val="1"/>
        <c:axPos val="l"/>
        <c:numFmt formatCode="General" sourceLinked="1"/>
        <c:majorTickMark val="none"/>
        <c:minorTickMark val="none"/>
        <c:tickLblPos val="nextTo"/>
        <c:crossAx val="11703352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Sheet1!$A$11</c:f>
              <c:strCache>
                <c:ptCount val="1"/>
                <c:pt idx="0">
                  <c:v>DAYS_EMPLOYED</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Sheet1!$B$11:$I$11</c:f>
              <c:numCache>
                <c:formatCode>General</c:formatCode>
                <c:ptCount val="8"/>
                <c:pt idx="0">
                  <c:v>307511</c:v>
                </c:pt>
                <c:pt idx="1">
                  <c:v>63815.045904048959</c:v>
                </c:pt>
                <c:pt idx="2">
                  <c:v>141275.76651872724</c:v>
                </c:pt>
                <c:pt idx="3">
                  <c:v>-17912</c:v>
                </c:pt>
                <c:pt idx="4">
                  <c:v>-2760</c:v>
                </c:pt>
                <c:pt idx="5">
                  <c:v>-1213</c:v>
                </c:pt>
                <c:pt idx="6">
                  <c:v>-289</c:v>
                </c:pt>
                <c:pt idx="7">
                  <c:v>365243</c:v>
                </c:pt>
              </c:numCache>
            </c:numRef>
          </c:val>
          <c:smooth val="0"/>
          <c:extLst>
            <c:ext xmlns:c16="http://schemas.microsoft.com/office/drawing/2014/chart" uri="{C3380CC4-5D6E-409C-BE32-E72D297353CC}">
              <c16:uniqueId val="{00000000-AC84-49C0-95C1-39E5488A6852}"/>
            </c:ext>
          </c:extLst>
        </c:ser>
        <c:dLbls>
          <c:dLblPos val="t"/>
          <c:showLegendKey val="0"/>
          <c:showVal val="1"/>
          <c:showCatName val="0"/>
          <c:showSerName val="0"/>
          <c:showPercent val="0"/>
          <c:showBubbleSize val="0"/>
        </c:dLbls>
        <c:smooth val="0"/>
        <c:axId val="813411087"/>
        <c:axId val="813412335"/>
      </c:lineChart>
      <c:catAx>
        <c:axId val="81341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412335"/>
        <c:crosses val="autoZero"/>
        <c:auto val="1"/>
        <c:lblAlgn val="ctr"/>
        <c:lblOffset val="100"/>
        <c:noMultiLvlLbl val="0"/>
      </c:catAx>
      <c:valAx>
        <c:axId val="813412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411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1BF-4852-843A-36E74840898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1BF-4852-843A-36E74840898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Sheet1!$D$2:$E$2</c:f>
              <c:strCache>
                <c:ptCount val="2"/>
                <c:pt idx="0">
                  <c:v>NON-DEFAULTED POPULATION (TARGET 0)</c:v>
                </c:pt>
                <c:pt idx="1">
                  <c:v>DEFAULTED POPULATION (TARGET 1)</c:v>
                </c:pt>
              </c:strCache>
            </c:strRef>
          </c:cat>
          <c:val>
            <c:numRef>
              <c:f>Sheet1!$D$3:$E$3</c:f>
              <c:numCache>
                <c:formatCode>0</c:formatCode>
                <c:ptCount val="2"/>
                <c:pt idx="0">
                  <c:v>5942.2569749999939</c:v>
                </c:pt>
                <c:pt idx="1">
                  <c:v>474.91703200000103</c:v>
                </c:pt>
              </c:numCache>
            </c:numRef>
          </c:val>
          <c:extLst>
            <c:ext xmlns:c16="http://schemas.microsoft.com/office/drawing/2014/chart" uri="{C3380CC4-5D6E-409C-BE32-E72D297353CC}">
              <c16:uniqueId val="{00000004-11BF-4852-843A-36E74840898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(1).xlsx]application_data!PivotTable11</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0" i="0" u="none" strike="noStrike" kern="1200" cap="none" spc="50" normalizeH="0" baseline="0">
                <a:solidFill>
                  <a:prstClr val="black">
                    <a:lumMod val="65000"/>
                    <a:lumOff val="35000"/>
                  </a:prstClr>
                </a:solidFill>
                <a:latin typeface="+mj-lt"/>
                <a:ea typeface="+mj-ea"/>
                <a:cs typeface="+mj-cs"/>
              </a:defRPr>
            </a:pPr>
            <a:r>
              <a:rPr lang="en-IN" sz="1800" b="0" i="0" baseline="0">
                <a:effectLst/>
              </a:rPr>
              <a:t>Distribution Of Income Range</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0" i="0" u="none" strike="noStrike" kern="1200" cap="none" spc="50" normalizeH="0" baseline="0">
              <a:solidFill>
                <a:prstClr val="black">
                  <a:lumMod val="65000"/>
                  <a:lumOff val="35000"/>
                </a:prst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9904876195774719E-2"/>
          <c:y val="0.26126143485444797"/>
          <c:w val="0.62362509059825955"/>
          <c:h val="0.62987260885692398"/>
        </c:manualLayout>
      </c:layout>
      <c:barChart>
        <c:barDir val="col"/>
        <c:grouping val="clustered"/>
        <c:varyColors val="0"/>
        <c:ser>
          <c:idx val="0"/>
          <c:order val="0"/>
          <c:tx>
            <c:strRef>
              <c:f>application_data!$DO$3</c:f>
              <c:strCache>
                <c:ptCount val="1"/>
                <c:pt idx="0">
                  <c:v>Count of AMT_INCOME_TOTAL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application_data!$DN$4:$DN$7</c:f>
              <c:strCache>
                <c:ptCount val="3"/>
                <c:pt idx="0">
                  <c:v>F</c:v>
                </c:pt>
                <c:pt idx="1">
                  <c:v>M</c:v>
                </c:pt>
                <c:pt idx="2">
                  <c:v>XNA</c:v>
                </c:pt>
              </c:strCache>
            </c:strRef>
          </c:cat>
          <c:val>
            <c:numRef>
              <c:f>application_data!$DO$4:$DO$7</c:f>
              <c:numCache>
                <c:formatCode>General</c:formatCode>
                <c:ptCount val="3"/>
                <c:pt idx="0">
                  <c:v>188278</c:v>
                </c:pt>
                <c:pt idx="1">
                  <c:v>94404</c:v>
                </c:pt>
                <c:pt idx="2">
                  <c:v>4</c:v>
                </c:pt>
              </c:numCache>
            </c:numRef>
          </c:val>
          <c:extLst>
            <c:ext xmlns:c16="http://schemas.microsoft.com/office/drawing/2014/chart" uri="{C3380CC4-5D6E-409C-BE32-E72D297353CC}">
              <c16:uniqueId val="{00000000-DE5A-44AA-B090-7CCF9EB098E6}"/>
            </c:ext>
          </c:extLst>
        </c:ser>
        <c:ser>
          <c:idx val="1"/>
          <c:order val="1"/>
          <c:tx>
            <c:strRef>
              <c:f>application_data!$DP$3</c:f>
              <c:strCache>
                <c:ptCount val="1"/>
                <c:pt idx="0">
                  <c:v>Count of AMT_CREDIT</c:v>
                </c:pt>
              </c:strCache>
            </c:strRef>
          </c:tx>
          <c:spPr>
            <a:solidFill>
              <a:schemeClr val="accent2">
                <a:alpha val="70000"/>
              </a:schemeClr>
            </a:solidFill>
            <a:ln>
              <a:noFill/>
            </a:ln>
            <a:effectLst/>
          </c:spPr>
          <c:invertIfNegative val="0"/>
          <c:cat>
            <c:strRef>
              <c:f>application_data!$DN$4:$DN$7</c:f>
              <c:strCache>
                <c:ptCount val="3"/>
                <c:pt idx="0">
                  <c:v>F</c:v>
                </c:pt>
                <c:pt idx="1">
                  <c:v>M</c:v>
                </c:pt>
                <c:pt idx="2">
                  <c:v>XNA</c:v>
                </c:pt>
              </c:strCache>
            </c:strRef>
          </c:cat>
          <c:val>
            <c:numRef>
              <c:f>application_data!$DP$4:$DP$7</c:f>
              <c:numCache>
                <c:formatCode>General</c:formatCode>
                <c:ptCount val="3"/>
                <c:pt idx="0">
                  <c:v>188278</c:v>
                </c:pt>
                <c:pt idx="1">
                  <c:v>94404</c:v>
                </c:pt>
                <c:pt idx="2">
                  <c:v>4</c:v>
                </c:pt>
              </c:numCache>
            </c:numRef>
          </c:val>
          <c:extLst>
            <c:ext xmlns:c16="http://schemas.microsoft.com/office/drawing/2014/chart" uri="{C3380CC4-5D6E-409C-BE32-E72D297353CC}">
              <c16:uniqueId val="{00000001-DE5A-44AA-B090-7CCF9EB098E6}"/>
            </c:ext>
          </c:extLst>
        </c:ser>
        <c:dLbls>
          <c:showLegendKey val="0"/>
          <c:showVal val="0"/>
          <c:showCatName val="0"/>
          <c:showSerName val="0"/>
          <c:showPercent val="0"/>
          <c:showBubbleSize val="0"/>
        </c:dLbls>
        <c:gapWidth val="80"/>
        <c:overlap val="25"/>
        <c:axId val="371749935"/>
        <c:axId val="371752431"/>
      </c:barChart>
      <c:catAx>
        <c:axId val="371749935"/>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71752431"/>
        <c:crosses val="autoZero"/>
        <c:auto val="1"/>
        <c:lblAlgn val="ctr"/>
        <c:lblOffset val="100"/>
        <c:noMultiLvlLbl val="0"/>
      </c:catAx>
      <c:valAx>
        <c:axId val="371752431"/>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71749935"/>
        <c:crosses val="autoZero"/>
        <c:crossBetween val="between"/>
      </c:valAx>
      <c:spPr>
        <a:noFill/>
        <a:ln>
          <a:noFill/>
        </a:ln>
        <a:effectLst/>
      </c:spPr>
    </c:plotArea>
    <c:legend>
      <c:legendPos val="r"/>
      <c:layout>
        <c:manualLayout>
          <c:xMode val="edge"/>
          <c:yMode val="edge"/>
          <c:x val="0.76081067008115233"/>
          <c:y val="0.38089747048254008"/>
          <c:w val="0.22853770040824256"/>
          <c:h val="0.303761880446459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(1).xlsx]application_data!PivotTable19</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Distribution Of Contract Type</a:t>
            </a:r>
          </a:p>
        </c:rich>
      </c:tx>
      <c:layout>
        <c:manualLayout>
          <c:xMode val="edge"/>
          <c:yMode val="edge"/>
          <c:x val="0.1867228554482942"/>
          <c:y val="2.6332092891330149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84885839488315"/>
          <c:y val="8.5248096899923312E-2"/>
          <c:w val="0.70061182007421485"/>
          <c:h val="0.84247666958296874"/>
        </c:manualLayout>
      </c:layout>
      <c:barChart>
        <c:barDir val="col"/>
        <c:grouping val="clustered"/>
        <c:varyColors val="0"/>
        <c:ser>
          <c:idx val="0"/>
          <c:order val="0"/>
          <c:tx>
            <c:strRef>
              <c:f>application_data!$EB$3:$EB$4</c:f>
              <c:strCache>
                <c:ptCount val="1"/>
                <c:pt idx="0">
                  <c:v>F</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application_data!$EA$5:$EA$7</c:f>
              <c:strCache>
                <c:ptCount val="2"/>
                <c:pt idx="0">
                  <c:v>Cash loans</c:v>
                </c:pt>
                <c:pt idx="1">
                  <c:v>Revolving loans</c:v>
                </c:pt>
              </c:strCache>
            </c:strRef>
          </c:cat>
          <c:val>
            <c:numRef>
              <c:f>application_data!$EB$5:$EB$7</c:f>
              <c:numCache>
                <c:formatCode>0.00</c:formatCode>
                <c:ptCount val="2"/>
                <c:pt idx="0">
                  <c:v>169673</c:v>
                </c:pt>
                <c:pt idx="1">
                  <c:v>18605</c:v>
                </c:pt>
              </c:numCache>
            </c:numRef>
          </c:val>
          <c:extLst>
            <c:ext xmlns:c16="http://schemas.microsoft.com/office/drawing/2014/chart" uri="{C3380CC4-5D6E-409C-BE32-E72D297353CC}">
              <c16:uniqueId val="{00000000-0C9E-4987-B023-13B71785D499}"/>
            </c:ext>
          </c:extLst>
        </c:ser>
        <c:ser>
          <c:idx val="1"/>
          <c:order val="1"/>
          <c:tx>
            <c:strRef>
              <c:f>application_data!$EC$3:$EC$4</c:f>
              <c:strCache>
                <c:ptCount val="1"/>
                <c:pt idx="0">
                  <c:v>M</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application_data!$EA$5:$EA$7</c:f>
              <c:strCache>
                <c:ptCount val="2"/>
                <c:pt idx="0">
                  <c:v>Cash loans</c:v>
                </c:pt>
                <c:pt idx="1">
                  <c:v>Revolving loans</c:v>
                </c:pt>
              </c:strCache>
            </c:strRef>
          </c:cat>
          <c:val>
            <c:numRef>
              <c:f>application_data!$EC$5:$EC$7</c:f>
              <c:numCache>
                <c:formatCode>0.00</c:formatCode>
                <c:ptCount val="2"/>
                <c:pt idx="0">
                  <c:v>85338</c:v>
                </c:pt>
                <c:pt idx="1">
                  <c:v>9066</c:v>
                </c:pt>
              </c:numCache>
            </c:numRef>
          </c:val>
          <c:extLst>
            <c:ext xmlns:c16="http://schemas.microsoft.com/office/drawing/2014/chart" uri="{C3380CC4-5D6E-409C-BE32-E72D297353CC}">
              <c16:uniqueId val="{00000001-0C9E-4987-B023-13B71785D499}"/>
            </c:ext>
          </c:extLst>
        </c:ser>
        <c:ser>
          <c:idx val="2"/>
          <c:order val="2"/>
          <c:tx>
            <c:strRef>
              <c:f>application_data!$ED$3:$ED$4</c:f>
              <c:strCache>
                <c:ptCount val="1"/>
                <c:pt idx="0">
                  <c:v>XNA</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application_data!$EA$5:$EA$7</c:f>
              <c:strCache>
                <c:ptCount val="2"/>
                <c:pt idx="0">
                  <c:v>Cash loans</c:v>
                </c:pt>
                <c:pt idx="1">
                  <c:v>Revolving loans</c:v>
                </c:pt>
              </c:strCache>
            </c:strRef>
          </c:cat>
          <c:val>
            <c:numRef>
              <c:f>application_data!$ED$5:$ED$7</c:f>
              <c:numCache>
                <c:formatCode>0.00</c:formatCode>
                <c:ptCount val="2"/>
                <c:pt idx="1">
                  <c:v>4</c:v>
                </c:pt>
              </c:numCache>
            </c:numRef>
          </c:val>
          <c:extLst>
            <c:ext xmlns:c16="http://schemas.microsoft.com/office/drawing/2014/chart" uri="{C3380CC4-5D6E-409C-BE32-E72D297353CC}">
              <c16:uniqueId val="{00000002-0C9E-4987-B023-13B71785D499}"/>
            </c:ext>
          </c:extLst>
        </c:ser>
        <c:dLbls>
          <c:dLblPos val="outEnd"/>
          <c:showLegendKey val="0"/>
          <c:showVal val="1"/>
          <c:showCatName val="0"/>
          <c:showSerName val="0"/>
          <c:showPercent val="0"/>
          <c:showBubbleSize val="0"/>
        </c:dLbls>
        <c:gapWidth val="164"/>
        <c:overlap val="-22"/>
        <c:axId val="2112428399"/>
        <c:axId val="2112430063"/>
      </c:barChart>
      <c:catAx>
        <c:axId val="2112428399"/>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2430063"/>
        <c:crosses val="autoZero"/>
        <c:auto val="1"/>
        <c:lblAlgn val="ctr"/>
        <c:lblOffset val="100"/>
        <c:noMultiLvlLbl val="0"/>
      </c:catAx>
      <c:valAx>
        <c:axId val="2112430063"/>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2428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(1).xlsx]application_data!PivotTable21</c:name>
    <c:fmtId val="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Distribution Of Income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dLbls>
          <c:showLegendKey val="0"/>
          <c:showVal val="0"/>
          <c:showCatName val="0"/>
          <c:showSerName val="0"/>
          <c:showPercent val="0"/>
          <c:showBubbleSize val="0"/>
        </c:dLbls>
        <c:marker val="1"/>
        <c:smooth val="0"/>
        <c:axId val="156601072"/>
        <c:axId val="156598576"/>
      </c:lineChart>
      <c:catAx>
        <c:axId val="15660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598576"/>
        <c:crosses val="autoZero"/>
        <c:auto val="1"/>
        <c:lblAlgn val="ctr"/>
        <c:lblOffset val="100"/>
        <c:noMultiLvlLbl val="0"/>
      </c:catAx>
      <c:valAx>
        <c:axId val="15659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601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(1).xlsx]application_data!PivotTable21</c:name>
    <c:fmtId val="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Distribution Of Organization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application_data!$ET$3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application_data!$ES$4:$ES$62</c:f>
              <c:strCache>
                <c:ptCount val="58"/>
                <c:pt idx="0">
                  <c:v>Business Entity Type 3</c:v>
                </c:pt>
                <c:pt idx="1">
                  <c:v>XNA</c:v>
                </c:pt>
                <c:pt idx="2">
                  <c:v>Self-employed</c:v>
                </c:pt>
                <c:pt idx="3">
                  <c:v>Other</c:v>
                </c:pt>
                <c:pt idx="4">
                  <c:v>Medicine</c:v>
                </c:pt>
                <c:pt idx="5">
                  <c:v>Government</c:v>
                </c:pt>
                <c:pt idx="6">
                  <c:v>Business Entity Type 2</c:v>
                </c:pt>
                <c:pt idx="7">
                  <c:v>School</c:v>
                </c:pt>
                <c:pt idx="8">
                  <c:v>Trade: type 7</c:v>
                </c:pt>
                <c:pt idx="9">
                  <c:v>Kindergarten</c:v>
                </c:pt>
                <c:pt idx="10">
                  <c:v>Construction</c:v>
                </c:pt>
                <c:pt idx="11">
                  <c:v>Business Entity Type 1</c:v>
                </c:pt>
                <c:pt idx="12">
                  <c:v>Transport: type 4</c:v>
                </c:pt>
                <c:pt idx="13">
                  <c:v>Industry: type 9</c:v>
                </c:pt>
                <c:pt idx="14">
                  <c:v>Trade: type 3</c:v>
                </c:pt>
                <c:pt idx="15">
                  <c:v>Industry: type 3</c:v>
                </c:pt>
                <c:pt idx="16">
                  <c:v>Security</c:v>
                </c:pt>
                <c:pt idx="17">
                  <c:v>Housing</c:v>
                </c:pt>
                <c:pt idx="18">
                  <c:v>Military</c:v>
                </c:pt>
                <c:pt idx="19">
                  <c:v>Industry: type 11</c:v>
                </c:pt>
                <c:pt idx="20">
                  <c:v>Bank</c:v>
                </c:pt>
                <c:pt idx="21">
                  <c:v>Police</c:v>
                </c:pt>
                <c:pt idx="22">
                  <c:v>Agriculture</c:v>
                </c:pt>
                <c:pt idx="23">
                  <c:v>Transport: type 2</c:v>
                </c:pt>
                <c:pt idx="24">
                  <c:v>Postal</c:v>
                </c:pt>
                <c:pt idx="25">
                  <c:v>Security Ministries</c:v>
                </c:pt>
                <c:pt idx="26">
                  <c:v>Trade: type 2</c:v>
                </c:pt>
                <c:pt idx="27">
                  <c:v>Restaurant</c:v>
                </c:pt>
                <c:pt idx="28">
                  <c:v>Services</c:v>
                </c:pt>
                <c:pt idx="29">
                  <c:v>University</c:v>
                </c:pt>
                <c:pt idx="30">
                  <c:v>Industry: type 7</c:v>
                </c:pt>
                <c:pt idx="31">
                  <c:v>Transport: type 3</c:v>
                </c:pt>
                <c:pt idx="32">
                  <c:v>Industry: type 1</c:v>
                </c:pt>
                <c:pt idx="33">
                  <c:v>Hotel</c:v>
                </c:pt>
                <c:pt idx="34">
                  <c:v>Electricity</c:v>
                </c:pt>
                <c:pt idx="35">
                  <c:v>Industry: type 4</c:v>
                </c:pt>
                <c:pt idx="36">
                  <c:v>Trade: type 6</c:v>
                </c:pt>
                <c:pt idx="37">
                  <c:v>Insurance</c:v>
                </c:pt>
                <c:pt idx="38">
                  <c:v>Industry: type 5</c:v>
                </c:pt>
                <c:pt idx="39">
                  <c:v>Telecom</c:v>
                </c:pt>
                <c:pt idx="40">
                  <c:v>Emergency</c:v>
                </c:pt>
                <c:pt idx="41">
                  <c:v>Industry: type 2</c:v>
                </c:pt>
                <c:pt idx="42">
                  <c:v>Advertising</c:v>
                </c:pt>
                <c:pt idx="43">
                  <c:v>Culture</c:v>
                </c:pt>
                <c:pt idx="44">
                  <c:v>Industry: type 12</c:v>
                </c:pt>
                <c:pt idx="45">
                  <c:v>Realtor</c:v>
                </c:pt>
                <c:pt idx="46">
                  <c:v>Trade: type 1</c:v>
                </c:pt>
                <c:pt idx="47">
                  <c:v>Mobile</c:v>
                </c:pt>
                <c:pt idx="48">
                  <c:v>Legal Services</c:v>
                </c:pt>
                <c:pt idx="49">
                  <c:v>Cleaning</c:v>
                </c:pt>
                <c:pt idx="50">
                  <c:v>Transport: type 1</c:v>
                </c:pt>
                <c:pt idx="51">
                  <c:v>Industry: type 6</c:v>
                </c:pt>
                <c:pt idx="52">
                  <c:v>Industry: type 10</c:v>
                </c:pt>
                <c:pt idx="53">
                  <c:v>Religion</c:v>
                </c:pt>
                <c:pt idx="54">
                  <c:v>Trade: type 4</c:v>
                </c:pt>
                <c:pt idx="55">
                  <c:v>Industry: type 13</c:v>
                </c:pt>
                <c:pt idx="56">
                  <c:v>Trade: type 5</c:v>
                </c:pt>
                <c:pt idx="57">
                  <c:v>Industry: type 8</c:v>
                </c:pt>
              </c:strCache>
            </c:strRef>
          </c:cat>
          <c:val>
            <c:numRef>
              <c:f>application_data!$ET$4:$ET$62</c:f>
              <c:numCache>
                <c:formatCode>General</c:formatCode>
                <c:ptCount val="58"/>
                <c:pt idx="0">
                  <c:v>61669</c:v>
                </c:pt>
                <c:pt idx="1">
                  <c:v>52384</c:v>
                </c:pt>
                <c:pt idx="2">
                  <c:v>34504</c:v>
                </c:pt>
                <c:pt idx="3">
                  <c:v>15408</c:v>
                </c:pt>
                <c:pt idx="4">
                  <c:v>10456</c:v>
                </c:pt>
                <c:pt idx="5">
                  <c:v>9678</c:v>
                </c:pt>
                <c:pt idx="6">
                  <c:v>9653</c:v>
                </c:pt>
                <c:pt idx="7">
                  <c:v>8367</c:v>
                </c:pt>
                <c:pt idx="8">
                  <c:v>7091</c:v>
                </c:pt>
                <c:pt idx="9">
                  <c:v>6396</c:v>
                </c:pt>
                <c:pt idx="10">
                  <c:v>5936</c:v>
                </c:pt>
                <c:pt idx="11">
                  <c:v>5497</c:v>
                </c:pt>
                <c:pt idx="12">
                  <c:v>4897</c:v>
                </c:pt>
                <c:pt idx="13">
                  <c:v>3143</c:v>
                </c:pt>
                <c:pt idx="14">
                  <c:v>3131</c:v>
                </c:pt>
                <c:pt idx="15">
                  <c:v>2930</c:v>
                </c:pt>
                <c:pt idx="16">
                  <c:v>2923</c:v>
                </c:pt>
                <c:pt idx="17">
                  <c:v>2723</c:v>
                </c:pt>
                <c:pt idx="18">
                  <c:v>2499</c:v>
                </c:pt>
                <c:pt idx="19">
                  <c:v>2470</c:v>
                </c:pt>
                <c:pt idx="20">
                  <c:v>2377</c:v>
                </c:pt>
                <c:pt idx="21">
                  <c:v>2224</c:v>
                </c:pt>
                <c:pt idx="22">
                  <c:v>2197</c:v>
                </c:pt>
                <c:pt idx="23">
                  <c:v>2032</c:v>
                </c:pt>
                <c:pt idx="24">
                  <c:v>1975</c:v>
                </c:pt>
                <c:pt idx="25">
                  <c:v>1878</c:v>
                </c:pt>
                <c:pt idx="26">
                  <c:v>1767</c:v>
                </c:pt>
                <c:pt idx="27">
                  <c:v>1599</c:v>
                </c:pt>
                <c:pt idx="28">
                  <c:v>1471</c:v>
                </c:pt>
                <c:pt idx="29">
                  <c:v>1262</c:v>
                </c:pt>
                <c:pt idx="30">
                  <c:v>1202</c:v>
                </c:pt>
                <c:pt idx="31">
                  <c:v>1000</c:v>
                </c:pt>
                <c:pt idx="32">
                  <c:v>924</c:v>
                </c:pt>
                <c:pt idx="33">
                  <c:v>904</c:v>
                </c:pt>
                <c:pt idx="34">
                  <c:v>887</c:v>
                </c:pt>
                <c:pt idx="35">
                  <c:v>788</c:v>
                </c:pt>
                <c:pt idx="36">
                  <c:v>602</c:v>
                </c:pt>
                <c:pt idx="37">
                  <c:v>563</c:v>
                </c:pt>
                <c:pt idx="38">
                  <c:v>558</c:v>
                </c:pt>
                <c:pt idx="39">
                  <c:v>533</c:v>
                </c:pt>
                <c:pt idx="40">
                  <c:v>520</c:v>
                </c:pt>
                <c:pt idx="41">
                  <c:v>425</c:v>
                </c:pt>
                <c:pt idx="42">
                  <c:v>394</c:v>
                </c:pt>
                <c:pt idx="43">
                  <c:v>358</c:v>
                </c:pt>
                <c:pt idx="44">
                  <c:v>355</c:v>
                </c:pt>
                <c:pt idx="45">
                  <c:v>354</c:v>
                </c:pt>
                <c:pt idx="46">
                  <c:v>317</c:v>
                </c:pt>
                <c:pt idx="47">
                  <c:v>288</c:v>
                </c:pt>
                <c:pt idx="48">
                  <c:v>281</c:v>
                </c:pt>
                <c:pt idx="49">
                  <c:v>231</c:v>
                </c:pt>
                <c:pt idx="50">
                  <c:v>192</c:v>
                </c:pt>
                <c:pt idx="51">
                  <c:v>104</c:v>
                </c:pt>
                <c:pt idx="52">
                  <c:v>102</c:v>
                </c:pt>
                <c:pt idx="53">
                  <c:v>80</c:v>
                </c:pt>
                <c:pt idx="54">
                  <c:v>62</c:v>
                </c:pt>
                <c:pt idx="55">
                  <c:v>58</c:v>
                </c:pt>
                <c:pt idx="56">
                  <c:v>46</c:v>
                </c:pt>
                <c:pt idx="57">
                  <c:v>21</c:v>
                </c:pt>
              </c:numCache>
            </c:numRef>
          </c:val>
          <c:smooth val="0"/>
          <c:extLst>
            <c:ext xmlns:c16="http://schemas.microsoft.com/office/drawing/2014/chart" uri="{C3380CC4-5D6E-409C-BE32-E72D297353CC}">
              <c16:uniqueId val="{00000000-8C81-4993-92E8-E6DEB5086A1A}"/>
            </c:ext>
          </c:extLst>
        </c:ser>
        <c:dLbls>
          <c:showLegendKey val="0"/>
          <c:showVal val="0"/>
          <c:showCatName val="0"/>
          <c:showSerName val="0"/>
          <c:showPercent val="0"/>
          <c:showBubbleSize val="0"/>
        </c:dLbls>
        <c:marker val="1"/>
        <c:smooth val="0"/>
        <c:axId val="156601072"/>
        <c:axId val="156598576"/>
      </c:lineChart>
      <c:catAx>
        <c:axId val="15660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598576"/>
        <c:crosses val="autoZero"/>
        <c:auto val="1"/>
        <c:lblAlgn val="ctr"/>
        <c:lblOffset val="100"/>
        <c:noMultiLvlLbl val="0"/>
      </c:catAx>
      <c:valAx>
        <c:axId val="15659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601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Sheet3!$AL$2:$AQ$2</cx:f>
        <cx:lvl ptCount="6">
          <cx:pt idx="0">Civil marriage</cx:pt>
          <cx:pt idx="1">Married</cx:pt>
          <cx:pt idx="2">Separated</cx:pt>
          <cx:pt idx="3">Single / not married</cx:pt>
          <cx:pt idx="4">Unknown</cx:pt>
          <cx:pt idx="5">Widow</cx:pt>
        </cx:lvl>
      </cx:strDim>
      <cx:numDim type="val">
        <cx:f dir="row">Sheet3!$AL$3:$AQ$3</cx:f>
        <cx:lvl ptCount="6" formatCode="General">
          <cx:pt idx="0">8</cx:pt>
          <cx:pt idx="1">104</cx:pt>
          <cx:pt idx="2">16</cx:pt>
          <cx:pt idx="3">28</cx:pt>
          <cx:pt idx="5">5</cx:pt>
        </cx:lvl>
      </cx:numDim>
    </cx:data>
    <cx:data id="1">
      <cx:strDim type="cat">
        <cx:f dir="row">Sheet3!$AL$2:$AQ$2</cx:f>
        <cx:lvl ptCount="6">
          <cx:pt idx="0">Civil marriage</cx:pt>
          <cx:pt idx="1">Married</cx:pt>
          <cx:pt idx="2">Separated</cx:pt>
          <cx:pt idx="3">Single / not married</cx:pt>
          <cx:pt idx="4">Unknown</cx:pt>
          <cx:pt idx="5">Widow</cx:pt>
        </cx:lvl>
      </cx:strDim>
      <cx:numDim type="val">
        <cx:f dir="row">Sheet3!$AL$4:$AQ$4</cx:f>
        <cx:lvl ptCount="6" formatCode="General">
          <cx:pt idx="0">5685</cx:pt>
          <cx:pt idx="1">46383</cx:pt>
          <cx:pt idx="2">4767</cx:pt>
          <cx:pt idx="3">11821</cx:pt>
          <cx:pt idx="4">1</cx:pt>
          <cx:pt idx="5">2197</cx:pt>
        </cx:lvl>
      </cx:numDim>
    </cx:data>
    <cx:data id="2">
      <cx:strDim type="cat">
        <cx:f dir="row">Sheet3!$AL$2:$AQ$2</cx:f>
        <cx:lvl ptCount="6">
          <cx:pt idx="0">Civil marriage</cx:pt>
          <cx:pt idx="1">Married</cx:pt>
          <cx:pt idx="2">Separated</cx:pt>
          <cx:pt idx="3">Single / not married</cx:pt>
          <cx:pt idx="4">Unknown</cx:pt>
          <cx:pt idx="5">Widow</cx:pt>
        </cx:lvl>
      </cx:strDim>
      <cx:numDim type="val">
        <cx:f dir="row">Sheet3!$AL$5:$AQ$5</cx:f>
        <cx:lvl ptCount="6" formatCode="General">
          <cx:pt idx="0">1050</cx:pt>
          <cx:pt idx="1">5166</cx:pt>
          <cx:pt idx="2">506</cx:pt>
          <cx:pt idx="3">2521</cx:pt>
          <cx:pt idx="5">162</cx:pt>
        </cx:lvl>
      </cx:numDim>
    </cx:data>
    <cx:data id="3">
      <cx:strDim type="cat">
        <cx:f dir="row">Sheet3!$AL$2:$AQ$2</cx:f>
        <cx:lvl ptCount="6">
          <cx:pt idx="0">Civil marriage</cx:pt>
          <cx:pt idx="1">Married</cx:pt>
          <cx:pt idx="2">Separated</cx:pt>
          <cx:pt idx="3">Single / not married</cx:pt>
          <cx:pt idx="4">Unknown</cx:pt>
          <cx:pt idx="5">Widow</cx:pt>
        </cx:lvl>
      </cx:strDim>
      <cx:numDim type="val">
        <cx:f dir="row">Sheet3!$AL$6:$AQ$6</cx:f>
        <cx:lvl ptCount="6" formatCode="General">
          <cx:pt idx="0">356</cx:pt>
          <cx:pt idx="1">1969</cx:pt>
          <cx:pt idx="2">187</cx:pt>
          <cx:pt idx="3">502</cx:pt>
          <cx:pt idx="4">1</cx:pt>
          <cx:pt idx="5">384</cx:pt>
        </cx:lvl>
      </cx:numDim>
    </cx:data>
    <cx:data id="4">
      <cx:strDim type="cat">
        <cx:f dir="row">Sheet3!$AL$2:$AQ$2</cx:f>
        <cx:lvl ptCount="6">
          <cx:pt idx="0">Civil marriage</cx:pt>
          <cx:pt idx="1">Married</cx:pt>
          <cx:pt idx="2">Separated</cx:pt>
          <cx:pt idx="3">Single / not married</cx:pt>
          <cx:pt idx="4">Unknown</cx:pt>
          <cx:pt idx="5">Widow</cx:pt>
        </cx:lvl>
      </cx:strDim>
      <cx:numDim type="val">
        <cx:f dir="row">Sheet3!$AL$7:$AQ$7</cx:f>
        <cx:lvl ptCount="6" formatCode="General">
          <cx:pt idx="0">19715</cx:pt>
          <cx:pt idx="1">127960</cx:pt>
          <cx:pt idx="2">12674</cx:pt>
          <cx:pt idx="3">26115</cx:pt>
          <cx:pt idx="5">12403</cx:pt>
        </cx:lvl>
      </cx:numDim>
    </cx:data>
  </cx:chartData>
  <cx:chart>
    <cx:title pos="t" align="ctr" overlay="0">
      <cx:txPr>
        <a:bodyPr spcFirstLastPara="1" vertOverflow="ellipsis" horzOverflow="overflow" wrap="square" lIns="0" tIns="0" rIns="0" bIns="0" anchor="ctr" anchorCtr="1"/>
        <a:lstStyle/>
        <a:p>
          <a:pPr algn="ctr" rtl="0">
            <a:defRPr/>
          </a:pPr>
          <a:endParaRPr lang="en-US" sz="1400" b="0" i="0" u="none" strike="noStrike" baseline="0">
            <a:solidFill>
              <a:prstClr val="black">
                <a:lumMod val="65000"/>
                <a:lumOff val="35000"/>
              </a:prstClr>
            </a:solidFill>
            <a:latin typeface="Tenorite"/>
          </a:endParaRPr>
        </a:p>
      </cx:txPr>
    </cx:title>
    <cx:plotArea>
      <cx:plotAreaRegion>
        <cx:series layoutId="boxWhisker" uniqueId="{B7B5712F-5451-4C6C-A2C7-41B0D7B6A7CA}">
          <cx:tx>
            <cx:txData>
              <cx:f>Sheet3!$AK$3</cx:f>
              <cx:v>Academic degree</cx:v>
            </cx:txData>
          </cx:tx>
          <cx:dataId val="0"/>
          <cx:layoutPr>
            <cx:visibility meanLine="1" meanMarker="1" nonoutliers="0" outliers="1"/>
            <cx:statistics quartileMethod="exclusive"/>
          </cx:layoutPr>
        </cx:series>
        <cx:series layoutId="boxWhisker" uniqueId="{2E4D04A5-58FF-492C-918C-9EF620A436DE}">
          <cx:tx>
            <cx:txData>
              <cx:f>Sheet3!$AK$4</cx:f>
              <cx:v>Higher education</cx:v>
            </cx:txData>
          </cx:tx>
          <cx:dataId val="1"/>
          <cx:layoutPr>
            <cx:visibility meanLine="1" meanMarker="1" nonoutliers="0" outliers="1"/>
            <cx:statistics quartileMethod="exclusive"/>
          </cx:layoutPr>
        </cx:series>
        <cx:series layoutId="boxWhisker" uniqueId="{E5134AE6-B0BE-4F57-BF9F-E3A004609403}">
          <cx:tx>
            <cx:txData>
              <cx:f>Sheet3!$AK$5</cx:f>
              <cx:v>Incomplete higher</cx:v>
            </cx:txData>
          </cx:tx>
          <cx:dataId val="2"/>
          <cx:layoutPr>
            <cx:visibility meanLine="1" meanMarker="1" nonoutliers="0" outliers="1"/>
            <cx:statistics quartileMethod="exclusive"/>
          </cx:layoutPr>
        </cx:series>
        <cx:series layoutId="boxWhisker" uniqueId="{F212D57A-0877-4AEE-8403-31A8E3003E1A}">
          <cx:tx>
            <cx:txData>
              <cx:f>Sheet3!$AK$6</cx:f>
              <cx:v>Lower secondary</cx:v>
            </cx:txData>
          </cx:tx>
          <cx:dataId val="3"/>
          <cx:layoutPr>
            <cx:visibility meanLine="1" meanMarker="1" nonoutliers="0" outliers="1"/>
            <cx:statistics quartileMethod="exclusive"/>
          </cx:layoutPr>
        </cx:series>
        <cx:series layoutId="boxWhisker" uniqueId="{02064409-ABFC-4DC3-9257-E9D33D06FCDC}">
          <cx:tx>
            <cx:txData>
              <cx:f>Sheet3!$AK$7</cx:f>
              <cx:v>Secondary / secondary special</cx:v>
            </cx:txData>
          </cx:tx>
          <cx:dataId val="4"/>
          <cx:layoutPr>
            <cx:visibility meanLine="1" meanMarker="1" nonoutliers="0" outliers="1"/>
            <cx:statistics quartileMethod="exclusive"/>
          </cx:layoutPr>
        </cx:series>
      </cx:plotAreaRegion>
      <cx:axis id="0">
        <cx:catScaling gapWidth="1"/>
        <cx:tickLabels/>
      </cx:axis>
      <cx:axis id="1">
        <cx:valScaling/>
        <cx:majorGridlines/>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Sheet3!$AA$12:$AE$12</cx:f>
        <cx:lvl ptCount="5">
          <cx:pt idx="0">Civil marriage</cx:pt>
          <cx:pt idx="1">Married</cx:pt>
          <cx:pt idx="2">Separated</cx:pt>
          <cx:pt idx="3">Single / not married</cx:pt>
          <cx:pt idx="4">Widow</cx:pt>
        </cx:lvl>
      </cx:strDim>
      <cx:numDim type="val">
        <cx:f dir="row">Sheet3!$AA$13:$AE$13</cx:f>
        <cx:lvl ptCount="5" formatCode="General">
          <cx:pt idx="1">2</cx:pt>
          <cx:pt idx="3">1</cx:pt>
        </cx:lvl>
      </cx:numDim>
    </cx:data>
    <cx:data id="1">
      <cx:strDim type="cat">
        <cx:f dir="row">Sheet3!$AA$12:$AE$12</cx:f>
        <cx:lvl ptCount="5">
          <cx:pt idx="0">Civil marriage</cx:pt>
          <cx:pt idx="1">Married</cx:pt>
          <cx:pt idx="2">Separated</cx:pt>
          <cx:pt idx="3">Single / not married</cx:pt>
          <cx:pt idx="4">Widow</cx:pt>
        </cx:lvl>
      </cx:strDim>
      <cx:numDim type="val">
        <cx:f dir="row">Sheet3!$AA$14:$AE$14</cx:f>
        <cx:lvl ptCount="5" formatCode="General">
          <cx:pt idx="0">403</cx:pt>
          <cx:pt idx="1">2423</cx:pt>
          <cx:pt idx="2">290</cx:pt>
          <cx:pt idx="3">782</cx:pt>
          <cx:pt idx="4">111</cx:pt>
        </cx:lvl>
      </cx:numDim>
    </cx:data>
    <cx:data id="2">
      <cx:strDim type="cat">
        <cx:f dir="row">Sheet3!$AA$12:$AE$12</cx:f>
        <cx:lvl ptCount="5">
          <cx:pt idx="0">Civil marriage</cx:pt>
          <cx:pt idx="1">Married</cx:pt>
          <cx:pt idx="2">Separated</cx:pt>
          <cx:pt idx="3">Single / not married</cx:pt>
          <cx:pt idx="4">Widow</cx:pt>
        </cx:lvl>
      </cx:strDim>
      <cx:numDim type="val">
        <cx:f dir="row">Sheet3!$AA$15:$AE$15</cx:f>
        <cx:lvl ptCount="5" formatCode="General">
          <cx:pt idx="0">107</cx:pt>
          <cx:pt idx="1">444</cx:pt>
          <cx:pt idx="2">48</cx:pt>
          <cx:pt idx="3">262</cx:pt>
          <cx:pt idx="4">11</cx:pt>
        </cx:lvl>
      </cx:numDim>
    </cx:data>
    <cx:data id="3">
      <cx:strDim type="cat">
        <cx:f dir="row">Sheet3!$AA$12:$AE$12</cx:f>
        <cx:lvl ptCount="5">
          <cx:pt idx="0">Civil marriage</cx:pt>
          <cx:pt idx="1">Married</cx:pt>
          <cx:pt idx="2">Separated</cx:pt>
          <cx:pt idx="3">Single / not married</cx:pt>
          <cx:pt idx="4">Widow</cx:pt>
        </cx:lvl>
      </cx:strDim>
      <cx:numDim type="val">
        <cx:f dir="row">Sheet3!$AA$16:$AE$16</cx:f>
        <cx:lvl ptCount="5" formatCode="General">
          <cx:pt idx="0">56</cx:pt>
          <cx:pt idx="1">226</cx:pt>
          <cx:pt idx="2">30</cx:pt>
          <cx:pt idx="3">77</cx:pt>
          <cx:pt idx="4">28</cx:pt>
        </cx:lvl>
      </cx:numDim>
    </cx:data>
    <cx:data id="4">
      <cx:strDim type="cat">
        <cx:f dir="row">Sheet3!$AA$12:$AE$12</cx:f>
        <cx:lvl ptCount="5">
          <cx:pt idx="0">Civil marriage</cx:pt>
          <cx:pt idx="1">Married</cx:pt>
          <cx:pt idx="2">Separated</cx:pt>
          <cx:pt idx="3">Single / not married</cx:pt>
          <cx:pt idx="4">Widow</cx:pt>
        </cx:lvl>
      </cx:strDim>
      <cx:numDim type="val">
        <cx:f dir="row">Sheet3!$AA$17:$AE$17</cx:f>
        <cx:lvl ptCount="5" formatCode="General">
          <cx:pt idx="0">2395</cx:pt>
          <cx:pt idx="1">11755</cx:pt>
          <cx:pt idx="2">1252</cx:pt>
          <cx:pt idx="3">3335</cx:pt>
          <cx:pt idx="4">787</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baseline="0">
                <a:solidFill>
                  <a:srgbClr val="595959"/>
                </a:solidFill>
                <a:effectLst/>
                <a:latin typeface="Tenorite" panose="00000500000000000000" pitchFamily="2" charset="0"/>
                <a:ea typeface="Calibri" panose="020F0502020204030204" pitchFamily="34" charset="0"/>
                <a:cs typeface="Calibri" panose="020F0502020204030204" pitchFamily="34" charset="0"/>
              </a:rPr>
              <a:t>Distribution of Credit as per Educational Status</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a:solidFill>
                <a:prstClr val="black">
                  <a:lumMod val="65000"/>
                  <a:lumOff val="35000"/>
                </a:prstClr>
              </a:solidFill>
              <a:latin typeface="Tenorite"/>
            </a:endParaRPr>
          </a:p>
        </cx:rich>
      </cx:tx>
    </cx:title>
    <cx:plotArea>
      <cx:plotAreaRegion>
        <cx:series layoutId="boxWhisker" uniqueId="{F74251D9-A8C2-415A-BD02-1244492B569E}">
          <cx:tx>
            <cx:txData>
              <cx:f>Sheet3!$Z$13</cx:f>
              <cx:v>Academic degree</cx:v>
            </cx:txData>
          </cx:tx>
          <cx:dataId val="0"/>
          <cx:layoutPr>
            <cx:visibility meanLine="1" meanMarker="1" nonoutliers="0" outliers="1"/>
            <cx:statistics quartileMethod="exclusive"/>
          </cx:layoutPr>
        </cx:series>
        <cx:series layoutId="boxWhisker" uniqueId="{B5127287-93E4-4DA4-8E1F-E4B667AF6B12}">
          <cx:tx>
            <cx:txData>
              <cx:f>Sheet3!$Z$14</cx:f>
              <cx:v>Higher education</cx:v>
            </cx:txData>
          </cx:tx>
          <cx:dataId val="1"/>
          <cx:layoutPr>
            <cx:visibility meanLine="1" meanMarker="1" nonoutliers="0" outliers="1"/>
            <cx:statistics quartileMethod="exclusive"/>
          </cx:layoutPr>
        </cx:series>
        <cx:series layoutId="boxWhisker" uniqueId="{96B29863-CB12-412C-B296-92D7562EAA3D}">
          <cx:tx>
            <cx:txData>
              <cx:f>Sheet3!$Z$15</cx:f>
              <cx:v>Incomplete higher</cx:v>
            </cx:txData>
          </cx:tx>
          <cx:dataId val="2"/>
          <cx:layoutPr>
            <cx:visibility meanLine="1" meanMarker="1" nonoutliers="0" outliers="1"/>
            <cx:statistics quartileMethod="exclusive"/>
          </cx:layoutPr>
        </cx:series>
        <cx:series layoutId="boxWhisker" uniqueId="{4C18E348-FF14-4567-9C42-21551839D4C3}">
          <cx:tx>
            <cx:txData>
              <cx:f>Sheet3!$Z$16</cx:f>
              <cx:v>Lower secondary</cx:v>
            </cx:txData>
          </cx:tx>
          <cx:dataId val="3"/>
          <cx:layoutPr>
            <cx:visibility meanLine="1" meanMarker="1" nonoutliers="0" outliers="1"/>
            <cx:statistics quartileMethod="exclusive"/>
          </cx:layoutPr>
        </cx:series>
        <cx:series layoutId="boxWhisker" uniqueId="{FF607085-9328-486D-9494-F9E45A1F9ACB}">
          <cx:tx>
            <cx:txData>
              <cx:f>Sheet3!$Z$17</cx:f>
              <cx:v>Secondary / secondary special</cx:v>
            </cx:txData>
          </cx:tx>
          <cx:dataId val="4"/>
          <cx:layoutPr>
            <cx:visibility meanLine="1" meanMarker="1" nonoutliers="0" outliers="1"/>
            <cx:statistics quartileMethod="exclusive"/>
          </cx:layoutPr>
        </cx:series>
      </cx:plotAreaRegion>
      <cx:axis id="0">
        <cx:catScaling gapWidth="1"/>
        <cx:tickLabels/>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Lst>
  <dgm:cxnLst>
    <dgm:cxn modelId="{781B6FA0-0F00-0D41-8C2E-EA6A255C6967}" type="presOf" srcId="{0DD8915E-DC14-41D6-9BB5-F49E1C265163}" destId="{A34AE8AA-FDF7-FA40-BADC-6B62C2B1DE8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7607C-A87A-3347-81F6-106C527DBD58}">
      <dsp:nvSpPr>
        <dsp:cNvPr id="0" name=""/>
        <dsp:cNvSpPr/>
      </dsp:nvSpPr>
      <dsp:spPr>
        <a:xfrm>
          <a:off x="400054" y="1562549"/>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BANK LOAN CASE STUDY</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5FC3F4C-2BE4-7D7A-D37B-671BDB66FE18}"/>
              </a:ext>
            </a:extLst>
          </p:cNvPr>
          <p:cNvGraphicFramePr>
            <a:graphicFrameLocks/>
          </p:cNvGraphicFramePr>
          <p:nvPr>
            <p:extLst>
              <p:ext uri="{D42A27DB-BD31-4B8C-83A1-F6EECF244321}">
                <p14:modId xmlns:p14="http://schemas.microsoft.com/office/powerpoint/2010/main" val="174078762"/>
              </p:ext>
            </p:extLst>
          </p:nvPr>
        </p:nvGraphicFramePr>
        <p:xfrm>
          <a:off x="2250141" y="455764"/>
          <a:ext cx="6015317" cy="343348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A79F33C-24E3-32AC-151B-44C9C8AACFD5}"/>
              </a:ext>
            </a:extLst>
          </p:cNvPr>
          <p:cNvSpPr txBox="1"/>
          <p:nvPr/>
        </p:nvSpPr>
        <p:spPr>
          <a:xfrm>
            <a:off x="1129553" y="4527176"/>
            <a:ext cx="10094259" cy="1538883"/>
          </a:xfrm>
          <a:prstGeom prst="rect">
            <a:avLst/>
          </a:prstGeom>
          <a:noFill/>
        </p:spPr>
        <p:txBody>
          <a:bodyPr wrap="square" rtlCol="0">
            <a:spAutoFit/>
          </a:bodyPr>
          <a:lstStyle/>
          <a:p>
            <a:r>
              <a:rPr lang="en-IN" sz="2800" b="1" u="sng"/>
              <a:t>AMT_TOTAL_INCOME</a:t>
            </a:r>
            <a:r>
              <a:rPr lang="en-IN" sz="2800" b="1"/>
              <a:t>: </a:t>
            </a:r>
            <a:r>
              <a:rPr lang="en-IN" sz="2400"/>
              <a:t>As maximum amount 117000000 is way above the mean and the 75</a:t>
            </a:r>
            <a:r>
              <a:rPr lang="en-IN" sz="2400" baseline="30000"/>
              <a:t>th</a:t>
            </a:r>
            <a:r>
              <a:rPr lang="en-IN" sz="2400"/>
              <a:t> percentile, hence we will consider there are outliers present in this coloumn.</a:t>
            </a:r>
          </a:p>
          <a:p>
            <a:endParaRPr lang="en-IN"/>
          </a:p>
        </p:txBody>
      </p:sp>
    </p:spTree>
    <p:extLst>
      <p:ext uri="{BB962C8B-B14F-4D97-AF65-F5344CB8AC3E}">
        <p14:creationId xmlns:p14="http://schemas.microsoft.com/office/powerpoint/2010/main" val="197984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E0D71F-CFC8-A796-C297-B5E518D44284}"/>
              </a:ext>
            </a:extLst>
          </p:cNvPr>
          <p:cNvSpPr txBox="1"/>
          <p:nvPr/>
        </p:nvSpPr>
        <p:spPr>
          <a:xfrm>
            <a:off x="744071" y="4555918"/>
            <a:ext cx="11358282" cy="1169551"/>
          </a:xfrm>
          <a:prstGeom prst="rect">
            <a:avLst/>
          </a:prstGeom>
          <a:noFill/>
        </p:spPr>
        <p:txBody>
          <a:bodyPr wrap="square" rtlCol="0">
            <a:spAutoFit/>
          </a:bodyPr>
          <a:lstStyle/>
          <a:p>
            <a:r>
              <a:rPr lang="en-IN" sz="2800" b="1" u="sng"/>
              <a:t>CNT_CHILDREN</a:t>
            </a:r>
            <a:r>
              <a:rPr lang="en-IN" sz="2800" b="1"/>
              <a:t>: </a:t>
            </a:r>
            <a:r>
              <a:rPr lang="en-IN" sz="2400"/>
              <a:t>As shown ithe above chart, there is a value 19. As humans cannot have so many children we will consider this as an outlier.</a:t>
            </a:r>
          </a:p>
          <a:p>
            <a:endParaRPr lang="en-IN"/>
          </a:p>
        </p:txBody>
      </p:sp>
      <p:graphicFrame>
        <p:nvGraphicFramePr>
          <p:cNvPr id="5" name="Chart 4">
            <a:extLst>
              <a:ext uri="{FF2B5EF4-FFF2-40B4-BE49-F238E27FC236}">
                <a16:creationId xmlns:a16="http://schemas.microsoft.com/office/drawing/2014/main" id="{BE46C7FC-B9B8-51DC-BB31-8A1AF09B31DD}"/>
              </a:ext>
            </a:extLst>
          </p:cNvPr>
          <p:cNvGraphicFramePr>
            <a:graphicFrameLocks/>
          </p:cNvGraphicFramePr>
          <p:nvPr>
            <p:extLst>
              <p:ext uri="{D42A27DB-BD31-4B8C-83A1-F6EECF244321}">
                <p14:modId xmlns:p14="http://schemas.microsoft.com/office/powerpoint/2010/main" val="718499491"/>
              </p:ext>
            </p:extLst>
          </p:nvPr>
        </p:nvGraphicFramePr>
        <p:xfrm>
          <a:off x="2420470" y="488576"/>
          <a:ext cx="5862917" cy="3518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999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39DF076-F253-B8F2-F71A-8B5BD556D4BE}"/>
              </a:ext>
            </a:extLst>
          </p:cNvPr>
          <p:cNvGraphicFramePr>
            <a:graphicFrameLocks/>
          </p:cNvGraphicFramePr>
          <p:nvPr>
            <p:extLst>
              <p:ext uri="{D42A27DB-BD31-4B8C-83A1-F6EECF244321}">
                <p14:modId xmlns:p14="http://schemas.microsoft.com/office/powerpoint/2010/main" val="1136065304"/>
              </p:ext>
            </p:extLst>
          </p:nvPr>
        </p:nvGraphicFramePr>
        <p:xfrm>
          <a:off x="2223247" y="663388"/>
          <a:ext cx="5979459" cy="33459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DE06C63-063D-69E9-ECEF-777E6FBAFF85}"/>
              </a:ext>
            </a:extLst>
          </p:cNvPr>
          <p:cNvSpPr txBox="1"/>
          <p:nvPr/>
        </p:nvSpPr>
        <p:spPr>
          <a:xfrm>
            <a:off x="1264024" y="4455459"/>
            <a:ext cx="9959789" cy="1261884"/>
          </a:xfrm>
          <a:prstGeom prst="rect">
            <a:avLst/>
          </a:prstGeom>
          <a:noFill/>
        </p:spPr>
        <p:txBody>
          <a:bodyPr wrap="square" rtlCol="0">
            <a:spAutoFit/>
          </a:bodyPr>
          <a:lstStyle/>
          <a:p>
            <a:r>
              <a:rPr lang="en-IN" sz="2800" b="1" u="sng"/>
              <a:t>DAYS_EMPLYOED</a:t>
            </a:r>
            <a:r>
              <a:rPr lang="en-IN" sz="2800" b="1"/>
              <a:t>: </a:t>
            </a:r>
            <a:r>
              <a:rPr lang="en-IN" sz="2400"/>
              <a:t>There is a value present here 365243, which is extremely high. It might be due to an error in the data, hence we will treat this as an outlier.</a:t>
            </a:r>
          </a:p>
        </p:txBody>
      </p:sp>
    </p:spTree>
    <p:extLst>
      <p:ext uri="{BB962C8B-B14F-4D97-AF65-F5344CB8AC3E}">
        <p14:creationId xmlns:p14="http://schemas.microsoft.com/office/powerpoint/2010/main" val="160252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91A6-570A-EC59-D29F-D153EC03F7F0}"/>
              </a:ext>
            </a:extLst>
          </p:cNvPr>
          <p:cNvSpPr>
            <a:spLocks noGrp="1"/>
          </p:cNvSpPr>
          <p:nvPr>
            <p:ph type="title"/>
          </p:nvPr>
        </p:nvSpPr>
        <p:spPr>
          <a:xfrm>
            <a:off x="2332904" y="313765"/>
            <a:ext cx="9779183" cy="720445"/>
          </a:xfrm>
        </p:spPr>
        <p:txBody>
          <a:bodyPr/>
          <a:lstStyle/>
          <a:p>
            <a:r>
              <a:rPr lang="en-IN" sz="3600"/>
              <a:t>          DATA IMBALANCE</a:t>
            </a:r>
          </a:p>
        </p:txBody>
      </p:sp>
      <p:sp>
        <p:nvSpPr>
          <p:cNvPr id="8" name="TextBox 7">
            <a:extLst>
              <a:ext uri="{FF2B5EF4-FFF2-40B4-BE49-F238E27FC236}">
                <a16:creationId xmlns:a16="http://schemas.microsoft.com/office/drawing/2014/main" id="{E354043F-EA09-44EB-A482-F942B180BB5B}"/>
              </a:ext>
            </a:extLst>
          </p:cNvPr>
          <p:cNvSpPr txBox="1"/>
          <p:nvPr/>
        </p:nvSpPr>
        <p:spPr>
          <a:xfrm>
            <a:off x="1331258" y="4491318"/>
            <a:ext cx="9529483" cy="1077218"/>
          </a:xfrm>
          <a:prstGeom prst="rect">
            <a:avLst/>
          </a:prstGeom>
          <a:noFill/>
        </p:spPr>
        <p:txBody>
          <a:bodyPr wrap="square" rtlCol="0">
            <a:spAutoFit/>
          </a:bodyPr>
          <a:lstStyle/>
          <a:p>
            <a:r>
              <a:rPr lang="en-IN" sz="2400" b="1" u="sng"/>
              <a:t>INTERPRETATION:</a:t>
            </a:r>
          </a:p>
          <a:p>
            <a:r>
              <a:rPr lang="en-IN" sz="2000"/>
              <a:t>We observe that the application data is highly imbalanced. Defaulted population is 7% and non- defaulted population is 93% .</a:t>
            </a:r>
          </a:p>
        </p:txBody>
      </p:sp>
      <p:graphicFrame>
        <p:nvGraphicFramePr>
          <p:cNvPr id="9" name="Chart 8">
            <a:extLst>
              <a:ext uri="{FF2B5EF4-FFF2-40B4-BE49-F238E27FC236}">
                <a16:creationId xmlns:a16="http://schemas.microsoft.com/office/drawing/2014/main" id="{08D13F97-CD30-84A3-00B8-E41316C8F780}"/>
              </a:ext>
            </a:extLst>
          </p:cNvPr>
          <p:cNvGraphicFramePr>
            <a:graphicFrameLocks/>
          </p:cNvGraphicFramePr>
          <p:nvPr>
            <p:extLst>
              <p:ext uri="{D42A27DB-BD31-4B8C-83A1-F6EECF244321}">
                <p14:modId xmlns:p14="http://schemas.microsoft.com/office/powerpoint/2010/main" val="1010826885"/>
              </p:ext>
            </p:extLst>
          </p:nvPr>
        </p:nvGraphicFramePr>
        <p:xfrm>
          <a:off x="1685366" y="1229799"/>
          <a:ext cx="6472516" cy="31914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332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sz="3600"/>
              <a:t>CATEGORICAL AND NUMERICAL UNIVARIATE ANALYSIS  W.R.T TO TARGET VARIABLE 0</a:t>
            </a:r>
            <a:endParaRPr lang="en-US" sz="3600" dirty="0"/>
          </a:p>
        </p:txBody>
      </p:sp>
    </p:spTree>
    <p:extLst>
      <p:ext uri="{BB962C8B-B14F-4D97-AF65-F5344CB8AC3E}">
        <p14:creationId xmlns:p14="http://schemas.microsoft.com/office/powerpoint/2010/main" val="344679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93DE4-A821-2F90-D7B5-12A45AADC2D6}"/>
              </a:ext>
            </a:extLst>
          </p:cNvPr>
          <p:cNvSpPr txBox="1"/>
          <p:nvPr/>
        </p:nvSpPr>
        <p:spPr>
          <a:xfrm>
            <a:off x="1228165" y="4312024"/>
            <a:ext cx="10076329" cy="1661993"/>
          </a:xfrm>
          <a:prstGeom prst="rect">
            <a:avLst/>
          </a:prstGeom>
          <a:noFill/>
        </p:spPr>
        <p:txBody>
          <a:bodyPr wrap="square" rtlCol="0">
            <a:spAutoFit/>
          </a:bodyPr>
          <a:lstStyle/>
          <a:p>
            <a:r>
              <a:rPr lang="en-IN" sz="2400" b="1" u="sng"/>
              <a:t>INTERPRETATION</a:t>
            </a:r>
            <a:r>
              <a:rPr lang="en-IN" sz="2400" b="1"/>
              <a:t>:</a:t>
            </a:r>
          </a:p>
          <a:p>
            <a:pPr marL="342900" indent="-342900">
              <a:buFont typeface="Arial" panose="020B0604020202020204" pitchFamily="34" charset="0"/>
              <a:buChar char="•"/>
            </a:pPr>
            <a:r>
              <a:rPr lang="en-IN" sz="2000"/>
              <a:t>Female counts are higher than male.</a:t>
            </a:r>
          </a:p>
          <a:p>
            <a:pPr marL="342900" indent="-342900">
              <a:buFont typeface="Arial" panose="020B0604020202020204" pitchFamily="34" charset="0"/>
              <a:buChar char="•"/>
            </a:pPr>
            <a:r>
              <a:rPr lang="en-IN" sz="2000"/>
              <a:t>Income Range 100000 to 200000 is having more number of credits.</a:t>
            </a:r>
          </a:p>
          <a:p>
            <a:pPr marL="342900" indent="-342900">
              <a:buFont typeface="Arial" panose="020B0604020202020204" pitchFamily="34" charset="0"/>
              <a:buChar char="•"/>
            </a:pPr>
            <a:r>
              <a:rPr lang="en-IN" sz="2000"/>
              <a:t>The graph represents that females are more than males in having credit for that range.</a:t>
            </a:r>
          </a:p>
          <a:p>
            <a:endParaRPr lang="en-IN"/>
          </a:p>
        </p:txBody>
      </p:sp>
      <p:graphicFrame>
        <p:nvGraphicFramePr>
          <p:cNvPr id="4" name="Chart 3">
            <a:extLst>
              <a:ext uri="{FF2B5EF4-FFF2-40B4-BE49-F238E27FC236}">
                <a16:creationId xmlns:a16="http://schemas.microsoft.com/office/drawing/2014/main" id="{248891AF-0700-FC7D-3868-716E6DCBA06A}"/>
              </a:ext>
            </a:extLst>
          </p:cNvPr>
          <p:cNvGraphicFramePr>
            <a:graphicFrameLocks/>
          </p:cNvGraphicFramePr>
          <p:nvPr>
            <p:extLst>
              <p:ext uri="{D42A27DB-BD31-4B8C-83A1-F6EECF244321}">
                <p14:modId xmlns:p14="http://schemas.microsoft.com/office/powerpoint/2010/main" val="2374205777"/>
              </p:ext>
            </p:extLst>
          </p:nvPr>
        </p:nvGraphicFramePr>
        <p:xfrm>
          <a:off x="2106706" y="286871"/>
          <a:ext cx="7153835" cy="3321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887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A99BCC-DB1C-36F3-BD1F-57E0EB16CFF2}"/>
              </a:ext>
            </a:extLst>
          </p:cNvPr>
          <p:cNvGraphicFramePr>
            <a:graphicFrameLocks/>
          </p:cNvGraphicFramePr>
          <p:nvPr>
            <p:extLst>
              <p:ext uri="{D42A27DB-BD31-4B8C-83A1-F6EECF244321}">
                <p14:modId xmlns:p14="http://schemas.microsoft.com/office/powerpoint/2010/main" val="1264246576"/>
              </p:ext>
            </p:extLst>
          </p:nvPr>
        </p:nvGraphicFramePr>
        <p:xfrm>
          <a:off x="1963271" y="125506"/>
          <a:ext cx="6562164" cy="398929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9C0175B-C5BF-1E2D-4886-81CBE6637568}"/>
              </a:ext>
            </a:extLst>
          </p:cNvPr>
          <p:cNvSpPr txBox="1"/>
          <p:nvPr/>
        </p:nvSpPr>
        <p:spPr>
          <a:xfrm>
            <a:off x="1488141" y="4482353"/>
            <a:ext cx="9789459" cy="1692771"/>
          </a:xfrm>
          <a:prstGeom prst="rect">
            <a:avLst/>
          </a:prstGeom>
          <a:noFill/>
        </p:spPr>
        <p:txBody>
          <a:bodyPr wrap="square" rtlCol="0">
            <a:spAutoFit/>
          </a:bodyPr>
          <a:lstStyle/>
          <a:p>
            <a:r>
              <a:rPr lang="en-IN" sz="2400" b="1" u="sng"/>
              <a:t>INTERPRETATION</a:t>
            </a:r>
            <a:r>
              <a:rPr lang="en-IN" sz="2400" b="1"/>
              <a:t>:</a:t>
            </a:r>
          </a:p>
          <a:p>
            <a:pPr marL="285750" indent="-285750">
              <a:buFont typeface="Arial" panose="020B0604020202020204" pitchFamily="34" charset="0"/>
              <a:buChar char="•"/>
            </a:pPr>
            <a:r>
              <a:rPr lang="en-IN" sz="2000"/>
              <a:t>For contract type ‘Cash loans’ is having higher number of credits than ‘Revolving loans’ contract type.</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Females are in lead for applying credits in case of contract type as well. </a:t>
            </a:r>
          </a:p>
        </p:txBody>
      </p:sp>
    </p:spTree>
    <p:extLst>
      <p:ext uri="{BB962C8B-B14F-4D97-AF65-F5344CB8AC3E}">
        <p14:creationId xmlns:p14="http://schemas.microsoft.com/office/powerpoint/2010/main" val="292024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FB75DE1-065E-7726-5A12-7B82204A8469}"/>
              </a:ext>
            </a:extLst>
          </p:cNvPr>
          <p:cNvGraphicFramePr>
            <a:graphicFrameLocks/>
          </p:cNvGraphicFramePr>
          <p:nvPr>
            <p:extLst>
              <p:ext uri="{D42A27DB-BD31-4B8C-83A1-F6EECF244321}">
                <p14:modId xmlns:p14="http://schemas.microsoft.com/office/powerpoint/2010/main" val="473170931"/>
              </p:ext>
            </p:extLst>
          </p:nvPr>
        </p:nvGraphicFramePr>
        <p:xfrm>
          <a:off x="1595718" y="112059"/>
          <a:ext cx="8238564" cy="331694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D407BBF-A69F-CD60-D3F6-5FD38582B6C8}"/>
              </a:ext>
            </a:extLst>
          </p:cNvPr>
          <p:cNvSpPr txBox="1"/>
          <p:nvPr/>
        </p:nvSpPr>
        <p:spPr>
          <a:xfrm>
            <a:off x="1129553" y="4240305"/>
            <a:ext cx="10838329" cy="1692771"/>
          </a:xfrm>
          <a:prstGeom prst="rect">
            <a:avLst/>
          </a:prstGeom>
          <a:noFill/>
        </p:spPr>
        <p:txBody>
          <a:bodyPr wrap="square" rtlCol="0">
            <a:spAutoFit/>
          </a:bodyPr>
          <a:lstStyle/>
          <a:p>
            <a:r>
              <a:rPr lang="en-IN" sz="2400" b="1" u="sng"/>
              <a:t>INTERPRETATION</a:t>
            </a:r>
            <a:r>
              <a:rPr lang="en-IN" sz="2400" b="1"/>
              <a:t>: </a:t>
            </a:r>
          </a:p>
          <a:p>
            <a:pPr marL="342900" indent="-342900">
              <a:buFont typeface="Arial" panose="020B0604020202020204" pitchFamily="34" charset="0"/>
              <a:buChar char="•"/>
            </a:pPr>
            <a:r>
              <a:rPr lang="en-IN" sz="2000"/>
              <a:t>Clients which applied for credits are from the organisation type ‘Business Entity Type 3’ , Self Employed’ , ‘Other’ , ‘Medicine’ and ‘Government’.</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Less clients from industry type 8, type 6, type 10, religion and trade type 5, type 4.</a:t>
            </a:r>
          </a:p>
        </p:txBody>
      </p:sp>
      <p:graphicFrame>
        <p:nvGraphicFramePr>
          <p:cNvPr id="7" name="Chart 6">
            <a:extLst>
              <a:ext uri="{FF2B5EF4-FFF2-40B4-BE49-F238E27FC236}">
                <a16:creationId xmlns:a16="http://schemas.microsoft.com/office/drawing/2014/main" id="{7FB75DE1-065E-7726-5A12-7B82204A8469}"/>
              </a:ext>
            </a:extLst>
          </p:cNvPr>
          <p:cNvGraphicFramePr>
            <a:graphicFrameLocks/>
          </p:cNvGraphicFramePr>
          <p:nvPr>
            <p:extLst>
              <p:ext uri="{D42A27DB-BD31-4B8C-83A1-F6EECF244321}">
                <p14:modId xmlns:p14="http://schemas.microsoft.com/office/powerpoint/2010/main" val="664404812"/>
              </p:ext>
            </p:extLst>
          </p:nvPr>
        </p:nvGraphicFramePr>
        <p:xfrm>
          <a:off x="1488141" y="182431"/>
          <a:ext cx="7951693" cy="37530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223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656505" y="1848295"/>
            <a:ext cx="6245912" cy="2387600"/>
          </a:xfrm>
        </p:spPr>
        <p:txBody>
          <a:bodyPr/>
          <a:lstStyle/>
          <a:p>
            <a:r>
              <a:rPr lang="en-US" sz="3600"/>
              <a:t>CATEGORICAL AND NUMERICAL UNIVARIATE ANALYSIS W.R.T TO TARGET VARIABLE 1</a:t>
            </a:r>
            <a:endParaRPr lang="en-US" sz="3600" dirty="0"/>
          </a:p>
        </p:txBody>
      </p:sp>
    </p:spTree>
    <p:extLst>
      <p:ext uri="{BB962C8B-B14F-4D97-AF65-F5344CB8AC3E}">
        <p14:creationId xmlns:p14="http://schemas.microsoft.com/office/powerpoint/2010/main" val="311621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E4B8668-11A9-5D84-6450-05AFFACF1DAE}"/>
              </a:ext>
            </a:extLst>
          </p:cNvPr>
          <p:cNvGraphicFramePr>
            <a:graphicFrameLocks/>
          </p:cNvGraphicFramePr>
          <p:nvPr>
            <p:extLst>
              <p:ext uri="{D42A27DB-BD31-4B8C-83A1-F6EECF244321}">
                <p14:modId xmlns:p14="http://schemas.microsoft.com/office/powerpoint/2010/main" val="3927041846"/>
              </p:ext>
            </p:extLst>
          </p:nvPr>
        </p:nvGraphicFramePr>
        <p:xfrm>
          <a:off x="1783977" y="327212"/>
          <a:ext cx="6472518" cy="335728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6A81E10-4DEC-9E5C-54C7-EC9AF280EF5D}"/>
              </a:ext>
            </a:extLst>
          </p:cNvPr>
          <p:cNvSpPr txBox="1"/>
          <p:nvPr/>
        </p:nvSpPr>
        <p:spPr>
          <a:xfrm>
            <a:off x="1192306" y="4249270"/>
            <a:ext cx="10273553" cy="1661993"/>
          </a:xfrm>
          <a:prstGeom prst="rect">
            <a:avLst/>
          </a:prstGeom>
          <a:noFill/>
        </p:spPr>
        <p:txBody>
          <a:bodyPr wrap="square" rtlCol="0">
            <a:spAutoFit/>
          </a:bodyPr>
          <a:lstStyle/>
          <a:p>
            <a:r>
              <a:rPr lang="en-IN" sz="2400" b="1" u="sng"/>
              <a:t>INTERPRETATION</a:t>
            </a:r>
            <a:r>
              <a:rPr lang="en-IN" sz="2400" b="1"/>
              <a:t>:</a:t>
            </a:r>
          </a:p>
          <a:p>
            <a:pPr marL="342900" indent="-342900">
              <a:buFont typeface="Arial" panose="020B0604020202020204" pitchFamily="34" charset="0"/>
              <a:buChar char="•"/>
            </a:pPr>
            <a:r>
              <a:rPr lang="en-IN" sz="2000"/>
              <a:t>Female count is higher than males.</a:t>
            </a:r>
          </a:p>
          <a:p>
            <a:pPr marL="342900" indent="-342900">
              <a:buFont typeface="Arial" panose="020B0604020202020204" pitchFamily="34" charset="0"/>
              <a:buChar char="•"/>
            </a:pPr>
            <a:r>
              <a:rPr lang="en-IN" sz="2000"/>
              <a:t>The graph shows that females are more than males in having credit.</a:t>
            </a:r>
          </a:p>
          <a:p>
            <a:pPr marL="342900" indent="-342900">
              <a:buFont typeface="Arial" panose="020B0604020202020204" pitchFamily="34" charset="0"/>
              <a:buChar char="•"/>
            </a:pPr>
            <a:r>
              <a:rPr lang="en-IN" sz="2000"/>
              <a:t>The income range from 1200 to 1400 are having more number of credits.</a:t>
            </a:r>
          </a:p>
          <a:p>
            <a:endParaRPr lang="en-IN"/>
          </a:p>
        </p:txBody>
      </p:sp>
    </p:spTree>
    <p:extLst>
      <p:ext uri="{BB962C8B-B14F-4D97-AF65-F5344CB8AC3E}">
        <p14:creationId xmlns:p14="http://schemas.microsoft.com/office/powerpoint/2010/main" val="366798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654423" y="-39002"/>
            <a:ext cx="9779183" cy="1325563"/>
          </a:xfrm>
        </p:spPr>
        <p:txBody>
          <a:bodyPr>
            <a:normAutofit/>
          </a:bodyPr>
          <a:lstStyle/>
          <a:p>
            <a:r>
              <a:rPr lang="en-US" sz="2400"/>
              <a:t>When a client applies for a loan, there are four types of decisions that could be taken by the client/company:</a:t>
            </a:r>
            <a:endParaRPr lang="en-US" sz="2400" dirty="0"/>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812510324"/>
              </p:ext>
            </p:extLst>
          </p:nvPr>
        </p:nvGraphicFramePr>
        <p:xfrm>
          <a:off x="1087950" y="2061021"/>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endParaRPr lang="en-US" sz="3600" b="1" dirty="0">
              <a:solidFill>
                <a:schemeClr val="bg1"/>
              </a:solidFill>
              <a:latin typeface="Tenorite" pitchFamily="2" charset="0"/>
            </a:endParaRP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5/18/2023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graphicFrame>
        <p:nvGraphicFramePr>
          <p:cNvPr id="5" name="Table 12">
            <a:extLst>
              <a:ext uri="{FF2B5EF4-FFF2-40B4-BE49-F238E27FC236}">
                <a16:creationId xmlns:a16="http://schemas.microsoft.com/office/drawing/2014/main" id="{F576A2F7-0F7A-710B-E4DD-FB747D146FCA}"/>
              </a:ext>
            </a:extLst>
          </p:cNvPr>
          <p:cNvGraphicFramePr>
            <a:graphicFrameLocks noGrp="1"/>
          </p:cNvGraphicFramePr>
          <p:nvPr>
            <p:extLst>
              <p:ext uri="{D42A27DB-BD31-4B8C-83A1-F6EECF244321}">
                <p14:modId xmlns:p14="http://schemas.microsoft.com/office/powerpoint/2010/main" val="3103279975"/>
              </p:ext>
            </p:extLst>
          </p:nvPr>
        </p:nvGraphicFramePr>
        <p:xfrm>
          <a:off x="654423" y="2126572"/>
          <a:ext cx="10560424" cy="3509005"/>
        </p:xfrm>
        <a:graphic>
          <a:graphicData uri="http://schemas.openxmlformats.org/drawingml/2006/table">
            <a:tbl>
              <a:tblPr firstRow="1" bandRow="1">
                <a:tableStyleId>{5C22544A-7EE6-4342-B048-85BDC9FD1C3A}</a:tableStyleId>
              </a:tblPr>
              <a:tblGrid>
                <a:gridCol w="2640106">
                  <a:extLst>
                    <a:ext uri="{9D8B030D-6E8A-4147-A177-3AD203B41FA5}">
                      <a16:colId xmlns:a16="http://schemas.microsoft.com/office/drawing/2014/main" val="3707866853"/>
                    </a:ext>
                  </a:extLst>
                </a:gridCol>
                <a:gridCol w="2640106">
                  <a:extLst>
                    <a:ext uri="{9D8B030D-6E8A-4147-A177-3AD203B41FA5}">
                      <a16:colId xmlns:a16="http://schemas.microsoft.com/office/drawing/2014/main" val="434823160"/>
                    </a:ext>
                  </a:extLst>
                </a:gridCol>
                <a:gridCol w="2653553">
                  <a:extLst>
                    <a:ext uri="{9D8B030D-6E8A-4147-A177-3AD203B41FA5}">
                      <a16:colId xmlns:a16="http://schemas.microsoft.com/office/drawing/2014/main" val="2355057898"/>
                    </a:ext>
                  </a:extLst>
                </a:gridCol>
                <a:gridCol w="2626659">
                  <a:extLst>
                    <a:ext uri="{9D8B030D-6E8A-4147-A177-3AD203B41FA5}">
                      <a16:colId xmlns:a16="http://schemas.microsoft.com/office/drawing/2014/main" val="2305556042"/>
                    </a:ext>
                  </a:extLst>
                </a:gridCol>
              </a:tblGrid>
              <a:tr h="491122">
                <a:tc>
                  <a:txBody>
                    <a:bodyPr/>
                    <a:lstStyle/>
                    <a:p>
                      <a:pPr algn="ctr"/>
                      <a:r>
                        <a:rPr lang="en-IN"/>
                        <a:t>APPROVED</a:t>
                      </a:r>
                    </a:p>
                  </a:txBody>
                  <a:tcPr/>
                </a:tc>
                <a:tc>
                  <a:txBody>
                    <a:bodyPr/>
                    <a:lstStyle/>
                    <a:p>
                      <a:pPr algn="ctr"/>
                      <a:r>
                        <a:rPr lang="en-IN"/>
                        <a:t>CANCELLED</a:t>
                      </a:r>
                    </a:p>
                  </a:txBody>
                  <a:tcPr/>
                </a:tc>
                <a:tc>
                  <a:txBody>
                    <a:bodyPr/>
                    <a:lstStyle/>
                    <a:p>
                      <a:pPr algn="ctr"/>
                      <a:r>
                        <a:rPr lang="en-IN"/>
                        <a:t>REFUSED</a:t>
                      </a:r>
                    </a:p>
                  </a:txBody>
                  <a:tcPr/>
                </a:tc>
                <a:tc>
                  <a:txBody>
                    <a:bodyPr/>
                    <a:lstStyle/>
                    <a:p>
                      <a:pPr algn="ctr"/>
                      <a:r>
                        <a:rPr lang="en-IN"/>
                        <a:t>UNUSED</a:t>
                      </a:r>
                    </a:p>
                  </a:txBody>
                  <a:tcPr/>
                </a:tc>
                <a:extLst>
                  <a:ext uri="{0D108BD9-81ED-4DB2-BD59-A6C34878D82A}">
                    <a16:rowId xmlns:a16="http://schemas.microsoft.com/office/drawing/2014/main" val="4290324168"/>
                  </a:ext>
                </a:extLst>
              </a:tr>
              <a:tr h="3017883">
                <a:tc>
                  <a:txBody>
                    <a:bodyPr/>
                    <a:lstStyle/>
                    <a:p>
                      <a:endParaRPr lang="en-IN"/>
                    </a:p>
                    <a:p>
                      <a:pPr marL="285750" indent="-285750">
                        <a:buFont typeface="Arial" panose="020B0604020202020204" pitchFamily="34" charset="0"/>
                        <a:buChar char="•"/>
                      </a:pPr>
                      <a:r>
                        <a:rPr lang="en-IN"/>
                        <a:t>The company has approved the loan application.</a:t>
                      </a:r>
                    </a:p>
                  </a:txBody>
                  <a:tcPr/>
                </a:tc>
                <a:tc>
                  <a:txBody>
                    <a:bodyPr/>
                    <a:lstStyle/>
                    <a:p>
                      <a:endParaRPr lang="en-IN"/>
                    </a:p>
                    <a:p>
                      <a:pPr marL="285750" indent="-285750">
                        <a:buFont typeface="Arial" panose="020B0604020202020204" pitchFamily="34" charset="0"/>
                        <a:buChar char="•"/>
                      </a:pPr>
                      <a:r>
                        <a:rPr lang="en-IN"/>
                        <a:t>Either client cancelled the application sometime during approval.</a:t>
                      </a:r>
                    </a:p>
                    <a:p>
                      <a:pPr marL="285750" indent="-285750">
                        <a:buFont typeface="Arial" panose="020B0604020202020204" pitchFamily="34" charset="0"/>
                        <a:buChar char="•"/>
                      </a:pPr>
                      <a:r>
                        <a:rPr lang="en-IN"/>
                        <a:t>Client changed his/her mind about the loan.</a:t>
                      </a:r>
                    </a:p>
                    <a:p>
                      <a:pPr marL="285750" indent="-285750">
                        <a:buFont typeface="Arial" panose="020B0604020202020204" pitchFamily="34" charset="0"/>
                        <a:buChar char="•"/>
                      </a:pPr>
                      <a:r>
                        <a:rPr lang="en-IN"/>
                        <a:t>Due to higher risk.</a:t>
                      </a:r>
                    </a:p>
                  </a:txBody>
                  <a:tcPr/>
                </a:tc>
                <a:tc>
                  <a:txBody>
                    <a:bodyPr/>
                    <a:lstStyle/>
                    <a:p>
                      <a:endParaRPr lang="en-IN"/>
                    </a:p>
                    <a:p>
                      <a:pPr marL="285750" indent="-285750">
                        <a:buFont typeface="Arial" panose="020B0604020202020204" pitchFamily="34" charset="0"/>
                        <a:buChar char="•"/>
                      </a:pPr>
                      <a:r>
                        <a:rPr lang="en-IN"/>
                        <a:t>The company had rejected the loan (because the client does not meet their requirements).</a:t>
                      </a:r>
                    </a:p>
                  </a:txBody>
                  <a:tcPr/>
                </a:tc>
                <a:tc>
                  <a:txBody>
                    <a:bodyPr/>
                    <a:lstStyle/>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a:t>Loan has been cancelled by the client but on different stages of process.</a:t>
                      </a:r>
                    </a:p>
                  </a:txBody>
                  <a:tcPr/>
                </a:tc>
                <a:extLst>
                  <a:ext uri="{0D108BD9-81ED-4DB2-BD59-A6C34878D82A}">
                    <a16:rowId xmlns:a16="http://schemas.microsoft.com/office/drawing/2014/main" val="132017731"/>
                  </a:ext>
                </a:extLst>
              </a:tr>
            </a:tbl>
          </a:graphicData>
        </a:graphic>
      </p:graphicFrame>
    </p:spTree>
    <p:extLst>
      <p:ext uri="{BB962C8B-B14F-4D97-AF65-F5344CB8AC3E}">
        <p14:creationId xmlns:p14="http://schemas.microsoft.com/office/powerpoint/2010/main" val="70020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BFFDDC2-8FFB-3C99-7B80-1E614AB259D8}"/>
              </a:ext>
            </a:extLst>
          </p:cNvPr>
          <p:cNvGraphicFramePr>
            <a:graphicFrameLocks/>
          </p:cNvGraphicFramePr>
          <p:nvPr>
            <p:extLst>
              <p:ext uri="{D42A27DB-BD31-4B8C-83A1-F6EECF244321}">
                <p14:modId xmlns:p14="http://schemas.microsoft.com/office/powerpoint/2010/main" val="193340394"/>
              </p:ext>
            </p:extLst>
          </p:nvPr>
        </p:nvGraphicFramePr>
        <p:xfrm>
          <a:off x="2169459" y="206188"/>
          <a:ext cx="6257365" cy="322281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6D9303A-5A77-5621-454E-EAB8CCAEEDA8}"/>
              </a:ext>
            </a:extLst>
          </p:cNvPr>
          <p:cNvSpPr txBox="1"/>
          <p:nvPr/>
        </p:nvSpPr>
        <p:spPr>
          <a:xfrm>
            <a:off x="1246093" y="4195482"/>
            <a:ext cx="10533530" cy="1692771"/>
          </a:xfrm>
          <a:prstGeom prst="rect">
            <a:avLst/>
          </a:prstGeom>
          <a:noFill/>
        </p:spPr>
        <p:txBody>
          <a:bodyPr wrap="square" rtlCol="0">
            <a:spAutoFit/>
          </a:bodyPr>
          <a:lstStyle/>
          <a:p>
            <a:r>
              <a:rPr lang="en-IN" sz="2400" b="1" u="sng"/>
              <a:t>INTERPRETATION</a:t>
            </a:r>
            <a:r>
              <a:rPr lang="en-IN" sz="2400" b="1"/>
              <a:t>:</a:t>
            </a:r>
          </a:p>
          <a:p>
            <a:pPr marL="342900" indent="-342900">
              <a:buFont typeface="Arial" panose="020B0604020202020204" pitchFamily="34" charset="0"/>
              <a:buChar char="•"/>
            </a:pPr>
            <a:r>
              <a:rPr lang="en-IN" sz="2000"/>
              <a:t>For contract type ‘Cash loans’ is having higher number of credits than ‘Revolving loans’ contract type.</a:t>
            </a:r>
          </a:p>
          <a:p>
            <a:pPr marL="342900" indent="-342900">
              <a:buFont typeface="Arial" panose="020B0604020202020204" pitchFamily="34" charset="0"/>
              <a:buChar char="•"/>
            </a:pPr>
            <a:r>
              <a:rPr lang="en-IN" sz="2000"/>
              <a:t>For this also Femals are in lead for applying credits.</a:t>
            </a:r>
          </a:p>
          <a:p>
            <a:pPr marL="342900" indent="-342900">
              <a:buFont typeface="Arial" panose="020B0604020202020204" pitchFamily="34" charset="0"/>
              <a:buChar char="•"/>
            </a:pPr>
            <a:r>
              <a:rPr lang="en-IN" sz="2000"/>
              <a:t>For Target 1 males are almost negligble in ‘Revolving Loans’.</a:t>
            </a:r>
          </a:p>
        </p:txBody>
      </p:sp>
    </p:spTree>
    <p:extLst>
      <p:ext uri="{BB962C8B-B14F-4D97-AF65-F5344CB8AC3E}">
        <p14:creationId xmlns:p14="http://schemas.microsoft.com/office/powerpoint/2010/main" val="3651474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D240C0F-E3DF-0C79-01AA-E8BDB5B7400F}"/>
              </a:ext>
            </a:extLst>
          </p:cNvPr>
          <p:cNvGraphicFramePr>
            <a:graphicFrameLocks/>
          </p:cNvGraphicFramePr>
          <p:nvPr>
            <p:extLst>
              <p:ext uri="{D42A27DB-BD31-4B8C-83A1-F6EECF244321}">
                <p14:modId xmlns:p14="http://schemas.microsoft.com/office/powerpoint/2010/main" val="1031734495"/>
              </p:ext>
            </p:extLst>
          </p:nvPr>
        </p:nvGraphicFramePr>
        <p:xfrm>
          <a:off x="1065753" y="206188"/>
          <a:ext cx="8854440" cy="31466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D572D19-7C92-2084-1DE4-70942E5F3847}"/>
              </a:ext>
            </a:extLst>
          </p:cNvPr>
          <p:cNvSpPr txBox="1"/>
          <p:nvPr/>
        </p:nvSpPr>
        <p:spPr>
          <a:xfrm>
            <a:off x="1380563" y="3921948"/>
            <a:ext cx="10506637" cy="2308324"/>
          </a:xfrm>
          <a:prstGeom prst="rect">
            <a:avLst/>
          </a:prstGeom>
          <a:noFill/>
        </p:spPr>
        <p:txBody>
          <a:bodyPr wrap="square">
            <a:spAutoFit/>
          </a:bodyPr>
          <a:lstStyle/>
          <a:p>
            <a:r>
              <a:rPr lang="en-IN" sz="2400" b="1" u="sng"/>
              <a:t>INTERPRETATION:</a:t>
            </a:r>
            <a:r>
              <a:rPr lang="en-IN" sz="2000" b="1"/>
              <a:t> </a:t>
            </a:r>
          </a:p>
          <a:p>
            <a:pPr marL="342900" indent="-342900">
              <a:buFont typeface="Arial" panose="020B0604020202020204" pitchFamily="34" charset="0"/>
              <a:buChar char="•"/>
            </a:pPr>
            <a:r>
              <a:rPr lang="en-IN" sz="2000"/>
              <a:t>Clients which applied for credits are from the organisation type ‘Business Entity Type 3’ , Self Employed’ , ‘Other’ , ‘Medicine’ and ‘Government’.</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Less clients from industry type 8, type 6, type 10, religion and trade type 5, type 4.</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Same as Type 0 in the distribution of organization type.</a:t>
            </a:r>
          </a:p>
        </p:txBody>
      </p:sp>
    </p:spTree>
    <p:extLst>
      <p:ext uri="{BB962C8B-B14F-4D97-AF65-F5344CB8AC3E}">
        <p14:creationId xmlns:p14="http://schemas.microsoft.com/office/powerpoint/2010/main" val="8777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66165" y="1875188"/>
            <a:ext cx="6875524" cy="2387600"/>
          </a:xfrm>
        </p:spPr>
        <p:txBody>
          <a:bodyPr/>
          <a:lstStyle/>
          <a:p>
            <a:r>
              <a:rPr lang="en-US" sz="3600"/>
              <a:t>CATEGORICAL AND NUMERICAL BIVARIATE ANALYSIS W.R.T TO TARGET VARIABLE 0</a:t>
            </a:r>
            <a:endParaRPr lang="en-US" sz="3600" dirty="0"/>
          </a:p>
        </p:txBody>
      </p:sp>
    </p:spTree>
    <p:extLst>
      <p:ext uri="{BB962C8B-B14F-4D97-AF65-F5344CB8AC3E}">
        <p14:creationId xmlns:p14="http://schemas.microsoft.com/office/powerpoint/2010/main" val="888760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DDB09-CEAD-D9C6-9E57-93F169F76F62}"/>
              </a:ext>
            </a:extLst>
          </p:cNvPr>
          <p:cNvSpPr txBox="1"/>
          <p:nvPr/>
        </p:nvSpPr>
        <p:spPr>
          <a:xfrm>
            <a:off x="779930" y="2900083"/>
            <a:ext cx="11134164" cy="3539430"/>
          </a:xfrm>
          <a:prstGeom prst="rect">
            <a:avLst/>
          </a:prstGeom>
          <a:noFill/>
        </p:spPr>
        <p:txBody>
          <a:bodyPr wrap="square" rtlCol="0">
            <a:spAutoFit/>
          </a:bodyPr>
          <a:lstStyle/>
          <a:p>
            <a:r>
              <a:rPr lang="en-IN" sz="2400" b="1" u="sng"/>
              <a:t>INTERPRETATION:</a:t>
            </a:r>
          </a:p>
          <a:p>
            <a:pPr marL="342900" indent="-342900">
              <a:buFont typeface="Arial" panose="020B0604020202020204" pitchFamily="34" charset="0"/>
              <a:buChar char="•"/>
            </a:pPr>
            <a:r>
              <a:rPr lang="en-IN" sz="2000"/>
              <a:t>Clinets with all type of family statuses having academic degrees have very less outliers as compared to other types of educational status.</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Clients having Higher Education,Incomplete Higher Education,Lower Secondary Education and Secondary/Secondary Special have a high number of outliers.</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From the above chart , we can say that some of the clients having Higher Education tend to have the highest income compared to others.</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Some of the clients having Secondary/Secondary Special Education tend to have higher incomes.</a:t>
            </a:r>
          </a:p>
        </p:txBody>
      </p:sp>
      <p:graphicFrame>
        <p:nvGraphicFramePr>
          <p:cNvPr id="2" name="Chart 1">
            <a:extLst>
              <a:ext uri="{FF2B5EF4-FFF2-40B4-BE49-F238E27FC236}">
                <a16:creationId xmlns:a16="http://schemas.microsoft.com/office/drawing/2014/main" id="{240AD2E5-3361-6AB7-ABBF-D63BE919A26E}"/>
              </a:ext>
            </a:extLst>
          </p:cNvPr>
          <p:cNvGraphicFramePr>
            <a:graphicFrameLocks/>
          </p:cNvGraphicFramePr>
          <p:nvPr>
            <p:extLst>
              <p:ext uri="{D42A27DB-BD31-4B8C-83A1-F6EECF244321}">
                <p14:modId xmlns:p14="http://schemas.microsoft.com/office/powerpoint/2010/main" val="845717102"/>
              </p:ext>
            </p:extLst>
          </p:nvPr>
        </p:nvGraphicFramePr>
        <p:xfrm>
          <a:off x="1676400" y="152400"/>
          <a:ext cx="7448550" cy="29135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967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440DE-125E-8528-A12B-1AC3428E6B70}"/>
              </a:ext>
            </a:extLst>
          </p:cNvPr>
          <p:cNvSpPr txBox="1"/>
          <p:nvPr/>
        </p:nvSpPr>
        <p:spPr>
          <a:xfrm>
            <a:off x="1317811" y="3133904"/>
            <a:ext cx="10560424" cy="3816429"/>
          </a:xfrm>
          <a:prstGeom prst="rect">
            <a:avLst/>
          </a:prstGeom>
          <a:noFill/>
        </p:spPr>
        <p:txBody>
          <a:bodyPr wrap="square" rtlCol="0">
            <a:spAutoFit/>
          </a:bodyPr>
          <a:lstStyle/>
          <a:p>
            <a:r>
              <a:rPr lang="en-IN" sz="2400" b="1" u="sng"/>
              <a:t>INTERPRETATION:</a:t>
            </a:r>
          </a:p>
          <a:p>
            <a:pPr marL="342900" indent="-342900">
              <a:buFont typeface="Arial" panose="020B0604020202020204" pitchFamily="34" charset="0"/>
              <a:buChar char="•"/>
            </a:pPr>
            <a:r>
              <a:rPr lang="en-IN" sz="2000"/>
              <a:t>Clients with different education types except Academic degrees have a large number of outliers.</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Most of the population i.e. clients credit amount lie below 25%.</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Clients with an academic degree and who is a widow tend to take higher credit loan.</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Some of the clients with higher education, incomplete higher education, lower secondary education and secondary/secondary special education are more likely to take high amount of credit loans. </a:t>
            </a:r>
          </a:p>
          <a:p>
            <a:endParaRPr lang="en-IN"/>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B52779EB-E017-BCD6-9743-1635068A1A4A}"/>
                  </a:ext>
                </a:extLst>
              </p:cNvPr>
              <p:cNvGraphicFramePr/>
              <p:nvPr>
                <p:extLst>
                  <p:ext uri="{D42A27DB-BD31-4B8C-83A1-F6EECF244321}">
                    <p14:modId xmlns:p14="http://schemas.microsoft.com/office/powerpoint/2010/main" val="635716008"/>
                  </p:ext>
                </p:extLst>
              </p:nvPr>
            </p:nvGraphicFramePr>
            <p:xfrm>
              <a:off x="1532965" y="134471"/>
              <a:ext cx="8139952" cy="294490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B52779EB-E017-BCD6-9743-1635068A1A4A}"/>
                  </a:ext>
                </a:extLst>
              </p:cNvPr>
              <p:cNvPicPr>
                <a:picLocks noGrp="1" noRot="1" noChangeAspect="1" noMove="1" noResize="1" noEditPoints="1" noAdjustHandles="1" noChangeArrowheads="1" noChangeShapeType="1"/>
              </p:cNvPicPr>
              <p:nvPr/>
            </p:nvPicPr>
            <p:blipFill>
              <a:blip r:embed="rId3"/>
              <a:stretch>
                <a:fillRect/>
              </a:stretch>
            </p:blipFill>
            <p:spPr>
              <a:xfrm>
                <a:off x="1532965" y="134471"/>
                <a:ext cx="8139952" cy="2944905"/>
              </a:xfrm>
              <a:prstGeom prst="rect">
                <a:avLst/>
              </a:prstGeom>
            </p:spPr>
          </p:pic>
        </mc:Fallback>
      </mc:AlternateContent>
      <p:sp>
        <p:nvSpPr>
          <p:cNvPr id="7" name="TextBox 6">
            <a:extLst>
              <a:ext uri="{FF2B5EF4-FFF2-40B4-BE49-F238E27FC236}">
                <a16:creationId xmlns:a16="http://schemas.microsoft.com/office/drawing/2014/main" id="{94624E2A-682F-05C9-EF4E-61D4CF95F65F}"/>
              </a:ext>
            </a:extLst>
          </p:cNvPr>
          <p:cNvSpPr txBox="1"/>
          <p:nvPr/>
        </p:nvSpPr>
        <p:spPr>
          <a:xfrm>
            <a:off x="2133600" y="142546"/>
            <a:ext cx="609600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baseline="0">
                <a:solidFill>
                  <a:srgbClr val="595959"/>
                </a:solidFill>
                <a:effectLst/>
                <a:latin typeface="Tenorite" panose="00000500000000000000" pitchFamily="2" charset="0"/>
                <a:ea typeface="Calibri" panose="020F0502020204030204" pitchFamily="34" charset="0"/>
                <a:cs typeface="Calibri" panose="020F0502020204030204" pitchFamily="34" charset="0"/>
              </a:rPr>
              <a:t>Distribution of Credit as per Educational Status</a:t>
            </a:r>
            <a:endParaRPr lang="en-IN">
              <a:effectLst/>
            </a:endParaRPr>
          </a:p>
        </p:txBody>
      </p:sp>
    </p:spTree>
    <p:extLst>
      <p:ext uri="{BB962C8B-B14F-4D97-AF65-F5344CB8AC3E}">
        <p14:creationId xmlns:p14="http://schemas.microsoft.com/office/powerpoint/2010/main" val="399552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84788" y="1893118"/>
            <a:ext cx="6245912" cy="2387600"/>
          </a:xfrm>
        </p:spPr>
        <p:txBody>
          <a:bodyPr/>
          <a:lstStyle/>
          <a:p>
            <a:r>
              <a:rPr lang="en-US" sz="3600"/>
              <a:t>CATEGORICAL AND NUMERICAL BIVARIATE ANALYSIS W.R.T TO TARGET VARIABLE 1</a:t>
            </a:r>
            <a:endParaRPr lang="en-US" sz="3600" dirty="0"/>
          </a:p>
        </p:txBody>
      </p:sp>
    </p:spTree>
    <p:extLst>
      <p:ext uri="{BB962C8B-B14F-4D97-AF65-F5344CB8AC3E}">
        <p14:creationId xmlns:p14="http://schemas.microsoft.com/office/powerpoint/2010/main" val="125351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9CC4B2-0A3E-2527-B96B-131C4FA9A119}"/>
              </a:ext>
            </a:extLst>
          </p:cNvPr>
          <p:cNvSpPr txBox="1"/>
          <p:nvPr/>
        </p:nvSpPr>
        <p:spPr>
          <a:xfrm>
            <a:off x="645459" y="4020671"/>
            <a:ext cx="11098306" cy="1384995"/>
          </a:xfrm>
          <a:prstGeom prst="rect">
            <a:avLst/>
          </a:prstGeom>
          <a:noFill/>
        </p:spPr>
        <p:txBody>
          <a:bodyPr wrap="square" rtlCol="0">
            <a:spAutoFit/>
          </a:bodyPr>
          <a:lstStyle/>
          <a:p>
            <a:r>
              <a:rPr lang="en-IN" sz="2400" b="1" u="sng"/>
              <a:t>INTERPRETATION:</a:t>
            </a:r>
          </a:p>
          <a:p>
            <a:pPr marL="342900" indent="-342900">
              <a:buFont typeface="Arial" panose="020B0604020202020204" pitchFamily="34" charset="0"/>
              <a:buChar char="•"/>
            </a:pPr>
            <a:r>
              <a:rPr lang="en-IN" sz="2000"/>
              <a:t>The income amount of married clients with an academic degree is more as compared to others.</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Clients who default have relatively less income as compared to non-defaulters</a:t>
            </a:r>
            <a:r>
              <a:rPr lang="en-IN"/>
              <a:t>.</a:t>
            </a:r>
          </a:p>
        </p:txBody>
      </p:sp>
      <p:graphicFrame>
        <p:nvGraphicFramePr>
          <p:cNvPr id="8" name="Chart 7">
            <a:extLst>
              <a:ext uri="{FF2B5EF4-FFF2-40B4-BE49-F238E27FC236}">
                <a16:creationId xmlns:a16="http://schemas.microsoft.com/office/drawing/2014/main" id="{C1C9EC3C-BA4F-C835-C20B-E48B13C41379}"/>
              </a:ext>
            </a:extLst>
          </p:cNvPr>
          <p:cNvGraphicFramePr>
            <a:graphicFrameLocks/>
          </p:cNvGraphicFramePr>
          <p:nvPr>
            <p:extLst>
              <p:ext uri="{D42A27DB-BD31-4B8C-83A1-F6EECF244321}">
                <p14:modId xmlns:p14="http://schemas.microsoft.com/office/powerpoint/2010/main" val="301014163"/>
              </p:ext>
            </p:extLst>
          </p:nvPr>
        </p:nvGraphicFramePr>
        <p:xfrm>
          <a:off x="1882588" y="152401"/>
          <a:ext cx="7243483" cy="3455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7703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37CC3-8224-7E8D-5490-84977644497B}"/>
              </a:ext>
            </a:extLst>
          </p:cNvPr>
          <p:cNvSpPr txBox="1"/>
          <p:nvPr/>
        </p:nvSpPr>
        <p:spPr>
          <a:xfrm>
            <a:off x="887506" y="3711388"/>
            <a:ext cx="10981765" cy="2000548"/>
          </a:xfrm>
          <a:prstGeom prst="rect">
            <a:avLst/>
          </a:prstGeom>
          <a:noFill/>
        </p:spPr>
        <p:txBody>
          <a:bodyPr wrap="square" rtlCol="0">
            <a:spAutoFit/>
          </a:bodyPr>
          <a:lstStyle/>
          <a:p>
            <a:r>
              <a:rPr lang="en-IN" sz="2400" b="1" u="sng"/>
              <a:t>INTERPRETATION:</a:t>
            </a:r>
          </a:p>
          <a:p>
            <a:pPr marL="285750" indent="-285750">
              <a:buFont typeface="Arial" panose="020B0604020202020204" pitchFamily="34" charset="0"/>
              <a:buChar char="•"/>
            </a:pPr>
            <a:r>
              <a:rPr lang="en-IN" sz="2000"/>
              <a:t>Married client with academic degrees applied for a higher credit loan and doesn’t have outliers.</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Some of the clients with higher education ,incomplete higher education, lower secondary education and secondary/secondary special education are more likely to take higher credit loans.</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21C5CC3-666F-2BF7-7961-B1FCCB9C39D5}"/>
                  </a:ext>
                </a:extLst>
              </p:cNvPr>
              <p:cNvGraphicFramePr/>
              <p:nvPr>
                <p:extLst>
                  <p:ext uri="{D42A27DB-BD31-4B8C-83A1-F6EECF244321}">
                    <p14:modId xmlns:p14="http://schemas.microsoft.com/office/powerpoint/2010/main" val="1325503709"/>
                  </p:ext>
                </p:extLst>
              </p:nvPr>
            </p:nvGraphicFramePr>
            <p:xfrm>
              <a:off x="2364666" y="125506"/>
              <a:ext cx="6225540" cy="330349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921C5CC3-666F-2BF7-7961-B1FCCB9C39D5}"/>
                  </a:ext>
                </a:extLst>
              </p:cNvPr>
              <p:cNvPicPr>
                <a:picLocks noGrp="1" noRot="1" noChangeAspect="1" noMove="1" noResize="1" noEditPoints="1" noAdjustHandles="1" noChangeArrowheads="1" noChangeShapeType="1"/>
              </p:cNvPicPr>
              <p:nvPr/>
            </p:nvPicPr>
            <p:blipFill>
              <a:blip r:embed="rId3"/>
              <a:stretch>
                <a:fillRect/>
              </a:stretch>
            </p:blipFill>
            <p:spPr>
              <a:xfrm>
                <a:off x="2364666" y="125506"/>
                <a:ext cx="6225540" cy="3303494"/>
              </a:xfrm>
              <a:prstGeom prst="rect">
                <a:avLst/>
              </a:prstGeom>
            </p:spPr>
          </p:pic>
        </mc:Fallback>
      </mc:AlternateContent>
    </p:spTree>
    <p:extLst>
      <p:ext uri="{BB962C8B-B14F-4D97-AF65-F5344CB8AC3E}">
        <p14:creationId xmlns:p14="http://schemas.microsoft.com/office/powerpoint/2010/main" val="5152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07AB-DBC6-DDCB-9B85-B7E8B49592A4}"/>
              </a:ext>
            </a:extLst>
          </p:cNvPr>
          <p:cNvSpPr>
            <a:spLocks noGrp="1"/>
          </p:cNvSpPr>
          <p:nvPr>
            <p:ph type="ctrTitle"/>
          </p:nvPr>
        </p:nvSpPr>
        <p:spPr>
          <a:xfrm>
            <a:off x="468247" y="1453847"/>
            <a:ext cx="6245912" cy="2387600"/>
          </a:xfrm>
        </p:spPr>
        <p:txBody>
          <a:bodyPr/>
          <a:lstStyle/>
          <a:p>
            <a:r>
              <a:rPr lang="en-IN" sz="3600"/>
              <a:t>CORRELATION BETWEEN TARGET VARIABLES</a:t>
            </a:r>
          </a:p>
        </p:txBody>
      </p:sp>
    </p:spTree>
    <p:extLst>
      <p:ext uri="{BB962C8B-B14F-4D97-AF65-F5344CB8AC3E}">
        <p14:creationId xmlns:p14="http://schemas.microsoft.com/office/powerpoint/2010/main" val="27912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8E60D-38F2-3879-3FAD-DE28BF923C3A}"/>
              </a:ext>
            </a:extLst>
          </p:cNvPr>
          <p:cNvSpPr txBox="1"/>
          <p:nvPr/>
        </p:nvSpPr>
        <p:spPr>
          <a:xfrm>
            <a:off x="2680447" y="286871"/>
            <a:ext cx="5405718" cy="646331"/>
          </a:xfrm>
          <a:prstGeom prst="rect">
            <a:avLst/>
          </a:prstGeom>
          <a:noFill/>
        </p:spPr>
        <p:txBody>
          <a:bodyPr wrap="square" rtlCol="0">
            <a:spAutoFit/>
          </a:bodyPr>
          <a:lstStyle/>
          <a:p>
            <a:r>
              <a:rPr lang="en-IN" sz="2400"/>
              <a:t>               </a:t>
            </a:r>
            <a:r>
              <a:rPr lang="en-IN" sz="3600" b="1"/>
              <a:t>FOR TARGET 0</a:t>
            </a:r>
          </a:p>
        </p:txBody>
      </p:sp>
      <p:pic>
        <p:nvPicPr>
          <p:cNvPr id="8" name="Picture 7">
            <a:extLst>
              <a:ext uri="{FF2B5EF4-FFF2-40B4-BE49-F238E27FC236}">
                <a16:creationId xmlns:a16="http://schemas.microsoft.com/office/drawing/2014/main" id="{790E1A19-310C-F54B-C35D-28BA3FBC7485}"/>
              </a:ext>
            </a:extLst>
          </p:cNvPr>
          <p:cNvPicPr>
            <a:picLocks noChangeAspect="1"/>
          </p:cNvPicPr>
          <p:nvPr/>
        </p:nvPicPr>
        <p:blipFill rotWithShape="1">
          <a:blip r:embed="rId2"/>
          <a:srcRect l="1912" t="29673" r="23897" b="32157"/>
          <a:stretch/>
        </p:blipFill>
        <p:spPr>
          <a:xfrm>
            <a:off x="1192305" y="1532964"/>
            <a:ext cx="9045389" cy="3792071"/>
          </a:xfrm>
          <a:prstGeom prst="rect">
            <a:avLst/>
          </a:prstGeom>
          <a:ln w="57150">
            <a:solidFill>
              <a:schemeClr val="accent1">
                <a:lumMod val="75000"/>
              </a:schemeClr>
            </a:solidFill>
          </a:ln>
        </p:spPr>
      </p:pic>
    </p:spTree>
    <p:extLst>
      <p:ext uri="{BB962C8B-B14F-4D97-AF65-F5344CB8AC3E}">
        <p14:creationId xmlns:p14="http://schemas.microsoft.com/office/powerpoint/2010/main" val="148515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DESCRIPTION</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97224" y="2626659"/>
            <a:ext cx="11613776" cy="3462992"/>
          </a:xfrm>
        </p:spPr>
        <p:txBody>
          <a:bodyPr vert="horz" lIns="91440" tIns="45720" rIns="91440" bIns="45720" rtlCol="0" anchor="t">
            <a:normAutofit fontScale="92500" lnSpcReduction="10000"/>
          </a:bodyPr>
          <a:lstStyle/>
          <a:p>
            <a:r>
              <a:rPr lang="en-US" b="0" i="0">
                <a:effectLst/>
                <a:latin typeface="Inter"/>
              </a:rPr>
              <a:t>In this case study, apart from applying the techniques learnt in the earlier modules we will also develop a basic understanding of risk analytics in banking and financial services and understand how data is used to curb the risk of losing money while lending to coustomers.</a:t>
            </a:r>
          </a:p>
          <a:p>
            <a:r>
              <a:rPr lang="en-US" b="0" i="0">
                <a:effectLst/>
                <a:latin typeface="Inter"/>
              </a:rPr>
              <a:t>Risk analysis is a multi-step process aimed at mitigating the impact of risks on business operations. Leaders from different industries use risk analysis to ensure that all aspects of the business are protected from potential threats. Performing regular risk analysis also minimizes the vulnerability of the business to unexpected events.</a:t>
            </a:r>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05E1F-79C0-AF25-EEB4-AE70DA44183A}"/>
              </a:ext>
            </a:extLst>
          </p:cNvPr>
          <p:cNvSpPr txBox="1"/>
          <p:nvPr/>
        </p:nvSpPr>
        <p:spPr>
          <a:xfrm>
            <a:off x="1138518" y="376518"/>
            <a:ext cx="9027458" cy="5632311"/>
          </a:xfrm>
          <a:prstGeom prst="rect">
            <a:avLst/>
          </a:prstGeom>
          <a:noFill/>
        </p:spPr>
        <p:txBody>
          <a:bodyPr wrap="square" rtlCol="0">
            <a:spAutoFit/>
          </a:bodyPr>
          <a:lstStyle/>
          <a:p>
            <a:r>
              <a:rPr lang="en-IN" sz="2400" b="1" u="sng"/>
              <a:t>INTERPRETATION:</a:t>
            </a:r>
          </a:p>
          <a:p>
            <a:endParaRPr lang="en-IN"/>
          </a:p>
          <a:p>
            <a:pPr marL="342900" indent="-342900">
              <a:buFont typeface="Arial" panose="020B0604020202020204" pitchFamily="34" charset="0"/>
              <a:buChar char="•"/>
            </a:pPr>
            <a:r>
              <a:rPr lang="en-IN" sz="2000"/>
              <a:t>Credit amount is inversely proportional to the date of birth, which means credit amount is higher for low age group and vice-versa.</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Credit amount is inversely proportional to the number of children client have, means credit amount is higher for less children count client have and vice-versa.</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Income amount is inversely proportional to the number of children client have, means more income for less children client have and vice-versa.</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Less children client are in densely populated area.</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Credit amount is higher for densely populated area.</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The income is also higher in densely populated area.</a:t>
            </a:r>
          </a:p>
          <a:p>
            <a:endParaRPr lang="en-IN"/>
          </a:p>
        </p:txBody>
      </p:sp>
    </p:spTree>
    <p:extLst>
      <p:ext uri="{BB962C8B-B14F-4D97-AF65-F5344CB8AC3E}">
        <p14:creationId xmlns:p14="http://schemas.microsoft.com/office/powerpoint/2010/main" val="1717539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717A79E-3CAE-B37C-89D2-FF1D9E7D104C}"/>
              </a:ext>
            </a:extLst>
          </p:cNvPr>
          <p:cNvSpPr txBox="1"/>
          <p:nvPr/>
        </p:nvSpPr>
        <p:spPr>
          <a:xfrm>
            <a:off x="3424518" y="214264"/>
            <a:ext cx="7028329" cy="646331"/>
          </a:xfrm>
          <a:prstGeom prst="rect">
            <a:avLst/>
          </a:prstGeom>
          <a:noFill/>
        </p:spPr>
        <p:txBody>
          <a:bodyPr wrap="square">
            <a:spAutoFit/>
          </a:bodyPr>
          <a:lstStyle/>
          <a:p>
            <a:r>
              <a:rPr lang="en-IN" sz="3600" b="1"/>
              <a:t>FOR TARGET 1</a:t>
            </a:r>
            <a:endParaRPr lang="en-IN" sz="3600"/>
          </a:p>
        </p:txBody>
      </p:sp>
      <p:pic>
        <p:nvPicPr>
          <p:cNvPr id="11" name="Picture 10">
            <a:extLst>
              <a:ext uri="{FF2B5EF4-FFF2-40B4-BE49-F238E27FC236}">
                <a16:creationId xmlns:a16="http://schemas.microsoft.com/office/drawing/2014/main" id="{317974E3-7C01-F31B-D87B-3D5FA4CCD6F6}"/>
              </a:ext>
            </a:extLst>
          </p:cNvPr>
          <p:cNvPicPr>
            <a:picLocks noChangeAspect="1"/>
          </p:cNvPicPr>
          <p:nvPr/>
        </p:nvPicPr>
        <p:blipFill rotWithShape="1">
          <a:blip r:embed="rId2"/>
          <a:srcRect l="1985" t="32222" r="23971" b="28790"/>
          <a:stretch/>
        </p:blipFill>
        <p:spPr>
          <a:xfrm>
            <a:off x="1075765" y="1676399"/>
            <a:ext cx="9027460" cy="3343836"/>
          </a:xfrm>
          <a:prstGeom prst="rect">
            <a:avLst/>
          </a:prstGeom>
          <a:ln w="38100">
            <a:solidFill>
              <a:schemeClr val="accent1">
                <a:lumMod val="75000"/>
              </a:schemeClr>
            </a:solidFill>
          </a:ln>
        </p:spPr>
      </p:pic>
    </p:spTree>
    <p:extLst>
      <p:ext uri="{BB962C8B-B14F-4D97-AF65-F5344CB8AC3E}">
        <p14:creationId xmlns:p14="http://schemas.microsoft.com/office/powerpoint/2010/main" val="4210757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3FF88-7892-73F3-59CB-5B453932D510}"/>
              </a:ext>
            </a:extLst>
          </p:cNvPr>
          <p:cNvSpPr txBox="1"/>
          <p:nvPr/>
        </p:nvSpPr>
        <p:spPr>
          <a:xfrm>
            <a:off x="779929" y="412376"/>
            <a:ext cx="9744636" cy="2339102"/>
          </a:xfrm>
          <a:prstGeom prst="rect">
            <a:avLst/>
          </a:prstGeom>
          <a:noFill/>
        </p:spPr>
        <p:txBody>
          <a:bodyPr wrap="square" rtlCol="0">
            <a:spAutoFit/>
          </a:bodyPr>
          <a:lstStyle/>
          <a:p>
            <a:r>
              <a:rPr lang="en-IN" sz="2800" b="1"/>
              <a:t>INTERPRETATION:</a:t>
            </a:r>
          </a:p>
          <a:p>
            <a:endParaRPr lang="en-IN"/>
          </a:p>
          <a:p>
            <a:pPr marL="285750" indent="-285750">
              <a:buFont typeface="Arial" panose="020B0604020202020204" pitchFamily="34" charset="0"/>
              <a:buChar char="•"/>
            </a:pPr>
            <a:r>
              <a:rPr lang="en-IN" sz="2000"/>
              <a:t>The clients permanent address does not match contact address are having less children and vice-versa</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The clients permanent address does not work address are having less children and vice-versa</a:t>
            </a:r>
            <a:r>
              <a:rPr lang="en-IN"/>
              <a:t>.</a:t>
            </a:r>
          </a:p>
        </p:txBody>
      </p:sp>
    </p:spTree>
    <p:extLst>
      <p:ext uri="{BB962C8B-B14F-4D97-AF65-F5344CB8AC3E}">
        <p14:creationId xmlns:p14="http://schemas.microsoft.com/office/powerpoint/2010/main" val="2727812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84033" y="215154"/>
            <a:ext cx="9779183" cy="657693"/>
          </a:xfrm>
        </p:spPr>
        <p:txBody>
          <a:bodyPr/>
          <a:lstStyle/>
          <a:p>
            <a:r>
              <a:rPr lang="en-US" dirty="0"/>
              <a:t>Areas of focus</a:t>
            </a:r>
          </a:p>
        </p:txBody>
      </p:sp>
      <p:sp>
        <p:nvSpPr>
          <p:cNvPr id="18" name="TextBox 17">
            <a:extLst>
              <a:ext uri="{FF2B5EF4-FFF2-40B4-BE49-F238E27FC236}">
                <a16:creationId xmlns:a16="http://schemas.microsoft.com/office/drawing/2014/main" id="{C6DC5017-426C-3C8A-7548-9439895201ED}"/>
              </a:ext>
            </a:extLst>
          </p:cNvPr>
          <p:cNvSpPr txBox="1"/>
          <p:nvPr/>
        </p:nvSpPr>
        <p:spPr>
          <a:xfrm>
            <a:off x="672353" y="1039907"/>
            <a:ext cx="10183906" cy="3693319"/>
          </a:xfrm>
          <a:prstGeom prst="rect">
            <a:avLst/>
          </a:prstGeom>
          <a:noFill/>
        </p:spPr>
        <p:txBody>
          <a:bodyPr wrap="square" rtlCol="0">
            <a:spAutoFit/>
          </a:bodyPr>
          <a:lstStyle/>
          <a:p>
            <a:pPr marL="342900" indent="-342900">
              <a:buFont typeface="Arial" panose="020B0604020202020204" pitchFamily="34" charset="0"/>
              <a:buChar char="•"/>
            </a:pPr>
            <a:r>
              <a:rPr lang="en-IN" sz="2400"/>
              <a:t>Banks should focus more on contract type ‘Student’ , ‘Pensioner’ and ‘Businessman’ with housing type and other than co-op apartment’ for successful payments</a:t>
            </a:r>
          </a:p>
          <a:p>
            <a:pPr marL="342900" indent="-342900">
              <a:buFont typeface="Arial" panose="020B0604020202020204" pitchFamily="34" charset="0"/>
              <a:buChar char="•"/>
            </a:pPr>
            <a:endParaRPr lang="en-IN" sz="2400"/>
          </a:p>
          <a:p>
            <a:pPr marL="342900" indent="-342900">
              <a:buFont typeface="Arial" panose="020B0604020202020204" pitchFamily="34" charset="0"/>
              <a:buChar char="•"/>
            </a:pPr>
            <a:r>
              <a:rPr lang="en-IN" sz="2400"/>
              <a:t>Banks should focus less on income type ‘working’ as they are having most number of unsuccessfull payments.</a:t>
            </a:r>
          </a:p>
          <a:p>
            <a:pPr marL="342900" indent="-342900">
              <a:buFont typeface="Arial" panose="020B0604020202020204" pitchFamily="34" charset="0"/>
              <a:buChar char="•"/>
            </a:pPr>
            <a:endParaRPr lang="en-IN" sz="2400"/>
          </a:p>
          <a:p>
            <a:pPr marL="342900" indent="-342900">
              <a:buFont typeface="Arial" panose="020B0604020202020204" pitchFamily="34" charset="0"/>
              <a:buChar char="•"/>
            </a:pPr>
            <a:r>
              <a:rPr lang="en-IN" sz="2400"/>
              <a:t>Get as much as clients from housing type ‘With Parents’ as they are having least number of unsuccessfull payments.</a:t>
            </a:r>
          </a:p>
          <a:p>
            <a:endParaRPr lang="en-IN"/>
          </a:p>
        </p:txBody>
      </p:sp>
    </p:spTree>
    <p:extLst>
      <p:ext uri="{BB962C8B-B14F-4D97-AF65-F5344CB8AC3E}">
        <p14:creationId xmlns:p14="http://schemas.microsoft.com/office/powerpoint/2010/main" val="256311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033023" y="1140292"/>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t>Rashi Tiwari</a:t>
            </a:r>
          </a:p>
          <a:p>
            <a:r>
              <a:rPr lang="en-US"/>
              <a:t>tiwarirashi322@gmail.com</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APPROACH</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538842" y="2605542"/>
            <a:ext cx="11034033" cy="3436483"/>
          </a:xfrm>
        </p:spPr>
        <p:txBody>
          <a:bodyPr vert="horz" lIns="91440" tIns="45720" rIns="91440" bIns="45720" rtlCol="0" anchor="t">
            <a:normAutofit/>
          </a:bodyPr>
          <a:lstStyle/>
          <a:p>
            <a:r>
              <a:rPr lang="en-US"/>
              <a:t>I have analyzed the database carefully. Observed all the tables,columns, rows. Afterwards check all the content carefully. Then one by one. I have executed queries according to the questions asked.In this project I have learned a lot of new things like how to check data imbalance, how to find correlation between variables, finding outliers, visualizing data and many more.</a:t>
            </a:r>
            <a:endParaRPr lang="en-US" dirty="0"/>
          </a:p>
        </p:txBody>
      </p:sp>
    </p:spTree>
    <p:extLst>
      <p:ext uri="{BB962C8B-B14F-4D97-AF65-F5344CB8AC3E}">
        <p14:creationId xmlns:p14="http://schemas.microsoft.com/office/powerpoint/2010/main" val="55283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TECH STACK USED</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a:t>Microsoft Excel 2019(Version 2210 Build</a:t>
            </a:r>
          </a:p>
          <a:p>
            <a:r>
              <a:rPr lang="en-US" sz="2800"/>
              <a:t>16.0.15726.20188) and</a:t>
            </a:r>
          </a:p>
          <a:p>
            <a:r>
              <a:rPr lang="en-US" sz="2800"/>
              <a:t>Microsoft Powerpoint 2019 (Version 2210 Build 16.0.15726.20188).</a:t>
            </a:r>
            <a:endParaRPr lang="en-US" sz="2800"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4659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INSIGHTS</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61950" y="2653167"/>
            <a:ext cx="11449050" cy="4004808"/>
          </a:xfrm>
        </p:spPr>
        <p:txBody>
          <a:bodyPr vert="horz" lIns="91440" tIns="45720" rIns="91440" bIns="45720" rtlCol="0" anchor="t">
            <a:normAutofit fontScale="70000" lnSpcReduction="20000"/>
          </a:bodyPr>
          <a:lstStyle/>
          <a:p>
            <a:r>
              <a:rPr lang="en-US" sz="3300"/>
              <a:t>In the above assignment I have used Microsoft Excel to derive the conclusions needed. Firstly I assessed the data rendered by the Trainity team and discovered how to visualise the data ,after that I ran various Excel formulas Including Pivot Table(Microsoft Excel’s most amazing function) to acquire insights and understanding of how to handle real time case study through this assignment. I extracted several insights from the data set including outliers,correlation,data imbalance. While working on this assignment I discovered how to use formulas,how to visulazie data and so on.</a:t>
            </a:r>
          </a:p>
        </p:txBody>
      </p:sp>
    </p:spTree>
    <p:extLst>
      <p:ext uri="{BB962C8B-B14F-4D97-AF65-F5344CB8AC3E}">
        <p14:creationId xmlns:p14="http://schemas.microsoft.com/office/powerpoint/2010/main" val="127727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188-1C48-CD13-B541-5A0ED8B2F104}"/>
              </a:ext>
            </a:extLst>
          </p:cNvPr>
          <p:cNvSpPr>
            <a:spLocks noGrp="1"/>
          </p:cNvSpPr>
          <p:nvPr>
            <p:ph type="ctrTitle"/>
          </p:nvPr>
        </p:nvSpPr>
        <p:spPr/>
        <p:txBody>
          <a:bodyPr/>
          <a:lstStyle/>
          <a:p>
            <a:r>
              <a:rPr lang="en-IN"/>
              <a:t>RESULTS</a:t>
            </a:r>
          </a:p>
        </p:txBody>
      </p:sp>
    </p:spTree>
    <p:extLst>
      <p:ext uri="{BB962C8B-B14F-4D97-AF65-F5344CB8AC3E}">
        <p14:creationId xmlns:p14="http://schemas.microsoft.com/office/powerpoint/2010/main" val="337387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C2DE8E-00C4-5742-3E53-731A0643BA5D}"/>
              </a:ext>
            </a:extLst>
          </p:cNvPr>
          <p:cNvSpPr txBox="1"/>
          <p:nvPr/>
        </p:nvSpPr>
        <p:spPr>
          <a:xfrm>
            <a:off x="2537012" y="116542"/>
            <a:ext cx="5719482" cy="523220"/>
          </a:xfrm>
          <a:prstGeom prst="rect">
            <a:avLst/>
          </a:prstGeom>
          <a:noFill/>
        </p:spPr>
        <p:txBody>
          <a:bodyPr wrap="square" rtlCol="0">
            <a:spAutoFit/>
          </a:bodyPr>
          <a:lstStyle/>
          <a:p>
            <a:pPr algn="ctr"/>
            <a:r>
              <a:rPr lang="en-IN" sz="2800" b="1"/>
              <a:t>DATA REGARDING MISSING VALUES</a:t>
            </a:r>
          </a:p>
        </p:txBody>
      </p:sp>
      <p:sp>
        <p:nvSpPr>
          <p:cNvPr id="9" name="TextBox 8">
            <a:extLst>
              <a:ext uri="{FF2B5EF4-FFF2-40B4-BE49-F238E27FC236}">
                <a16:creationId xmlns:a16="http://schemas.microsoft.com/office/drawing/2014/main" id="{FC5B4ED0-EADC-E751-5EE5-D58765019D24}"/>
              </a:ext>
            </a:extLst>
          </p:cNvPr>
          <p:cNvSpPr txBox="1"/>
          <p:nvPr/>
        </p:nvSpPr>
        <p:spPr>
          <a:xfrm>
            <a:off x="1183340" y="4578895"/>
            <a:ext cx="9448802" cy="1384995"/>
          </a:xfrm>
          <a:prstGeom prst="rect">
            <a:avLst/>
          </a:prstGeom>
          <a:noFill/>
        </p:spPr>
        <p:txBody>
          <a:bodyPr wrap="square" rtlCol="0">
            <a:spAutoFit/>
          </a:bodyPr>
          <a:lstStyle/>
          <a:p>
            <a:r>
              <a:rPr lang="en-IN" sz="2400" b="1" u="sng"/>
              <a:t>INTERPRETATION: </a:t>
            </a:r>
          </a:p>
          <a:p>
            <a:r>
              <a:rPr lang="en-IN" sz="2000"/>
              <a:t>The above graph depicits the name of coloumns having high number of missing values.As we can see that nonlivingapartments_medi is having the highest number of missing values followed by livingapartments_avg and so on. </a:t>
            </a:r>
          </a:p>
        </p:txBody>
      </p:sp>
      <p:graphicFrame>
        <p:nvGraphicFramePr>
          <p:cNvPr id="5" name="Chart 4">
            <a:extLst>
              <a:ext uri="{FF2B5EF4-FFF2-40B4-BE49-F238E27FC236}">
                <a16:creationId xmlns:a16="http://schemas.microsoft.com/office/drawing/2014/main" id="{758A9B28-4419-BBCC-E26C-34E1C7869599}"/>
              </a:ext>
            </a:extLst>
          </p:cNvPr>
          <p:cNvGraphicFramePr>
            <a:graphicFrameLocks/>
          </p:cNvGraphicFramePr>
          <p:nvPr>
            <p:extLst>
              <p:ext uri="{D42A27DB-BD31-4B8C-83A1-F6EECF244321}">
                <p14:modId xmlns:p14="http://schemas.microsoft.com/office/powerpoint/2010/main" val="430527886"/>
              </p:ext>
            </p:extLst>
          </p:nvPr>
        </p:nvGraphicFramePr>
        <p:xfrm>
          <a:off x="1188720" y="744071"/>
          <a:ext cx="8900160" cy="3739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76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DBB82C-0384-4F1F-7F59-1E44E2FBDBB6}"/>
              </a:ext>
            </a:extLst>
          </p:cNvPr>
          <p:cNvSpPr txBox="1"/>
          <p:nvPr/>
        </p:nvSpPr>
        <p:spPr>
          <a:xfrm>
            <a:off x="3343834" y="171065"/>
            <a:ext cx="6096000" cy="584775"/>
          </a:xfrm>
          <a:prstGeom prst="rect">
            <a:avLst/>
          </a:prstGeom>
          <a:noFill/>
        </p:spPr>
        <p:txBody>
          <a:bodyPr wrap="square">
            <a:spAutoFit/>
          </a:bodyPr>
          <a:lstStyle/>
          <a:p>
            <a:r>
              <a:rPr lang="en-IN" sz="3200"/>
              <a:t>IDENTIFING OUTLIERS</a:t>
            </a:r>
          </a:p>
        </p:txBody>
      </p:sp>
      <p:pic>
        <p:nvPicPr>
          <p:cNvPr id="9" name="Picture 8">
            <a:extLst>
              <a:ext uri="{FF2B5EF4-FFF2-40B4-BE49-F238E27FC236}">
                <a16:creationId xmlns:a16="http://schemas.microsoft.com/office/drawing/2014/main" id="{C0AE9742-7B20-B799-1BA9-C4E9DD123650}"/>
              </a:ext>
            </a:extLst>
          </p:cNvPr>
          <p:cNvPicPr>
            <a:picLocks noChangeAspect="1"/>
          </p:cNvPicPr>
          <p:nvPr/>
        </p:nvPicPr>
        <p:blipFill rotWithShape="1">
          <a:blip r:embed="rId2"/>
          <a:srcRect l="1912" t="43342" r="22206" b="32908"/>
          <a:stretch/>
        </p:blipFill>
        <p:spPr>
          <a:xfrm>
            <a:off x="1147483" y="1393139"/>
            <a:ext cx="9251576" cy="1855693"/>
          </a:xfrm>
          <a:prstGeom prst="rect">
            <a:avLst/>
          </a:prstGeom>
          <a:solidFill>
            <a:schemeClr val="accent1">
              <a:lumMod val="60000"/>
              <a:lumOff val="40000"/>
            </a:schemeClr>
          </a:solidFill>
          <a:ln>
            <a:solidFill>
              <a:schemeClr val="tx2">
                <a:lumMod val="75000"/>
              </a:schemeClr>
            </a:solidFill>
          </a:ln>
        </p:spPr>
      </p:pic>
      <p:sp>
        <p:nvSpPr>
          <p:cNvPr id="10" name="TextBox 9">
            <a:extLst>
              <a:ext uri="{FF2B5EF4-FFF2-40B4-BE49-F238E27FC236}">
                <a16:creationId xmlns:a16="http://schemas.microsoft.com/office/drawing/2014/main" id="{870AC0BF-8516-D703-2480-346CE38ECE99}"/>
              </a:ext>
            </a:extLst>
          </p:cNvPr>
          <p:cNvSpPr txBox="1"/>
          <p:nvPr/>
        </p:nvSpPr>
        <p:spPr>
          <a:xfrm>
            <a:off x="1147483" y="3609169"/>
            <a:ext cx="10031506" cy="3077766"/>
          </a:xfrm>
          <a:prstGeom prst="rect">
            <a:avLst/>
          </a:prstGeom>
          <a:noFill/>
        </p:spPr>
        <p:txBody>
          <a:bodyPr wrap="square" rtlCol="0">
            <a:spAutoFit/>
          </a:bodyPr>
          <a:lstStyle/>
          <a:p>
            <a:pPr marL="285750" indent="-285750">
              <a:buFont typeface="Arial" panose="020B0604020202020204" pitchFamily="34" charset="0"/>
              <a:buChar char="•"/>
            </a:pPr>
            <a:r>
              <a:rPr lang="en-IN" sz="2000"/>
              <a:t>Checking the outliers for coloumns and understanding the reason to mention that as an outlier.</a:t>
            </a:r>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sz="2000"/>
              <a:t>Here is my analysis to find out the outliers, I have considered few numerical coloumns and analyzed them using statistics.</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If we observe the above table , there are three coloumns with outlier values which are having a huge difference compared to the regular intervals of other values</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1527386939"/>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680</TotalTime>
  <Words>1534</Words>
  <Application>Microsoft Office PowerPoint</Application>
  <PresentationFormat>Widescreen</PresentationFormat>
  <Paragraphs>146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Inter</vt:lpstr>
      <vt:lpstr>Tenorite</vt:lpstr>
      <vt:lpstr>Office Theme</vt:lpstr>
      <vt:lpstr>BANK LOAN CASE STUDY</vt:lpstr>
      <vt:lpstr>When a client applies for a loan, there are four types of decisions that could be taken by the client/company:</vt:lpstr>
      <vt:lpstr>DESCRIPTION</vt:lpstr>
      <vt:lpstr>APPROACH</vt:lpstr>
      <vt:lpstr>TECH STACK USED</vt:lpstr>
      <vt:lpstr>INSIGHTS</vt:lpstr>
      <vt:lpstr>RESULTS</vt:lpstr>
      <vt:lpstr>PowerPoint Presentation</vt:lpstr>
      <vt:lpstr>PowerPoint Presentation</vt:lpstr>
      <vt:lpstr>PowerPoint Presentation</vt:lpstr>
      <vt:lpstr>PowerPoint Presentation</vt:lpstr>
      <vt:lpstr>PowerPoint Presentation</vt:lpstr>
      <vt:lpstr>          DATA IMBALANCE</vt:lpstr>
      <vt:lpstr>CATEGORICAL AND NUMERICAL UNIVARIATE ANALYSIS  W.R.T TO TARGET VARIABLE 0</vt:lpstr>
      <vt:lpstr>PowerPoint Presentation</vt:lpstr>
      <vt:lpstr>PowerPoint Presentation</vt:lpstr>
      <vt:lpstr>PowerPoint Presentation</vt:lpstr>
      <vt:lpstr>CATEGORICAL AND NUMERICAL UNIVARIATE ANALYSIS W.R.T TO TARGET VARIABLE 1</vt:lpstr>
      <vt:lpstr>PowerPoint Presentation</vt:lpstr>
      <vt:lpstr>PowerPoint Presentation</vt:lpstr>
      <vt:lpstr>PowerPoint Presentation</vt:lpstr>
      <vt:lpstr>CATEGORICAL AND NUMERICAL BIVARIATE ANALYSIS W.R.T TO TARGET VARIABLE 0</vt:lpstr>
      <vt:lpstr>PowerPoint Presentation</vt:lpstr>
      <vt:lpstr>PowerPoint Presentation</vt:lpstr>
      <vt:lpstr>CATEGORICAL AND NUMERICAL BIVARIATE ANALYSIS W.R.T TO TARGET VARIABLE 1</vt:lpstr>
      <vt:lpstr>PowerPoint Presentation</vt:lpstr>
      <vt:lpstr>PowerPoint Presentation</vt:lpstr>
      <vt:lpstr>CORRELATION BETWEEN TARGET VARIABLES</vt:lpstr>
      <vt:lpstr>PowerPoint Presentation</vt:lpstr>
      <vt:lpstr>PowerPoint Presentation</vt:lpstr>
      <vt:lpstr>PowerPoint Presentation</vt:lpstr>
      <vt:lpstr>PowerPoint Presentation</vt:lpstr>
      <vt:lpstr>Areas of focus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RASHI TIWARI</dc:creator>
  <cp:lastModifiedBy>RASHI TIWARI</cp:lastModifiedBy>
  <cp:revision>3</cp:revision>
  <dcterms:created xsi:type="dcterms:W3CDTF">2022-12-03T11:19:05Z</dcterms:created>
  <dcterms:modified xsi:type="dcterms:W3CDTF">2023-05-18T15:24:54Z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