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6" d="100"/>
          <a:sy n="76" d="100"/>
        </p:scale>
        <p:origin x="-50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8C183EBC-1B93-4172-8D5C-97B72BD03853}" type="datetimeFigureOut">
              <a:rPr lang="en-IN" smtClean="0"/>
              <a:pPr/>
              <a:t>24-10-2024</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88331F4B-31FE-4427-A99A-0C727B634E8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183EBC-1B93-4172-8D5C-97B72BD03853}" type="datetimeFigureOut">
              <a:rPr lang="en-IN" smtClean="0"/>
              <a:pPr/>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183EBC-1B93-4172-8D5C-97B72BD03853}" type="datetimeFigureOut">
              <a:rPr lang="en-IN" smtClean="0"/>
              <a:pPr/>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C183EBC-1B93-4172-8D5C-97B72BD03853}" type="datetimeFigureOut">
              <a:rPr lang="en-IN" smtClean="0"/>
              <a:pPr/>
              <a:t>24-10-2024</a:t>
            </a:fld>
            <a:endParaRPr lang="en-IN"/>
          </a:p>
        </p:txBody>
      </p:sp>
      <p:sp>
        <p:nvSpPr>
          <p:cNvPr id="9" name="Slide Number Placeholder 8"/>
          <p:cNvSpPr>
            <a:spLocks noGrp="1"/>
          </p:cNvSpPr>
          <p:nvPr>
            <p:ph type="sldNum" sz="quarter" idx="15"/>
          </p:nvPr>
        </p:nvSpPr>
        <p:spPr/>
        <p:txBody>
          <a:bodyPr rtlCol="0"/>
          <a:lstStyle/>
          <a:p>
            <a:fld id="{88331F4B-31FE-4427-A99A-0C727B634E84}"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8C183EBC-1B93-4172-8D5C-97B72BD03853}" type="datetimeFigureOut">
              <a:rPr lang="en-IN" smtClean="0"/>
              <a:pPr/>
              <a:t>24-10-2024</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88331F4B-31FE-4427-A99A-0C727B634E8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C183EBC-1B93-4172-8D5C-97B72BD03853}" type="datetimeFigureOut">
              <a:rPr lang="en-IN" smtClean="0"/>
              <a:pPr/>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C183EBC-1B93-4172-8D5C-97B72BD03853}" type="datetimeFigureOut">
              <a:rPr lang="en-IN" smtClean="0"/>
              <a:pPr/>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C183EBC-1B93-4172-8D5C-97B72BD03853}" type="datetimeFigureOut">
              <a:rPr lang="en-IN" smtClean="0"/>
              <a:pPr/>
              <a:t>24-10-2024</a:t>
            </a:fld>
            <a:endParaRPr lang="en-IN"/>
          </a:p>
        </p:txBody>
      </p:sp>
      <p:sp>
        <p:nvSpPr>
          <p:cNvPr id="7" name="Slide Number Placeholder 6"/>
          <p:cNvSpPr>
            <a:spLocks noGrp="1"/>
          </p:cNvSpPr>
          <p:nvPr>
            <p:ph type="sldNum" sz="quarter" idx="11"/>
          </p:nvPr>
        </p:nvSpPr>
        <p:spPr/>
        <p:txBody>
          <a:bodyPr rtlCol="0"/>
          <a:lstStyle/>
          <a:p>
            <a:fld id="{88331F4B-31FE-4427-A99A-0C727B634E84}"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C183EBC-1B93-4172-8D5C-97B72BD03853}" type="datetimeFigureOut">
              <a:rPr lang="en-IN" smtClean="0"/>
              <a:pPr/>
              <a:t>24-10-2024</a:t>
            </a:fld>
            <a:endParaRPr lang="en-IN"/>
          </a:p>
        </p:txBody>
      </p:sp>
      <p:sp>
        <p:nvSpPr>
          <p:cNvPr id="22" name="Slide Number Placeholder 21"/>
          <p:cNvSpPr>
            <a:spLocks noGrp="1"/>
          </p:cNvSpPr>
          <p:nvPr>
            <p:ph type="sldNum" sz="quarter" idx="15"/>
          </p:nvPr>
        </p:nvSpPr>
        <p:spPr/>
        <p:txBody>
          <a:bodyPr rtlCol="0"/>
          <a:lstStyle/>
          <a:p>
            <a:fld id="{88331F4B-31FE-4427-A99A-0C727B634E84}"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C183EBC-1B93-4172-8D5C-97B72BD03853}" type="datetimeFigureOut">
              <a:rPr lang="en-IN" smtClean="0"/>
              <a:pPr/>
              <a:t>24-10-2024</a:t>
            </a:fld>
            <a:endParaRPr lang="en-IN"/>
          </a:p>
        </p:txBody>
      </p:sp>
      <p:sp>
        <p:nvSpPr>
          <p:cNvPr id="18" name="Slide Number Placeholder 17"/>
          <p:cNvSpPr>
            <a:spLocks noGrp="1"/>
          </p:cNvSpPr>
          <p:nvPr>
            <p:ph type="sldNum" sz="quarter" idx="11"/>
          </p:nvPr>
        </p:nvSpPr>
        <p:spPr/>
        <p:txBody>
          <a:bodyPr rtlCol="0"/>
          <a:lstStyle/>
          <a:p>
            <a:fld id="{88331F4B-31FE-4427-A99A-0C727B634E84}"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8C183EBC-1B93-4172-8D5C-97B72BD03853}" type="datetimeFigureOut">
              <a:rPr lang="en-IN" smtClean="0"/>
              <a:pPr/>
              <a:t>24-10-2024</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88331F4B-31FE-4427-A99A-0C727B634E8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24EEA-AE36-4622-EF15-83AEFFF7BFC6}"/>
              </a:ext>
            </a:extLst>
          </p:cNvPr>
          <p:cNvSpPr>
            <a:spLocks noGrp="1"/>
          </p:cNvSpPr>
          <p:nvPr>
            <p:ph type="ctrTitle"/>
          </p:nvPr>
        </p:nvSpPr>
        <p:spPr>
          <a:xfrm>
            <a:off x="3765759" y="847065"/>
            <a:ext cx="7766936" cy="1268430"/>
          </a:xfrm>
        </p:spPr>
        <p:txBody>
          <a:bodyPr>
            <a:normAutofit/>
          </a:bodyPr>
          <a:lstStyle/>
          <a:p>
            <a:r>
              <a:rPr lang="en-US" sz="4800" dirty="0" smtClean="0">
                <a:solidFill>
                  <a:schemeClr val="tx1">
                    <a:lumMod val="95000"/>
                    <a:lumOff val="5000"/>
                  </a:schemeClr>
                </a:solidFill>
                <a:latin typeface="Times New Roman" panose="02020603050405020304" pitchFamily="18" charset="0"/>
                <a:cs typeface="Times New Roman" panose="02020603050405020304" pitchFamily="18" charset="0"/>
              </a:rPr>
              <a:t>JAVA  </a:t>
            </a:r>
            <a:r>
              <a:rPr lang="en-US" sz="4800" dirty="0" smtClean="0">
                <a:latin typeface="Times New Roman" panose="02020603050405020304" pitchFamily="18" charset="0"/>
                <a:cs typeface="Times New Roman" panose="02020603050405020304" pitchFamily="18" charset="0"/>
              </a:rPr>
              <a:t> </a:t>
            </a:r>
            <a:r>
              <a:rPr lang="en-US" sz="4800"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sz="4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6E25F76A-0BAB-88A6-DB84-6F50E23A4B70}"/>
              </a:ext>
            </a:extLst>
          </p:cNvPr>
          <p:cNvSpPr>
            <a:spLocks noGrp="1"/>
          </p:cNvSpPr>
          <p:nvPr>
            <p:ph type="subTitle" idx="1"/>
          </p:nvPr>
        </p:nvSpPr>
        <p:spPr>
          <a:xfrm>
            <a:off x="8267177" y="4559474"/>
            <a:ext cx="6455079" cy="1571951"/>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BY: RASIKA U</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 xmlns:a16="http://schemas.microsoft.com/office/drawing/2014/main"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 xmlns:a16="http://schemas.microsoft.com/office/drawing/2014/main"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 xmlns:a16="http://schemas.microsoft.com/office/drawing/2014/main"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descr="Monochrome Logo Java Programming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Monochrome Logo Java Programming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Monochrome Logo Java Programming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descr="Monochrome Logo Java Programming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381" y="3185568"/>
            <a:ext cx="3408819" cy="273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80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51145" y="1077238"/>
            <a:ext cx="9381995" cy="4258850"/>
          </a:xfrm>
        </p:spPr>
        <p:txBody>
          <a:bodyPr>
            <a:normAutofit/>
          </a:bodyPr>
          <a:lstStyle/>
          <a:p>
            <a:r>
              <a:rPr lang="en-US" b="1" dirty="0">
                <a:latin typeface="Times New Roman" panose="02020603050405020304" pitchFamily="18" charset="0"/>
                <a:cs typeface="Times New Roman" panose="02020603050405020304" pitchFamily="18" charset="0"/>
              </a:rPr>
              <a:t>OPERATING SYSTEM: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context of the Java Virtual Machine (JVM), the operating system (OS) serves as the underlying platform that manages hardware resources and provides essential services to applications, including the JVM. </a:t>
            </a:r>
          </a:p>
          <a:p>
            <a:pPr marL="0" indent="0">
              <a:buNone/>
            </a:pPr>
            <a:r>
              <a:rPr lang="en-US" dirty="0">
                <a:latin typeface="Times New Roman" panose="02020603050405020304" pitchFamily="18" charset="0"/>
                <a:cs typeface="Times New Roman" panose="02020603050405020304" pitchFamily="18" charset="0"/>
              </a:rPr>
              <a:t>                  The JVM runs on top of the OS, relying on it for tasks like memory management, file handling, and process scheduling. This allows Java applications to be executed in a consistent environment across different operating systems, supporting the "write once, run anywhere" capability of Java.</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a:t>
            </a:r>
            <a:endParaRPr lang="en-US" sz="5400" dirty="0">
              <a:latin typeface="Times New Roman" pitchFamily="18" charset="0"/>
              <a:cs typeface="Times New Roman" pitchFamily="18" charset="0"/>
            </a:endParaRPr>
          </a:p>
        </p:txBody>
      </p:sp>
      <p:pic>
        <p:nvPicPr>
          <p:cNvPr id="1026" name="Picture 2" descr="Thank You Letter PNG Transparent Images Free Downloa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293" y="588723"/>
            <a:ext cx="5398718" cy="5092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509DDE9-765F-8E2A-1504-7B8C86FD8A56}"/>
              </a:ext>
            </a:extLst>
          </p:cNvPr>
          <p:cNvSpPr>
            <a:spLocks noGrp="1"/>
          </p:cNvSpPr>
          <p:nvPr>
            <p:ph sz="quarter" idx="1"/>
          </p:nvPr>
        </p:nvSpPr>
        <p:spPr>
          <a:xfrm>
            <a:off x="677334" y="1636777"/>
            <a:ext cx="8596668" cy="4404586"/>
          </a:xfrm>
        </p:spPr>
        <p:txBody>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r>
              <a:rPr lang="en-US" b="0" i="0" dirty="0" smtClean="0">
                <a:solidFill>
                  <a:srgbClr val="2B2A29"/>
                </a:solidFill>
                <a:effectLst/>
                <a:latin typeface="Times New Roman" panose="02020603050405020304" pitchFamily="18" charset="0"/>
                <a:cs typeface="Times New Roman" panose="02020603050405020304" pitchFamily="18" charset="0"/>
              </a:rPr>
              <a:t>.,</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4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470D91-CDDA-B70B-6B8E-1DEE6FC6E888}"/>
              </a:ext>
            </a:extLst>
          </p:cNvPr>
          <p:cNvSpPr>
            <a:spLocks noGrp="1"/>
          </p:cNvSpPr>
          <p:nvPr>
            <p:ph type="title"/>
          </p:nvPr>
        </p:nvSpPr>
        <p:spPr>
          <a:xfrm>
            <a:off x="2118207" y="399288"/>
            <a:ext cx="8596668" cy="1226312"/>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51"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417523" y="1763840"/>
            <a:ext cx="6651321" cy="476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26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B5AB61-651F-C859-5D22-B57AEFE2B459}"/>
              </a:ext>
            </a:extLst>
          </p:cNvPr>
          <p:cNvSpPr>
            <a:spLocks noGrp="1"/>
          </p:cNvSpPr>
          <p:nvPr>
            <p:ph type="title"/>
          </p:nvPr>
        </p:nvSpPr>
        <p:spPr/>
        <p:txBody>
          <a:bodyPr/>
          <a:lstStyle/>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JAVA SOURCE CODE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DD49C81-4F0C-05AA-D5A5-3AB55ACAB5CE}"/>
              </a:ext>
            </a:extLst>
          </p:cNvPr>
          <p:cNvSpPr>
            <a:spLocks noGrp="1"/>
          </p:cNvSpPr>
          <p:nvPr>
            <p:ph sz="quarter" idx="1"/>
          </p:nvPr>
        </p:nvSpPr>
        <p:spPr/>
        <p:txBody>
          <a:bodyPr/>
          <a:lstStyle/>
          <a:p>
            <a:r>
              <a:rPr lang="en-US" sz="2000" dirty="0"/>
              <a:t>Java source code is the human-readable set of instructions written in the Java programming language. These instructions define the behavior and logic of a program, specifying how it should perform tasks, handle data, and interact with users or other systems.</a:t>
            </a:r>
          </a:p>
          <a:p>
            <a:r>
              <a:rPr lang="en-US" sz="2000" dirty="0"/>
              <a:t>The source code is composed of various elements, including:</a:t>
            </a:r>
          </a:p>
          <a:p>
            <a:r>
              <a:rPr lang="en-US" sz="2000" b="1" dirty="0"/>
              <a:t>Classes</a:t>
            </a:r>
            <a:r>
              <a:rPr lang="en-US" sz="2000" dirty="0"/>
              <a:t>: Templates that define objects and encapsulate data and methods (behaviors).</a:t>
            </a:r>
          </a:p>
          <a:p>
            <a:r>
              <a:rPr lang="en-US" sz="2000" b="1" dirty="0"/>
              <a:t>Methods</a:t>
            </a:r>
            <a:r>
              <a:rPr lang="en-US" sz="2000" dirty="0"/>
              <a:t>: Functions or procedures that define a set of actions or computations to be performed.</a:t>
            </a:r>
          </a:p>
          <a:p>
            <a:r>
              <a:rPr lang="en-US" sz="2000" b="1" dirty="0"/>
              <a:t>Variables</a:t>
            </a:r>
            <a:r>
              <a:rPr lang="en-US" sz="2000" dirty="0"/>
              <a:t>: Placeholders for data that the program manipulates.</a:t>
            </a:r>
          </a:p>
          <a:p>
            <a:r>
              <a:rPr lang="en-US" sz="2000" b="1" dirty="0"/>
              <a:t>Control structures</a:t>
            </a:r>
            <a:r>
              <a:rPr lang="en-US" sz="2000" dirty="0"/>
              <a:t>: Loops (for, while), conditionals (if, switch), etc.,</a:t>
            </a:r>
          </a:p>
          <a:p>
            <a:pPr marL="0" indent="0">
              <a:buNone/>
            </a:pPr>
            <a:endParaRPr lang="en-US" b="0" i="0" dirty="0" smtClean="0">
              <a:solidFill>
                <a:srgbClr val="2B2A29"/>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69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261" y="0"/>
            <a:ext cx="6937871" cy="1158240"/>
          </a:xfrm>
          <a:solidFill>
            <a:schemeClr val="bg1"/>
          </a:solidFill>
          <a:ln>
            <a:solidFill>
              <a:schemeClr val="bg1"/>
            </a:solidFill>
          </a:ln>
        </p:spPr>
        <p:txBody>
          <a:bodyPr>
            <a:normAutofit/>
          </a:bodyPr>
          <a:lstStyle/>
          <a:p>
            <a:r>
              <a:rPr lang="en-US" dirty="0" smtClean="0">
                <a:solidFill>
                  <a:schemeClr val="tx1"/>
                </a:solidFill>
                <a:latin typeface="Times New Roman" pitchFamily="18" charset="0"/>
                <a:cs typeface="Times New Roman" pitchFamily="18" charset="0"/>
              </a:rPr>
              <a:t>JAVA  COMPILER</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000" dirty="0"/>
              <a:t>The </a:t>
            </a:r>
            <a:r>
              <a:rPr lang="en-US" sz="2000" b="1" dirty="0"/>
              <a:t>Java compiler</a:t>
            </a:r>
            <a:r>
              <a:rPr lang="en-US" sz="2000" dirty="0"/>
              <a:t> is a program that translates Java source code into </a:t>
            </a:r>
            <a:r>
              <a:rPr lang="en-US" sz="2000" b="1" dirty="0" err="1"/>
              <a:t>bytecode</a:t>
            </a:r>
            <a:r>
              <a:rPr lang="en-US" sz="2000" dirty="0"/>
              <a:t>, which is a platform-independent, intermediate representation of the code. The most commonly used Java compiler is </a:t>
            </a:r>
            <a:r>
              <a:rPr lang="en-US" sz="2000" dirty="0" err="1"/>
              <a:t>javac</a:t>
            </a:r>
            <a:r>
              <a:rPr lang="en-US" sz="2000" dirty="0"/>
              <a:t>, which is part of the Java Development Kit (JDK</a:t>
            </a:r>
            <a:r>
              <a:rPr lang="en-US" sz="2000" dirty="0" smtClean="0"/>
              <a:t>).</a:t>
            </a:r>
          </a:p>
          <a:p>
            <a:endParaRPr lang="en-US" sz="2000" dirty="0"/>
          </a:p>
          <a:p>
            <a:pPr marL="0" indent="0">
              <a:buNone/>
            </a:pPr>
            <a:r>
              <a:rPr lang="en-US" b="1" dirty="0"/>
              <a:t>Key Points about the Java Compiler:</a:t>
            </a:r>
          </a:p>
          <a:p>
            <a:r>
              <a:rPr lang="en-US" b="1" dirty="0"/>
              <a:t>Source to </a:t>
            </a:r>
            <a:r>
              <a:rPr lang="en-US" b="1" dirty="0" err="1"/>
              <a:t>Bytecode</a:t>
            </a:r>
            <a:r>
              <a:rPr lang="en-US" dirty="0"/>
              <a:t>:</a:t>
            </a:r>
          </a:p>
          <a:p>
            <a:pPr lvl="1"/>
            <a:r>
              <a:rPr lang="en-US" dirty="0"/>
              <a:t>Java source code is saved in files with a .java extension.</a:t>
            </a:r>
          </a:p>
          <a:p>
            <a:pPr lvl="1"/>
            <a:r>
              <a:rPr lang="en-US" dirty="0"/>
              <a:t>The compiler translates this code into </a:t>
            </a:r>
            <a:r>
              <a:rPr lang="en-US" dirty="0" err="1"/>
              <a:t>bytecode</a:t>
            </a:r>
            <a:r>
              <a:rPr lang="en-US" dirty="0"/>
              <a:t>, stored in .class files.</a:t>
            </a:r>
          </a:p>
          <a:p>
            <a:pPr lvl="1"/>
            <a:r>
              <a:rPr lang="en-US" dirty="0" err="1"/>
              <a:t>Bytecode</a:t>
            </a:r>
            <a:r>
              <a:rPr lang="en-US" dirty="0"/>
              <a:t> is not directly executable by the operating system; it needs the Java Virtual Machine (JVM) to run.</a:t>
            </a:r>
          </a:p>
          <a:p>
            <a:endParaRPr lang="en-US" sz="2000" dirty="0" smtClean="0"/>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00417" y="1064713"/>
            <a:ext cx="10446708" cy="5248406"/>
          </a:xfrm>
        </p:spPr>
        <p:txBody>
          <a:bodyPr>
            <a:normAutofit/>
          </a:bodyPr>
          <a:lstStyle/>
          <a:p>
            <a:pPr marL="0" indent="0">
              <a:buNone/>
            </a:pPr>
            <a:endParaRPr lang="en-US" dirty="0" smtClean="0"/>
          </a:p>
          <a:p>
            <a:r>
              <a:rPr lang="en-US" sz="2000" dirty="0"/>
              <a:t>Once compiled into </a:t>
            </a:r>
            <a:r>
              <a:rPr lang="en-US" sz="2000" dirty="0" err="1"/>
              <a:t>bytecode</a:t>
            </a:r>
            <a:r>
              <a:rPr lang="en-US" sz="2000" dirty="0"/>
              <a:t>, Java programs can run on any platform that has a compatible JVM, making Java programs </a:t>
            </a:r>
            <a:r>
              <a:rPr lang="en-US" sz="2000" b="1" dirty="0"/>
              <a:t>cross-platform</a:t>
            </a:r>
            <a:r>
              <a:rPr lang="en-US" sz="2000" dirty="0"/>
              <a:t>.</a:t>
            </a:r>
          </a:p>
          <a:p>
            <a:r>
              <a:rPr lang="en-US" sz="2000" b="1" dirty="0" smtClean="0"/>
              <a:t>Compilation </a:t>
            </a:r>
            <a:r>
              <a:rPr lang="en-US" sz="2000" b="1" dirty="0"/>
              <a:t>Process</a:t>
            </a:r>
            <a:r>
              <a:rPr lang="en-US" sz="2000" dirty="0"/>
              <a:t>:</a:t>
            </a:r>
          </a:p>
          <a:p>
            <a:r>
              <a:rPr lang="en-US" sz="2000" dirty="0"/>
              <a:t>To compile a Java program, you run the </a:t>
            </a:r>
            <a:r>
              <a:rPr lang="en-US" sz="2000" dirty="0" err="1"/>
              <a:t>javac</a:t>
            </a:r>
            <a:r>
              <a:rPr lang="en-US" sz="2000" dirty="0"/>
              <a:t> command followed by the name of the Java source file.</a:t>
            </a:r>
          </a:p>
          <a:p>
            <a:r>
              <a:rPr lang="en-US" sz="2000" dirty="0" err="1"/>
              <a:t>Example:bash</a:t>
            </a:r>
            <a:endParaRPr lang="en-US" sz="2000" dirty="0"/>
          </a:p>
          <a:p>
            <a:r>
              <a:rPr lang="en-US" sz="2000" dirty="0"/>
              <a:t>Copy code</a:t>
            </a:r>
          </a:p>
          <a:p>
            <a:r>
              <a:rPr lang="en-US" sz="2000" dirty="0" err="1"/>
              <a:t>javac</a:t>
            </a:r>
            <a:r>
              <a:rPr lang="en-US" sz="2000" dirty="0"/>
              <a:t> HelloWorld.java </a:t>
            </a:r>
          </a:p>
          <a:p>
            <a:r>
              <a:rPr lang="en-US" sz="2000" dirty="0"/>
              <a:t>If successful, this produces a </a:t>
            </a:r>
            <a:r>
              <a:rPr lang="en-US" sz="2000" dirty="0" err="1"/>
              <a:t>HelloWorld.class</a:t>
            </a:r>
            <a:r>
              <a:rPr lang="en-US" sz="2000" dirty="0"/>
              <a:t> file (</a:t>
            </a:r>
            <a:r>
              <a:rPr lang="en-US" sz="2000" dirty="0" err="1"/>
              <a:t>bytecode</a:t>
            </a:r>
            <a:r>
              <a:rPr lang="en-US" sz="2000" dirty="0"/>
              <a:t>).</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38204" y="263047"/>
            <a:ext cx="10509336" cy="5987441"/>
          </a:xfrm>
        </p:spPr>
        <p:txBody>
          <a:bodyPr>
            <a:normAutofit/>
          </a:bodyPr>
          <a:lstStyle/>
          <a:p>
            <a:r>
              <a:rPr lang="en-US" b="1" dirty="0" smtClean="0">
                <a:latin typeface="Times New Roman" pitchFamily="18" charset="0"/>
                <a:cs typeface="Times New Roman" pitchFamily="18" charset="0"/>
              </a:rPr>
              <a:t>JAVA COMPILER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Java Compiler, known as `</a:t>
            </a:r>
            <a:r>
              <a:rPr lang="en-US" sz="2000" dirty="0" err="1">
                <a:latin typeface="Times New Roman" pitchFamily="18" charset="0"/>
                <a:cs typeface="Times New Roman" pitchFamily="18" charset="0"/>
              </a:rPr>
              <a:t>javac</a:t>
            </a:r>
            <a:r>
              <a:rPr lang="en-US" sz="2000" dirty="0">
                <a:latin typeface="Times New Roman" pitchFamily="18" charset="0"/>
                <a:cs typeface="Times New Roman" pitchFamily="18" charset="0"/>
              </a:rPr>
              <a:t>`, is a tool that translates Java source files (with a `.java` extension) into bytecode (stored in `.class` files).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This </a:t>
            </a:r>
            <a:r>
              <a:rPr lang="en-US" sz="2000" dirty="0">
                <a:latin typeface="Times New Roman" pitchFamily="18" charset="0"/>
                <a:cs typeface="Times New Roman" pitchFamily="18" charset="0"/>
              </a:rPr>
              <a:t>bytecode is an intermediate representation that the Java Virtual Machine (JVM) can execute. The compiler checks for syntax errors and enforces language rules, ensuring the source code is valid before converting it to bytecode, which allows for </a:t>
            </a:r>
            <a:r>
              <a:rPr lang="en-US" sz="2000" dirty="0" smtClean="0">
                <a:latin typeface="Times New Roman" pitchFamily="18" charset="0"/>
                <a:cs typeface="Times New Roman" pitchFamily="18" charset="0"/>
              </a:rPr>
              <a:t>platform-independent </a:t>
            </a:r>
            <a:r>
              <a:rPr lang="en-US" sz="2000" dirty="0">
                <a:latin typeface="Times New Roman" pitchFamily="18" charset="0"/>
                <a:cs typeface="Times New Roman" pitchFamily="18" charset="0"/>
              </a:rPr>
              <a:t>execution of Java applications</a:t>
            </a:r>
            <a:r>
              <a:rPr lang="en-US" sz="2000" dirty="0" smtClean="0">
                <a:latin typeface="Times New Roman" pitchFamily="18" charset="0"/>
                <a:cs typeface="Times New Roman" pitchFamily="18" charset="0"/>
              </a:rPr>
              <a:t>.</a:t>
            </a:r>
          </a:p>
          <a:p>
            <a:r>
              <a:rPr lang="en-US" sz="2000" b="1" dirty="0" err="1"/>
              <a:t>Bytecode</a:t>
            </a:r>
            <a:r>
              <a:rPr lang="en-US" sz="2000" b="1" dirty="0"/>
              <a:t>:</a:t>
            </a:r>
          </a:p>
          <a:p>
            <a:r>
              <a:rPr lang="en-US" sz="2000" b="1" dirty="0"/>
              <a:t>Cross-platform compatibility</a:t>
            </a:r>
            <a:r>
              <a:rPr lang="en-US" sz="2000" dirty="0"/>
              <a:t>: It allows Java programs to run on any machine with a JVM, irrespective of the operating system.</a:t>
            </a:r>
          </a:p>
          <a:p>
            <a:r>
              <a:rPr lang="en-US" sz="2000" b="1" dirty="0"/>
              <a:t>Security</a:t>
            </a:r>
            <a:r>
              <a:rPr lang="en-US" sz="2000" dirty="0"/>
              <a:t>: </a:t>
            </a:r>
            <a:r>
              <a:rPr lang="en-US" sz="2000" dirty="0" err="1"/>
              <a:t>Bytecode</a:t>
            </a:r>
            <a:r>
              <a:rPr lang="en-US" sz="2000" dirty="0"/>
              <a:t> verification ensures that the code adheres to Java's security policies before it runs.</a:t>
            </a:r>
          </a:p>
          <a:p>
            <a:r>
              <a:rPr lang="en-US" sz="2000" b="1" dirty="0"/>
              <a:t>Efficiency</a:t>
            </a:r>
            <a:r>
              <a:rPr lang="en-US" sz="2000" dirty="0"/>
              <a:t>: JVM optimizations such as the Just-In-Time (JIT) compiler improve performance by converting </a:t>
            </a:r>
            <a:r>
              <a:rPr lang="en-US" sz="2000" dirty="0" err="1"/>
              <a:t>bytecode</a:t>
            </a:r>
            <a:r>
              <a:rPr lang="en-US" sz="2000" dirty="0"/>
              <a:t> into machine code when necessary.</a:t>
            </a:r>
          </a:p>
          <a:p>
            <a:endParaRPr lang="en-US" sz="2000" dirty="0"/>
          </a:p>
          <a:p>
            <a:pPr marL="0" indent="0">
              <a:buNone/>
            </a:pPr>
            <a:endParaRPr 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39340" y="302294"/>
            <a:ext cx="9832002" cy="5948194"/>
          </a:xfrm>
        </p:spPr>
        <p:txBody>
          <a:bodyPr>
            <a:normAutofit/>
          </a:bodyPr>
          <a:lstStyle/>
          <a:p>
            <a:r>
              <a:rPr lang="en-US" b="1" dirty="0" smtClean="0">
                <a:latin typeface="Times New Roman" panose="02020603050405020304" pitchFamily="18" charset="0"/>
                <a:cs typeface="Times New Roman" panose="02020603050405020304" pitchFamily="18" charset="0"/>
              </a:rPr>
              <a:t>JAVA CLASS FILE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Java class file is a binary file with a `.class` extension that contains bytecode generated by the Java Compiler (`</a:t>
            </a:r>
            <a:r>
              <a:rPr lang="en-US" sz="2000" dirty="0" err="1">
                <a:latin typeface="Times New Roman" panose="02020603050405020304" pitchFamily="18" charset="0"/>
                <a:cs typeface="Times New Roman" panose="02020603050405020304" pitchFamily="18" charset="0"/>
              </a:rPr>
              <a:t>javac</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This </a:t>
            </a:r>
            <a:r>
              <a:rPr lang="en-US" sz="2000" dirty="0">
                <a:latin typeface="Times New Roman" panose="02020603050405020304" pitchFamily="18" charset="0"/>
                <a:cs typeface="Times New Roman" panose="02020603050405020304" pitchFamily="18" charset="0"/>
              </a:rPr>
              <a:t>bytecode is an intermediate representation of the Java source code, designed to be executed by the Java Virtual Machine (JVM). The class file includes metadata about the class, methods, and fields, enabling the JVM to load, link, and execute the program across different platforms</a:t>
            </a:r>
            <a:r>
              <a:rPr lang="en-US" sz="2000"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INTERPRETER:</a:t>
            </a: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the Java Virtual Machine (JVM), an interpreter is a component that reads and executes bytecode directly, translating it into machine code instruction by instruction.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This </a:t>
            </a:r>
            <a:r>
              <a:rPr lang="en-US" sz="2100" dirty="0">
                <a:latin typeface="Times New Roman" panose="02020603050405020304" pitchFamily="18" charset="0"/>
                <a:cs typeface="Times New Roman" panose="02020603050405020304" pitchFamily="18" charset="0"/>
              </a:rPr>
              <a:t>allows Java programs to run without prior compilation to native code.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The </a:t>
            </a:r>
            <a:r>
              <a:rPr lang="en-US" sz="2100" dirty="0">
                <a:latin typeface="Times New Roman" panose="02020603050405020304" pitchFamily="18" charset="0"/>
                <a:cs typeface="Times New Roman" panose="02020603050405020304" pitchFamily="18" charset="0"/>
              </a:rPr>
              <a:t>interpreter provides flexibility and quick startup times, but can be slower than Just-In-Time (JIT) compilation, which optimizes frequently executed code into native machine code for better performance.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1041" y="1653436"/>
            <a:ext cx="9607462" cy="4797468"/>
          </a:xfrm>
        </p:spPr>
        <p:txBody>
          <a:bodyPr>
            <a:normAutofit lnSpcReduction="10000"/>
          </a:bodyPr>
          <a:lstStyle/>
          <a:p>
            <a:pPr marL="0" indent="0">
              <a:buNone/>
            </a:pPr>
            <a:r>
              <a:rPr lang="en-US" sz="2800" dirty="0" smtClean="0"/>
              <a:t> JAVA VIRTUAL MACHINE (JVM)</a:t>
            </a:r>
          </a:p>
          <a:p>
            <a:pPr marL="0" indent="0">
              <a:buNone/>
            </a:pPr>
            <a:r>
              <a:rPr lang="en-US" sz="2800" dirty="0" smtClean="0"/>
              <a:t>                                                                                                                  The </a:t>
            </a:r>
            <a:r>
              <a:rPr lang="en-US" sz="2800" b="1" dirty="0"/>
              <a:t>Java Virtual Machine (JVM)</a:t>
            </a:r>
            <a:r>
              <a:rPr lang="en-US" sz="2800" dirty="0"/>
              <a:t> is a part of the Java Runtime Environment (JRE) that interprets or compiles Java </a:t>
            </a:r>
            <a:r>
              <a:rPr lang="en-US" sz="2800" dirty="0" err="1"/>
              <a:t>bytecode</a:t>
            </a:r>
            <a:r>
              <a:rPr lang="en-US" sz="2800" dirty="0"/>
              <a:t> into machine code, making Java platform-independent. It handles program execution, memory management, security, and multithreading. Essentially, the JVM acts as an intermediary between Java programs and the host system, ensuring that Java code runs the same way on any machine that has a JVM installed.</a:t>
            </a:r>
            <a:endParaRPr lang="en-US"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226</TotalTime>
  <Words>803</Words>
  <Application>Microsoft Office PowerPoint</Application>
  <PresentationFormat>Custom</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JAVA   ARCHITECTURE</vt:lpstr>
      <vt:lpstr>JAVA ARCHITECTURE</vt:lpstr>
      <vt:lpstr>COMPONENTS OF ARCHITECTURE </vt:lpstr>
      <vt:lpstr>JAVA SOURCE CODE</vt:lpstr>
      <vt:lpstr>JAVA  COMPILER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Psycho_Boy_Rio_143</cp:lastModifiedBy>
  <cp:revision>22</cp:revision>
  <dcterms:created xsi:type="dcterms:W3CDTF">2024-10-21T06:23:12Z</dcterms:created>
  <dcterms:modified xsi:type="dcterms:W3CDTF">2024-10-24T14:47:53Z</dcterms:modified>
</cp:coreProperties>
</file>