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759B693-8819-46BE-897A-3104E13FF6C6}"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26C9-07CA-461B-9218-C37C29353C6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43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59B693-8819-46BE-897A-3104E13FF6C6}"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26C9-07CA-461B-9218-C37C29353C6E}" type="slidenum">
              <a:rPr lang="en-IN" smtClean="0"/>
              <a:t>‹#›</a:t>
            </a:fld>
            <a:endParaRPr lang="en-IN"/>
          </a:p>
        </p:txBody>
      </p:sp>
    </p:spTree>
    <p:extLst>
      <p:ext uri="{BB962C8B-B14F-4D97-AF65-F5344CB8AC3E}">
        <p14:creationId xmlns:p14="http://schemas.microsoft.com/office/powerpoint/2010/main" val="258892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59B693-8819-46BE-897A-3104E13FF6C6}"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26C9-07CA-461B-9218-C37C29353C6E}"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71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59B693-8819-46BE-897A-3104E13FF6C6}"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26C9-07CA-461B-9218-C37C29353C6E}" type="slidenum">
              <a:rPr lang="en-IN" smtClean="0"/>
              <a:t>‹#›</a:t>
            </a:fld>
            <a:endParaRPr lang="en-IN"/>
          </a:p>
        </p:txBody>
      </p:sp>
    </p:spTree>
    <p:extLst>
      <p:ext uri="{BB962C8B-B14F-4D97-AF65-F5344CB8AC3E}">
        <p14:creationId xmlns:p14="http://schemas.microsoft.com/office/powerpoint/2010/main" val="73070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59B693-8819-46BE-897A-3104E13FF6C6}"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26C9-07CA-461B-9218-C37C29353C6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48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59B693-8819-46BE-897A-3104E13FF6C6}" type="datetimeFigureOut">
              <a:rPr lang="en-IN" smtClean="0"/>
              <a:t>11-07-2020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26C9-07CA-461B-9218-C37C29353C6E}" type="slidenum">
              <a:rPr lang="en-IN" smtClean="0"/>
              <a:t>‹#›</a:t>
            </a:fld>
            <a:endParaRPr lang="en-IN"/>
          </a:p>
        </p:txBody>
      </p:sp>
    </p:spTree>
    <p:extLst>
      <p:ext uri="{BB962C8B-B14F-4D97-AF65-F5344CB8AC3E}">
        <p14:creationId xmlns:p14="http://schemas.microsoft.com/office/powerpoint/2010/main" val="48392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59B693-8819-46BE-897A-3104E13FF6C6}" type="datetimeFigureOut">
              <a:rPr lang="en-IN" smtClean="0"/>
              <a:t>11-07-2020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3E26C9-07CA-461B-9218-C37C29353C6E}" type="slidenum">
              <a:rPr lang="en-IN" smtClean="0"/>
              <a:t>‹#›</a:t>
            </a:fld>
            <a:endParaRPr lang="en-IN"/>
          </a:p>
        </p:txBody>
      </p:sp>
    </p:spTree>
    <p:extLst>
      <p:ext uri="{BB962C8B-B14F-4D97-AF65-F5344CB8AC3E}">
        <p14:creationId xmlns:p14="http://schemas.microsoft.com/office/powerpoint/2010/main" val="147169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9B693-8819-46BE-897A-3104E13FF6C6}" type="datetimeFigureOut">
              <a:rPr lang="en-IN" smtClean="0"/>
              <a:t>11-07-2020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3E26C9-07CA-461B-9218-C37C29353C6E}" type="slidenum">
              <a:rPr lang="en-IN" smtClean="0"/>
              <a:t>‹#›</a:t>
            </a:fld>
            <a:endParaRPr lang="en-IN"/>
          </a:p>
        </p:txBody>
      </p:sp>
    </p:spTree>
    <p:extLst>
      <p:ext uri="{BB962C8B-B14F-4D97-AF65-F5344CB8AC3E}">
        <p14:creationId xmlns:p14="http://schemas.microsoft.com/office/powerpoint/2010/main" val="221289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9B693-8819-46BE-897A-3104E13FF6C6}" type="datetimeFigureOut">
              <a:rPr lang="en-IN" smtClean="0"/>
              <a:t>11-07-2020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3E26C9-07CA-461B-9218-C37C29353C6E}" type="slidenum">
              <a:rPr lang="en-IN" smtClean="0"/>
              <a:t>‹#›</a:t>
            </a:fld>
            <a:endParaRPr lang="en-IN"/>
          </a:p>
        </p:txBody>
      </p:sp>
    </p:spTree>
    <p:extLst>
      <p:ext uri="{BB962C8B-B14F-4D97-AF65-F5344CB8AC3E}">
        <p14:creationId xmlns:p14="http://schemas.microsoft.com/office/powerpoint/2010/main" val="31321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59B693-8819-46BE-897A-3104E13FF6C6}" type="datetimeFigureOut">
              <a:rPr lang="en-IN" smtClean="0"/>
              <a:t>11-07-2020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26C9-07CA-461B-9218-C37C29353C6E}" type="slidenum">
              <a:rPr lang="en-IN" smtClean="0"/>
              <a:t>‹#›</a:t>
            </a:fld>
            <a:endParaRPr lang="en-IN"/>
          </a:p>
        </p:txBody>
      </p:sp>
    </p:spTree>
    <p:extLst>
      <p:ext uri="{BB962C8B-B14F-4D97-AF65-F5344CB8AC3E}">
        <p14:creationId xmlns:p14="http://schemas.microsoft.com/office/powerpoint/2010/main" val="14471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59B693-8819-46BE-897A-3104E13FF6C6}" type="datetimeFigureOut">
              <a:rPr lang="en-IN" smtClean="0"/>
              <a:t>11-07-2020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26C9-07CA-461B-9218-C37C29353C6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7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759B693-8819-46BE-897A-3104E13FF6C6}" type="datetimeFigureOut">
              <a:rPr lang="en-IN" smtClean="0"/>
              <a:t>11-07-2020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3E26C9-07CA-461B-9218-C37C29353C6E}"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205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4960137"/>
            <a:ext cx="11632223" cy="1463040"/>
          </a:xfrm>
        </p:spPr>
        <p:txBody>
          <a:bodyPr/>
          <a:lstStyle/>
          <a:p>
            <a:r>
              <a:rPr lang="en-US" dirty="0" smtClean="0"/>
              <a:t>Clustering Restaurants in Chinatown, Washington</a:t>
            </a:r>
            <a:endParaRPr lang="en-IN" dirty="0"/>
          </a:p>
        </p:txBody>
      </p:sp>
    </p:spTree>
    <p:extLst>
      <p:ext uri="{BB962C8B-B14F-4D97-AF65-F5344CB8AC3E}">
        <p14:creationId xmlns:p14="http://schemas.microsoft.com/office/powerpoint/2010/main" val="3580005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 Overview</a:t>
            </a:r>
            <a:endParaRPr lang="en-IN" dirty="0"/>
          </a:p>
        </p:txBody>
      </p:sp>
      <p:sp>
        <p:nvSpPr>
          <p:cNvPr id="3" name="Content Placeholder 2"/>
          <p:cNvSpPr>
            <a:spLocks noGrp="1"/>
          </p:cNvSpPr>
          <p:nvPr>
            <p:ph idx="1"/>
          </p:nvPr>
        </p:nvSpPr>
        <p:spPr>
          <a:xfrm>
            <a:off x="6128238" y="2084832"/>
            <a:ext cx="5539155" cy="4023360"/>
          </a:xfrm>
        </p:spPr>
        <p:txBody>
          <a:bodyPr/>
          <a:lstStyle/>
          <a:p>
            <a:endParaRPr lang="en-IN" dirty="0"/>
          </a:p>
          <a:p>
            <a:r>
              <a:rPr lang="en-US" dirty="0"/>
              <a:t> </a:t>
            </a:r>
            <a:r>
              <a:rPr lang="en-US" b="1" dirty="0"/>
              <a:t>Business Problem </a:t>
            </a:r>
            <a:r>
              <a:rPr lang="en-US" dirty="0"/>
              <a:t>– A tourist visiting an unknown city for the first time is often looking for places to eat which are popular in that area but due to unfamiliarity with the set of cuisines and preferences of local people is often confused about which are the best restaurants that he must explore. </a:t>
            </a:r>
            <a:endParaRPr lang="en-IN" dirty="0"/>
          </a:p>
        </p:txBody>
      </p:sp>
      <p:pic>
        <p:nvPicPr>
          <p:cNvPr id="2050" name="Picture 2" descr="Young tourist couple reading city map looking lost and confuse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85" y="2199132"/>
            <a:ext cx="5338897" cy="3554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41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Overview</a:t>
            </a:r>
            <a:endParaRPr lang="en-IN" dirty="0"/>
          </a:p>
        </p:txBody>
      </p:sp>
      <p:sp>
        <p:nvSpPr>
          <p:cNvPr id="3" name="Content Placeholder 2"/>
          <p:cNvSpPr>
            <a:spLocks noGrp="1"/>
          </p:cNvSpPr>
          <p:nvPr>
            <p:ph idx="1"/>
          </p:nvPr>
        </p:nvSpPr>
        <p:spPr>
          <a:xfrm>
            <a:off x="311953" y="2189285"/>
            <a:ext cx="5464594" cy="4023360"/>
          </a:xfrm>
        </p:spPr>
        <p:txBody>
          <a:bodyPr>
            <a:normAutofit fontScale="92500" lnSpcReduction="20000"/>
          </a:bodyPr>
          <a:lstStyle/>
          <a:p>
            <a:pPr marL="0" indent="0">
              <a:buNone/>
            </a:pPr>
            <a:r>
              <a:rPr lang="en-US" dirty="0" smtClean="0"/>
              <a:t>Chinatown/Penn </a:t>
            </a:r>
            <a:r>
              <a:rPr lang="en-US" dirty="0"/>
              <a:t>Quarter is one of Washington DC's most popular </a:t>
            </a:r>
            <a:r>
              <a:rPr lang="en-US" dirty="0" err="1"/>
              <a:t>neighbourhoods</a:t>
            </a:r>
            <a:r>
              <a:rPr lang="en-US" dirty="0"/>
              <a:t> </a:t>
            </a:r>
            <a:r>
              <a:rPr lang="en-US" dirty="0" smtClean="0"/>
              <a:t>for </a:t>
            </a:r>
            <a:r>
              <a:rPr lang="en-US" dirty="0"/>
              <a:t>dining because of its' central location and easy access to many of the city's biggest attractions including the Verizon Center, the National Portrait Gallery &amp; American Art Museum and the International Spy Museum. Chinatown is just a few blocks away and the Washington Convention Center is also within walking distance. </a:t>
            </a:r>
            <a:endParaRPr lang="en-US" dirty="0" smtClean="0"/>
          </a:p>
          <a:p>
            <a:pPr marL="0" indent="0">
              <a:buNone/>
            </a:pPr>
            <a:endParaRPr lang="en-US" dirty="0"/>
          </a:p>
          <a:p>
            <a:pPr marL="0" indent="0">
              <a:buNone/>
            </a:pPr>
            <a:r>
              <a:rPr lang="en-US" dirty="0" smtClean="0"/>
              <a:t>The </a:t>
            </a:r>
            <a:r>
              <a:rPr lang="en-US" dirty="0"/>
              <a:t>Gallery Place-Chinatown Metro station makes this area easily accessible from across the city. Restaurants in the area offer a wide range of cuisine from contemporary American to Asian Fusion, to Italian or Latin American fare. Chinatown has approximately 20 Chinese and Asian restaurants. </a:t>
            </a:r>
          </a:p>
        </p:txBody>
      </p:sp>
      <p:pic>
        <p:nvPicPr>
          <p:cNvPr id="1026" name="Picture 2" descr="The History &amp; Survival of Washington D.C.'s Chinatown | Boundar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597" y="1927451"/>
            <a:ext cx="5823893" cy="4285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543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Clustering can HELP?</a:t>
            </a:r>
            <a:endParaRPr lang="en-IN" dirty="0"/>
          </a:p>
        </p:txBody>
      </p:sp>
      <p:sp>
        <p:nvSpPr>
          <p:cNvPr id="7" name="Rectangle 6"/>
          <p:cNvSpPr/>
          <p:nvPr/>
        </p:nvSpPr>
        <p:spPr>
          <a:xfrm>
            <a:off x="7080738" y="1144055"/>
            <a:ext cx="4973515" cy="3323987"/>
          </a:xfrm>
          <a:prstGeom prst="rect">
            <a:avLst/>
          </a:prstGeom>
        </p:spPr>
        <p:txBody>
          <a:bodyPr wrap="square">
            <a:spAutoFit/>
          </a:bodyPr>
          <a:lstStyle/>
          <a:p>
            <a:r>
              <a:rPr lang="en-US" sz="1400" b="0" i="0" dirty="0" smtClean="0">
                <a:solidFill>
                  <a:srgbClr val="000000"/>
                </a:solidFill>
                <a:effectLst/>
                <a:latin typeface="Roboto"/>
              </a:rPr>
              <a:t>K-means clustering algorithm</a:t>
            </a:r>
          </a:p>
          <a:p>
            <a:r>
              <a:rPr lang="en-US" sz="1400" b="0" dirty="0" smtClean="0">
                <a:solidFill>
                  <a:srgbClr val="444444"/>
                </a:solidFill>
                <a:effectLst/>
                <a:latin typeface="Roboto"/>
              </a:rPr>
              <a:t>The K-Means clustering algorithm is an iterative process where you are trying to minimize the distance of the data point from the average data point in the cluster.</a:t>
            </a:r>
          </a:p>
          <a:p>
            <a:endParaRPr lang="en-US" sz="1400" dirty="0" smtClean="0">
              <a:solidFill>
                <a:srgbClr val="444444"/>
              </a:solidFill>
              <a:latin typeface="Roboto"/>
            </a:endParaRPr>
          </a:p>
          <a:p>
            <a:r>
              <a:rPr lang="en-US" sz="1400" dirty="0" smtClean="0">
                <a:solidFill>
                  <a:srgbClr val="444444"/>
                </a:solidFill>
                <a:latin typeface="Roboto"/>
              </a:rPr>
              <a:t>Using clustering algorithm we will try to cluster the restaurants based on the number of likes and cuisines </a:t>
            </a:r>
          </a:p>
          <a:p>
            <a:endParaRPr lang="en-US" sz="1400" dirty="0">
              <a:solidFill>
                <a:srgbClr val="444444"/>
              </a:solidFill>
              <a:latin typeface="Roboto"/>
            </a:endParaRPr>
          </a:p>
          <a:p>
            <a:r>
              <a:rPr lang="en-US" sz="1400" dirty="0" smtClean="0">
                <a:solidFill>
                  <a:srgbClr val="444444"/>
                </a:solidFill>
                <a:latin typeface="Roboto"/>
              </a:rPr>
              <a:t>Once the clusters are obtained user can select the desired cluster to select the restaurant he wants to visit.</a:t>
            </a:r>
          </a:p>
          <a:p>
            <a:endParaRPr lang="en-US" sz="1400" dirty="0">
              <a:solidFill>
                <a:srgbClr val="444444"/>
              </a:solidFill>
              <a:latin typeface="Roboto"/>
            </a:endParaRPr>
          </a:p>
          <a:p>
            <a:r>
              <a:rPr lang="en-US" sz="1400" dirty="0" smtClean="0">
                <a:solidFill>
                  <a:srgbClr val="444444"/>
                </a:solidFill>
                <a:latin typeface="Roboto"/>
              </a:rPr>
              <a:t>Since clustering does not provide just a single result it keeps options open for the user to decide from a set of results</a:t>
            </a:r>
          </a:p>
          <a:p>
            <a:endParaRPr lang="en-US" sz="1400" dirty="0">
              <a:solidFill>
                <a:srgbClr val="444444"/>
              </a:solidFill>
              <a:latin typeface="Roboto"/>
            </a:endParaRPr>
          </a:p>
          <a:p>
            <a:endParaRPr lang="en-US" sz="1400" b="0" dirty="0">
              <a:solidFill>
                <a:srgbClr val="444444"/>
              </a:solidFill>
              <a:effectLst/>
              <a:latin typeface="Roboto"/>
            </a:endParaRPr>
          </a:p>
        </p:txBody>
      </p:sp>
      <p:pic>
        <p:nvPicPr>
          <p:cNvPr id="3076" name="Picture 4"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2" y="2535555"/>
            <a:ext cx="5550398" cy="30651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7439669" y="4468042"/>
            <a:ext cx="4255652" cy="2031325"/>
          </a:xfrm>
          <a:prstGeom prst="rect">
            <a:avLst/>
          </a:prstGeom>
        </p:spPr>
        <p:txBody>
          <a:bodyPr wrap="none">
            <a:spAutoFit/>
          </a:bodyPr>
          <a:lstStyle/>
          <a:p>
            <a:r>
              <a:rPr lang="en-US" dirty="0" smtClean="0"/>
              <a:t>Other applications of clustering</a:t>
            </a:r>
            <a:endParaRPr lang="en-IN" dirty="0" smtClean="0"/>
          </a:p>
          <a:p>
            <a:pPr indent="-342900">
              <a:buAutoNum type="arabicPeriod"/>
            </a:pPr>
            <a:r>
              <a:rPr lang="en-IN" dirty="0" smtClean="0"/>
              <a:t>Identifying </a:t>
            </a:r>
            <a:r>
              <a:rPr lang="en-IN" dirty="0"/>
              <a:t>Fake News</a:t>
            </a:r>
          </a:p>
          <a:p>
            <a:pPr indent="-342900">
              <a:buAutoNum type="arabicPeriod"/>
            </a:pPr>
            <a:r>
              <a:rPr lang="en-IN" dirty="0"/>
              <a:t>Spam filter</a:t>
            </a:r>
            <a:endParaRPr lang="en-US" dirty="0"/>
          </a:p>
          <a:p>
            <a:pPr indent="-342900">
              <a:buAutoNum type="arabicPeriod"/>
            </a:pPr>
            <a:r>
              <a:rPr lang="en-IN" dirty="0"/>
              <a:t>Marketing and Sales</a:t>
            </a:r>
          </a:p>
          <a:p>
            <a:pPr indent="-342900">
              <a:buAutoNum type="arabicPeriod"/>
            </a:pPr>
            <a:r>
              <a:rPr lang="en-US" dirty="0"/>
              <a:t>Identifying fraudulent or criminal </a:t>
            </a:r>
            <a:r>
              <a:rPr lang="en-US" dirty="0" smtClean="0"/>
              <a:t>activity</a:t>
            </a:r>
          </a:p>
          <a:p>
            <a:pPr indent="-342900">
              <a:buAutoNum type="arabicPeriod"/>
            </a:pPr>
            <a:r>
              <a:rPr lang="en-US" dirty="0" smtClean="0"/>
              <a:t>Document Analysis</a:t>
            </a:r>
            <a:endParaRPr lang="en-IN" dirty="0"/>
          </a:p>
          <a:p>
            <a:pPr marL="342900" indent="-342900">
              <a:buAutoNum type="arabicPeriod"/>
            </a:pPr>
            <a:endParaRPr lang="en-IN" dirty="0"/>
          </a:p>
        </p:txBody>
      </p:sp>
    </p:spTree>
    <p:extLst>
      <p:ext uri="{BB962C8B-B14F-4D97-AF65-F5344CB8AC3E}">
        <p14:creationId xmlns:p14="http://schemas.microsoft.com/office/powerpoint/2010/main" val="66648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 in the Chinatown</a:t>
            </a:r>
            <a:endParaRPr lang="en-IN" dirty="0"/>
          </a:p>
        </p:txBody>
      </p:sp>
      <p:pic>
        <p:nvPicPr>
          <p:cNvPr id="5" name="Picture 4"/>
          <p:cNvPicPr/>
          <p:nvPr/>
        </p:nvPicPr>
        <p:blipFill>
          <a:blip r:embed="rId2"/>
          <a:stretch>
            <a:fillRect/>
          </a:stretch>
        </p:blipFill>
        <p:spPr>
          <a:xfrm>
            <a:off x="391082" y="2084831"/>
            <a:ext cx="7020833" cy="45093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Rectangle 5"/>
          <p:cNvSpPr/>
          <p:nvPr/>
        </p:nvSpPr>
        <p:spPr>
          <a:xfrm>
            <a:off x="7675685" y="2184051"/>
            <a:ext cx="4325816" cy="4247317"/>
          </a:xfrm>
          <a:prstGeom prst="rect">
            <a:avLst/>
          </a:prstGeom>
        </p:spPr>
        <p:txBody>
          <a:bodyPr wrap="square">
            <a:spAutoFit/>
          </a:bodyPr>
          <a:lstStyle/>
          <a:p>
            <a:r>
              <a:rPr lang="en-US" dirty="0" smtClean="0">
                <a:solidFill>
                  <a:srgbClr val="444444"/>
                </a:solidFill>
                <a:latin typeface="Roboto"/>
              </a:rPr>
              <a:t>The result on map is containing 6</a:t>
            </a:r>
          </a:p>
          <a:p>
            <a:r>
              <a:rPr lang="en-US" dirty="0" smtClean="0">
                <a:solidFill>
                  <a:srgbClr val="444444"/>
                </a:solidFill>
                <a:latin typeface="Roboto"/>
              </a:rPr>
              <a:t>clusters of restaurants in Chinatown</a:t>
            </a:r>
          </a:p>
          <a:p>
            <a:endParaRPr lang="en-US" dirty="0">
              <a:solidFill>
                <a:srgbClr val="444444"/>
              </a:solidFill>
              <a:latin typeface="Roboto"/>
            </a:endParaRPr>
          </a:p>
          <a:p>
            <a:r>
              <a:rPr lang="en-US" dirty="0" smtClean="0">
                <a:solidFill>
                  <a:srgbClr val="444444"/>
                </a:solidFill>
                <a:latin typeface="Roboto"/>
              </a:rPr>
              <a:t>The clusters are represented by different colors </a:t>
            </a:r>
            <a:endParaRPr lang="en-US" dirty="0">
              <a:solidFill>
                <a:srgbClr val="444444"/>
              </a:solidFill>
              <a:latin typeface="Roboto"/>
            </a:endParaRPr>
          </a:p>
          <a:p>
            <a:endParaRPr lang="en-US" b="0" dirty="0" smtClean="0">
              <a:solidFill>
                <a:srgbClr val="444444"/>
              </a:solidFill>
              <a:effectLst/>
              <a:latin typeface="Roboto"/>
            </a:endParaRPr>
          </a:p>
          <a:p>
            <a:r>
              <a:rPr lang="en-US" dirty="0"/>
              <a:t>Below are the major clusters that I obtained – </a:t>
            </a:r>
            <a:endParaRPr lang="en-IN" dirty="0"/>
          </a:p>
          <a:p>
            <a:pPr lvl="0"/>
            <a:r>
              <a:rPr lang="en-US" dirty="0" smtClean="0"/>
              <a:t>1) Above </a:t>
            </a:r>
            <a:r>
              <a:rPr lang="en-US" dirty="0"/>
              <a:t>Average Restaurant </a:t>
            </a:r>
            <a:endParaRPr lang="en-IN" dirty="0"/>
          </a:p>
          <a:p>
            <a:pPr lvl="0"/>
            <a:r>
              <a:rPr lang="en-US" dirty="0" smtClean="0"/>
              <a:t>2) Good </a:t>
            </a:r>
            <a:r>
              <a:rPr lang="en-US" dirty="0"/>
              <a:t>Restaurant</a:t>
            </a:r>
            <a:endParaRPr lang="en-IN" dirty="0"/>
          </a:p>
          <a:p>
            <a:pPr lvl="0"/>
            <a:r>
              <a:rPr lang="en-US" dirty="0" smtClean="0"/>
              <a:t>3) Middle </a:t>
            </a:r>
            <a:r>
              <a:rPr lang="en-US" dirty="0"/>
              <a:t>Eastern and Asian restaurant with </a:t>
            </a:r>
            <a:r>
              <a:rPr lang="en-US" dirty="0" smtClean="0"/>
              <a:t>4) best </a:t>
            </a:r>
            <a:r>
              <a:rPr lang="en-US" dirty="0"/>
              <a:t>or great rating</a:t>
            </a:r>
            <a:endParaRPr lang="en-IN" dirty="0"/>
          </a:p>
          <a:p>
            <a:pPr lvl="0"/>
            <a:r>
              <a:rPr lang="en-US" dirty="0" smtClean="0"/>
              <a:t>5)Great </a:t>
            </a:r>
            <a:r>
              <a:rPr lang="en-US" dirty="0"/>
              <a:t>Restaurants</a:t>
            </a:r>
            <a:endParaRPr lang="en-IN" dirty="0"/>
          </a:p>
          <a:p>
            <a:pPr lvl="0"/>
            <a:r>
              <a:rPr lang="en-US" dirty="0" smtClean="0"/>
              <a:t>6) Below </a:t>
            </a:r>
            <a:r>
              <a:rPr lang="en-US" dirty="0"/>
              <a:t>Average or poor American restaurant</a:t>
            </a:r>
            <a:endParaRPr lang="en-IN" dirty="0"/>
          </a:p>
          <a:p>
            <a:endParaRPr lang="en-US" b="0" dirty="0">
              <a:solidFill>
                <a:srgbClr val="444444"/>
              </a:solidFill>
              <a:effectLst/>
              <a:latin typeface="Roboto"/>
            </a:endParaRPr>
          </a:p>
        </p:txBody>
      </p:sp>
    </p:spTree>
    <p:extLst>
      <p:ext uri="{BB962C8B-B14F-4D97-AF65-F5344CB8AC3E}">
        <p14:creationId xmlns:p14="http://schemas.microsoft.com/office/powerpoint/2010/main" val="131240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Rectangle 2"/>
          <p:cNvSpPr/>
          <p:nvPr/>
        </p:nvSpPr>
        <p:spPr>
          <a:xfrm>
            <a:off x="613175" y="2084832"/>
            <a:ext cx="10541977" cy="3854901"/>
          </a:xfrm>
          <a:prstGeom prst="rect">
            <a:avLst/>
          </a:prstGeom>
        </p:spPr>
        <p:txBody>
          <a:bodyPr wrap="square">
            <a:spAutoFit/>
          </a:bodyPr>
          <a:lstStyle/>
          <a:p>
            <a:pPr marL="514350" indent="-285750">
              <a:lnSpc>
                <a:spcPct val="115000"/>
              </a:lnSpc>
              <a:spcBef>
                <a:spcPts val="500"/>
              </a:spcBef>
              <a:spcAft>
                <a:spcPts val="10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Based on the results obtained on cluster as </a:t>
            </a:r>
            <a:r>
              <a:rPr lang="en-US" dirty="0" smtClean="0">
                <a:latin typeface="Calibri" panose="020F0502020204030204" pitchFamily="34" charset="0"/>
                <a:ea typeface="Times New Roman" panose="02020603050405020304" pitchFamily="18" charset="0"/>
                <a:cs typeface="Times New Roman" panose="02020603050405020304" pitchFamily="18" charset="0"/>
              </a:rPr>
              <a:t>6, </a:t>
            </a:r>
            <a:r>
              <a:rPr lang="en-US" dirty="0">
                <a:latin typeface="Calibri" panose="020F0502020204030204" pitchFamily="34" charset="0"/>
                <a:ea typeface="Times New Roman" panose="02020603050405020304" pitchFamily="18" charset="0"/>
                <a:cs typeface="Times New Roman" panose="02020603050405020304" pitchFamily="18" charset="0"/>
              </a:rPr>
              <a:t>we observed that the likes and restaurant category have been a determining factor for the categorization of the restaurant. </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514350" indent="-285750">
              <a:lnSpc>
                <a:spcPct val="115000"/>
              </a:lnSpc>
              <a:spcBef>
                <a:spcPts val="500"/>
              </a:spcBef>
              <a:spcAft>
                <a:spcPts val="10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No locational data was used to test clustering hence we see that all 5 clusters are speeded over the place </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514350" indent="-285750">
              <a:lnSpc>
                <a:spcPct val="115000"/>
              </a:lnSpc>
              <a:spcBef>
                <a:spcPts val="500"/>
              </a:spcBef>
              <a:spcAft>
                <a:spcPts val="1000"/>
              </a:spcAft>
              <a:buFont typeface="Arial" panose="020B0604020202020204" pitchFamily="34" charset="0"/>
              <a:buChar char="•"/>
            </a:pPr>
            <a:r>
              <a:rPr lang="en-IN" dirty="0">
                <a:latin typeface="Calibri" panose="020F0502020204030204" pitchFamily="34" charset="0"/>
                <a:ea typeface="Times New Roman" panose="02020603050405020304" pitchFamily="18" charset="0"/>
                <a:cs typeface="Times New Roman" panose="02020603050405020304" pitchFamily="18" charset="0"/>
              </a:rPr>
              <a:t>Contrary to supervised learning where we have the ground truth to evaluate the model’s performance, clustering analysis doesn’t have a solid evaluation metric that we can use to evaluate the outcome of different clustering algorithms. Moreover, since </a:t>
            </a:r>
            <a:r>
              <a:rPr lang="en-IN" dirty="0" err="1">
                <a:latin typeface="Calibri" panose="020F0502020204030204" pitchFamily="34" charset="0"/>
                <a:ea typeface="Times New Roman" panose="02020603050405020304" pitchFamily="18" charset="0"/>
                <a:cs typeface="Times New Roman" panose="02020603050405020304" pitchFamily="18" charset="0"/>
              </a:rPr>
              <a:t>kmeans</a:t>
            </a:r>
            <a:r>
              <a:rPr lang="en-IN" dirty="0">
                <a:latin typeface="Calibri" panose="020F0502020204030204" pitchFamily="34" charset="0"/>
                <a:ea typeface="Times New Roman" panose="02020603050405020304" pitchFamily="18" charset="0"/>
                <a:cs typeface="Times New Roman" panose="02020603050405020304" pitchFamily="18" charset="0"/>
              </a:rPr>
              <a:t> requires k as an input and doesn’t learn it from data, there is no right answer in terms of the number of clusters that we should have in any problem</a:t>
            </a:r>
            <a:r>
              <a:rPr lang="en-IN" sz="3600" spc="-5" dirty="0"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Bef>
                <a:spcPts val="500"/>
              </a:spcBef>
              <a:spcAft>
                <a:spcPts val="10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Using the elbow method we can see that for the given data the ideal number of clusters is not available , so we tested the data for k=5, 9, 11</a:t>
            </a:r>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548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21</TotalTime>
  <Words>454</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Georgia</vt:lpstr>
      <vt:lpstr>Roboto</vt:lpstr>
      <vt:lpstr>Times New Roman</vt:lpstr>
      <vt:lpstr>Tw Cen MT</vt:lpstr>
      <vt:lpstr>Tw Cen MT Condensed</vt:lpstr>
      <vt:lpstr>Wingdings 3</vt:lpstr>
      <vt:lpstr>Integral</vt:lpstr>
      <vt:lpstr>Clustering Restaurants in Chinatown, Washington</vt:lpstr>
      <vt:lpstr>Business Problem Overview</vt:lpstr>
      <vt:lpstr>Location Overview</vt:lpstr>
      <vt:lpstr>How Clustering can HELP?</vt:lpstr>
      <vt:lpstr>Clusters in the Chinatown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Restaurants in Chinatown, Washington</dc:title>
  <dc:creator>Rashi Jaiswal</dc:creator>
  <cp:lastModifiedBy>Rashi Jaiswal</cp:lastModifiedBy>
  <cp:revision>5</cp:revision>
  <dcterms:created xsi:type="dcterms:W3CDTF">2020-07-11T13:46:18Z</dcterms:created>
  <dcterms:modified xsi:type="dcterms:W3CDTF">2020-07-11T14:07:22Z</dcterms:modified>
</cp:coreProperties>
</file>