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av" ContentType="audio/x-wav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9" r:id="rId4"/>
  </p:sldMasterIdLst>
  <p:notesMasterIdLst>
    <p:notesMasterId r:id="rId13"/>
  </p:notesMasterIdLst>
  <p:handoutMasterIdLst>
    <p:handoutMasterId r:id="rId14"/>
  </p:handoutMasterIdLst>
  <p:sldIdLst>
    <p:sldId id="271" r:id="rId5"/>
    <p:sldId id="277" r:id="rId6"/>
    <p:sldId id="272" r:id="rId7"/>
    <p:sldId id="273" r:id="rId8"/>
    <p:sldId id="274" r:id="rId9"/>
    <p:sldId id="278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6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8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5692B-8D23-4F6D-B7CC-D43ED95E261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21A1A0-C9C4-4C7E-8FE2-7E41A15A30CD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7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Macro-Enabled_Worksheet.xlsm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package" Target="../embeddings/Microsoft_Excel_Macro-Enabled_Worksheet1.xlsm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audio" Target="../media/audio1.wav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93928" y="1223522"/>
            <a:ext cx="5834161" cy="2387600"/>
            <a:chOff x="2356802" y="1223522"/>
            <a:chExt cx="5834161" cy="2387600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324E7FA-A89C-4576-BC36-CF7CD0A558AB}"/>
                </a:ext>
              </a:extLst>
            </p:cNvPr>
            <p:cNvSpPr txBox="1">
              <a:spLocks/>
            </p:cNvSpPr>
            <p:nvPr/>
          </p:nvSpPr>
          <p:spPr>
            <a:xfrm>
              <a:off x="2356802" y="1223522"/>
              <a:ext cx="5834161" cy="23876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2">
                      <a:lumMod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4800" b="1" dirty="0">
                  <a:solidFill>
                    <a:schemeClr val="tx2"/>
                  </a:solidFill>
                  <a:latin typeface="Tw Cen MT" panose="020B0602020104020603" pitchFamily="34" charset="0"/>
                </a:rPr>
                <a:t>L 		   </a:t>
              </a:r>
              <a:r>
                <a:rPr lang="en-US" sz="4800" b="1" dirty="0" err="1">
                  <a:solidFill>
                    <a:schemeClr val="tx2"/>
                  </a:solidFill>
                  <a:latin typeface="Tw Cen MT" panose="020B0602020104020603" pitchFamily="34" charset="0"/>
                </a:rPr>
                <a:t>KMe</a:t>
              </a:r>
              <a:r>
                <a:rPr lang="en-US" sz="4800" b="1" dirty="0">
                  <a:solidFill>
                    <a:schemeClr val="tx2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4800" b="1" dirty="0" err="1">
                  <a:solidFill>
                    <a:schemeClr val="tx2"/>
                  </a:solidFill>
                  <a:latin typeface="Tw Cen MT" panose="020B0602020104020603" pitchFamily="34" charset="0"/>
                </a:rPr>
                <a:t>Cosmeticos</a:t>
              </a:r>
              <a:endParaRPr lang="en-US" sz="4800" b="1" dirty="0">
                <a:solidFill>
                  <a:schemeClr val="tx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570F86-E9E1-4699-A359-ABB9077C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176" y="1760097"/>
              <a:ext cx="1023938" cy="65722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CAFED0B-1F4D-4056-A8D3-6CFE6344E67E}"/>
              </a:ext>
            </a:extLst>
          </p:cNvPr>
          <p:cNvSpPr txBox="1"/>
          <p:nvPr/>
        </p:nvSpPr>
        <p:spPr>
          <a:xfrm>
            <a:off x="6135221" y="4503674"/>
            <a:ext cx="5400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Vijay A Vincent - </a:t>
            </a:r>
            <a:r>
              <a:rPr lang="en-US" b="1" dirty="0">
                <a:solidFill>
                  <a:schemeClr val="tx2"/>
                </a:solidFill>
                <a:latin typeface="Tw Cen MT" panose="020B0602020104020603" pitchFamily="34" charset="0"/>
              </a:rPr>
              <a:t>11920052</a:t>
            </a:r>
          </a:p>
          <a:p>
            <a:pPr algn="r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Tw Cen MT" panose="020B0602020104020603" pitchFamily="34" charset="0"/>
              </a:rPr>
              <a:t>Rashi</a:t>
            </a: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 Jain - </a:t>
            </a:r>
            <a:r>
              <a:rPr lang="en-US" b="1" dirty="0">
                <a:solidFill>
                  <a:schemeClr val="tx2"/>
                </a:solidFill>
                <a:latin typeface="Tw Cen MT" panose="020B0602020104020603" pitchFamily="34" charset="0"/>
              </a:rPr>
              <a:t>11920010</a:t>
            </a:r>
          </a:p>
          <a:p>
            <a:pPr algn="r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Tw Cen MT" panose="020B0602020104020603" pitchFamily="34" charset="0"/>
              </a:rPr>
              <a:t>Ravikanth</a:t>
            </a: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 MV - </a:t>
            </a:r>
            <a:r>
              <a:rPr lang="en-US" b="1" dirty="0">
                <a:solidFill>
                  <a:schemeClr val="tx2"/>
                </a:solidFill>
                <a:latin typeface="Tw Cen MT" panose="020B0602020104020603" pitchFamily="34" charset="0"/>
              </a:rPr>
              <a:t>11920046</a:t>
            </a:r>
          </a:p>
          <a:p>
            <a:pPr algn="r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Mehul Sadavarte - </a:t>
            </a:r>
            <a:r>
              <a:rPr lang="en-US" b="1" dirty="0">
                <a:solidFill>
                  <a:schemeClr val="tx2"/>
                </a:solidFill>
                <a:latin typeface="Tw Cen MT" panose="020B0602020104020603" pitchFamily="34" charset="0"/>
              </a:rPr>
              <a:t>11920100</a:t>
            </a:r>
          </a:p>
          <a:p>
            <a:pPr algn="r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Amritpal Singh </a:t>
            </a:r>
            <a:r>
              <a:rPr lang="en-US" dirty="0" err="1">
                <a:solidFill>
                  <a:schemeClr val="tx2"/>
                </a:solidFill>
                <a:latin typeface="Tw Cen MT" panose="020B0602020104020603" pitchFamily="34" charset="0"/>
              </a:rPr>
              <a:t>Bedi</a:t>
            </a:r>
            <a:r>
              <a:rPr lang="en-US" dirty="0">
                <a:solidFill>
                  <a:schemeClr val="tx2"/>
                </a:solidFill>
                <a:latin typeface="Tw Cen MT" panose="020B0602020104020603" pitchFamily="34" charset="0"/>
              </a:rPr>
              <a:t> - </a:t>
            </a:r>
            <a:r>
              <a:rPr lang="en-US" b="1" dirty="0">
                <a:solidFill>
                  <a:schemeClr val="tx2"/>
                </a:solidFill>
                <a:latin typeface="Tw Cen MT" panose="020B0602020104020603" pitchFamily="34" charset="0"/>
              </a:rPr>
              <a:t>11920017</a:t>
            </a:r>
            <a:endParaRPr lang="en-IN" b="1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09" y="577514"/>
            <a:ext cx="10489693" cy="542905"/>
          </a:xfrm>
        </p:spPr>
        <p:txBody>
          <a:bodyPr>
            <a:noAutofit/>
          </a:bodyPr>
          <a:lstStyle/>
          <a:p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 L       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-Shall We Go Organic?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market analysis to understand the preferences of Indian consumers among two categories of shampoos: “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organic”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“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non-organic”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855" y="477943"/>
            <a:ext cx="666750" cy="742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7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573804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Executive Summary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FC836-F834-42C4-B899-8FB8638E18D0}"/>
              </a:ext>
            </a:extLst>
          </p:cNvPr>
          <p:cNvSpPr txBox="1"/>
          <p:nvPr/>
        </p:nvSpPr>
        <p:spPr>
          <a:xfrm>
            <a:off x="541609" y="1534376"/>
            <a:ext cx="105645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         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cosmetics manufacturer wanting to launch shampoo in India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We, being from data analytics team, have analyzed the customers ratings as per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organic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non-organic shampoos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Flipkart.com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can be used for further analysis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pricing, ratings, discounted price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or any other feature engineering purpose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025" y="1392707"/>
            <a:ext cx="666750" cy="7420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12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53233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Data Scraping Process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51679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11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8057" y="1295909"/>
            <a:ext cx="2997455" cy="1961305"/>
          </a:xfrm>
          <a:prstGeom prst="roundRect">
            <a:avLst/>
          </a:prstGeom>
          <a:solidFill>
            <a:srgbClr val="D2472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Used Python to perform web scrapping on </a:t>
            </a:r>
            <a:r>
              <a:rPr lang="en-US" b="1" i="1" dirty="0">
                <a:solidFill>
                  <a:schemeClr val="tx1"/>
                </a:solidFill>
              </a:rPr>
              <a:t>Flipkart.com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and collected data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618673" y="1292886"/>
            <a:ext cx="2997455" cy="1961305"/>
          </a:xfrm>
          <a:prstGeom prst="roundRect">
            <a:avLst/>
          </a:prstGeom>
          <a:solidFill>
            <a:srgbClr val="D2472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Variables</a:t>
            </a:r>
          </a:p>
          <a:p>
            <a:pPr lvl="0"/>
            <a:r>
              <a:rPr lang="en-US" dirty="0"/>
              <a:t>- Product names</a:t>
            </a:r>
          </a:p>
          <a:p>
            <a:pPr lvl="0"/>
            <a:r>
              <a:rPr lang="en-US" dirty="0"/>
              <a:t>- Quantity</a:t>
            </a:r>
          </a:p>
          <a:p>
            <a:pPr lvl="0"/>
            <a:r>
              <a:rPr lang="en-US" dirty="0"/>
              <a:t>- Number of Reviewers</a:t>
            </a:r>
          </a:p>
          <a:p>
            <a:pPr lvl="0"/>
            <a:r>
              <a:rPr lang="en-US" dirty="0"/>
              <a:t>- Ratings</a:t>
            </a:r>
          </a:p>
          <a:p>
            <a:pPr lvl="0"/>
            <a:r>
              <a:rPr lang="en-US" dirty="0"/>
              <a:t>- MRP</a:t>
            </a:r>
          </a:p>
          <a:p>
            <a:pPr lvl="0"/>
            <a:r>
              <a:rPr lang="en-US" dirty="0"/>
              <a:t>- Discounted Price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619289" y="1292886"/>
            <a:ext cx="2997455" cy="1961305"/>
          </a:xfrm>
          <a:prstGeom prst="roundRect">
            <a:avLst/>
          </a:prstGeom>
          <a:solidFill>
            <a:srgbClr val="D24726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Stored in </a:t>
            </a:r>
            <a:r>
              <a:rPr lang="en-US" dirty="0" err="1"/>
              <a:t>csv</a:t>
            </a:r>
            <a:r>
              <a:rPr lang="en-US" dirty="0"/>
              <a:t> file for further analysis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3640265" y="1982179"/>
            <a:ext cx="978408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40881" y="1982179"/>
            <a:ext cx="978408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5406"/>
          <a:stretch/>
        </p:blipFill>
        <p:spPr>
          <a:xfrm>
            <a:off x="2258862" y="3293194"/>
            <a:ext cx="8108526" cy="3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DD7EAC-2AD2-4890-8F34-AB92940B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8" y="1262934"/>
            <a:ext cx="8241921" cy="49926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Python Code  Screen Shot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9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5211" y="2073499"/>
            <a:ext cx="2498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packages and libraries: </a:t>
            </a:r>
          </a:p>
          <a:p>
            <a:r>
              <a:rPr lang="en-US" dirty="0"/>
              <a:t>	- bs4</a:t>
            </a:r>
          </a:p>
          <a:p>
            <a:r>
              <a:rPr lang="en-US" dirty="0"/>
              <a:t>	- </a:t>
            </a:r>
            <a:r>
              <a:rPr lang="en-US" dirty="0" err="1"/>
              <a:t>csv</a:t>
            </a:r>
            <a:endParaRPr lang="en-US" dirty="0"/>
          </a:p>
          <a:p>
            <a:r>
              <a:rPr lang="en-US" dirty="0"/>
              <a:t>	- requests</a:t>
            </a:r>
          </a:p>
          <a:p>
            <a:r>
              <a:rPr lang="en-US" dirty="0"/>
              <a:t>	- pandas</a:t>
            </a:r>
          </a:p>
          <a:p>
            <a:r>
              <a:rPr lang="en-US" dirty="0"/>
              <a:t>	- </a:t>
            </a:r>
            <a:r>
              <a:rPr lang="en-US" dirty="0" err="1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9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Non-organic Shampoo Data Screen Shot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3FFE2FE-0C31-4797-9BA7-B676A18A50EA}"/>
              </a:ext>
            </a:extLst>
          </p:cNvPr>
          <p:cNvSpPr txBox="1">
            <a:spLocks/>
          </p:cNvSpPr>
          <p:nvPr/>
        </p:nvSpPr>
        <p:spPr>
          <a:xfrm>
            <a:off x="521206" y="3031181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Organic Shampoo Data Screen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8643F-491C-4505-9271-C7468C7E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787793"/>
            <a:ext cx="11124505" cy="232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11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33F90-2B54-4C63-A522-9DDA76F9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09" y="1088136"/>
            <a:ext cx="11202021" cy="2075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526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  <a:cs typeface="Segoe UI Light" panose="020B0502040204020203" pitchFamily="34" charset="0"/>
              </a:rPr>
              <a:t>Appendix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375509-3763-441C-97AF-36EF7B279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44852"/>
              </p:ext>
            </p:extLst>
          </p:nvPr>
        </p:nvGraphicFramePr>
        <p:xfrm>
          <a:off x="541609" y="1383030"/>
          <a:ext cx="7592742" cy="24880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30914">
                  <a:extLst>
                    <a:ext uri="{9D8B030D-6E8A-4147-A177-3AD203B41FA5}">
                      <a16:colId xmlns:a16="http://schemas.microsoft.com/office/drawing/2014/main" val="3047177467"/>
                    </a:ext>
                  </a:extLst>
                </a:gridCol>
                <a:gridCol w="2530914">
                  <a:extLst>
                    <a:ext uri="{9D8B030D-6E8A-4147-A177-3AD203B41FA5}">
                      <a16:colId xmlns:a16="http://schemas.microsoft.com/office/drawing/2014/main" val="485031728"/>
                    </a:ext>
                  </a:extLst>
                </a:gridCol>
                <a:gridCol w="2530914">
                  <a:extLst>
                    <a:ext uri="{9D8B030D-6E8A-4147-A177-3AD203B41FA5}">
                      <a16:colId xmlns:a16="http://schemas.microsoft.com/office/drawing/2014/main" val="1057207061"/>
                    </a:ext>
                  </a:extLst>
                </a:gridCol>
              </a:tblGrid>
              <a:tr h="829364">
                <a:tc>
                  <a:txBody>
                    <a:bodyPr/>
                    <a:lstStyle/>
                    <a:p>
                      <a:r>
                        <a:rPr lang="en-US" dirty="0"/>
                        <a:t>Type of 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 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CSV </a:t>
                      </a:r>
                      <a:r>
                        <a:rPr lang="en-US" dirty="0" err="1"/>
                        <a:t>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09001"/>
                  </a:ext>
                </a:extLst>
              </a:tr>
              <a:tr h="829364">
                <a:tc>
                  <a:txBody>
                    <a:bodyPr/>
                    <a:lstStyle/>
                    <a:p>
                      <a:r>
                        <a:rPr lang="en-US" dirty="0"/>
                        <a:t>Normal 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71330"/>
                  </a:ext>
                </a:extLst>
              </a:tr>
              <a:tr h="829364">
                <a:tc>
                  <a:txBody>
                    <a:bodyPr/>
                    <a:lstStyle/>
                    <a:p>
                      <a:r>
                        <a:rPr lang="en-US" dirty="0"/>
                        <a:t>Organic </a:t>
                      </a:r>
                      <a:r>
                        <a:rPr lang="en-US" dirty="0" err="1"/>
                        <a:t>Produc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03751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DFBA118-814D-4061-8A24-8CA95296A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86605"/>
              </p:ext>
            </p:extLst>
          </p:nvPr>
        </p:nvGraphicFramePr>
        <p:xfrm>
          <a:off x="3627709" y="235387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Packager Shell Object" showAsIcon="1" r:id="rId3" imgW="914597" imgH="806311" progId="Package">
                  <p:embed/>
                </p:oleObj>
              </mc:Choice>
              <mc:Fallback>
                <p:oleObj name="Packager Shell Object" showAsIcon="1" r:id="rId3" imgW="914597" imgH="806311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DFBA118-814D-4061-8A24-8CA95296A2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7709" y="235387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925343-F55D-4968-8FB6-303A12B23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961093"/>
              </p:ext>
            </p:extLst>
          </p:nvPr>
        </p:nvGraphicFramePr>
        <p:xfrm>
          <a:off x="3627709" y="309935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Packager Shell Object" showAsIcon="1" r:id="rId5" imgW="914400" imgH="806400" progId="Package">
                  <p:embed/>
                </p:oleObj>
              </mc:Choice>
              <mc:Fallback>
                <p:oleObj name="Packager Shell Object" showAsIcon="1" r:id="rId5" imgW="914400" imgH="806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925343-F55D-4968-8FB6-303A12B23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709" y="309935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F029DA-6A89-4E01-810B-30FA54FA8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83439"/>
              </p:ext>
            </p:extLst>
          </p:nvPr>
        </p:nvGraphicFramePr>
        <p:xfrm>
          <a:off x="6357279" y="235387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Macro-Enabled Worksheet" showAsIcon="1" r:id="rId7" imgW="914597" imgH="806311" progId="Excel.SheetMacroEnabled.12">
                  <p:embed/>
                </p:oleObj>
              </mc:Choice>
              <mc:Fallback>
                <p:oleObj name="Macro-Enabled Worksheet" showAsIcon="1" r:id="rId7" imgW="914597" imgH="80631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7279" y="235387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CF68D3-3BE8-4063-81ED-FFA6249BD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41942"/>
              </p:ext>
            </p:extLst>
          </p:nvPr>
        </p:nvGraphicFramePr>
        <p:xfrm>
          <a:off x="6300129" y="318303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Macro-Enabled Worksheet" showAsIcon="1" r:id="rId9" imgW="914597" imgH="806311" progId="Excel.SheetMacroEnabled.12">
                  <p:embed/>
                </p:oleObj>
              </mc:Choice>
              <mc:Fallback>
                <p:oleObj name="Macro-Enabled Worksheet" showAsIcon="1" r:id="rId9" imgW="914597" imgH="80631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0129" y="318303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10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69956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56454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4C490D-D774-432D-961D-772B9B6E8E12}"/>
              </a:ext>
            </a:extLst>
          </p:cNvPr>
          <p:cNvSpPr/>
          <p:nvPr/>
        </p:nvSpPr>
        <p:spPr>
          <a:xfrm>
            <a:off x="4442985" y="2967335"/>
            <a:ext cx="33060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384" y="631521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©L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/>
          </a:p>
        </p:txBody>
      </p:sp>
      <p:pic>
        <p:nvPicPr>
          <p:cNvPr id="6" name="Graphic 5" descr="Eyes">
            <a:extLst>
              <a:ext uri="{FF2B5EF4-FFF2-40B4-BE49-F238E27FC236}">
                <a16:creationId xmlns:a16="http://schemas.microsoft.com/office/drawing/2014/main" id="{A543B837-FCD7-4075-9251-3D905998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03" y="6199306"/>
            <a:ext cx="499303" cy="55568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616744" y="6310648"/>
            <a:ext cx="281189" cy="245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4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PPLAUSE.WAV"/>
          </p:stSnd>
        </p:sndAc>
      </p:transition>
    </mc:Choice>
    <mc:Fallback xmlns="">
      <p:transition>
        <p:sndAc>
          <p:stSnd>
            <p:snd r:embed="rId5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Tw Cen MT</vt:lpstr>
      <vt:lpstr>Wingdings</vt:lpstr>
      <vt:lpstr>Office Theme</vt:lpstr>
      <vt:lpstr>Packager Shell Object</vt:lpstr>
      <vt:lpstr>Macro-Enabled Worksheet</vt:lpstr>
      <vt:lpstr>PowerPoint Presentation</vt:lpstr>
      <vt:lpstr> Problem Statement: L        KMe -Shall We Go Organic? </vt:lpstr>
      <vt:lpstr>Executive Summary</vt:lpstr>
      <vt:lpstr>Data Scraping Process</vt:lpstr>
      <vt:lpstr>Python Code  Screen Shot</vt:lpstr>
      <vt:lpstr>Non-organic Shampoo Data Screen Shot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2019-09-17T15:00:46Z</dcterms:created>
  <dcterms:modified xsi:type="dcterms:W3CDTF">2019-09-19T10:00:54Z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