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63" r:id="rId2"/>
    <p:sldId id="262" r:id="rId3"/>
    <p:sldId id="258" r:id="rId4"/>
    <p:sldId id="264" r:id="rId5"/>
    <p:sldId id="267" r:id="rId6"/>
    <p:sldId id="265" r:id="rId7"/>
    <p:sldId id="270" r:id="rId8"/>
    <p:sldId id="259" r:id="rId9"/>
    <p:sldId id="275" r:id="rId10"/>
    <p:sldId id="274" r:id="rId11"/>
    <p:sldId id="27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93" autoAdjust="0"/>
    <p:restoredTop sz="94660"/>
  </p:normalViewPr>
  <p:slideViewPr>
    <p:cSldViewPr snapToGrid="0">
      <p:cViewPr varScale="1">
        <p:scale>
          <a:sx n="74" d="100"/>
          <a:sy n="74" d="100"/>
        </p:scale>
        <p:origin x="4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Sheet1!$C$2</c:f>
              <c:strCache>
                <c:ptCount val="1"/>
                <c:pt idx="0">
                  <c:v>Jeep</c:v>
                </c:pt>
              </c:strCache>
            </c:strRef>
          </c:tx>
          <c:spPr>
            <a:solidFill>
              <a:schemeClr val="accent1"/>
            </a:solidFill>
            <a:ln>
              <a:noFill/>
            </a:ln>
            <a:effectLst/>
          </c:spPr>
          <c:invertIfNegative val="0"/>
          <c:cat>
            <c:strRef>
              <c:f>Sheet1!$B$3:$B$6</c:f>
              <c:strCache>
                <c:ptCount val="4"/>
                <c:pt idx="0">
                  <c:v>Power</c:v>
                </c:pt>
                <c:pt idx="1">
                  <c:v>Experience</c:v>
                </c:pt>
                <c:pt idx="2">
                  <c:v>Value for Money</c:v>
                </c:pt>
                <c:pt idx="3">
                  <c:v>Design</c:v>
                </c:pt>
              </c:strCache>
            </c:strRef>
          </c:cat>
          <c:val>
            <c:numRef>
              <c:f>Sheet1!$C$3:$C$6</c:f>
              <c:numCache>
                <c:formatCode>General</c:formatCode>
                <c:ptCount val="4"/>
                <c:pt idx="0">
                  <c:v>3.1930460949992199</c:v>
                </c:pt>
                <c:pt idx="1">
                  <c:v>3.2931028050540201</c:v>
                </c:pt>
                <c:pt idx="2">
                  <c:v>2.4215517241379301</c:v>
                </c:pt>
                <c:pt idx="3">
                  <c:v>3.73811042388231</c:v>
                </c:pt>
              </c:numCache>
            </c:numRef>
          </c:val>
        </c:ser>
        <c:ser>
          <c:idx val="1"/>
          <c:order val="1"/>
          <c:tx>
            <c:strRef>
              <c:f>Sheet1!$D$2</c:f>
              <c:strCache>
                <c:ptCount val="1"/>
                <c:pt idx="0">
                  <c:v>KIA</c:v>
                </c:pt>
              </c:strCache>
            </c:strRef>
          </c:tx>
          <c:spPr>
            <a:solidFill>
              <a:schemeClr val="accent2"/>
            </a:solidFill>
            <a:ln>
              <a:noFill/>
            </a:ln>
            <a:effectLst/>
          </c:spPr>
          <c:invertIfNegative val="0"/>
          <c:cat>
            <c:strRef>
              <c:f>Sheet1!$B$3:$B$6</c:f>
              <c:strCache>
                <c:ptCount val="4"/>
                <c:pt idx="0">
                  <c:v>Power</c:v>
                </c:pt>
                <c:pt idx="1">
                  <c:v>Experience</c:v>
                </c:pt>
                <c:pt idx="2">
                  <c:v>Value for Money</c:v>
                </c:pt>
                <c:pt idx="3">
                  <c:v>Design</c:v>
                </c:pt>
              </c:strCache>
            </c:strRef>
          </c:cat>
          <c:val>
            <c:numRef>
              <c:f>Sheet1!$D$3:$D$6</c:f>
              <c:numCache>
                <c:formatCode>General</c:formatCode>
                <c:ptCount val="4"/>
                <c:pt idx="0">
                  <c:v>4.9767475532781607</c:v>
                </c:pt>
                <c:pt idx="1">
                  <c:v>4.7904164177973705</c:v>
                </c:pt>
                <c:pt idx="2">
                  <c:v>3.05555555555555</c:v>
                </c:pt>
                <c:pt idx="3">
                  <c:v>4.7478092391357603</c:v>
                </c:pt>
              </c:numCache>
            </c:numRef>
          </c:val>
        </c:ser>
        <c:ser>
          <c:idx val="2"/>
          <c:order val="2"/>
          <c:tx>
            <c:strRef>
              <c:f>Sheet1!$E$2</c:f>
              <c:strCache>
                <c:ptCount val="1"/>
                <c:pt idx="0">
                  <c:v>MG Hector</c:v>
                </c:pt>
              </c:strCache>
            </c:strRef>
          </c:tx>
          <c:spPr>
            <a:solidFill>
              <a:schemeClr val="accent3"/>
            </a:solidFill>
            <a:ln>
              <a:noFill/>
            </a:ln>
            <a:effectLst/>
          </c:spPr>
          <c:invertIfNegative val="0"/>
          <c:cat>
            <c:strRef>
              <c:f>Sheet1!$B$3:$B$6</c:f>
              <c:strCache>
                <c:ptCount val="4"/>
                <c:pt idx="0">
                  <c:v>Power</c:v>
                </c:pt>
                <c:pt idx="1">
                  <c:v>Experience</c:v>
                </c:pt>
                <c:pt idx="2">
                  <c:v>Value for Money</c:v>
                </c:pt>
                <c:pt idx="3">
                  <c:v>Design</c:v>
                </c:pt>
              </c:strCache>
            </c:strRef>
          </c:cat>
          <c:val>
            <c:numRef>
              <c:f>Sheet1!$E$3:$E$6</c:f>
              <c:numCache>
                <c:formatCode>General</c:formatCode>
                <c:ptCount val="4"/>
                <c:pt idx="0">
                  <c:v>5.0411830357142797</c:v>
                </c:pt>
                <c:pt idx="1">
                  <c:v>5.0852910260237802</c:v>
                </c:pt>
                <c:pt idx="2">
                  <c:v>3.3742380952380904</c:v>
                </c:pt>
                <c:pt idx="3">
                  <c:v>4.7303221414828496</c:v>
                </c:pt>
              </c:numCache>
            </c:numRef>
          </c:val>
        </c:ser>
        <c:dLbls>
          <c:showLegendKey val="0"/>
          <c:showVal val="0"/>
          <c:showCatName val="0"/>
          <c:showSerName val="0"/>
          <c:showPercent val="0"/>
          <c:showBubbleSize val="0"/>
        </c:dLbls>
        <c:gapWidth val="219"/>
        <c:overlap val="-27"/>
        <c:axId val="326435120"/>
        <c:axId val="326438256"/>
      </c:barChart>
      <c:catAx>
        <c:axId val="326435120"/>
        <c:scaling>
          <c:orientation val="minMax"/>
        </c:scaling>
        <c:delete val="0"/>
        <c:axPos val="b"/>
        <c:title>
          <c:tx>
            <c:rich>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a:t>Attributes</a:t>
                </a:r>
              </a:p>
            </c:rich>
          </c:tx>
          <c:layout/>
          <c:overlay val="0"/>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26438256"/>
        <c:crosses val="autoZero"/>
        <c:auto val="1"/>
        <c:lblAlgn val="ctr"/>
        <c:lblOffset val="100"/>
        <c:noMultiLvlLbl val="0"/>
      </c:catAx>
      <c:valAx>
        <c:axId val="3264382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r>
                  <a:rPr lang="en-IN" sz="1600"/>
                  <a:t>Scale</a:t>
                </a:r>
              </a:p>
            </c:rich>
          </c:tx>
          <c:layout/>
          <c:overlay val="0"/>
          <c:spPr>
            <a:noFill/>
            <a:ln>
              <a:noFill/>
            </a:ln>
            <a:effectLst/>
          </c:spPr>
          <c:txPr>
            <a:bodyPr rot="-54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0" spcFirstLastPara="1" vertOverflow="ellipsis"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326435120"/>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93105" y="802298"/>
            <a:ext cx="8561747"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93106" y="3531204"/>
            <a:ext cx="8561746"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1/16/2020</a:t>
            </a:fld>
            <a:endParaRPr lang="en-US" dirty="0"/>
          </a:p>
        </p:txBody>
      </p:sp>
      <p:sp>
        <p:nvSpPr>
          <p:cNvPr id="5" name="Footer Placeholder 4"/>
          <p:cNvSpPr>
            <a:spLocks noGrp="1"/>
          </p:cNvSpPr>
          <p:nvPr>
            <p:ph type="ftr" sz="quarter" idx="11"/>
          </p:nvPr>
        </p:nvSpPr>
        <p:spPr>
          <a:xfrm>
            <a:off x="2493105" y="329307"/>
            <a:ext cx="4897310"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8" name="Straight Connector 7"/>
          <p:cNvCxnSpPr/>
          <p:nvPr/>
        </p:nvCxnSpPr>
        <p:spPr>
          <a:xfrm>
            <a:off x="2334637" y="798973"/>
            <a:ext cx="0" cy="2544756"/>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620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609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883863"/>
            <a:ext cx="1615742" cy="457499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534694" y="883863"/>
            <a:ext cx="7738807" cy="45749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H="1">
            <a:off x="9439111" y="719272"/>
            <a:ext cx="1615742" cy="0"/>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10639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6181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34813" y="1756130"/>
            <a:ext cx="8562580"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534695" y="3806195"/>
            <a:ext cx="854999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a:off x="1371687" y="798973"/>
            <a:ext cx="0" cy="284510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73273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889"/>
            <a:ext cx="952015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534695" y="2010878"/>
            <a:ext cx="4608576" cy="343814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54793" y="2017343"/>
            <a:ext cx="4604130"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689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34695" y="804163"/>
            <a:ext cx="9520157"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534695" y="2019549"/>
            <a:ext cx="4608576"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534695" y="2824269"/>
            <a:ext cx="4608576"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54791" y="2023003"/>
            <a:ext cx="4608576"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54792" y="2821491"/>
            <a:ext cx="4608576"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11" name="Straight Connector 10"/>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772318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7" name="Straight Connector 6"/>
          <p:cNvCxnSpPr/>
          <p:nvPr/>
        </p:nvCxnSpPr>
        <p:spPr>
          <a:xfrm>
            <a:off x="1371687" y="798973"/>
            <a:ext cx="0" cy="1067168"/>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4339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81186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34642" y="798973"/>
            <a:ext cx="3183128"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534695" y="3205491"/>
            <a:ext cx="3184989"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1/16/2020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9" name="Straight Connector 8"/>
          <p:cNvCxnSpPr/>
          <p:nvPr/>
        </p:nvCxnSpPr>
        <p:spPr>
          <a:xfrm>
            <a:off x="1371687" y="798973"/>
            <a:ext cx="0" cy="2247117"/>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609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bg2">
                    <a:lumMod val="10000"/>
                  </a:schemeClr>
                </a:gs>
                <a:gs pos="100000">
                  <a:schemeClr val="bg2">
                    <a:lumMod val="10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prstMaterial="matte">
              <a:bevelT w="133350" h="50800" prst="divot"/>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535694" y="1129513"/>
            <a:ext cx="5447840"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534695" y="3145992"/>
            <a:ext cx="5440037"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534695" y="5469856"/>
            <a:ext cx="5440038" cy="320123"/>
          </a:xfrm>
        </p:spPr>
        <p:txBody>
          <a:bodyPr/>
          <a:lstStyle>
            <a:lvl1pPr algn="l">
              <a:defRPr/>
            </a:lvl1pPr>
          </a:lstStyle>
          <a:p>
            <a:fld id="{48A87A34-81AB-432B-8DAE-1953F412C126}" type="datetimeFigureOut">
              <a:rPr lang="en-US" smtClean="0"/>
              <a:t>1/16/2020</a:t>
            </a:fld>
            <a:endParaRPr lang="en-US" dirty="0"/>
          </a:p>
        </p:txBody>
      </p:sp>
      <p:sp>
        <p:nvSpPr>
          <p:cNvPr id="6" name="Footer Placeholder 5"/>
          <p:cNvSpPr>
            <a:spLocks noGrp="1"/>
          </p:cNvSpPr>
          <p:nvPr>
            <p:ph type="ftr" sz="quarter" idx="11"/>
          </p:nvPr>
        </p:nvSpPr>
        <p:spPr>
          <a:xfrm>
            <a:off x="1534910" y="318640"/>
            <a:ext cx="5453475"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4" name="Straight Connector 13"/>
          <p:cNvCxnSpPr/>
          <p:nvPr/>
        </p:nvCxnSpPr>
        <p:spPr>
          <a:xfrm>
            <a:off x="1371687" y="798973"/>
            <a:ext cx="0" cy="2161124"/>
          </a:xfrm>
          <a:prstGeom prst="line">
            <a:avLst/>
          </a:prstGeom>
          <a:ln w="38100" cmpd="sng">
            <a:solidFill>
              <a:schemeClr val="accent1"/>
            </a:solidFill>
            <a:prstDash val="solid"/>
            <a:tailEnd type="non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01324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Rectangle 8"/>
          <p:cNvSpPr/>
          <p:nvPr/>
        </p:nvSpPr>
        <p:spPr>
          <a:xfrm>
            <a:off x="0" y="2015732"/>
            <a:ext cx="12192000" cy="411882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srcRect t="2769" b="-2769"/>
          <a:stretch/>
        </p:blipFill>
        <p:spPr>
          <a:xfrm>
            <a:off x="0" y="6135624"/>
            <a:ext cx="12192000" cy="742950"/>
          </a:xfrm>
          <a:prstGeom prst="rect">
            <a:avLst/>
          </a:prstGeom>
        </p:spPr>
      </p:pic>
      <p:sp>
        <p:nvSpPr>
          <p:cNvPr id="2" name="Title Placeholder 1"/>
          <p:cNvSpPr>
            <a:spLocks noGrp="1"/>
          </p:cNvSpPr>
          <p:nvPr>
            <p:ph type="title"/>
          </p:nvPr>
        </p:nvSpPr>
        <p:spPr>
          <a:xfrm>
            <a:off x="1534696" y="804519"/>
            <a:ext cx="9520158" cy="1049235"/>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534696" y="2015732"/>
            <a:ext cx="9520158"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1/16/2020</a:t>
            </a:fld>
            <a:endParaRPr lang="en-US" dirty="0"/>
          </a:p>
        </p:txBody>
      </p:sp>
      <p:sp>
        <p:nvSpPr>
          <p:cNvPr id="5" name="Footer Placeholder 4"/>
          <p:cNvSpPr>
            <a:spLocks noGrp="1"/>
          </p:cNvSpPr>
          <p:nvPr>
            <p:ph type="ftr" sz="quarter" idx="3"/>
          </p:nvPr>
        </p:nvSpPr>
        <p:spPr>
          <a:xfrm>
            <a:off x="1534695" y="329307"/>
            <a:ext cx="5855719"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2" name="Straight Connector 11"/>
          <p:cNvCxnSpPr/>
          <p:nvPr/>
        </p:nvCxnSpPr>
        <p:spPr>
          <a:xfrm>
            <a:off x="0" y="6141705"/>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025360"/>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rushlane.com/jeep-compass-sales-decline-2018-12296776.html" TargetMode="External"/><Relationship Id="rId2" Type="http://schemas.openxmlformats.org/officeDocument/2006/relationships/hyperlink" Target="https://autoportal.com/newcars/jeep/compass/sales-statistic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8E1208-671F-8641-B065-6BC630A8106F}"/>
              </a:ext>
            </a:extLst>
          </p:cNvPr>
          <p:cNvSpPr txBox="1"/>
          <p:nvPr/>
        </p:nvSpPr>
        <p:spPr>
          <a:xfrm>
            <a:off x="3254448" y="1551709"/>
            <a:ext cx="5186035" cy="707886"/>
          </a:xfrm>
          <a:prstGeom prst="rect">
            <a:avLst/>
          </a:prstGeom>
          <a:noFill/>
        </p:spPr>
        <p:txBody>
          <a:bodyPr wrap="none" rtlCol="0">
            <a:spAutoFit/>
          </a:bodyPr>
          <a:lstStyle/>
          <a:p>
            <a:pPr algn="ctr"/>
            <a:r>
              <a:rPr lang="en-US" sz="4000" dirty="0"/>
              <a:t>Foundation Project - 1</a:t>
            </a:r>
          </a:p>
        </p:txBody>
      </p:sp>
      <p:sp>
        <p:nvSpPr>
          <p:cNvPr id="15" name="TextBox 14">
            <a:extLst>
              <a:ext uri="{FF2B5EF4-FFF2-40B4-BE49-F238E27FC236}">
                <a16:creationId xmlns="" xmlns:a16="http://schemas.microsoft.com/office/drawing/2014/main" id="{EB54A35D-ACBB-6E4B-B6EC-68DC5BEADFAC}"/>
              </a:ext>
            </a:extLst>
          </p:cNvPr>
          <p:cNvSpPr txBox="1"/>
          <p:nvPr/>
        </p:nvSpPr>
        <p:spPr>
          <a:xfrm>
            <a:off x="4581732" y="2259595"/>
            <a:ext cx="2531463" cy="523220"/>
          </a:xfrm>
          <a:prstGeom prst="rect">
            <a:avLst/>
          </a:prstGeom>
          <a:noFill/>
        </p:spPr>
        <p:txBody>
          <a:bodyPr wrap="none" rtlCol="0">
            <a:spAutoFit/>
          </a:bodyPr>
          <a:lstStyle/>
          <a:p>
            <a:pPr algn="ctr"/>
            <a:r>
              <a:rPr lang="en-US" sz="2800" dirty="0" smtClean="0"/>
              <a:t>Final Review </a:t>
            </a:r>
            <a:r>
              <a:rPr lang="en-US" sz="2800" dirty="0"/>
              <a:t>1</a:t>
            </a:r>
          </a:p>
        </p:txBody>
      </p:sp>
      <p:sp>
        <p:nvSpPr>
          <p:cNvPr id="13" name="TextBox 12">
            <a:extLst>
              <a:ext uri="{FF2B5EF4-FFF2-40B4-BE49-F238E27FC236}">
                <a16:creationId xmlns="" xmlns:a16="http://schemas.microsoft.com/office/drawing/2014/main" id="{0C246D1F-53A7-1249-A468-7BD69E6632A0}"/>
              </a:ext>
            </a:extLst>
          </p:cNvPr>
          <p:cNvSpPr txBox="1"/>
          <p:nvPr/>
        </p:nvSpPr>
        <p:spPr>
          <a:xfrm>
            <a:off x="6096001" y="2911634"/>
            <a:ext cx="5112326" cy="1938992"/>
          </a:xfrm>
          <a:prstGeom prst="rect">
            <a:avLst/>
          </a:prstGeom>
          <a:noFill/>
        </p:spPr>
        <p:txBody>
          <a:bodyPr wrap="square" rtlCol="0">
            <a:spAutoFit/>
          </a:bodyPr>
          <a:lstStyle/>
          <a:p>
            <a:r>
              <a:rPr lang="en-US" sz="2000" b="1" dirty="0"/>
              <a:t>Group No. 11:</a:t>
            </a:r>
          </a:p>
          <a:p>
            <a:pPr marL="514350" indent="-514350">
              <a:buFont typeface="+mj-lt"/>
              <a:buAutoNum type="arabicPeriod"/>
            </a:pPr>
            <a:r>
              <a:rPr lang="en-US" sz="2000" dirty="0"/>
              <a:t>Dhruv M </a:t>
            </a:r>
            <a:r>
              <a:rPr lang="en-US" sz="2000" dirty="0" err="1" smtClean="0"/>
              <a:t>Cairae</a:t>
            </a:r>
            <a:r>
              <a:rPr lang="en-US" sz="2000" dirty="0" smtClean="0"/>
              <a:t> (11920031)</a:t>
            </a:r>
            <a:endParaRPr lang="en-US" sz="2000" dirty="0"/>
          </a:p>
          <a:p>
            <a:pPr marL="514350" indent="-514350">
              <a:buFont typeface="+mj-lt"/>
              <a:buAutoNum type="arabicPeriod"/>
            </a:pPr>
            <a:r>
              <a:rPr lang="en-US" sz="2000" dirty="0" err="1"/>
              <a:t>Rashi</a:t>
            </a:r>
            <a:r>
              <a:rPr lang="en-US" sz="2000" dirty="0"/>
              <a:t> </a:t>
            </a:r>
            <a:r>
              <a:rPr lang="en-US" sz="2000" dirty="0" smtClean="0"/>
              <a:t>Jain (11920010)</a:t>
            </a:r>
            <a:endParaRPr lang="en-US" sz="2000" dirty="0"/>
          </a:p>
          <a:p>
            <a:pPr marL="514350" indent="-514350">
              <a:buFont typeface="+mj-lt"/>
              <a:buAutoNum type="arabicPeriod"/>
            </a:pPr>
            <a:r>
              <a:rPr lang="en-US" sz="2000" dirty="0" err="1"/>
              <a:t>Preeti</a:t>
            </a:r>
            <a:r>
              <a:rPr lang="en-US" sz="2000" dirty="0"/>
              <a:t> </a:t>
            </a:r>
            <a:r>
              <a:rPr lang="en-US" sz="2000" dirty="0" err="1" smtClean="0"/>
              <a:t>Dass</a:t>
            </a:r>
            <a:r>
              <a:rPr lang="en-US" sz="2000" dirty="0" smtClean="0"/>
              <a:t> (11920012)</a:t>
            </a:r>
            <a:endParaRPr lang="en-US" sz="2000" dirty="0"/>
          </a:p>
          <a:p>
            <a:pPr marL="514350" indent="-514350">
              <a:buFont typeface="+mj-lt"/>
              <a:buAutoNum type="arabicPeriod"/>
            </a:pPr>
            <a:r>
              <a:rPr lang="en-US" sz="2000" dirty="0"/>
              <a:t>Karthikeyan </a:t>
            </a:r>
            <a:r>
              <a:rPr lang="en-US" sz="2000" dirty="0" smtClean="0"/>
              <a:t>Alagarswamy (11920021)</a:t>
            </a:r>
            <a:endParaRPr lang="en-US" sz="2000" dirty="0"/>
          </a:p>
          <a:p>
            <a:pPr marL="514350" indent="-514350">
              <a:buFont typeface="+mj-lt"/>
              <a:buAutoNum type="arabicPeriod"/>
            </a:pPr>
            <a:r>
              <a:rPr lang="en-US" sz="2000" dirty="0" err="1"/>
              <a:t>Mehul</a:t>
            </a:r>
            <a:r>
              <a:rPr lang="en-US" sz="2000" dirty="0"/>
              <a:t> </a:t>
            </a:r>
            <a:r>
              <a:rPr lang="en-US" sz="2000" dirty="0" err="1" smtClean="0"/>
              <a:t>Sadavarte</a:t>
            </a:r>
            <a:r>
              <a:rPr lang="en-US" sz="2000" dirty="0" smtClean="0"/>
              <a:t> (11920100)</a:t>
            </a:r>
            <a:endParaRPr lang="en-US" sz="2000" dirty="0"/>
          </a:p>
        </p:txBody>
      </p:sp>
    </p:spTree>
    <p:extLst>
      <p:ext uri="{BB962C8B-B14F-4D97-AF65-F5344CB8AC3E}">
        <p14:creationId xmlns:p14="http://schemas.microsoft.com/office/powerpoint/2010/main" val="2119300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089FF20B-F3C7-EC40-8B63-3AE421E4E7AC}"/>
              </a:ext>
            </a:extLst>
          </p:cNvPr>
          <p:cNvSpPr txBox="1">
            <a:spLocks/>
          </p:cNvSpPr>
          <p:nvPr/>
        </p:nvSpPr>
        <p:spPr>
          <a:xfrm>
            <a:off x="838199" y="1710677"/>
            <a:ext cx="10515600" cy="1325563"/>
          </a:xfrm>
          <a:prstGeom prst="rect">
            <a:avLst/>
          </a:prstGeom>
        </p:spPr>
        <p:txBody>
          <a:bodyPr>
            <a:no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r>
              <a:rPr lang="en-IN" b="1" dirty="0" smtClean="0"/>
              <a:t>Conclusion</a:t>
            </a:r>
            <a:endParaRPr lang="en-IN" sz="2800" b="1" dirty="0"/>
          </a:p>
        </p:txBody>
      </p:sp>
      <p:sp>
        <p:nvSpPr>
          <p:cNvPr id="5" name="Title 1">
            <a:extLst>
              <a:ext uri="{FF2B5EF4-FFF2-40B4-BE49-F238E27FC236}">
                <a16:creationId xmlns:a16="http://schemas.microsoft.com/office/drawing/2014/main" xmlns="" id="{06E4ADD2-9756-1840-8A42-02F031C9A3B4}"/>
              </a:ext>
            </a:extLst>
          </p:cNvPr>
          <p:cNvSpPr txBox="1">
            <a:spLocks/>
          </p:cNvSpPr>
          <p:nvPr/>
        </p:nvSpPr>
        <p:spPr>
          <a:xfrm>
            <a:off x="838199" y="2575386"/>
            <a:ext cx="10636045" cy="2807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800" dirty="0"/>
              <a:t>Our client, Jeep should focus on taking necessary steps in all the aspects </a:t>
            </a:r>
            <a:r>
              <a:rPr lang="en-IN" sz="2800" dirty="0" smtClean="0"/>
              <a:t>such as power, value for money, experience and design. The same need to be integrated </a:t>
            </a:r>
            <a:r>
              <a:rPr lang="en-IN" sz="2800" dirty="0"/>
              <a:t>to the new models in the coming months. Even though there is positive response from the customers for Jeep Compass, when it comes to weighing along with competitors, other products seem to perform better. </a:t>
            </a:r>
            <a:endParaRPr lang="en-US" sz="2800" dirty="0"/>
          </a:p>
        </p:txBody>
      </p:sp>
    </p:spTree>
    <p:extLst>
      <p:ext uri="{BB962C8B-B14F-4D97-AF65-F5344CB8AC3E}">
        <p14:creationId xmlns:p14="http://schemas.microsoft.com/office/powerpoint/2010/main" val="271519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6B8E1208-671F-8641-B065-6BC630A8106F}"/>
              </a:ext>
            </a:extLst>
          </p:cNvPr>
          <p:cNvSpPr txBox="1"/>
          <p:nvPr/>
        </p:nvSpPr>
        <p:spPr>
          <a:xfrm>
            <a:off x="959975" y="678873"/>
            <a:ext cx="2626040" cy="707886"/>
          </a:xfrm>
          <a:prstGeom prst="rect">
            <a:avLst/>
          </a:prstGeom>
          <a:noFill/>
        </p:spPr>
        <p:txBody>
          <a:bodyPr wrap="none" rtlCol="0">
            <a:spAutoFit/>
          </a:bodyPr>
          <a:lstStyle/>
          <a:p>
            <a:pPr algn="ctr"/>
            <a:r>
              <a:rPr lang="en-US" sz="4000" dirty="0"/>
              <a:t>References</a:t>
            </a:r>
          </a:p>
        </p:txBody>
      </p:sp>
      <p:sp>
        <p:nvSpPr>
          <p:cNvPr id="13" name="TextBox 12">
            <a:extLst>
              <a:ext uri="{FF2B5EF4-FFF2-40B4-BE49-F238E27FC236}">
                <a16:creationId xmlns="" xmlns:a16="http://schemas.microsoft.com/office/drawing/2014/main" id="{0C246D1F-53A7-1249-A468-7BD69E6632A0}"/>
              </a:ext>
            </a:extLst>
          </p:cNvPr>
          <p:cNvSpPr txBox="1"/>
          <p:nvPr/>
        </p:nvSpPr>
        <p:spPr>
          <a:xfrm>
            <a:off x="959975" y="1720144"/>
            <a:ext cx="5112326" cy="2554545"/>
          </a:xfrm>
          <a:prstGeom prst="rect">
            <a:avLst/>
          </a:prstGeom>
          <a:noFill/>
        </p:spPr>
        <p:txBody>
          <a:bodyPr wrap="square" rtlCol="0">
            <a:spAutoFit/>
          </a:bodyPr>
          <a:lstStyle/>
          <a:p>
            <a:pPr marL="514350" indent="-514350">
              <a:buFont typeface="+mj-lt"/>
              <a:buAutoNum type="arabicPeriod"/>
            </a:pPr>
            <a:r>
              <a:rPr lang="en-US" sz="2000" dirty="0"/>
              <a:t>FP 1 – Session Materials</a:t>
            </a:r>
          </a:p>
          <a:p>
            <a:pPr marL="514350" indent="-514350">
              <a:buFont typeface="+mj-lt"/>
              <a:buAutoNum type="arabicPeriod"/>
            </a:pPr>
            <a:r>
              <a:rPr lang="en-US" sz="2000" dirty="0"/>
              <a:t>TABA – Assignment </a:t>
            </a:r>
            <a:r>
              <a:rPr lang="en-US" sz="2000" dirty="0" smtClean="0"/>
              <a:t>Problem</a:t>
            </a:r>
          </a:p>
          <a:p>
            <a:pPr marL="514350" indent="-514350">
              <a:buFont typeface="+mj-lt"/>
              <a:buAutoNum type="arabicPeriod"/>
            </a:pPr>
            <a:r>
              <a:rPr lang="en-US" sz="2000" dirty="0" smtClean="0"/>
              <a:t>TABA – Assignment Report Slides </a:t>
            </a:r>
            <a:endParaRPr lang="en-US" sz="2000" dirty="0"/>
          </a:p>
          <a:p>
            <a:pPr marL="514350" indent="-514350">
              <a:buFont typeface="+mj-lt"/>
              <a:buAutoNum type="arabicPeriod"/>
            </a:pPr>
            <a:r>
              <a:rPr lang="en-US" sz="2000" dirty="0">
                <a:hlinkClick r:id="rId2"/>
              </a:rPr>
              <a:t>https://autoportal.com/newcars/jeep/compass/sales-statistics/</a:t>
            </a:r>
            <a:endParaRPr lang="en-US" sz="2000" dirty="0"/>
          </a:p>
          <a:p>
            <a:pPr marL="514350" indent="-514350">
              <a:buFont typeface="+mj-lt"/>
              <a:buAutoNum type="arabicPeriod"/>
            </a:pPr>
            <a:r>
              <a:rPr lang="en-US" sz="2000" dirty="0">
                <a:hlinkClick r:id="rId3"/>
              </a:rPr>
              <a:t>https://www.rushlane.com/jeep-compass-sales-decline-2018-12296776.html</a:t>
            </a:r>
            <a:endParaRPr lang="en-US" sz="2000" dirty="0"/>
          </a:p>
        </p:txBody>
      </p:sp>
    </p:spTree>
    <p:extLst>
      <p:ext uri="{BB962C8B-B14F-4D97-AF65-F5344CB8AC3E}">
        <p14:creationId xmlns:p14="http://schemas.microsoft.com/office/powerpoint/2010/main" val="1659531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2" name="Table 1">
            <a:extLst>
              <a:ext uri="{FF2B5EF4-FFF2-40B4-BE49-F238E27FC236}">
                <a16:creationId xmlns="" xmlns:a16="http://schemas.microsoft.com/office/drawing/2014/main" id="{23BC90FE-810C-234F-93F4-439554B60336}"/>
              </a:ext>
            </a:extLst>
          </p:cNvPr>
          <p:cNvGraphicFramePr>
            <a:graphicFrameLocks noGrp="1"/>
          </p:cNvGraphicFramePr>
          <p:nvPr>
            <p:extLst>
              <p:ext uri="{D42A27DB-BD31-4B8C-83A1-F6EECF244321}">
                <p14:modId xmlns:p14="http://schemas.microsoft.com/office/powerpoint/2010/main" val="970514942"/>
              </p:ext>
            </p:extLst>
          </p:nvPr>
        </p:nvGraphicFramePr>
        <p:xfrm>
          <a:off x="509954" y="474785"/>
          <a:ext cx="11043045" cy="5142912"/>
        </p:xfrm>
        <a:graphic>
          <a:graphicData uri="http://schemas.openxmlformats.org/drawingml/2006/table">
            <a:tbl>
              <a:tblPr>
                <a:noFill/>
                <a:tableStyleId>{5C22544A-7EE6-4342-B048-85BDC9FD1C3A}</a:tableStyleId>
              </a:tblPr>
              <a:tblGrid>
                <a:gridCol w="4216490">
                  <a:extLst>
                    <a:ext uri="{9D8B030D-6E8A-4147-A177-3AD203B41FA5}">
                      <a16:colId xmlns="" xmlns:a16="http://schemas.microsoft.com/office/drawing/2014/main" val="3293750533"/>
                    </a:ext>
                  </a:extLst>
                </a:gridCol>
                <a:gridCol w="2677777">
                  <a:extLst>
                    <a:ext uri="{9D8B030D-6E8A-4147-A177-3AD203B41FA5}">
                      <a16:colId xmlns="" xmlns:a16="http://schemas.microsoft.com/office/drawing/2014/main" val="4255433360"/>
                    </a:ext>
                  </a:extLst>
                </a:gridCol>
                <a:gridCol w="1594646">
                  <a:extLst>
                    <a:ext uri="{9D8B030D-6E8A-4147-A177-3AD203B41FA5}">
                      <a16:colId xmlns="" xmlns:a16="http://schemas.microsoft.com/office/drawing/2014/main" val="3144045635"/>
                    </a:ext>
                  </a:extLst>
                </a:gridCol>
                <a:gridCol w="2554132">
                  <a:extLst>
                    <a:ext uri="{9D8B030D-6E8A-4147-A177-3AD203B41FA5}">
                      <a16:colId xmlns="" xmlns:a16="http://schemas.microsoft.com/office/drawing/2014/main" val="1587210909"/>
                    </a:ext>
                  </a:extLst>
                </a:gridCol>
              </a:tblGrid>
              <a:tr h="548577">
                <a:tc gridSpan="4">
                  <a:txBody>
                    <a:bodyPr/>
                    <a:lstStyle/>
                    <a:p>
                      <a:pPr algn="l" fontAlgn="b"/>
                      <a:r>
                        <a:rPr lang="en-IN" sz="1400" b="1" u="none" strike="noStrike" dirty="0">
                          <a:solidFill>
                            <a:schemeClr val="tx1">
                              <a:lumMod val="75000"/>
                              <a:lumOff val="25000"/>
                            </a:schemeClr>
                          </a:solidFill>
                          <a:effectLst/>
                        </a:rPr>
                        <a:t>Project Definition</a:t>
                      </a:r>
                      <a:endParaRPr lang="en-IN" sz="1400" b="1"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3653586352"/>
                  </a:ext>
                </a:extLst>
              </a:tr>
              <a:tr h="1028583">
                <a:tc gridSpan="4">
                  <a:txBody>
                    <a:bodyPr/>
                    <a:lstStyle/>
                    <a:p>
                      <a:pPr algn="l" fontAlgn="b"/>
                      <a:r>
                        <a:rPr lang="en-IN" sz="1400" u="none" strike="noStrike" dirty="0">
                          <a:solidFill>
                            <a:schemeClr val="tx1">
                              <a:lumMod val="75000"/>
                              <a:lumOff val="25000"/>
                            </a:schemeClr>
                          </a:solidFill>
                          <a:effectLst/>
                        </a:rPr>
                        <a:t> Jeep is concerned about the September 2019 sales of its flagship product, Jeep Compass. The primary stakeholders, namely marketing and product development team, are looking for insights to improve the sales and bounce back. The business analytics team is to provide actionable recommendations to the stakeholders to at least match January 2019 sales numbers.</a:t>
                      </a:r>
                      <a:endParaRPr lang="en-IN" sz="1400" b="0"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935992644"/>
                  </a:ext>
                </a:extLst>
              </a:tr>
              <a:tr h="548577">
                <a:tc>
                  <a:txBody>
                    <a:bodyPr/>
                    <a:lstStyle/>
                    <a:p>
                      <a:pPr algn="ctr" fontAlgn="b"/>
                      <a:r>
                        <a:rPr lang="en-IN" sz="1400" u="none" strike="noStrike">
                          <a:solidFill>
                            <a:schemeClr val="tx1">
                              <a:lumMod val="75000"/>
                              <a:lumOff val="25000"/>
                            </a:schemeClr>
                          </a:solidFill>
                          <a:effectLst/>
                        </a:rPr>
                        <a:t> </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ctr" fontAlgn="b"/>
                      <a:r>
                        <a:rPr lang="en-IN" sz="1400" u="none" strike="noStrike">
                          <a:solidFill>
                            <a:schemeClr val="tx1">
                              <a:lumMod val="75000"/>
                              <a:lumOff val="25000"/>
                            </a:schemeClr>
                          </a:solidFill>
                          <a:effectLst/>
                        </a:rPr>
                        <a:t> </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ctr" fontAlgn="b"/>
                      <a:r>
                        <a:rPr lang="en-IN" sz="1400" u="none" strike="noStrike">
                          <a:solidFill>
                            <a:schemeClr val="tx1">
                              <a:lumMod val="75000"/>
                              <a:lumOff val="25000"/>
                            </a:schemeClr>
                          </a:solidFill>
                          <a:effectLst/>
                        </a:rPr>
                        <a:t> </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ctr" fontAlgn="b"/>
                      <a:r>
                        <a:rPr lang="en-IN" sz="1400" u="none" strike="noStrike">
                          <a:solidFill>
                            <a:schemeClr val="tx1">
                              <a:lumMod val="75000"/>
                              <a:lumOff val="25000"/>
                            </a:schemeClr>
                          </a:solidFill>
                          <a:effectLst/>
                        </a:rPr>
                        <a:t> </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 xmlns:a16="http://schemas.microsoft.com/office/drawing/2014/main" val="1670809620"/>
                  </a:ext>
                </a:extLst>
              </a:tr>
              <a:tr h="548577">
                <a:tc>
                  <a:txBody>
                    <a:bodyPr/>
                    <a:lstStyle/>
                    <a:p>
                      <a:pPr algn="l" fontAlgn="b"/>
                      <a:r>
                        <a:rPr lang="en-IN" sz="1400" b="1" u="none" strike="noStrike" dirty="0">
                          <a:solidFill>
                            <a:schemeClr val="tx1">
                              <a:lumMod val="75000"/>
                              <a:lumOff val="25000"/>
                            </a:schemeClr>
                          </a:solidFill>
                          <a:effectLst/>
                        </a:rPr>
                        <a:t>Situation</a:t>
                      </a:r>
                      <a:endParaRPr lang="en-IN" sz="1400" b="1"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fontAlgn="b"/>
                      <a:r>
                        <a:rPr lang="en-IN" sz="1400" b="1" u="none" strike="noStrike" dirty="0">
                          <a:solidFill>
                            <a:schemeClr val="tx1">
                              <a:lumMod val="75000"/>
                              <a:lumOff val="25000"/>
                            </a:schemeClr>
                          </a:solidFill>
                          <a:effectLst/>
                        </a:rPr>
                        <a:t>Complication</a:t>
                      </a:r>
                      <a:endParaRPr lang="en-IN" sz="1400" b="1"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fontAlgn="b"/>
                      <a:r>
                        <a:rPr lang="en-IN" sz="1400" b="1" u="none" strike="noStrike" dirty="0">
                          <a:solidFill>
                            <a:schemeClr val="tx1">
                              <a:lumMod val="75000"/>
                              <a:lumOff val="25000"/>
                            </a:schemeClr>
                          </a:solidFill>
                          <a:effectLst/>
                        </a:rPr>
                        <a:t>Key Question</a:t>
                      </a:r>
                      <a:endParaRPr lang="en-IN" sz="1400" b="1"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fontAlgn="b"/>
                      <a:r>
                        <a:rPr lang="en-IN" sz="1400" b="1" u="none" strike="noStrike" dirty="0">
                          <a:solidFill>
                            <a:schemeClr val="tx1">
                              <a:lumMod val="75000"/>
                              <a:lumOff val="25000"/>
                            </a:schemeClr>
                          </a:solidFill>
                          <a:effectLst/>
                        </a:rPr>
                        <a:t>Business Outcome</a:t>
                      </a:r>
                      <a:endParaRPr lang="en-IN" sz="1400" b="1"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 xmlns:a16="http://schemas.microsoft.com/office/drawing/2014/main" val="1990123570"/>
                  </a:ext>
                </a:extLst>
              </a:tr>
              <a:tr h="2468598">
                <a:tc>
                  <a:txBody>
                    <a:bodyPr/>
                    <a:lstStyle/>
                    <a:p>
                      <a:pPr algn="l" fontAlgn="b"/>
                      <a:r>
                        <a:rPr lang="en-IN" sz="1400" u="none" strike="noStrike">
                          <a:solidFill>
                            <a:schemeClr val="tx1">
                              <a:lumMod val="75000"/>
                              <a:lumOff val="25000"/>
                            </a:schemeClr>
                          </a:solidFill>
                          <a:effectLst/>
                        </a:rPr>
                        <a:t>The members  of the marketing and the product development team of Jeep are the primary stakeholders. They are responsible for developing strategy to increase sales of Jeep Compass, the flagship product. The team launched the product in July 2017 and initial sales have been good. A total of 13,139 and 18,287 units were sold in 2017 and 2018. However sales in Sep 2019 stood at 603 against 1,267 in Jan 2019. </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fontAlgn="b"/>
                      <a:r>
                        <a:rPr lang="en-IN" sz="1400" u="none" strike="noStrike">
                          <a:solidFill>
                            <a:schemeClr val="tx1">
                              <a:lumMod val="75000"/>
                              <a:lumOff val="25000"/>
                            </a:schemeClr>
                          </a:solidFill>
                          <a:effectLst/>
                        </a:rPr>
                        <a:t>Even though footfalls in dealerships and online inquiries have not fallen, sales have drastically reduced. At this pace the product is not sustainable. </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fontAlgn="b"/>
                      <a:r>
                        <a:rPr lang="en-IN" sz="1400" u="none" strike="noStrike">
                          <a:solidFill>
                            <a:schemeClr val="tx1">
                              <a:lumMod val="75000"/>
                              <a:lumOff val="25000"/>
                            </a:schemeClr>
                          </a:solidFill>
                          <a:effectLst/>
                        </a:rPr>
                        <a:t>Why is sales declining?</a:t>
                      </a:r>
                      <a:endParaRPr lang="en-IN" sz="1400" b="0" i="0" u="none" strike="noStrike">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tc>
                  <a:txBody>
                    <a:bodyPr/>
                    <a:lstStyle/>
                    <a:p>
                      <a:pPr algn="l" fontAlgn="b"/>
                      <a:r>
                        <a:rPr lang="en-IN" sz="1400" u="none" strike="noStrike" dirty="0">
                          <a:solidFill>
                            <a:schemeClr val="tx1">
                              <a:lumMod val="75000"/>
                              <a:lumOff val="25000"/>
                            </a:schemeClr>
                          </a:solidFill>
                          <a:effectLst/>
                        </a:rPr>
                        <a:t>Based on the insights from the project, Product development team and marketing team to determine changes in product and positioning strategy to boost sales to 1,200 units every month. </a:t>
                      </a:r>
                      <a:endParaRPr lang="en-IN" sz="1400" b="0" i="0" u="none" strike="noStrike" dirty="0">
                        <a:solidFill>
                          <a:schemeClr val="tx1">
                            <a:lumMod val="75000"/>
                            <a:lumOff val="25000"/>
                          </a:schemeClr>
                        </a:solidFill>
                        <a:effectLst/>
                        <a:latin typeface="Calibri" panose="020F0502020204030204" pitchFamily="34" charset="0"/>
                      </a:endParaRPr>
                    </a:p>
                  </a:txBody>
                  <a:tcPr marL="218870" marR="113812" marT="113812" marB="113812" anchor="b">
                    <a:lnL w="12700" cmpd="sng">
                      <a:noFill/>
                      <a:prstDash val="solid"/>
                    </a:lnL>
                    <a:lnR w="12700" cmpd="sng">
                      <a:noFill/>
                      <a:prstDash val="solid"/>
                    </a:lnR>
                    <a:lnT w="12700" cmpd="sng">
                      <a:noFill/>
                      <a:prstDash val="solid"/>
                    </a:lnT>
                    <a:lnB w="12700" cmpd="sng">
                      <a:noFill/>
                      <a:prstDash val="solid"/>
                    </a:lnB>
                    <a:solidFill>
                      <a:srgbClr val="B4BCBE">
                        <a:alpha val="34902"/>
                      </a:srgbClr>
                    </a:solidFill>
                  </a:tcPr>
                </a:tc>
                <a:extLst>
                  <a:ext uri="{0D108BD9-81ED-4DB2-BD59-A6C34878D82A}">
                    <a16:rowId xmlns="" xmlns:a16="http://schemas.microsoft.com/office/drawing/2014/main" val="2557622773"/>
                  </a:ext>
                </a:extLst>
              </a:tr>
            </a:tbl>
          </a:graphicData>
        </a:graphic>
      </p:graphicFrame>
    </p:spTree>
    <p:extLst>
      <p:ext uri="{BB962C8B-B14F-4D97-AF65-F5344CB8AC3E}">
        <p14:creationId xmlns:p14="http://schemas.microsoft.com/office/powerpoint/2010/main" val="1674526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DEB0240-A8DA-4A5F-AE8F-41808258927B}"/>
              </a:ext>
            </a:extLst>
          </p:cNvPr>
          <p:cNvSpPr/>
          <p:nvPr/>
        </p:nvSpPr>
        <p:spPr>
          <a:xfrm>
            <a:off x="176213" y="3149940"/>
            <a:ext cx="1851025" cy="4788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Why</a:t>
            </a:r>
            <a:r>
              <a:rPr lang="en-US" sz="1100" baseline="0" dirty="0"/>
              <a:t> is the sales Declining?</a:t>
            </a:r>
            <a:endParaRPr lang="en-US" sz="1100" dirty="0"/>
          </a:p>
        </p:txBody>
      </p:sp>
      <p:sp>
        <p:nvSpPr>
          <p:cNvPr id="5" name="Rectangle 4">
            <a:extLst>
              <a:ext uri="{FF2B5EF4-FFF2-40B4-BE49-F238E27FC236}">
                <a16:creationId xmlns="" xmlns:a16="http://schemas.microsoft.com/office/drawing/2014/main" id="{FE7313A6-A700-4FC9-AE21-0DA2117BB445}"/>
              </a:ext>
            </a:extLst>
          </p:cNvPr>
          <p:cNvSpPr/>
          <p:nvPr/>
        </p:nvSpPr>
        <p:spPr>
          <a:xfrm>
            <a:off x="2027238" y="4456343"/>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Economy/Industry.</a:t>
            </a:r>
          </a:p>
        </p:txBody>
      </p:sp>
      <p:sp>
        <p:nvSpPr>
          <p:cNvPr id="12" name="Rectangle 11">
            <a:extLst>
              <a:ext uri="{FF2B5EF4-FFF2-40B4-BE49-F238E27FC236}">
                <a16:creationId xmlns="" xmlns:a16="http://schemas.microsoft.com/office/drawing/2014/main" id="{423AF548-E4FC-9946-B25B-9DD57A944997}"/>
              </a:ext>
            </a:extLst>
          </p:cNvPr>
          <p:cNvSpPr/>
          <p:nvPr/>
        </p:nvSpPr>
        <p:spPr>
          <a:xfrm>
            <a:off x="2130133" y="848912"/>
            <a:ext cx="1748130" cy="53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Company, Competition, Customer (3 Cs)</a:t>
            </a:r>
          </a:p>
        </p:txBody>
      </p:sp>
      <p:sp>
        <p:nvSpPr>
          <p:cNvPr id="19" name="Rectangle 18">
            <a:extLst>
              <a:ext uri="{FF2B5EF4-FFF2-40B4-BE49-F238E27FC236}">
                <a16:creationId xmlns="" xmlns:a16="http://schemas.microsoft.com/office/drawing/2014/main" id="{63BE5E29-C875-C649-ABE8-21FF9DB54B4E}"/>
              </a:ext>
            </a:extLst>
          </p:cNvPr>
          <p:cNvSpPr/>
          <p:nvPr/>
        </p:nvSpPr>
        <p:spPr>
          <a:xfrm>
            <a:off x="3878263" y="3757288"/>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Government</a:t>
            </a:r>
          </a:p>
        </p:txBody>
      </p:sp>
      <p:sp>
        <p:nvSpPr>
          <p:cNvPr id="20" name="Rectangle 19">
            <a:extLst>
              <a:ext uri="{FF2B5EF4-FFF2-40B4-BE49-F238E27FC236}">
                <a16:creationId xmlns="" xmlns:a16="http://schemas.microsoft.com/office/drawing/2014/main" id="{030933B6-84E0-4245-B78F-693D11B13C9A}"/>
              </a:ext>
            </a:extLst>
          </p:cNvPr>
          <p:cNvSpPr/>
          <p:nvPr/>
        </p:nvSpPr>
        <p:spPr>
          <a:xfrm>
            <a:off x="3878263" y="4438194"/>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Other Domestic Entities/Institutions</a:t>
            </a:r>
          </a:p>
        </p:txBody>
      </p:sp>
      <p:cxnSp>
        <p:nvCxnSpPr>
          <p:cNvPr id="29" name="Straight Arrow Connector 28">
            <a:extLst>
              <a:ext uri="{FF2B5EF4-FFF2-40B4-BE49-F238E27FC236}">
                <a16:creationId xmlns="" xmlns:a16="http://schemas.microsoft.com/office/drawing/2014/main" id="{5241E401-2FE3-2444-B520-8792D38701AC}"/>
              </a:ext>
            </a:extLst>
          </p:cNvPr>
          <p:cNvCxnSpPr>
            <a:stCxn id="3" idx="3"/>
            <a:endCxn id="5" idx="0"/>
          </p:cNvCxnSpPr>
          <p:nvPr/>
        </p:nvCxnSpPr>
        <p:spPr>
          <a:xfrm>
            <a:off x="2027238" y="3389368"/>
            <a:ext cx="762000" cy="1066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 xmlns:a16="http://schemas.microsoft.com/office/drawing/2014/main" id="{313B8D50-639C-CD47-82A9-2E67357EC970}"/>
              </a:ext>
            </a:extLst>
          </p:cNvPr>
          <p:cNvCxnSpPr>
            <a:cxnSpLocks/>
            <a:stCxn id="5" idx="3"/>
            <a:endCxn id="19" idx="1"/>
          </p:cNvCxnSpPr>
          <p:nvPr/>
        </p:nvCxnSpPr>
        <p:spPr>
          <a:xfrm flipV="1">
            <a:off x="3551238" y="4020019"/>
            <a:ext cx="327025" cy="6990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 xmlns:a16="http://schemas.microsoft.com/office/drawing/2014/main" id="{F847BCDB-4AB6-464B-B48A-D6DCBCB26245}"/>
              </a:ext>
            </a:extLst>
          </p:cNvPr>
          <p:cNvCxnSpPr>
            <a:stCxn id="5" idx="3"/>
            <a:endCxn id="20" idx="1"/>
          </p:cNvCxnSpPr>
          <p:nvPr/>
        </p:nvCxnSpPr>
        <p:spPr>
          <a:xfrm flipV="1">
            <a:off x="3551238" y="4700925"/>
            <a:ext cx="327025" cy="18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 xmlns:a16="http://schemas.microsoft.com/office/drawing/2014/main" id="{60359E19-C560-764A-984C-72E538C2A6A6}"/>
              </a:ext>
            </a:extLst>
          </p:cNvPr>
          <p:cNvSpPr/>
          <p:nvPr/>
        </p:nvSpPr>
        <p:spPr>
          <a:xfrm>
            <a:off x="6027739" y="4277067"/>
            <a:ext cx="1524000" cy="52238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dirty="0"/>
              <a:t>Because of purchasing power of customer</a:t>
            </a:r>
            <a:endParaRPr lang="en-US" sz="1100" dirty="0"/>
          </a:p>
        </p:txBody>
      </p:sp>
      <p:sp>
        <p:nvSpPr>
          <p:cNvPr id="38" name="Rectangle 37">
            <a:extLst>
              <a:ext uri="{FF2B5EF4-FFF2-40B4-BE49-F238E27FC236}">
                <a16:creationId xmlns="" xmlns:a16="http://schemas.microsoft.com/office/drawing/2014/main" id="{1DC96067-CB89-1E45-9294-D6405EE35F15}"/>
              </a:ext>
            </a:extLst>
          </p:cNvPr>
          <p:cNvSpPr/>
          <p:nvPr/>
        </p:nvSpPr>
        <p:spPr>
          <a:xfrm>
            <a:off x="6027739" y="5914223"/>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costly Auto Loans</a:t>
            </a:r>
          </a:p>
        </p:txBody>
      </p:sp>
      <p:sp>
        <p:nvSpPr>
          <p:cNvPr id="40" name="Rectangle 39">
            <a:extLst>
              <a:ext uri="{FF2B5EF4-FFF2-40B4-BE49-F238E27FC236}">
                <a16:creationId xmlns="" xmlns:a16="http://schemas.microsoft.com/office/drawing/2014/main" id="{3B48CD29-DD02-2042-991B-1EA1D018BA16}"/>
              </a:ext>
            </a:extLst>
          </p:cNvPr>
          <p:cNvSpPr/>
          <p:nvPr/>
        </p:nvSpPr>
        <p:spPr>
          <a:xfrm>
            <a:off x="6027739" y="2741626"/>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Tax changes (GST)</a:t>
            </a:r>
          </a:p>
        </p:txBody>
      </p:sp>
      <p:sp>
        <p:nvSpPr>
          <p:cNvPr id="41" name="Rectangle 40">
            <a:extLst>
              <a:ext uri="{FF2B5EF4-FFF2-40B4-BE49-F238E27FC236}">
                <a16:creationId xmlns="" xmlns:a16="http://schemas.microsoft.com/office/drawing/2014/main" id="{46D85027-8DE4-1249-8849-34E656697269}"/>
              </a:ext>
            </a:extLst>
          </p:cNvPr>
          <p:cNvSpPr/>
          <p:nvPr/>
        </p:nvSpPr>
        <p:spPr>
          <a:xfrm>
            <a:off x="6027739" y="3558855"/>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compliance (BS VI)</a:t>
            </a:r>
          </a:p>
        </p:txBody>
      </p:sp>
      <p:sp>
        <p:nvSpPr>
          <p:cNvPr id="45" name="Rectangle 44">
            <a:extLst>
              <a:ext uri="{FF2B5EF4-FFF2-40B4-BE49-F238E27FC236}">
                <a16:creationId xmlns="" xmlns:a16="http://schemas.microsoft.com/office/drawing/2014/main" id="{14A7038E-194E-B748-BDEC-CC1441BCE939}"/>
              </a:ext>
            </a:extLst>
          </p:cNvPr>
          <p:cNvSpPr/>
          <p:nvPr/>
        </p:nvSpPr>
        <p:spPr>
          <a:xfrm>
            <a:off x="3878263" y="5216357"/>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Global Economy</a:t>
            </a:r>
          </a:p>
        </p:txBody>
      </p:sp>
      <p:cxnSp>
        <p:nvCxnSpPr>
          <p:cNvPr id="47" name="Straight Arrow Connector 46">
            <a:extLst>
              <a:ext uri="{FF2B5EF4-FFF2-40B4-BE49-F238E27FC236}">
                <a16:creationId xmlns="" xmlns:a16="http://schemas.microsoft.com/office/drawing/2014/main" id="{81EA948F-7A9F-8143-8A68-D059FEC522D3}"/>
              </a:ext>
            </a:extLst>
          </p:cNvPr>
          <p:cNvCxnSpPr>
            <a:stCxn id="5" idx="3"/>
            <a:endCxn id="45" idx="1"/>
          </p:cNvCxnSpPr>
          <p:nvPr/>
        </p:nvCxnSpPr>
        <p:spPr>
          <a:xfrm>
            <a:off x="3551238" y="4719074"/>
            <a:ext cx="327025" cy="7600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 xmlns:a16="http://schemas.microsoft.com/office/drawing/2014/main" id="{4F3B9D21-6D78-AC4F-8927-2259EFAEC5F6}"/>
              </a:ext>
            </a:extLst>
          </p:cNvPr>
          <p:cNvSpPr/>
          <p:nvPr/>
        </p:nvSpPr>
        <p:spPr>
          <a:xfrm>
            <a:off x="6027739" y="5094107"/>
            <a:ext cx="1524000" cy="525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cyclic effect (seasonal effect)</a:t>
            </a:r>
          </a:p>
        </p:txBody>
      </p:sp>
      <p:cxnSp>
        <p:nvCxnSpPr>
          <p:cNvPr id="50" name="Straight Arrow Connector 49">
            <a:extLst>
              <a:ext uri="{FF2B5EF4-FFF2-40B4-BE49-F238E27FC236}">
                <a16:creationId xmlns="" xmlns:a16="http://schemas.microsoft.com/office/drawing/2014/main" id="{DD0E10E9-B198-0143-8882-A79810B84C16}"/>
              </a:ext>
            </a:extLst>
          </p:cNvPr>
          <p:cNvCxnSpPr>
            <a:cxnSpLocks/>
            <a:stCxn id="19" idx="3"/>
            <a:endCxn id="40" idx="1"/>
          </p:cNvCxnSpPr>
          <p:nvPr/>
        </p:nvCxnSpPr>
        <p:spPr>
          <a:xfrm flipV="1">
            <a:off x="5402263" y="3004357"/>
            <a:ext cx="625476" cy="10156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 xmlns:a16="http://schemas.microsoft.com/office/drawing/2014/main" id="{C2414EBC-F24A-D740-AB11-73F878AC8653}"/>
              </a:ext>
            </a:extLst>
          </p:cNvPr>
          <p:cNvCxnSpPr>
            <a:stCxn id="19" idx="3"/>
            <a:endCxn id="41" idx="1"/>
          </p:cNvCxnSpPr>
          <p:nvPr/>
        </p:nvCxnSpPr>
        <p:spPr>
          <a:xfrm flipV="1">
            <a:off x="5402263" y="3821586"/>
            <a:ext cx="625476" cy="1984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 xmlns:a16="http://schemas.microsoft.com/office/drawing/2014/main" id="{2A64A9EC-CC68-AB40-B961-33E745BD9D1D}"/>
              </a:ext>
            </a:extLst>
          </p:cNvPr>
          <p:cNvCxnSpPr>
            <a:stCxn id="20" idx="3"/>
            <a:endCxn id="34" idx="1"/>
          </p:cNvCxnSpPr>
          <p:nvPr/>
        </p:nvCxnSpPr>
        <p:spPr>
          <a:xfrm flipV="1">
            <a:off x="5402263" y="4538260"/>
            <a:ext cx="625476" cy="162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 xmlns:a16="http://schemas.microsoft.com/office/drawing/2014/main" id="{A6B1156C-FB90-3249-8490-E136B148C8E1}"/>
              </a:ext>
            </a:extLst>
          </p:cNvPr>
          <p:cNvCxnSpPr>
            <a:stCxn id="20" idx="3"/>
            <a:endCxn id="48" idx="1"/>
          </p:cNvCxnSpPr>
          <p:nvPr/>
        </p:nvCxnSpPr>
        <p:spPr>
          <a:xfrm>
            <a:off x="5402263" y="4700925"/>
            <a:ext cx="625476" cy="6559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 xmlns:a16="http://schemas.microsoft.com/office/drawing/2014/main" id="{326EE6A9-1515-E74C-B3E9-ECE0DB2CCBD7}"/>
              </a:ext>
            </a:extLst>
          </p:cNvPr>
          <p:cNvCxnSpPr>
            <a:stCxn id="20" idx="3"/>
            <a:endCxn id="38" idx="1"/>
          </p:cNvCxnSpPr>
          <p:nvPr/>
        </p:nvCxnSpPr>
        <p:spPr>
          <a:xfrm>
            <a:off x="5402263" y="4700925"/>
            <a:ext cx="625476" cy="14760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A0605596-ED5D-B747-AC3F-F8222AD723E1}"/>
              </a:ext>
            </a:extLst>
          </p:cNvPr>
          <p:cNvCxnSpPr>
            <a:stCxn id="3" idx="3"/>
            <a:endCxn id="12" idx="2"/>
          </p:cNvCxnSpPr>
          <p:nvPr/>
        </p:nvCxnSpPr>
        <p:spPr>
          <a:xfrm flipV="1">
            <a:off x="2027238" y="1378912"/>
            <a:ext cx="976960" cy="20104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 xmlns:a16="http://schemas.microsoft.com/office/drawing/2014/main" id="{729F5BEC-D700-2043-BB3C-041D0D6FB588}"/>
              </a:ext>
            </a:extLst>
          </p:cNvPr>
          <p:cNvSpPr txBox="1"/>
          <p:nvPr/>
        </p:nvSpPr>
        <p:spPr>
          <a:xfrm>
            <a:off x="4273742" y="34715"/>
            <a:ext cx="2882520" cy="646331"/>
          </a:xfrm>
          <a:prstGeom prst="rect">
            <a:avLst/>
          </a:prstGeom>
          <a:noFill/>
        </p:spPr>
        <p:txBody>
          <a:bodyPr wrap="none" rtlCol="0">
            <a:spAutoFit/>
          </a:bodyPr>
          <a:lstStyle/>
          <a:p>
            <a:pPr algn="ctr"/>
            <a:r>
              <a:rPr lang="en-US" sz="3600" b="1" dirty="0"/>
              <a:t>ISSUE TREE</a:t>
            </a:r>
          </a:p>
        </p:txBody>
      </p:sp>
    </p:spTree>
    <p:extLst>
      <p:ext uri="{BB962C8B-B14F-4D97-AF65-F5344CB8AC3E}">
        <p14:creationId xmlns:p14="http://schemas.microsoft.com/office/powerpoint/2010/main" val="3486641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DEB0240-A8DA-4A5F-AE8F-41808258927B}"/>
              </a:ext>
            </a:extLst>
          </p:cNvPr>
          <p:cNvSpPr/>
          <p:nvPr/>
        </p:nvSpPr>
        <p:spPr>
          <a:xfrm>
            <a:off x="245486" y="3773395"/>
            <a:ext cx="1851025" cy="6716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US" dirty="0"/>
              <a:t>Because of Company, Competition, Customer (3 Cs)</a:t>
            </a:r>
          </a:p>
        </p:txBody>
      </p:sp>
      <p:sp>
        <p:nvSpPr>
          <p:cNvPr id="7" name="Rectangle 6">
            <a:extLst>
              <a:ext uri="{FF2B5EF4-FFF2-40B4-BE49-F238E27FC236}">
                <a16:creationId xmlns="" xmlns:a16="http://schemas.microsoft.com/office/drawing/2014/main" id="{E7AB5EBD-57D1-4A05-B413-40BA71CFB6A3}"/>
              </a:ext>
            </a:extLst>
          </p:cNvPr>
          <p:cNvSpPr/>
          <p:nvPr/>
        </p:nvSpPr>
        <p:spPr>
          <a:xfrm>
            <a:off x="2439411" y="3102583"/>
            <a:ext cx="1508125"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a:t>
            </a:r>
          </a:p>
          <a:p>
            <a:pPr algn="l"/>
            <a:r>
              <a:rPr lang="en-US" sz="1100" dirty="0"/>
              <a:t>Competitive Pressures</a:t>
            </a:r>
          </a:p>
        </p:txBody>
      </p:sp>
      <p:cxnSp>
        <p:nvCxnSpPr>
          <p:cNvPr id="8" name="Straight Arrow Connector 7">
            <a:extLst>
              <a:ext uri="{FF2B5EF4-FFF2-40B4-BE49-F238E27FC236}">
                <a16:creationId xmlns="" xmlns:a16="http://schemas.microsoft.com/office/drawing/2014/main" id="{57114A08-8E2F-44B4-90E5-27595C48FFD6}"/>
              </a:ext>
            </a:extLst>
          </p:cNvPr>
          <p:cNvCxnSpPr>
            <a:cxnSpLocks/>
            <a:stCxn id="7" idx="3"/>
            <a:endCxn id="10" idx="1"/>
          </p:cNvCxnSpPr>
          <p:nvPr/>
        </p:nvCxnSpPr>
        <p:spPr>
          <a:xfrm flipV="1">
            <a:off x="3947536" y="1918987"/>
            <a:ext cx="818435" cy="14693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 xmlns:a16="http://schemas.microsoft.com/office/drawing/2014/main" id="{F953E286-3D80-4CF9-8B84-1A76BF461DF0}"/>
              </a:ext>
            </a:extLst>
          </p:cNvPr>
          <p:cNvCxnSpPr>
            <a:cxnSpLocks/>
            <a:stCxn id="7" idx="3"/>
            <a:endCxn id="12" idx="1"/>
          </p:cNvCxnSpPr>
          <p:nvPr/>
        </p:nvCxnSpPr>
        <p:spPr>
          <a:xfrm>
            <a:off x="3947536" y="3388333"/>
            <a:ext cx="818434" cy="3735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 xmlns:a16="http://schemas.microsoft.com/office/drawing/2014/main" id="{614F3447-2B98-48EA-BE03-1E28083666C1}"/>
              </a:ext>
            </a:extLst>
          </p:cNvPr>
          <p:cNvSpPr/>
          <p:nvPr/>
        </p:nvSpPr>
        <p:spPr>
          <a:xfrm>
            <a:off x="4765971" y="1465857"/>
            <a:ext cx="1748128" cy="90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our product</a:t>
            </a:r>
            <a:r>
              <a:rPr lang="en-US" sz="1100" baseline="0" dirty="0"/>
              <a:t> is missing on some new features that competitors are offering (Product)</a:t>
            </a:r>
            <a:endParaRPr lang="en-US" sz="1100" dirty="0"/>
          </a:p>
        </p:txBody>
      </p:sp>
      <p:sp>
        <p:nvSpPr>
          <p:cNvPr id="11" name="Rectangle 10">
            <a:extLst>
              <a:ext uri="{FF2B5EF4-FFF2-40B4-BE49-F238E27FC236}">
                <a16:creationId xmlns="" xmlns:a16="http://schemas.microsoft.com/office/drawing/2014/main" id="{FA1F3A3D-F0E9-4504-BC4C-6A028E8EF5F2}"/>
              </a:ext>
            </a:extLst>
          </p:cNvPr>
          <p:cNvSpPr/>
          <p:nvPr/>
        </p:nvSpPr>
        <p:spPr>
          <a:xfrm>
            <a:off x="4765970" y="2482073"/>
            <a:ext cx="1748129" cy="9062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our product is</a:t>
            </a:r>
            <a:r>
              <a:rPr lang="en-US" sz="1100" baseline="0" dirty="0"/>
              <a:t> not positioned appropriately in the minds of our customers (Placement)</a:t>
            </a:r>
            <a:endParaRPr lang="en-US" sz="1100" dirty="0"/>
          </a:p>
        </p:txBody>
      </p:sp>
      <p:sp>
        <p:nvSpPr>
          <p:cNvPr id="12" name="Rectangle 11">
            <a:extLst>
              <a:ext uri="{FF2B5EF4-FFF2-40B4-BE49-F238E27FC236}">
                <a16:creationId xmlns="" xmlns:a16="http://schemas.microsoft.com/office/drawing/2014/main" id="{423AF548-E4FC-9946-B25B-9DD57A944997}"/>
              </a:ext>
            </a:extLst>
          </p:cNvPr>
          <p:cNvSpPr/>
          <p:nvPr/>
        </p:nvSpPr>
        <p:spPr>
          <a:xfrm>
            <a:off x="4765970" y="3496919"/>
            <a:ext cx="1748130" cy="53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Lack of Proper Advertisement Strategy (Promotion)</a:t>
            </a:r>
          </a:p>
        </p:txBody>
      </p:sp>
      <p:cxnSp>
        <p:nvCxnSpPr>
          <p:cNvPr id="14" name="Straight Arrow Connector 13">
            <a:extLst>
              <a:ext uri="{FF2B5EF4-FFF2-40B4-BE49-F238E27FC236}">
                <a16:creationId xmlns="" xmlns:a16="http://schemas.microsoft.com/office/drawing/2014/main" id="{76BA93B9-831F-264F-87A2-EFD317084B12}"/>
              </a:ext>
            </a:extLst>
          </p:cNvPr>
          <p:cNvCxnSpPr>
            <a:cxnSpLocks/>
            <a:stCxn id="7" idx="3"/>
            <a:endCxn id="11" idx="1"/>
          </p:cNvCxnSpPr>
          <p:nvPr/>
        </p:nvCxnSpPr>
        <p:spPr>
          <a:xfrm flipV="1">
            <a:off x="3947536" y="2935203"/>
            <a:ext cx="818434" cy="453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 xmlns:a16="http://schemas.microsoft.com/office/drawing/2014/main" id="{CB06373A-A20F-8B49-BDBF-A780BAEFF99E}"/>
              </a:ext>
            </a:extLst>
          </p:cNvPr>
          <p:cNvCxnSpPr>
            <a:cxnSpLocks/>
            <a:stCxn id="3" idx="3"/>
            <a:endCxn id="7" idx="1"/>
          </p:cNvCxnSpPr>
          <p:nvPr/>
        </p:nvCxnSpPr>
        <p:spPr>
          <a:xfrm flipV="1">
            <a:off x="2096511" y="3388333"/>
            <a:ext cx="342900" cy="7208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 xmlns:a16="http://schemas.microsoft.com/office/drawing/2014/main" id="{7A4F4CA7-8CB2-A14E-94A0-A218D9F0080E}"/>
              </a:ext>
            </a:extLst>
          </p:cNvPr>
          <p:cNvSpPr txBox="1"/>
          <p:nvPr/>
        </p:nvSpPr>
        <p:spPr>
          <a:xfrm>
            <a:off x="1214416" y="34715"/>
            <a:ext cx="9001183" cy="646331"/>
          </a:xfrm>
          <a:prstGeom prst="rect">
            <a:avLst/>
          </a:prstGeom>
          <a:noFill/>
        </p:spPr>
        <p:txBody>
          <a:bodyPr wrap="none" rtlCol="0">
            <a:spAutoFit/>
          </a:bodyPr>
          <a:lstStyle/>
          <a:p>
            <a:pPr algn="ctr"/>
            <a:r>
              <a:rPr lang="en-US" sz="3600" b="1" dirty="0"/>
              <a:t>ISSUE TREE (</a:t>
            </a:r>
            <a:r>
              <a:rPr lang="en-US" sz="3600" b="1" dirty="0" err="1"/>
              <a:t>contd</a:t>
            </a:r>
            <a:r>
              <a:rPr lang="en-US" sz="3600" b="1" dirty="0"/>
              <a:t>…Focusing only 3Cs)</a:t>
            </a:r>
          </a:p>
        </p:txBody>
      </p:sp>
      <p:sp>
        <p:nvSpPr>
          <p:cNvPr id="43" name="Rectangle 42">
            <a:extLst>
              <a:ext uri="{FF2B5EF4-FFF2-40B4-BE49-F238E27FC236}">
                <a16:creationId xmlns="" xmlns:a16="http://schemas.microsoft.com/office/drawing/2014/main" id="{2DEB3160-787A-1148-B79B-462627C809BA}"/>
              </a:ext>
            </a:extLst>
          </p:cNvPr>
          <p:cNvSpPr/>
          <p:nvPr/>
        </p:nvSpPr>
        <p:spPr>
          <a:xfrm>
            <a:off x="2423107" y="4159291"/>
            <a:ext cx="1508125"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Company</a:t>
            </a:r>
          </a:p>
        </p:txBody>
      </p:sp>
      <p:sp>
        <p:nvSpPr>
          <p:cNvPr id="44" name="Rectangle 43">
            <a:extLst>
              <a:ext uri="{FF2B5EF4-FFF2-40B4-BE49-F238E27FC236}">
                <a16:creationId xmlns="" xmlns:a16="http://schemas.microsoft.com/office/drawing/2014/main" id="{2574A513-883F-4B41-B908-DD8FE4D2C088}"/>
              </a:ext>
            </a:extLst>
          </p:cNvPr>
          <p:cNvSpPr/>
          <p:nvPr/>
        </p:nvSpPr>
        <p:spPr>
          <a:xfrm>
            <a:off x="2423106" y="5073691"/>
            <a:ext cx="1508125" cy="285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Because of Customer</a:t>
            </a:r>
          </a:p>
        </p:txBody>
      </p:sp>
      <p:cxnSp>
        <p:nvCxnSpPr>
          <p:cNvPr id="27" name="Straight Arrow Connector 26">
            <a:extLst>
              <a:ext uri="{FF2B5EF4-FFF2-40B4-BE49-F238E27FC236}">
                <a16:creationId xmlns="" xmlns:a16="http://schemas.microsoft.com/office/drawing/2014/main" id="{D9AE5FBD-0075-9A49-80E9-DF6AC81C94EA}"/>
              </a:ext>
            </a:extLst>
          </p:cNvPr>
          <p:cNvCxnSpPr>
            <a:stCxn id="3" idx="3"/>
            <a:endCxn id="43" idx="1"/>
          </p:cNvCxnSpPr>
          <p:nvPr/>
        </p:nvCxnSpPr>
        <p:spPr>
          <a:xfrm>
            <a:off x="2096511" y="4109218"/>
            <a:ext cx="326596" cy="192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 xmlns:a16="http://schemas.microsoft.com/office/drawing/2014/main" id="{3784B1F4-D64A-5747-9CDD-FABC9BEA8173}"/>
              </a:ext>
            </a:extLst>
          </p:cNvPr>
          <p:cNvCxnSpPr>
            <a:stCxn id="3" idx="3"/>
            <a:endCxn id="44" idx="1"/>
          </p:cNvCxnSpPr>
          <p:nvPr/>
        </p:nvCxnSpPr>
        <p:spPr>
          <a:xfrm>
            <a:off x="2096511" y="4109218"/>
            <a:ext cx="326595" cy="1107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 xmlns:a16="http://schemas.microsoft.com/office/drawing/2014/main" id="{8CE096B7-099A-F149-8E81-D6DDD1FFA527}"/>
              </a:ext>
            </a:extLst>
          </p:cNvPr>
          <p:cNvSpPr/>
          <p:nvPr/>
        </p:nvSpPr>
        <p:spPr>
          <a:xfrm>
            <a:off x="4749666" y="6016007"/>
            <a:ext cx="1748130" cy="53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dirty="0"/>
              <a:t>Because customer didn’t like a new design feature introduced in 2019</a:t>
            </a:r>
            <a:endParaRPr lang="en-US" sz="1100" dirty="0"/>
          </a:p>
        </p:txBody>
      </p:sp>
      <p:sp>
        <p:nvSpPr>
          <p:cNvPr id="55" name="Rectangle 54">
            <a:extLst>
              <a:ext uri="{FF2B5EF4-FFF2-40B4-BE49-F238E27FC236}">
                <a16:creationId xmlns="" xmlns:a16="http://schemas.microsoft.com/office/drawing/2014/main" id="{0158CAE8-CE9C-1444-809D-C1D99321C30C}"/>
              </a:ext>
            </a:extLst>
          </p:cNvPr>
          <p:cNvSpPr/>
          <p:nvPr/>
        </p:nvSpPr>
        <p:spPr>
          <a:xfrm>
            <a:off x="4749666" y="4374723"/>
            <a:ext cx="1748130" cy="4370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dirty="0"/>
              <a:t>Controversies involving the company</a:t>
            </a:r>
            <a:endParaRPr lang="en-US" sz="1100" dirty="0"/>
          </a:p>
        </p:txBody>
      </p:sp>
      <p:cxnSp>
        <p:nvCxnSpPr>
          <p:cNvPr id="46" name="Straight Arrow Connector 45">
            <a:extLst>
              <a:ext uri="{FF2B5EF4-FFF2-40B4-BE49-F238E27FC236}">
                <a16:creationId xmlns="" xmlns:a16="http://schemas.microsoft.com/office/drawing/2014/main" id="{BE9E6FF5-8DA9-294C-BB8B-1DEDAFADCB4A}"/>
              </a:ext>
            </a:extLst>
          </p:cNvPr>
          <p:cNvCxnSpPr>
            <a:cxnSpLocks/>
            <a:stCxn id="43" idx="3"/>
            <a:endCxn id="55" idx="1"/>
          </p:cNvCxnSpPr>
          <p:nvPr/>
        </p:nvCxnSpPr>
        <p:spPr>
          <a:xfrm>
            <a:off x="3931232" y="4302166"/>
            <a:ext cx="818434" cy="2910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 xmlns:a16="http://schemas.microsoft.com/office/drawing/2014/main" id="{3D6312BD-F666-8A4C-A4DA-F0575AE55275}"/>
              </a:ext>
            </a:extLst>
          </p:cNvPr>
          <p:cNvSpPr/>
          <p:nvPr/>
        </p:nvSpPr>
        <p:spPr>
          <a:xfrm>
            <a:off x="4765970" y="4984250"/>
            <a:ext cx="1508125" cy="596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Dealer response to customers not encouraging</a:t>
            </a:r>
          </a:p>
        </p:txBody>
      </p:sp>
      <p:cxnSp>
        <p:nvCxnSpPr>
          <p:cNvPr id="57" name="Straight Arrow Connector 56">
            <a:extLst>
              <a:ext uri="{FF2B5EF4-FFF2-40B4-BE49-F238E27FC236}">
                <a16:creationId xmlns="" xmlns:a16="http://schemas.microsoft.com/office/drawing/2014/main" id="{8B16A332-EC04-1743-BBE0-DB2B39DC502E}"/>
              </a:ext>
            </a:extLst>
          </p:cNvPr>
          <p:cNvCxnSpPr>
            <a:stCxn id="43" idx="3"/>
          </p:cNvCxnSpPr>
          <p:nvPr/>
        </p:nvCxnSpPr>
        <p:spPr>
          <a:xfrm>
            <a:off x="3931232" y="4302166"/>
            <a:ext cx="818434" cy="9834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 xmlns:a16="http://schemas.microsoft.com/office/drawing/2014/main" id="{BDB622A7-25D0-EA4F-A034-222F7920F917}"/>
              </a:ext>
            </a:extLst>
          </p:cNvPr>
          <p:cNvCxnSpPr>
            <a:stCxn id="44" idx="3"/>
          </p:cNvCxnSpPr>
          <p:nvPr/>
        </p:nvCxnSpPr>
        <p:spPr>
          <a:xfrm>
            <a:off x="3931231" y="5216566"/>
            <a:ext cx="818435" cy="1064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tangle 65">
            <a:extLst>
              <a:ext uri="{FF2B5EF4-FFF2-40B4-BE49-F238E27FC236}">
                <a16:creationId xmlns="" xmlns:a16="http://schemas.microsoft.com/office/drawing/2014/main" id="{B7BAD897-2B94-AA43-8264-B28E94F3FD39}"/>
              </a:ext>
            </a:extLst>
          </p:cNvPr>
          <p:cNvSpPr/>
          <p:nvPr/>
        </p:nvSpPr>
        <p:spPr>
          <a:xfrm>
            <a:off x="7010408" y="1494450"/>
            <a:ext cx="1748128" cy="9062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dirty="0"/>
              <a:t>Analyse how do customers view our product against competition? </a:t>
            </a:r>
            <a:endParaRPr lang="en-IN" dirty="0">
              <a:effectLst/>
            </a:endParaRPr>
          </a:p>
        </p:txBody>
      </p:sp>
      <p:sp>
        <p:nvSpPr>
          <p:cNvPr id="67" name="Rectangle 66">
            <a:extLst>
              <a:ext uri="{FF2B5EF4-FFF2-40B4-BE49-F238E27FC236}">
                <a16:creationId xmlns="" xmlns:a16="http://schemas.microsoft.com/office/drawing/2014/main" id="{5CD604CB-BC9F-7C4E-8FD0-B6642A98309E}"/>
              </a:ext>
            </a:extLst>
          </p:cNvPr>
          <p:cNvSpPr/>
          <p:nvPr/>
        </p:nvSpPr>
        <p:spPr>
          <a:xfrm>
            <a:off x="7010408" y="2668867"/>
            <a:ext cx="1748128" cy="828052"/>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dirty="0"/>
              <a:t>Analyse on what attributes are we perceived as Strong? Weak? </a:t>
            </a:r>
          </a:p>
          <a:p>
            <a:endParaRPr lang="en-IN" dirty="0">
              <a:effectLst/>
            </a:endParaRPr>
          </a:p>
        </p:txBody>
      </p:sp>
      <p:sp>
        <p:nvSpPr>
          <p:cNvPr id="69" name="Rectangle 68">
            <a:extLst>
              <a:ext uri="{FF2B5EF4-FFF2-40B4-BE49-F238E27FC236}">
                <a16:creationId xmlns="" xmlns:a16="http://schemas.microsoft.com/office/drawing/2014/main" id="{E4AA4DA7-ACBB-554B-9DD9-D315B50E1048}"/>
              </a:ext>
            </a:extLst>
          </p:cNvPr>
          <p:cNvSpPr/>
          <p:nvPr/>
        </p:nvSpPr>
        <p:spPr>
          <a:xfrm>
            <a:off x="7010408" y="3821343"/>
            <a:ext cx="1748128" cy="705093"/>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dirty="0"/>
              <a:t>Analyse on what attributes is competition perceived as Strong? Weak? </a:t>
            </a:r>
            <a:endParaRPr lang="en-IN" dirty="0">
              <a:effectLst/>
            </a:endParaRPr>
          </a:p>
        </p:txBody>
      </p:sp>
      <p:sp>
        <p:nvSpPr>
          <p:cNvPr id="71" name="Rectangle 70">
            <a:extLst>
              <a:ext uri="{FF2B5EF4-FFF2-40B4-BE49-F238E27FC236}">
                <a16:creationId xmlns="" xmlns:a16="http://schemas.microsoft.com/office/drawing/2014/main" id="{1B9CCD34-98A6-E74B-A833-D4A589BC760A}"/>
              </a:ext>
            </a:extLst>
          </p:cNvPr>
          <p:cNvSpPr/>
          <p:nvPr/>
        </p:nvSpPr>
        <p:spPr>
          <a:xfrm>
            <a:off x="7005946" y="4787785"/>
            <a:ext cx="1748128" cy="1064441"/>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dirty="0"/>
              <a:t>Analyse on what attributes or product features seem to best evoke an 'emotional' response or connect from customers? </a:t>
            </a:r>
            <a:endParaRPr lang="en-IN" dirty="0">
              <a:effectLst/>
            </a:endParaRPr>
          </a:p>
        </p:txBody>
      </p:sp>
      <p:sp>
        <p:nvSpPr>
          <p:cNvPr id="72" name="Rectangle 71">
            <a:extLst>
              <a:ext uri="{FF2B5EF4-FFF2-40B4-BE49-F238E27FC236}">
                <a16:creationId xmlns="" xmlns:a16="http://schemas.microsoft.com/office/drawing/2014/main" id="{5A6E1874-B21C-BC40-80BD-4BCF4AC1A872}"/>
              </a:ext>
            </a:extLst>
          </p:cNvPr>
          <p:cNvSpPr/>
          <p:nvPr/>
        </p:nvSpPr>
        <p:spPr>
          <a:xfrm>
            <a:off x="9254844" y="3043789"/>
            <a:ext cx="1748128" cy="906259"/>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r>
              <a:rPr lang="en-IN" dirty="0"/>
              <a:t>Use Text Analytics (DTM/NLP Techniques)  to analyse at least 200 customer reviews of Jeep Compass product</a:t>
            </a:r>
            <a:endParaRPr lang="en-IN" dirty="0">
              <a:effectLst/>
            </a:endParaRPr>
          </a:p>
        </p:txBody>
      </p:sp>
      <p:cxnSp>
        <p:nvCxnSpPr>
          <p:cNvPr id="75" name="Straight Connector 74">
            <a:extLst>
              <a:ext uri="{FF2B5EF4-FFF2-40B4-BE49-F238E27FC236}">
                <a16:creationId xmlns="" xmlns:a16="http://schemas.microsoft.com/office/drawing/2014/main" id="{0E943070-238D-784E-86EB-73F2AFED2B79}"/>
              </a:ext>
            </a:extLst>
          </p:cNvPr>
          <p:cNvCxnSpPr/>
          <p:nvPr/>
        </p:nvCxnSpPr>
        <p:spPr>
          <a:xfrm>
            <a:off x="6761018" y="681046"/>
            <a:ext cx="0" cy="5864961"/>
          </a:xfrm>
          <a:prstGeom prst="line">
            <a:avLst/>
          </a:prstGeom>
        </p:spPr>
        <p:style>
          <a:lnRef idx="1">
            <a:schemeClr val="accent2"/>
          </a:lnRef>
          <a:fillRef idx="0">
            <a:schemeClr val="accent2"/>
          </a:fillRef>
          <a:effectRef idx="0">
            <a:schemeClr val="accent2"/>
          </a:effectRef>
          <a:fontRef idx="minor">
            <a:schemeClr val="tx1"/>
          </a:fontRef>
        </p:style>
      </p:cxnSp>
      <p:sp>
        <p:nvSpPr>
          <p:cNvPr id="76" name="TextBox 75">
            <a:extLst>
              <a:ext uri="{FF2B5EF4-FFF2-40B4-BE49-F238E27FC236}">
                <a16:creationId xmlns="" xmlns:a16="http://schemas.microsoft.com/office/drawing/2014/main" id="{38F7284D-7C88-CF43-A994-8E757ACC6858}"/>
              </a:ext>
            </a:extLst>
          </p:cNvPr>
          <p:cNvSpPr txBox="1"/>
          <p:nvPr/>
        </p:nvSpPr>
        <p:spPr>
          <a:xfrm>
            <a:off x="3297382" y="803564"/>
            <a:ext cx="1462260" cy="369332"/>
          </a:xfrm>
          <a:prstGeom prst="rect">
            <a:avLst/>
          </a:prstGeom>
          <a:noFill/>
        </p:spPr>
        <p:txBody>
          <a:bodyPr wrap="none" rtlCol="0">
            <a:spAutoFit/>
          </a:bodyPr>
          <a:lstStyle/>
          <a:p>
            <a:r>
              <a:rPr lang="en-US" dirty="0"/>
              <a:t>ISSUE TREE</a:t>
            </a:r>
          </a:p>
        </p:txBody>
      </p:sp>
      <p:sp>
        <p:nvSpPr>
          <p:cNvPr id="78" name="TextBox 77">
            <a:extLst>
              <a:ext uri="{FF2B5EF4-FFF2-40B4-BE49-F238E27FC236}">
                <a16:creationId xmlns="" xmlns:a16="http://schemas.microsoft.com/office/drawing/2014/main" id="{D57F72DA-18D6-804F-845C-00DCCFC511D4}"/>
              </a:ext>
            </a:extLst>
          </p:cNvPr>
          <p:cNvSpPr txBox="1"/>
          <p:nvPr/>
        </p:nvSpPr>
        <p:spPr>
          <a:xfrm>
            <a:off x="8167666" y="803564"/>
            <a:ext cx="2513830" cy="584775"/>
          </a:xfrm>
          <a:prstGeom prst="rect">
            <a:avLst/>
          </a:prstGeom>
          <a:noFill/>
        </p:spPr>
        <p:txBody>
          <a:bodyPr wrap="none" rtlCol="0">
            <a:spAutoFit/>
          </a:bodyPr>
          <a:lstStyle/>
          <a:p>
            <a:r>
              <a:rPr lang="en-US" dirty="0"/>
              <a:t>APPROACH MAP </a:t>
            </a:r>
          </a:p>
          <a:p>
            <a:r>
              <a:rPr lang="en-US" sz="1400" dirty="0"/>
              <a:t>(Only For Competition Issue)</a:t>
            </a:r>
          </a:p>
        </p:txBody>
      </p:sp>
      <p:sp>
        <p:nvSpPr>
          <p:cNvPr id="31" name="Rectangle 30">
            <a:extLst>
              <a:ext uri="{FF2B5EF4-FFF2-40B4-BE49-F238E27FC236}">
                <a16:creationId xmlns="" xmlns:a16="http://schemas.microsoft.com/office/drawing/2014/main" id="{614F3447-2B98-48EA-BE03-1E28083666C1}"/>
              </a:ext>
            </a:extLst>
          </p:cNvPr>
          <p:cNvSpPr/>
          <p:nvPr/>
        </p:nvSpPr>
        <p:spPr>
          <a:xfrm>
            <a:off x="4763501" y="938721"/>
            <a:ext cx="1748128" cy="4285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smtClean="0"/>
              <a:t>Because of pricing </a:t>
            </a:r>
            <a:r>
              <a:rPr lang="en-US" sz="1100" baseline="0" dirty="0" smtClean="0"/>
              <a:t>(Price)</a:t>
            </a:r>
            <a:endParaRPr lang="en-US" sz="1100" dirty="0"/>
          </a:p>
        </p:txBody>
      </p:sp>
      <p:cxnSp>
        <p:nvCxnSpPr>
          <p:cNvPr id="32" name="Straight Arrow Connector 31">
            <a:extLst>
              <a:ext uri="{FF2B5EF4-FFF2-40B4-BE49-F238E27FC236}">
                <a16:creationId xmlns="" xmlns:a16="http://schemas.microsoft.com/office/drawing/2014/main" id="{57114A08-8E2F-44B4-90E5-27595C48FFD6}"/>
              </a:ext>
            </a:extLst>
          </p:cNvPr>
          <p:cNvCxnSpPr>
            <a:cxnSpLocks/>
          </p:cNvCxnSpPr>
          <p:nvPr/>
        </p:nvCxnSpPr>
        <p:spPr>
          <a:xfrm flipV="1">
            <a:off x="3966796" y="1245724"/>
            <a:ext cx="782870" cy="20615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47232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3DEB0240-A8DA-4A5F-AE8F-41808258927B}"/>
              </a:ext>
            </a:extLst>
          </p:cNvPr>
          <p:cNvSpPr/>
          <p:nvPr/>
        </p:nvSpPr>
        <p:spPr>
          <a:xfrm>
            <a:off x="176213" y="3149940"/>
            <a:ext cx="1851025" cy="60734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Sales can be improved by understanding customer sentiments </a:t>
            </a:r>
          </a:p>
        </p:txBody>
      </p:sp>
      <p:sp>
        <p:nvSpPr>
          <p:cNvPr id="5" name="Rectangle 4">
            <a:extLst>
              <a:ext uri="{FF2B5EF4-FFF2-40B4-BE49-F238E27FC236}">
                <a16:creationId xmlns="" xmlns:a16="http://schemas.microsoft.com/office/drawing/2014/main" id="{FE7313A6-A700-4FC9-AE21-0DA2117BB445}"/>
              </a:ext>
            </a:extLst>
          </p:cNvPr>
          <p:cNvSpPr/>
          <p:nvPr/>
        </p:nvSpPr>
        <p:spPr>
          <a:xfrm>
            <a:off x="2027238" y="4456342"/>
            <a:ext cx="1524000" cy="900495"/>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Developing a dashboard/app to dynamically input data and get customer perception</a:t>
            </a:r>
          </a:p>
        </p:txBody>
      </p:sp>
      <p:sp>
        <p:nvSpPr>
          <p:cNvPr id="12" name="Rectangle 11">
            <a:extLst>
              <a:ext uri="{FF2B5EF4-FFF2-40B4-BE49-F238E27FC236}">
                <a16:creationId xmlns="" xmlns:a16="http://schemas.microsoft.com/office/drawing/2014/main" id="{423AF548-E4FC-9946-B25B-9DD57A944997}"/>
              </a:ext>
            </a:extLst>
          </p:cNvPr>
          <p:cNvSpPr/>
          <p:nvPr/>
        </p:nvSpPr>
        <p:spPr>
          <a:xfrm>
            <a:off x="2130133" y="1501162"/>
            <a:ext cx="1748130" cy="758215"/>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Analyzing the customer reviews will help understand product features</a:t>
            </a:r>
          </a:p>
        </p:txBody>
      </p:sp>
      <p:sp>
        <p:nvSpPr>
          <p:cNvPr id="19" name="Rectangle 18">
            <a:extLst>
              <a:ext uri="{FF2B5EF4-FFF2-40B4-BE49-F238E27FC236}">
                <a16:creationId xmlns="" xmlns:a16="http://schemas.microsoft.com/office/drawing/2014/main" id="{63BE5E29-C875-C649-ABE8-21FF9DB54B4E}"/>
              </a:ext>
            </a:extLst>
          </p:cNvPr>
          <p:cNvSpPr/>
          <p:nvPr/>
        </p:nvSpPr>
        <p:spPr>
          <a:xfrm>
            <a:off x="4571999" y="844934"/>
            <a:ext cx="1952481" cy="1138412"/>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Incorporate Yes/No feature in all product features. Identify deal </a:t>
            </a:r>
            <a:r>
              <a:rPr lang="en-US" sz="1100" dirty="0" smtClean="0"/>
              <a:t>breakers. Value add here is to obtain the product feature discussed by customers</a:t>
            </a:r>
            <a:endParaRPr lang="en-US" sz="1100" dirty="0"/>
          </a:p>
        </p:txBody>
      </p:sp>
      <p:cxnSp>
        <p:nvCxnSpPr>
          <p:cNvPr id="29" name="Straight Arrow Connector 28">
            <a:extLst>
              <a:ext uri="{FF2B5EF4-FFF2-40B4-BE49-F238E27FC236}">
                <a16:creationId xmlns="" xmlns:a16="http://schemas.microsoft.com/office/drawing/2014/main" id="{5241E401-2FE3-2444-B520-8792D38701AC}"/>
              </a:ext>
            </a:extLst>
          </p:cNvPr>
          <p:cNvCxnSpPr>
            <a:cxnSpLocks/>
            <a:stCxn id="3" idx="3"/>
            <a:endCxn id="5" idx="0"/>
          </p:cNvCxnSpPr>
          <p:nvPr/>
        </p:nvCxnSpPr>
        <p:spPr>
          <a:xfrm>
            <a:off x="2027238" y="3453614"/>
            <a:ext cx="762000" cy="1002728"/>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 xmlns:a16="http://schemas.microsoft.com/office/drawing/2014/main" id="{A0605596-ED5D-B747-AC3F-F8222AD723E1}"/>
              </a:ext>
            </a:extLst>
          </p:cNvPr>
          <p:cNvCxnSpPr>
            <a:cxnSpLocks/>
            <a:stCxn id="3" idx="3"/>
            <a:endCxn id="12" idx="2"/>
          </p:cNvCxnSpPr>
          <p:nvPr/>
        </p:nvCxnSpPr>
        <p:spPr>
          <a:xfrm flipV="1">
            <a:off x="2027238" y="2259377"/>
            <a:ext cx="976960" cy="1194237"/>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5" name="TextBox 104">
            <a:extLst>
              <a:ext uri="{FF2B5EF4-FFF2-40B4-BE49-F238E27FC236}">
                <a16:creationId xmlns="" xmlns:a16="http://schemas.microsoft.com/office/drawing/2014/main" id="{729F5BEC-D700-2043-BB3C-041D0D6FB588}"/>
              </a:ext>
            </a:extLst>
          </p:cNvPr>
          <p:cNvSpPr txBox="1"/>
          <p:nvPr/>
        </p:nvSpPr>
        <p:spPr>
          <a:xfrm>
            <a:off x="4183975" y="34715"/>
            <a:ext cx="3062057" cy="646331"/>
          </a:xfrm>
          <a:prstGeom prst="rect">
            <a:avLst/>
          </a:prstGeom>
          <a:noFill/>
        </p:spPr>
        <p:txBody>
          <a:bodyPr wrap="none" rtlCol="0">
            <a:spAutoFit/>
          </a:bodyPr>
          <a:lstStyle/>
          <a:p>
            <a:pPr algn="ctr"/>
            <a:r>
              <a:rPr lang="en-US" sz="3600" b="1" dirty="0"/>
              <a:t>LOGIC TREE</a:t>
            </a:r>
          </a:p>
        </p:txBody>
      </p:sp>
      <p:sp>
        <p:nvSpPr>
          <p:cNvPr id="18" name="TextBox 17">
            <a:extLst>
              <a:ext uri="{FF2B5EF4-FFF2-40B4-BE49-F238E27FC236}">
                <a16:creationId xmlns="" xmlns:a16="http://schemas.microsoft.com/office/drawing/2014/main" id="{0F16941C-6B3B-5049-9310-9E4E121D44CF}"/>
              </a:ext>
            </a:extLst>
          </p:cNvPr>
          <p:cNvSpPr txBox="1"/>
          <p:nvPr/>
        </p:nvSpPr>
        <p:spPr>
          <a:xfrm>
            <a:off x="176213" y="803716"/>
            <a:ext cx="1643399" cy="369332"/>
          </a:xfrm>
          <a:prstGeom prst="rect">
            <a:avLst/>
          </a:prstGeom>
          <a:noFill/>
        </p:spPr>
        <p:txBody>
          <a:bodyPr wrap="none" rtlCol="0">
            <a:spAutoFit/>
          </a:bodyPr>
          <a:lstStyle/>
          <a:p>
            <a:r>
              <a:rPr lang="en-US" dirty="0"/>
              <a:t>MAIN POINT</a:t>
            </a:r>
          </a:p>
        </p:txBody>
      </p:sp>
      <p:sp>
        <p:nvSpPr>
          <p:cNvPr id="39" name="TextBox 38">
            <a:extLst>
              <a:ext uri="{FF2B5EF4-FFF2-40B4-BE49-F238E27FC236}">
                <a16:creationId xmlns="" xmlns:a16="http://schemas.microsoft.com/office/drawing/2014/main" id="{F1CC706E-B4F6-004B-A845-D78E9A9940CF}"/>
              </a:ext>
            </a:extLst>
          </p:cNvPr>
          <p:cNvSpPr txBox="1"/>
          <p:nvPr/>
        </p:nvSpPr>
        <p:spPr>
          <a:xfrm>
            <a:off x="2045759" y="752723"/>
            <a:ext cx="1801134" cy="369332"/>
          </a:xfrm>
          <a:prstGeom prst="rect">
            <a:avLst/>
          </a:prstGeom>
          <a:noFill/>
        </p:spPr>
        <p:txBody>
          <a:bodyPr wrap="none" rtlCol="0">
            <a:spAutoFit/>
          </a:bodyPr>
          <a:lstStyle/>
          <a:p>
            <a:r>
              <a:rPr lang="en-US" dirty="0"/>
              <a:t>KEY MESSAGE</a:t>
            </a:r>
          </a:p>
        </p:txBody>
      </p:sp>
      <p:cxnSp>
        <p:nvCxnSpPr>
          <p:cNvPr id="22" name="Straight Arrow Connector 21">
            <a:extLst>
              <a:ext uri="{FF2B5EF4-FFF2-40B4-BE49-F238E27FC236}">
                <a16:creationId xmlns="" xmlns:a16="http://schemas.microsoft.com/office/drawing/2014/main" id="{22866E16-491E-4C40-976E-FD476A3A5FA0}"/>
              </a:ext>
            </a:extLst>
          </p:cNvPr>
          <p:cNvCxnSpPr>
            <a:stCxn id="12" idx="3"/>
            <a:endCxn id="19" idx="1"/>
          </p:cNvCxnSpPr>
          <p:nvPr/>
        </p:nvCxnSpPr>
        <p:spPr>
          <a:xfrm flipV="1">
            <a:off x="3878263" y="1414140"/>
            <a:ext cx="693736" cy="466130"/>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 xmlns:a16="http://schemas.microsoft.com/office/drawing/2014/main" id="{BE519D22-DF25-0B44-921A-A8B03919F4E9}"/>
              </a:ext>
            </a:extLst>
          </p:cNvPr>
          <p:cNvSpPr/>
          <p:nvPr/>
        </p:nvSpPr>
        <p:spPr>
          <a:xfrm>
            <a:off x="4640263" y="3453614"/>
            <a:ext cx="1884218" cy="65622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err="1" smtClean="0"/>
              <a:t>Analyse</a:t>
            </a:r>
            <a:r>
              <a:rPr lang="en-US" sz="1100" dirty="0" smtClean="0"/>
              <a:t> and understand the customer reviews using the app</a:t>
            </a:r>
            <a:endParaRPr lang="en-US" sz="1100" dirty="0"/>
          </a:p>
        </p:txBody>
      </p:sp>
      <p:cxnSp>
        <p:nvCxnSpPr>
          <p:cNvPr id="24" name="Straight Arrow Connector 23">
            <a:extLst>
              <a:ext uri="{FF2B5EF4-FFF2-40B4-BE49-F238E27FC236}">
                <a16:creationId xmlns="" xmlns:a16="http://schemas.microsoft.com/office/drawing/2014/main" id="{47FC50E8-3E69-D142-AFE1-889C047C2E89}"/>
              </a:ext>
            </a:extLst>
          </p:cNvPr>
          <p:cNvCxnSpPr>
            <a:stCxn id="5" idx="3"/>
            <a:endCxn id="42" idx="1"/>
          </p:cNvCxnSpPr>
          <p:nvPr/>
        </p:nvCxnSpPr>
        <p:spPr>
          <a:xfrm flipV="1">
            <a:off x="3551238" y="3781728"/>
            <a:ext cx="1089025" cy="1124862"/>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 xmlns:a16="http://schemas.microsoft.com/office/drawing/2014/main" id="{0A822EA8-9B42-B94E-BB73-90ED64093314}"/>
              </a:ext>
            </a:extLst>
          </p:cNvPr>
          <p:cNvSpPr/>
          <p:nvPr/>
        </p:nvSpPr>
        <p:spPr>
          <a:xfrm>
            <a:off x="4572000" y="5273341"/>
            <a:ext cx="1884218" cy="656228"/>
          </a:xfrm>
          <a:prstGeom prst="rect">
            <a:avLst/>
          </a:prstGeom>
          <a:solidFill>
            <a:schemeClr val="accent5">
              <a:lumMod val="75000"/>
            </a:schemeClr>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lang="en-US" sz="1100" dirty="0"/>
              <a:t>Segment Targeting</a:t>
            </a:r>
          </a:p>
        </p:txBody>
      </p:sp>
      <p:cxnSp>
        <p:nvCxnSpPr>
          <p:cNvPr id="26" name="Straight Arrow Connector 25">
            <a:extLst>
              <a:ext uri="{FF2B5EF4-FFF2-40B4-BE49-F238E27FC236}">
                <a16:creationId xmlns="" xmlns:a16="http://schemas.microsoft.com/office/drawing/2014/main" id="{5F6FC423-E004-B544-B056-7A49F0D2EF11}"/>
              </a:ext>
            </a:extLst>
          </p:cNvPr>
          <p:cNvCxnSpPr>
            <a:stCxn id="5" idx="3"/>
            <a:endCxn id="44" idx="1"/>
          </p:cNvCxnSpPr>
          <p:nvPr/>
        </p:nvCxnSpPr>
        <p:spPr>
          <a:xfrm>
            <a:off x="3551238" y="4906590"/>
            <a:ext cx="1020762" cy="694865"/>
          </a:xfrm>
          <a:prstGeom prst="straightConnector1">
            <a:avLst/>
          </a:prstGeom>
          <a:ln>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23591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EE9ECABB-B4C2-4443-A52D-67323FC61F95}"/>
              </a:ext>
            </a:extLst>
          </p:cNvPr>
          <p:cNvSpPr txBox="1"/>
          <p:nvPr/>
        </p:nvSpPr>
        <p:spPr>
          <a:xfrm>
            <a:off x="4688348" y="185174"/>
            <a:ext cx="2481770" cy="461665"/>
          </a:xfrm>
          <a:prstGeom prst="rect">
            <a:avLst/>
          </a:prstGeom>
          <a:noFill/>
        </p:spPr>
        <p:txBody>
          <a:bodyPr wrap="none" rtlCol="0">
            <a:spAutoFit/>
          </a:bodyPr>
          <a:lstStyle/>
          <a:p>
            <a:r>
              <a:rPr lang="en-US" sz="2400" b="1" dirty="0" smtClean="0"/>
              <a:t>Product Backlog</a:t>
            </a:r>
            <a:endParaRPr lang="en-US" sz="2400" b="1" dirty="0"/>
          </a:p>
        </p:txBody>
      </p:sp>
      <p:graphicFrame>
        <p:nvGraphicFramePr>
          <p:cNvPr id="7" name="Table 6"/>
          <p:cNvGraphicFramePr>
            <a:graphicFrameLocks noGrp="1"/>
          </p:cNvGraphicFramePr>
          <p:nvPr>
            <p:extLst>
              <p:ext uri="{D42A27DB-BD31-4B8C-83A1-F6EECF244321}">
                <p14:modId xmlns:p14="http://schemas.microsoft.com/office/powerpoint/2010/main" val="1668642157"/>
              </p:ext>
            </p:extLst>
          </p:nvPr>
        </p:nvGraphicFramePr>
        <p:xfrm>
          <a:off x="1355402" y="1970469"/>
          <a:ext cx="8897693" cy="4001214"/>
        </p:xfrm>
        <a:graphic>
          <a:graphicData uri="http://schemas.openxmlformats.org/drawingml/2006/table">
            <a:tbl>
              <a:tblPr>
                <a:tableStyleId>{5C22544A-7EE6-4342-B048-85BDC9FD1C3A}</a:tableStyleId>
              </a:tblPr>
              <a:tblGrid>
                <a:gridCol w="857179"/>
                <a:gridCol w="5643091"/>
                <a:gridCol w="1325949"/>
                <a:gridCol w="1071474"/>
              </a:tblGrid>
              <a:tr h="985599">
                <a:tc>
                  <a:txBody>
                    <a:bodyPr/>
                    <a:lstStyle/>
                    <a:p>
                      <a:pPr algn="l" fontAlgn="b"/>
                      <a:r>
                        <a:rPr lang="en-IN" sz="1400" b="1" u="none" strike="noStrike" dirty="0">
                          <a:effectLst/>
                        </a:rPr>
                        <a:t>S. No.</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Story</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Owner</a:t>
                      </a:r>
                      <a:endParaRPr lang="en-IN" sz="1400" b="1"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b="1" u="none" strike="noStrike" dirty="0">
                          <a:effectLst/>
                        </a:rPr>
                        <a:t>Story Points (size)</a:t>
                      </a:r>
                      <a:endParaRPr lang="en-IN" sz="1400" b="1" i="0" u="none" strike="noStrike" dirty="0">
                        <a:solidFill>
                          <a:srgbClr val="000000"/>
                        </a:solidFill>
                        <a:effectLst/>
                        <a:latin typeface="Calibri" panose="020F0502020204030204" pitchFamily="34" charset="0"/>
                      </a:endParaRPr>
                    </a:p>
                  </a:txBody>
                  <a:tcPr marL="9525" marR="9525" marT="9525" marB="0" anchor="b"/>
                </a:tc>
              </a:tr>
              <a:tr h="985599">
                <a:tc>
                  <a:txBody>
                    <a:bodyPr/>
                    <a:lstStyle/>
                    <a:p>
                      <a:pPr algn="ctr" fontAlgn="b"/>
                      <a:r>
                        <a:rPr lang="en-IN" sz="1400" u="none" strike="noStrike" dirty="0">
                          <a:effectLst/>
                        </a:rPr>
                        <a:t>1</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u="none" strike="noStrike" dirty="0" smtClean="0">
                        <a:effectLst/>
                      </a:endParaRPr>
                    </a:p>
                    <a:p>
                      <a:pPr algn="l" fontAlgn="b"/>
                      <a:r>
                        <a:rPr lang="en-US" sz="1400" u="none" strike="noStrike" dirty="0" smtClean="0">
                          <a:effectLst/>
                        </a:rPr>
                        <a:t>As </a:t>
                      </a:r>
                      <a:r>
                        <a:rPr lang="en-US" sz="1400" u="none" strike="noStrike" dirty="0">
                          <a:effectLst/>
                        </a:rPr>
                        <a:t>a analytics user, I would like 200+ user reviews of Jeep Compass, Kia </a:t>
                      </a:r>
                      <a:r>
                        <a:rPr lang="en-US" sz="1400" u="none" strike="noStrike" dirty="0" err="1">
                          <a:effectLst/>
                        </a:rPr>
                        <a:t>Seltos</a:t>
                      </a:r>
                      <a:r>
                        <a:rPr lang="en-US" sz="1400" u="none" strike="noStrike" dirty="0">
                          <a:effectLst/>
                        </a:rPr>
                        <a:t> and MG Hector products, so that I can use them for my </a:t>
                      </a:r>
                      <a:r>
                        <a:rPr lang="en-US" sz="1400" u="none" strike="noStrike" dirty="0" smtClean="0">
                          <a:effectLst/>
                        </a:rPr>
                        <a:t>analysis</a:t>
                      </a: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Preeti &amp; Dhruv</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L</a:t>
                      </a:r>
                      <a:endParaRPr lang="en-IN" sz="1400" b="0" i="0" u="none" strike="noStrike">
                        <a:solidFill>
                          <a:srgbClr val="000000"/>
                        </a:solidFill>
                        <a:effectLst/>
                        <a:latin typeface="Calibri" panose="020F0502020204030204" pitchFamily="34" charset="0"/>
                      </a:endParaRPr>
                    </a:p>
                  </a:txBody>
                  <a:tcPr marL="9525" marR="9525" marT="9525" marB="0" anchor="b"/>
                </a:tc>
              </a:tr>
              <a:tr h="985599">
                <a:tc>
                  <a:txBody>
                    <a:bodyPr/>
                    <a:lstStyle/>
                    <a:p>
                      <a:pPr algn="ctr" fontAlgn="b"/>
                      <a:r>
                        <a:rPr lang="en-IN" sz="1400" u="none" strike="noStrike" dirty="0">
                          <a:effectLst/>
                        </a:rPr>
                        <a:t>2</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u="none" strike="noStrike" dirty="0" smtClean="0">
                        <a:effectLst/>
                      </a:endParaRPr>
                    </a:p>
                    <a:p>
                      <a:pPr algn="l" fontAlgn="b"/>
                      <a:r>
                        <a:rPr lang="en-US" sz="1400" u="none" strike="noStrike" dirty="0" smtClean="0">
                          <a:effectLst/>
                        </a:rPr>
                        <a:t>As </a:t>
                      </a:r>
                      <a:r>
                        <a:rPr lang="en-US" sz="1400" u="none" strike="noStrike" dirty="0">
                          <a:effectLst/>
                        </a:rPr>
                        <a:t>a user I would like to know the actionable insights (based on strength and weakness) of our Jeep Compass product compared to competitors, so that I can take necessary </a:t>
                      </a:r>
                      <a:r>
                        <a:rPr lang="en-US" sz="1400" u="none" strike="noStrike" dirty="0" smtClean="0">
                          <a:effectLst/>
                        </a:rPr>
                        <a:t>steps</a:t>
                      </a: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Karthi&amp;Rashi</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XL</a:t>
                      </a:r>
                      <a:endParaRPr lang="en-IN" sz="1400" b="0" i="0" u="none" strike="noStrike">
                        <a:solidFill>
                          <a:srgbClr val="000000"/>
                        </a:solidFill>
                        <a:effectLst/>
                        <a:latin typeface="Calibri" panose="020F0502020204030204" pitchFamily="34" charset="0"/>
                      </a:endParaRPr>
                    </a:p>
                  </a:txBody>
                  <a:tcPr marL="9525" marR="9525" marT="9525" marB="0" anchor="b"/>
                </a:tc>
              </a:tr>
              <a:tr h="657067">
                <a:tc>
                  <a:txBody>
                    <a:bodyPr/>
                    <a:lstStyle/>
                    <a:p>
                      <a:pPr algn="ctr" fontAlgn="b"/>
                      <a:r>
                        <a:rPr lang="en-IN" sz="1400" u="none" strike="noStrike" dirty="0">
                          <a:effectLst/>
                        </a:rPr>
                        <a:t>3</a:t>
                      </a:r>
                      <a:endParaRPr lang="en-IN"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endParaRPr lang="en-US" sz="1400" u="none" strike="noStrike" dirty="0" smtClean="0">
                        <a:effectLst/>
                      </a:endParaRPr>
                    </a:p>
                    <a:p>
                      <a:pPr algn="l" fontAlgn="b"/>
                      <a:r>
                        <a:rPr lang="en-US" sz="1400" u="none" strike="noStrike" dirty="0" smtClean="0">
                          <a:effectLst/>
                        </a:rPr>
                        <a:t>As </a:t>
                      </a:r>
                      <a:r>
                        <a:rPr lang="en-US" sz="1400" u="none" strike="noStrike" dirty="0">
                          <a:effectLst/>
                        </a:rPr>
                        <a:t>a user I need to know the frequency of occurrence of input words, so that I can utilize them for my </a:t>
                      </a:r>
                      <a:r>
                        <a:rPr lang="en-US" sz="1400" u="none" strike="noStrike" dirty="0" smtClean="0">
                          <a:effectLst/>
                        </a:rPr>
                        <a:t>analysis</a:t>
                      </a:r>
                    </a:p>
                    <a:p>
                      <a:pPr algn="l" fontAlgn="b"/>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a:effectLst/>
                        </a:rPr>
                        <a:t>Mehul</a:t>
                      </a:r>
                      <a:endParaRPr lang="en-IN" sz="14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IN" sz="1400" u="none" strike="noStrike" dirty="0">
                          <a:effectLst/>
                        </a:rPr>
                        <a:t>L</a:t>
                      </a:r>
                      <a:endParaRPr lang="en-IN" sz="1400" b="0" i="0" u="none" strike="noStrike" dirty="0">
                        <a:solidFill>
                          <a:srgbClr val="000000"/>
                        </a:solidFill>
                        <a:effectLst/>
                        <a:latin typeface="Calibri" panose="020F0502020204030204" pitchFamily="34" charset="0"/>
                      </a:endParaRPr>
                    </a:p>
                  </a:txBody>
                  <a:tcPr marL="9525" marR="9525" marT="9525" marB="0" anchor="b"/>
                </a:tc>
              </a:tr>
            </a:tbl>
          </a:graphicData>
        </a:graphic>
      </p:graphicFrame>
      <p:sp>
        <p:nvSpPr>
          <p:cNvPr id="8" name="TextBox 7">
            <a:extLst>
              <a:ext uri="{FF2B5EF4-FFF2-40B4-BE49-F238E27FC236}">
                <a16:creationId xmlns:a16="http://schemas.microsoft.com/office/drawing/2014/main" xmlns="" id="{EE9ECABB-B4C2-4443-A52D-67323FC61F95}"/>
              </a:ext>
            </a:extLst>
          </p:cNvPr>
          <p:cNvSpPr txBox="1"/>
          <p:nvPr/>
        </p:nvSpPr>
        <p:spPr>
          <a:xfrm>
            <a:off x="1473635" y="1000929"/>
            <a:ext cx="8223726" cy="830997"/>
          </a:xfrm>
          <a:prstGeom prst="rect">
            <a:avLst/>
          </a:prstGeom>
          <a:noFill/>
        </p:spPr>
        <p:txBody>
          <a:bodyPr wrap="none" rtlCol="0">
            <a:spAutoFit/>
          </a:bodyPr>
          <a:lstStyle/>
          <a:p>
            <a:r>
              <a:rPr lang="en-US" sz="2400" dirty="0" smtClean="0"/>
              <a:t>“The product backlog turns out to be the sprint backlog too</a:t>
            </a:r>
          </a:p>
          <a:p>
            <a:r>
              <a:rPr lang="en-US" sz="2400" dirty="0" smtClean="0"/>
              <a:t> because ours was a 1-week sprint.”</a:t>
            </a:r>
            <a:endParaRPr lang="en-US" sz="2400" dirty="0"/>
          </a:p>
        </p:txBody>
      </p:sp>
    </p:spTree>
    <p:extLst>
      <p:ext uri="{BB962C8B-B14F-4D97-AF65-F5344CB8AC3E}">
        <p14:creationId xmlns:p14="http://schemas.microsoft.com/office/powerpoint/2010/main" val="1952696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EE9ECABB-B4C2-4443-A52D-67323FC61F95}"/>
              </a:ext>
            </a:extLst>
          </p:cNvPr>
          <p:cNvSpPr txBox="1"/>
          <p:nvPr/>
        </p:nvSpPr>
        <p:spPr>
          <a:xfrm>
            <a:off x="4688348" y="185174"/>
            <a:ext cx="1192955" cy="461665"/>
          </a:xfrm>
          <a:prstGeom prst="rect">
            <a:avLst/>
          </a:prstGeom>
          <a:noFill/>
        </p:spPr>
        <p:txBody>
          <a:bodyPr wrap="none" rtlCol="0">
            <a:spAutoFit/>
          </a:bodyPr>
          <a:lstStyle/>
          <a:p>
            <a:r>
              <a:rPr lang="en-US" sz="2400" b="1" dirty="0" smtClean="0"/>
              <a:t>Design</a:t>
            </a:r>
            <a:endParaRPr lang="en-US" sz="2400" b="1" dirty="0"/>
          </a:p>
        </p:txBody>
      </p:sp>
      <p:pic>
        <p:nvPicPr>
          <p:cNvPr id="6" name="Picture 5" descr="A close up of a sign&#10;&#10;Description automatically generated">
            <a:extLst>
              <a:ext uri="{FF2B5EF4-FFF2-40B4-BE49-F238E27FC236}">
                <a16:creationId xmlns:a16="http://schemas.microsoft.com/office/drawing/2014/main" xmlns="" id="{8FA28827-15C3-FF4D-A35A-CC3DD54CDFE8}"/>
              </a:ext>
            </a:extLst>
          </p:cNvPr>
          <p:cNvPicPr>
            <a:picLocks noChangeAspect="1"/>
          </p:cNvPicPr>
          <p:nvPr/>
        </p:nvPicPr>
        <p:blipFill>
          <a:blip r:embed="rId2"/>
          <a:stretch>
            <a:fillRect/>
          </a:stretch>
        </p:blipFill>
        <p:spPr>
          <a:xfrm>
            <a:off x="1475095" y="728133"/>
            <a:ext cx="8109171" cy="5944693"/>
          </a:xfrm>
          <a:prstGeom prst="rect">
            <a:avLst/>
          </a:prstGeom>
        </p:spPr>
      </p:pic>
    </p:spTree>
    <p:extLst>
      <p:ext uri="{BB962C8B-B14F-4D97-AF65-F5344CB8AC3E}">
        <p14:creationId xmlns:p14="http://schemas.microsoft.com/office/powerpoint/2010/main" val="3067849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89FF20B-F3C7-EC40-8B63-3AE421E4E7AC}"/>
              </a:ext>
            </a:extLst>
          </p:cNvPr>
          <p:cNvSpPr txBox="1">
            <a:spLocks/>
          </p:cNvSpPr>
          <p:nvPr/>
        </p:nvSpPr>
        <p:spPr>
          <a:xfrm>
            <a:off x="1766925" y="369090"/>
            <a:ext cx="9520158" cy="1049235"/>
          </a:xfrm>
          <a:prstGeom prst="rect">
            <a:avLst/>
          </a:prstGeom>
        </p:spPr>
        <p:txBody>
          <a:bodyPr>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IN" b="1" dirty="0" smtClean="0"/>
              <a:t>Attributes Comparison Between Products</a:t>
            </a:r>
            <a:endParaRPr lang="en-US" b="1" dirty="0"/>
          </a:p>
        </p:txBody>
      </p:sp>
      <p:graphicFrame>
        <p:nvGraphicFramePr>
          <p:cNvPr id="6" name="Chart 5"/>
          <p:cNvGraphicFramePr>
            <a:graphicFrameLocks/>
          </p:cNvGraphicFramePr>
          <p:nvPr>
            <p:extLst>
              <p:ext uri="{D42A27DB-BD31-4B8C-83A1-F6EECF244321}">
                <p14:modId xmlns:p14="http://schemas.microsoft.com/office/powerpoint/2010/main" val="1536757405"/>
              </p:ext>
            </p:extLst>
          </p:nvPr>
        </p:nvGraphicFramePr>
        <p:xfrm>
          <a:off x="759854" y="1545465"/>
          <a:ext cx="10295000" cy="381214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7670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89FF20B-F3C7-EC40-8B63-3AE421E4E7AC}"/>
              </a:ext>
            </a:extLst>
          </p:cNvPr>
          <p:cNvSpPr txBox="1">
            <a:spLocks/>
          </p:cNvSpPr>
          <p:nvPr/>
        </p:nvSpPr>
        <p:spPr>
          <a:xfrm>
            <a:off x="1766925" y="369090"/>
            <a:ext cx="9520158" cy="1049235"/>
          </a:xfrm>
          <a:prstGeom prst="rect">
            <a:avLst/>
          </a:prstGeom>
        </p:spPr>
        <p:txBody>
          <a:bodyPr>
            <a:normAutofit/>
          </a:bodyPr>
          <a:lst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a:lstStyle>
          <a:p>
            <a:pPr algn="ctr"/>
            <a:r>
              <a:rPr lang="en-IN" b="1" dirty="0" smtClean="0"/>
              <a:t>App – For analysing user </a:t>
            </a:r>
            <a:r>
              <a:rPr lang="en-IN" b="1" dirty="0" smtClean="0"/>
              <a:t>comments</a:t>
            </a:r>
            <a:endParaRPr lang="en-US" b="1" dirty="0"/>
          </a:p>
        </p:txBody>
      </p:sp>
      <p:pic>
        <p:nvPicPr>
          <p:cNvPr id="2" name="Picture 1"/>
          <p:cNvPicPr>
            <a:picLocks noChangeAspect="1"/>
          </p:cNvPicPr>
          <p:nvPr/>
        </p:nvPicPr>
        <p:blipFill>
          <a:blip r:embed="rId2"/>
          <a:stretch>
            <a:fillRect/>
          </a:stretch>
        </p:blipFill>
        <p:spPr>
          <a:xfrm>
            <a:off x="785611" y="978953"/>
            <a:ext cx="9625214" cy="4440772"/>
          </a:xfrm>
          <a:prstGeom prst="rect">
            <a:avLst/>
          </a:prstGeom>
        </p:spPr>
      </p:pic>
    </p:spTree>
    <p:extLst>
      <p:ext uri="{BB962C8B-B14F-4D97-AF65-F5344CB8AC3E}">
        <p14:creationId xmlns:p14="http://schemas.microsoft.com/office/powerpoint/2010/main" val="33086190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EDEBE7"/>
      </a:lt2>
      <a:accent1>
        <a:srgbClr val="5FA534"/>
      </a:accent1>
      <a:accent2>
        <a:srgbClr val="DCAB34"/>
      </a:accent2>
      <a:accent3>
        <a:srgbClr val="D26D23"/>
      </a:accent3>
      <a:accent4>
        <a:srgbClr val="972323"/>
      </a:accent4>
      <a:accent5>
        <a:srgbClr val="236797"/>
      </a:accent5>
      <a:accent6>
        <a:srgbClr val="2FB6C6"/>
      </a:accent6>
      <a:hlink>
        <a:srgbClr val="8FC639"/>
      </a:hlink>
      <a:folHlink>
        <a:srgbClr val="E7C272"/>
      </a:folHlink>
    </a:clrScheme>
    <a:fontScheme name="Gallery">
      <a:majorFont>
        <a:latin typeface="Palatino Linotype" panose="020405020505050303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Palatino Linotype" panose="020405020505050303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AC464412-510E-4F2B-8947-A0DDBD028997}"/>
    </a:ext>
  </a:extLst>
</a:theme>
</file>

<file path=docProps/app.xml><?xml version="1.0" encoding="utf-8"?>
<Properties xmlns="http://schemas.openxmlformats.org/officeDocument/2006/extended-properties" xmlns:vt="http://schemas.openxmlformats.org/officeDocument/2006/docPropsVTypes">
  <Template>{0C2A8116-BC66-C84F-81CE-9EE5005C42F8}tf10001119</Template>
  <TotalTime>372</TotalTime>
  <Words>802</Words>
  <Application>Microsoft Office PowerPoint</Application>
  <PresentationFormat>Widescreen</PresentationFormat>
  <Paragraphs>99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Palatino Linotype</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Karthikeyan Alagarswamy</dc:creator>
  <cp:lastModifiedBy>Karthikeyan Alagarswamy</cp:lastModifiedBy>
  <cp:revision>190</cp:revision>
  <dcterms:created xsi:type="dcterms:W3CDTF">2019-12-11T03:47:51Z</dcterms:created>
  <dcterms:modified xsi:type="dcterms:W3CDTF">2020-01-16T13:37:17Z</dcterms:modified>
</cp:coreProperties>
</file>