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59" r:id="rId5"/>
    <p:sldId id="260" r:id="rId6"/>
    <p:sldId id="262" r:id="rId7"/>
    <p:sldId id="263"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9"/>
  </p:normalViewPr>
  <p:slideViewPr>
    <p:cSldViewPr snapToGrid="0" snapToObjects="1">
      <p:cViewPr varScale="1">
        <p:scale>
          <a:sx n="87" d="100"/>
          <a:sy n="87" d="100"/>
        </p:scale>
        <p:origin x="100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0DAA-5A5F-6647-964B-26D6F1FDC71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DF9F9FF-4BF4-3F4F-948D-DF5C638705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76EB2EE-07AE-5043-8835-A51DA1C76732}"/>
              </a:ext>
            </a:extLst>
          </p:cNvPr>
          <p:cNvSpPr>
            <a:spLocks noGrp="1"/>
          </p:cNvSpPr>
          <p:nvPr>
            <p:ph type="dt" sz="half" idx="10"/>
          </p:nvPr>
        </p:nvSpPr>
        <p:spPr/>
        <p:txBody>
          <a:bodyPr/>
          <a:lstStyle/>
          <a:p>
            <a:fld id="{28DF7EBD-3FB7-AB49-9B1A-D8A0520952B6}" type="datetimeFigureOut">
              <a:rPr lang="en-US" smtClean="0"/>
              <a:t>12/29/19</a:t>
            </a:fld>
            <a:endParaRPr lang="en-US"/>
          </a:p>
        </p:txBody>
      </p:sp>
      <p:sp>
        <p:nvSpPr>
          <p:cNvPr id="5" name="Footer Placeholder 4">
            <a:extLst>
              <a:ext uri="{FF2B5EF4-FFF2-40B4-BE49-F238E27FC236}">
                <a16:creationId xmlns:a16="http://schemas.microsoft.com/office/drawing/2014/main" id="{2CD53D72-EFCE-704B-8F33-B48AE25A27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48AFDA-5A42-0F4E-8305-53218926D3CD}"/>
              </a:ext>
            </a:extLst>
          </p:cNvPr>
          <p:cNvSpPr>
            <a:spLocks noGrp="1"/>
          </p:cNvSpPr>
          <p:nvPr>
            <p:ph type="sldNum" sz="quarter" idx="12"/>
          </p:nvPr>
        </p:nvSpPr>
        <p:spPr/>
        <p:txBody>
          <a:bodyPr/>
          <a:lstStyle/>
          <a:p>
            <a:fld id="{312CFB3D-B8CD-3C4D-851D-31192E1F12D9}" type="slidenum">
              <a:rPr lang="en-US" smtClean="0"/>
              <a:t>‹#›</a:t>
            </a:fld>
            <a:endParaRPr lang="en-US"/>
          </a:p>
        </p:txBody>
      </p:sp>
    </p:spTree>
    <p:extLst>
      <p:ext uri="{BB962C8B-B14F-4D97-AF65-F5344CB8AC3E}">
        <p14:creationId xmlns:p14="http://schemas.microsoft.com/office/powerpoint/2010/main" val="2725260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B5CA-A169-BB45-B743-23A962861AE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704DA91-D925-9A44-9261-9AFE3086C95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1B64A50-1EE5-8442-A7B5-FB314CA06FA3}"/>
              </a:ext>
            </a:extLst>
          </p:cNvPr>
          <p:cNvSpPr>
            <a:spLocks noGrp="1"/>
          </p:cNvSpPr>
          <p:nvPr>
            <p:ph type="dt" sz="half" idx="10"/>
          </p:nvPr>
        </p:nvSpPr>
        <p:spPr/>
        <p:txBody>
          <a:bodyPr/>
          <a:lstStyle/>
          <a:p>
            <a:fld id="{28DF7EBD-3FB7-AB49-9B1A-D8A0520952B6}" type="datetimeFigureOut">
              <a:rPr lang="en-US" smtClean="0"/>
              <a:t>12/29/19</a:t>
            </a:fld>
            <a:endParaRPr lang="en-US"/>
          </a:p>
        </p:txBody>
      </p:sp>
      <p:sp>
        <p:nvSpPr>
          <p:cNvPr id="5" name="Footer Placeholder 4">
            <a:extLst>
              <a:ext uri="{FF2B5EF4-FFF2-40B4-BE49-F238E27FC236}">
                <a16:creationId xmlns:a16="http://schemas.microsoft.com/office/drawing/2014/main" id="{28B02FDB-4032-2F47-9977-159DA34496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B4C92-803A-2D49-9AA8-61F0C0DF78D0}"/>
              </a:ext>
            </a:extLst>
          </p:cNvPr>
          <p:cNvSpPr>
            <a:spLocks noGrp="1"/>
          </p:cNvSpPr>
          <p:nvPr>
            <p:ph type="sldNum" sz="quarter" idx="12"/>
          </p:nvPr>
        </p:nvSpPr>
        <p:spPr/>
        <p:txBody>
          <a:bodyPr/>
          <a:lstStyle/>
          <a:p>
            <a:fld id="{312CFB3D-B8CD-3C4D-851D-31192E1F12D9}" type="slidenum">
              <a:rPr lang="en-US" smtClean="0"/>
              <a:t>‹#›</a:t>
            </a:fld>
            <a:endParaRPr lang="en-US"/>
          </a:p>
        </p:txBody>
      </p:sp>
    </p:spTree>
    <p:extLst>
      <p:ext uri="{BB962C8B-B14F-4D97-AF65-F5344CB8AC3E}">
        <p14:creationId xmlns:p14="http://schemas.microsoft.com/office/powerpoint/2010/main" val="1899220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029A45-2F50-4248-9DDD-046F9D48A71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46B3B5B-9170-844F-939B-CE92C3FDAF6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0141A26-4955-FD43-9C1A-747F171C5343}"/>
              </a:ext>
            </a:extLst>
          </p:cNvPr>
          <p:cNvSpPr>
            <a:spLocks noGrp="1"/>
          </p:cNvSpPr>
          <p:nvPr>
            <p:ph type="dt" sz="half" idx="10"/>
          </p:nvPr>
        </p:nvSpPr>
        <p:spPr/>
        <p:txBody>
          <a:bodyPr/>
          <a:lstStyle/>
          <a:p>
            <a:fld id="{28DF7EBD-3FB7-AB49-9B1A-D8A0520952B6}" type="datetimeFigureOut">
              <a:rPr lang="en-US" smtClean="0"/>
              <a:t>12/29/19</a:t>
            </a:fld>
            <a:endParaRPr lang="en-US"/>
          </a:p>
        </p:txBody>
      </p:sp>
      <p:sp>
        <p:nvSpPr>
          <p:cNvPr id="5" name="Footer Placeholder 4">
            <a:extLst>
              <a:ext uri="{FF2B5EF4-FFF2-40B4-BE49-F238E27FC236}">
                <a16:creationId xmlns:a16="http://schemas.microsoft.com/office/drawing/2014/main" id="{50C43C25-3445-1248-A0EF-8AC80CB19F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CB6C-B316-7841-9384-4ECAE3D180B4}"/>
              </a:ext>
            </a:extLst>
          </p:cNvPr>
          <p:cNvSpPr>
            <a:spLocks noGrp="1"/>
          </p:cNvSpPr>
          <p:nvPr>
            <p:ph type="sldNum" sz="quarter" idx="12"/>
          </p:nvPr>
        </p:nvSpPr>
        <p:spPr/>
        <p:txBody>
          <a:bodyPr/>
          <a:lstStyle/>
          <a:p>
            <a:fld id="{312CFB3D-B8CD-3C4D-851D-31192E1F12D9}" type="slidenum">
              <a:rPr lang="en-US" smtClean="0"/>
              <a:t>‹#›</a:t>
            </a:fld>
            <a:endParaRPr lang="en-US"/>
          </a:p>
        </p:txBody>
      </p:sp>
    </p:spTree>
    <p:extLst>
      <p:ext uri="{BB962C8B-B14F-4D97-AF65-F5344CB8AC3E}">
        <p14:creationId xmlns:p14="http://schemas.microsoft.com/office/powerpoint/2010/main" val="3635135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33C9B-B990-8246-9DE9-0F0A183794B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212FDAB-1874-2C46-8945-BF16E7CE36D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D4D3B53-12CE-FD4C-865A-BE9A5C80D680}"/>
              </a:ext>
            </a:extLst>
          </p:cNvPr>
          <p:cNvSpPr>
            <a:spLocks noGrp="1"/>
          </p:cNvSpPr>
          <p:nvPr>
            <p:ph type="dt" sz="half" idx="10"/>
          </p:nvPr>
        </p:nvSpPr>
        <p:spPr/>
        <p:txBody>
          <a:bodyPr/>
          <a:lstStyle/>
          <a:p>
            <a:fld id="{28DF7EBD-3FB7-AB49-9B1A-D8A0520952B6}" type="datetimeFigureOut">
              <a:rPr lang="en-US" smtClean="0"/>
              <a:t>12/29/19</a:t>
            </a:fld>
            <a:endParaRPr lang="en-US"/>
          </a:p>
        </p:txBody>
      </p:sp>
      <p:sp>
        <p:nvSpPr>
          <p:cNvPr id="5" name="Footer Placeholder 4">
            <a:extLst>
              <a:ext uri="{FF2B5EF4-FFF2-40B4-BE49-F238E27FC236}">
                <a16:creationId xmlns:a16="http://schemas.microsoft.com/office/drawing/2014/main" id="{2F1D4C18-E87A-5B4A-BB76-852E5CBD2C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7798C8-AC3E-4646-A59B-8AA4CAD42FE2}"/>
              </a:ext>
            </a:extLst>
          </p:cNvPr>
          <p:cNvSpPr>
            <a:spLocks noGrp="1"/>
          </p:cNvSpPr>
          <p:nvPr>
            <p:ph type="sldNum" sz="quarter" idx="12"/>
          </p:nvPr>
        </p:nvSpPr>
        <p:spPr/>
        <p:txBody>
          <a:bodyPr/>
          <a:lstStyle/>
          <a:p>
            <a:fld id="{312CFB3D-B8CD-3C4D-851D-31192E1F12D9}" type="slidenum">
              <a:rPr lang="en-US" smtClean="0"/>
              <a:t>‹#›</a:t>
            </a:fld>
            <a:endParaRPr lang="en-US"/>
          </a:p>
        </p:txBody>
      </p:sp>
    </p:spTree>
    <p:extLst>
      <p:ext uri="{BB962C8B-B14F-4D97-AF65-F5344CB8AC3E}">
        <p14:creationId xmlns:p14="http://schemas.microsoft.com/office/powerpoint/2010/main" val="1677757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02FFA-95CD-844D-88DE-B937E1B5AB6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6D62258-8E74-7E4B-B1FD-8B1EFAC94D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D8D3DF3-457C-A84B-9DB2-8FBEDE852EAA}"/>
              </a:ext>
            </a:extLst>
          </p:cNvPr>
          <p:cNvSpPr>
            <a:spLocks noGrp="1"/>
          </p:cNvSpPr>
          <p:nvPr>
            <p:ph type="dt" sz="half" idx="10"/>
          </p:nvPr>
        </p:nvSpPr>
        <p:spPr/>
        <p:txBody>
          <a:bodyPr/>
          <a:lstStyle/>
          <a:p>
            <a:fld id="{28DF7EBD-3FB7-AB49-9B1A-D8A0520952B6}" type="datetimeFigureOut">
              <a:rPr lang="en-US" smtClean="0"/>
              <a:t>12/29/19</a:t>
            </a:fld>
            <a:endParaRPr lang="en-US"/>
          </a:p>
        </p:txBody>
      </p:sp>
      <p:sp>
        <p:nvSpPr>
          <p:cNvPr id="5" name="Footer Placeholder 4">
            <a:extLst>
              <a:ext uri="{FF2B5EF4-FFF2-40B4-BE49-F238E27FC236}">
                <a16:creationId xmlns:a16="http://schemas.microsoft.com/office/drawing/2014/main" id="{02FD18FF-2D77-7747-BF32-1FF00F4295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FDA50B-13EB-AE4E-89BB-A077B2973441}"/>
              </a:ext>
            </a:extLst>
          </p:cNvPr>
          <p:cNvSpPr>
            <a:spLocks noGrp="1"/>
          </p:cNvSpPr>
          <p:nvPr>
            <p:ph type="sldNum" sz="quarter" idx="12"/>
          </p:nvPr>
        </p:nvSpPr>
        <p:spPr/>
        <p:txBody>
          <a:bodyPr/>
          <a:lstStyle/>
          <a:p>
            <a:fld id="{312CFB3D-B8CD-3C4D-851D-31192E1F12D9}" type="slidenum">
              <a:rPr lang="en-US" smtClean="0"/>
              <a:t>‹#›</a:t>
            </a:fld>
            <a:endParaRPr lang="en-US"/>
          </a:p>
        </p:txBody>
      </p:sp>
    </p:spTree>
    <p:extLst>
      <p:ext uri="{BB962C8B-B14F-4D97-AF65-F5344CB8AC3E}">
        <p14:creationId xmlns:p14="http://schemas.microsoft.com/office/powerpoint/2010/main" val="4158973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5BEF3-9938-AC48-B7A9-631F443C428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FC528D6-1DAE-4D47-9716-598B118D992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CA4FFDA-712D-4B42-A37B-F998615F4C8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EFD6CD5-9845-354B-B799-18C4DD63451F}"/>
              </a:ext>
            </a:extLst>
          </p:cNvPr>
          <p:cNvSpPr>
            <a:spLocks noGrp="1"/>
          </p:cNvSpPr>
          <p:nvPr>
            <p:ph type="dt" sz="half" idx="10"/>
          </p:nvPr>
        </p:nvSpPr>
        <p:spPr/>
        <p:txBody>
          <a:bodyPr/>
          <a:lstStyle/>
          <a:p>
            <a:fld id="{28DF7EBD-3FB7-AB49-9B1A-D8A0520952B6}" type="datetimeFigureOut">
              <a:rPr lang="en-US" smtClean="0"/>
              <a:t>12/29/19</a:t>
            </a:fld>
            <a:endParaRPr lang="en-US"/>
          </a:p>
        </p:txBody>
      </p:sp>
      <p:sp>
        <p:nvSpPr>
          <p:cNvPr id="6" name="Footer Placeholder 5">
            <a:extLst>
              <a:ext uri="{FF2B5EF4-FFF2-40B4-BE49-F238E27FC236}">
                <a16:creationId xmlns:a16="http://schemas.microsoft.com/office/drawing/2014/main" id="{D0B745C4-E725-4448-A883-6CDEEA5CE7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289B17-DD10-4B46-B840-667375097D9C}"/>
              </a:ext>
            </a:extLst>
          </p:cNvPr>
          <p:cNvSpPr>
            <a:spLocks noGrp="1"/>
          </p:cNvSpPr>
          <p:nvPr>
            <p:ph type="sldNum" sz="quarter" idx="12"/>
          </p:nvPr>
        </p:nvSpPr>
        <p:spPr/>
        <p:txBody>
          <a:bodyPr/>
          <a:lstStyle/>
          <a:p>
            <a:fld id="{312CFB3D-B8CD-3C4D-851D-31192E1F12D9}" type="slidenum">
              <a:rPr lang="en-US" smtClean="0"/>
              <a:t>‹#›</a:t>
            </a:fld>
            <a:endParaRPr lang="en-US"/>
          </a:p>
        </p:txBody>
      </p:sp>
    </p:spTree>
    <p:extLst>
      <p:ext uri="{BB962C8B-B14F-4D97-AF65-F5344CB8AC3E}">
        <p14:creationId xmlns:p14="http://schemas.microsoft.com/office/powerpoint/2010/main" val="2299546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F797B-CF43-0848-8D8E-721D70ED7BD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0BB3A52-BB12-4343-BA58-3F0E2C4718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F4137C0-35F8-794E-9570-C0FEB81BCEE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CC81000-342F-3946-A0BB-5CF1D88EDB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8145036-E215-C940-A7C3-0E4442DB303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5DE5435-EF54-2442-9257-AEEE5E5E83B4}"/>
              </a:ext>
            </a:extLst>
          </p:cNvPr>
          <p:cNvSpPr>
            <a:spLocks noGrp="1"/>
          </p:cNvSpPr>
          <p:nvPr>
            <p:ph type="dt" sz="half" idx="10"/>
          </p:nvPr>
        </p:nvSpPr>
        <p:spPr/>
        <p:txBody>
          <a:bodyPr/>
          <a:lstStyle/>
          <a:p>
            <a:fld id="{28DF7EBD-3FB7-AB49-9B1A-D8A0520952B6}" type="datetimeFigureOut">
              <a:rPr lang="en-US" smtClean="0"/>
              <a:t>12/29/19</a:t>
            </a:fld>
            <a:endParaRPr lang="en-US"/>
          </a:p>
        </p:txBody>
      </p:sp>
      <p:sp>
        <p:nvSpPr>
          <p:cNvPr id="8" name="Footer Placeholder 7">
            <a:extLst>
              <a:ext uri="{FF2B5EF4-FFF2-40B4-BE49-F238E27FC236}">
                <a16:creationId xmlns:a16="http://schemas.microsoft.com/office/drawing/2014/main" id="{383D76E8-9F4E-8A49-ACCD-D9B0141C16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321960-6436-534E-A8D7-ACF11A1FF06B}"/>
              </a:ext>
            </a:extLst>
          </p:cNvPr>
          <p:cNvSpPr>
            <a:spLocks noGrp="1"/>
          </p:cNvSpPr>
          <p:nvPr>
            <p:ph type="sldNum" sz="quarter" idx="12"/>
          </p:nvPr>
        </p:nvSpPr>
        <p:spPr/>
        <p:txBody>
          <a:bodyPr/>
          <a:lstStyle/>
          <a:p>
            <a:fld id="{312CFB3D-B8CD-3C4D-851D-31192E1F12D9}" type="slidenum">
              <a:rPr lang="en-US" smtClean="0"/>
              <a:t>‹#›</a:t>
            </a:fld>
            <a:endParaRPr lang="en-US"/>
          </a:p>
        </p:txBody>
      </p:sp>
    </p:spTree>
    <p:extLst>
      <p:ext uri="{BB962C8B-B14F-4D97-AF65-F5344CB8AC3E}">
        <p14:creationId xmlns:p14="http://schemas.microsoft.com/office/powerpoint/2010/main" val="2090240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29EA7-642D-6340-82E3-4DE8D58BCB6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BFA927E-3DB1-3245-9A9F-3138CC4BC000}"/>
              </a:ext>
            </a:extLst>
          </p:cNvPr>
          <p:cNvSpPr>
            <a:spLocks noGrp="1"/>
          </p:cNvSpPr>
          <p:nvPr>
            <p:ph type="dt" sz="half" idx="10"/>
          </p:nvPr>
        </p:nvSpPr>
        <p:spPr/>
        <p:txBody>
          <a:bodyPr/>
          <a:lstStyle/>
          <a:p>
            <a:fld id="{28DF7EBD-3FB7-AB49-9B1A-D8A0520952B6}" type="datetimeFigureOut">
              <a:rPr lang="en-US" smtClean="0"/>
              <a:t>12/29/19</a:t>
            </a:fld>
            <a:endParaRPr lang="en-US"/>
          </a:p>
        </p:txBody>
      </p:sp>
      <p:sp>
        <p:nvSpPr>
          <p:cNvPr id="4" name="Footer Placeholder 3">
            <a:extLst>
              <a:ext uri="{FF2B5EF4-FFF2-40B4-BE49-F238E27FC236}">
                <a16:creationId xmlns:a16="http://schemas.microsoft.com/office/drawing/2014/main" id="{186B6BBA-386F-8C44-83CE-74333C7EA9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1398E8-368D-2140-BB19-7B2BD1BAA590}"/>
              </a:ext>
            </a:extLst>
          </p:cNvPr>
          <p:cNvSpPr>
            <a:spLocks noGrp="1"/>
          </p:cNvSpPr>
          <p:nvPr>
            <p:ph type="sldNum" sz="quarter" idx="12"/>
          </p:nvPr>
        </p:nvSpPr>
        <p:spPr/>
        <p:txBody>
          <a:bodyPr/>
          <a:lstStyle/>
          <a:p>
            <a:fld id="{312CFB3D-B8CD-3C4D-851D-31192E1F12D9}" type="slidenum">
              <a:rPr lang="en-US" smtClean="0"/>
              <a:t>‹#›</a:t>
            </a:fld>
            <a:endParaRPr lang="en-US"/>
          </a:p>
        </p:txBody>
      </p:sp>
    </p:spTree>
    <p:extLst>
      <p:ext uri="{BB962C8B-B14F-4D97-AF65-F5344CB8AC3E}">
        <p14:creationId xmlns:p14="http://schemas.microsoft.com/office/powerpoint/2010/main" val="2385046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0F71A3-F362-2347-9386-F9D1FE59A309}"/>
              </a:ext>
            </a:extLst>
          </p:cNvPr>
          <p:cNvSpPr>
            <a:spLocks noGrp="1"/>
          </p:cNvSpPr>
          <p:nvPr>
            <p:ph type="dt" sz="half" idx="10"/>
          </p:nvPr>
        </p:nvSpPr>
        <p:spPr/>
        <p:txBody>
          <a:bodyPr/>
          <a:lstStyle/>
          <a:p>
            <a:fld id="{28DF7EBD-3FB7-AB49-9B1A-D8A0520952B6}" type="datetimeFigureOut">
              <a:rPr lang="en-US" smtClean="0"/>
              <a:t>12/29/19</a:t>
            </a:fld>
            <a:endParaRPr lang="en-US"/>
          </a:p>
        </p:txBody>
      </p:sp>
      <p:sp>
        <p:nvSpPr>
          <p:cNvPr id="3" name="Footer Placeholder 2">
            <a:extLst>
              <a:ext uri="{FF2B5EF4-FFF2-40B4-BE49-F238E27FC236}">
                <a16:creationId xmlns:a16="http://schemas.microsoft.com/office/drawing/2014/main" id="{69E5D928-D4E8-484B-AAFC-0ECAE086B3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DBCED1-CC68-8F4C-935D-1768D9BD7E8F}"/>
              </a:ext>
            </a:extLst>
          </p:cNvPr>
          <p:cNvSpPr>
            <a:spLocks noGrp="1"/>
          </p:cNvSpPr>
          <p:nvPr>
            <p:ph type="sldNum" sz="quarter" idx="12"/>
          </p:nvPr>
        </p:nvSpPr>
        <p:spPr/>
        <p:txBody>
          <a:bodyPr/>
          <a:lstStyle/>
          <a:p>
            <a:fld id="{312CFB3D-B8CD-3C4D-851D-31192E1F12D9}" type="slidenum">
              <a:rPr lang="en-US" smtClean="0"/>
              <a:t>‹#›</a:t>
            </a:fld>
            <a:endParaRPr lang="en-US"/>
          </a:p>
        </p:txBody>
      </p:sp>
    </p:spTree>
    <p:extLst>
      <p:ext uri="{BB962C8B-B14F-4D97-AF65-F5344CB8AC3E}">
        <p14:creationId xmlns:p14="http://schemas.microsoft.com/office/powerpoint/2010/main" val="1979803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B76EA-B981-6240-B567-D1A90D7919C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08B651B-F624-4D46-A466-E6B922EBB7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33BA6B9-9808-AA4C-A915-D2F58D2A8B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0F3C38-BD64-0441-A041-B3F279D90676}"/>
              </a:ext>
            </a:extLst>
          </p:cNvPr>
          <p:cNvSpPr>
            <a:spLocks noGrp="1"/>
          </p:cNvSpPr>
          <p:nvPr>
            <p:ph type="dt" sz="half" idx="10"/>
          </p:nvPr>
        </p:nvSpPr>
        <p:spPr/>
        <p:txBody>
          <a:bodyPr/>
          <a:lstStyle/>
          <a:p>
            <a:fld id="{28DF7EBD-3FB7-AB49-9B1A-D8A0520952B6}" type="datetimeFigureOut">
              <a:rPr lang="en-US" smtClean="0"/>
              <a:t>12/29/19</a:t>
            </a:fld>
            <a:endParaRPr lang="en-US"/>
          </a:p>
        </p:txBody>
      </p:sp>
      <p:sp>
        <p:nvSpPr>
          <p:cNvPr id="6" name="Footer Placeholder 5">
            <a:extLst>
              <a:ext uri="{FF2B5EF4-FFF2-40B4-BE49-F238E27FC236}">
                <a16:creationId xmlns:a16="http://schemas.microsoft.com/office/drawing/2014/main" id="{36E3B71D-BA26-E24B-BD93-EE22BA5DC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BBE9C2-7CB4-2646-8A2F-DC93BC14A829}"/>
              </a:ext>
            </a:extLst>
          </p:cNvPr>
          <p:cNvSpPr>
            <a:spLocks noGrp="1"/>
          </p:cNvSpPr>
          <p:nvPr>
            <p:ph type="sldNum" sz="quarter" idx="12"/>
          </p:nvPr>
        </p:nvSpPr>
        <p:spPr/>
        <p:txBody>
          <a:bodyPr/>
          <a:lstStyle/>
          <a:p>
            <a:fld id="{312CFB3D-B8CD-3C4D-851D-31192E1F12D9}" type="slidenum">
              <a:rPr lang="en-US" smtClean="0"/>
              <a:t>‹#›</a:t>
            </a:fld>
            <a:endParaRPr lang="en-US"/>
          </a:p>
        </p:txBody>
      </p:sp>
    </p:spTree>
    <p:extLst>
      <p:ext uri="{BB962C8B-B14F-4D97-AF65-F5344CB8AC3E}">
        <p14:creationId xmlns:p14="http://schemas.microsoft.com/office/powerpoint/2010/main" val="3076925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DC6B5-AAEC-3747-AAE3-4A0238BAA8E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995BF24-B169-654D-9D8C-0E6D6DCBAA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FFB47C-CFA4-4B46-AF8A-34853C1793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A671684-325B-734C-A50F-14F2BA585D37}"/>
              </a:ext>
            </a:extLst>
          </p:cNvPr>
          <p:cNvSpPr>
            <a:spLocks noGrp="1"/>
          </p:cNvSpPr>
          <p:nvPr>
            <p:ph type="dt" sz="half" idx="10"/>
          </p:nvPr>
        </p:nvSpPr>
        <p:spPr/>
        <p:txBody>
          <a:bodyPr/>
          <a:lstStyle/>
          <a:p>
            <a:fld id="{28DF7EBD-3FB7-AB49-9B1A-D8A0520952B6}" type="datetimeFigureOut">
              <a:rPr lang="en-US" smtClean="0"/>
              <a:t>12/29/19</a:t>
            </a:fld>
            <a:endParaRPr lang="en-US"/>
          </a:p>
        </p:txBody>
      </p:sp>
      <p:sp>
        <p:nvSpPr>
          <p:cNvPr id="6" name="Footer Placeholder 5">
            <a:extLst>
              <a:ext uri="{FF2B5EF4-FFF2-40B4-BE49-F238E27FC236}">
                <a16:creationId xmlns:a16="http://schemas.microsoft.com/office/drawing/2014/main" id="{F8238867-7716-4240-BD4F-8EEABBCE45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632397-0206-C047-8AE0-A9224840A420}"/>
              </a:ext>
            </a:extLst>
          </p:cNvPr>
          <p:cNvSpPr>
            <a:spLocks noGrp="1"/>
          </p:cNvSpPr>
          <p:nvPr>
            <p:ph type="sldNum" sz="quarter" idx="12"/>
          </p:nvPr>
        </p:nvSpPr>
        <p:spPr/>
        <p:txBody>
          <a:bodyPr/>
          <a:lstStyle/>
          <a:p>
            <a:fld id="{312CFB3D-B8CD-3C4D-851D-31192E1F12D9}" type="slidenum">
              <a:rPr lang="en-US" smtClean="0"/>
              <a:t>‹#›</a:t>
            </a:fld>
            <a:endParaRPr lang="en-US"/>
          </a:p>
        </p:txBody>
      </p:sp>
    </p:spTree>
    <p:extLst>
      <p:ext uri="{BB962C8B-B14F-4D97-AF65-F5344CB8AC3E}">
        <p14:creationId xmlns:p14="http://schemas.microsoft.com/office/powerpoint/2010/main" val="1746682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267253-0890-7744-8CA2-037CE31DF8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83E3630-03DF-1D4D-8365-FEBBE59F89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8AD18EC-7178-8741-994B-AC99DB30AC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DF7EBD-3FB7-AB49-9B1A-D8A0520952B6}" type="datetimeFigureOut">
              <a:rPr lang="en-US" smtClean="0"/>
              <a:t>12/29/19</a:t>
            </a:fld>
            <a:endParaRPr lang="en-US"/>
          </a:p>
        </p:txBody>
      </p:sp>
      <p:sp>
        <p:nvSpPr>
          <p:cNvPr id="5" name="Footer Placeholder 4">
            <a:extLst>
              <a:ext uri="{FF2B5EF4-FFF2-40B4-BE49-F238E27FC236}">
                <a16:creationId xmlns:a16="http://schemas.microsoft.com/office/drawing/2014/main" id="{EA538C83-B041-FC41-B4F5-25DC2CD1CF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9CC393-2738-8D41-8BD6-096BB20B86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2CFB3D-B8CD-3C4D-851D-31192E1F12D9}" type="slidenum">
              <a:rPr lang="en-US" smtClean="0"/>
              <a:t>‹#›</a:t>
            </a:fld>
            <a:endParaRPr lang="en-US"/>
          </a:p>
        </p:txBody>
      </p:sp>
    </p:spTree>
    <p:extLst>
      <p:ext uri="{BB962C8B-B14F-4D97-AF65-F5344CB8AC3E}">
        <p14:creationId xmlns:p14="http://schemas.microsoft.com/office/powerpoint/2010/main" val="2986267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blog.echen.me/2011/08/22/introduction-to-latent-dirichlet-allocation/" TargetMode="External"/><Relationship Id="rId2" Type="http://schemas.openxmlformats.org/officeDocument/2006/relationships/hyperlink" Target="https://www.quora.com/How-can-I-use-Spacy-to-perform-sentiment-analysis" TargetMode="External"/><Relationship Id="rId1" Type="http://schemas.openxmlformats.org/officeDocument/2006/relationships/slideLayout" Target="../slideLayouts/slideLayout2.xml"/><Relationship Id="rId6" Type="http://schemas.openxmlformats.org/officeDocument/2006/relationships/hyperlink" Target="https://tech.goibibo.com/key-topics-extraction-and-contextual-sentiment-of-users-reviews-20e63c0fd7ca" TargetMode="External"/><Relationship Id="rId5" Type="http://schemas.openxmlformats.org/officeDocument/2006/relationships/hyperlink" Target="https://medium.com/@colemiller94/topic-modeling-with-spacy-and-gensim-7ecfd3de95f4" TargetMode="External"/><Relationship Id="rId4" Type="http://schemas.openxmlformats.org/officeDocument/2006/relationships/hyperlink" Target="https://towardsdatascience.com/building-a-topic-modeling-pipeline-with-spacy-and-gensim-c5dc03ffc61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9ECABB-B4C2-4443-A52D-67323FC61F95}"/>
              </a:ext>
            </a:extLst>
          </p:cNvPr>
          <p:cNvSpPr txBox="1"/>
          <p:nvPr/>
        </p:nvSpPr>
        <p:spPr>
          <a:xfrm>
            <a:off x="4688348" y="185174"/>
            <a:ext cx="3075073" cy="461665"/>
          </a:xfrm>
          <a:prstGeom prst="rect">
            <a:avLst/>
          </a:prstGeom>
          <a:noFill/>
        </p:spPr>
        <p:txBody>
          <a:bodyPr wrap="none" rtlCol="0">
            <a:spAutoFit/>
          </a:bodyPr>
          <a:lstStyle/>
          <a:p>
            <a:r>
              <a:rPr lang="en-US" sz="2400" dirty="0"/>
              <a:t>Text Analysis Flowchart</a:t>
            </a:r>
          </a:p>
        </p:txBody>
      </p:sp>
      <p:pic>
        <p:nvPicPr>
          <p:cNvPr id="6" name="Picture 5" descr="A close up of a sign&#10;&#10;Description automatically generated">
            <a:extLst>
              <a:ext uri="{FF2B5EF4-FFF2-40B4-BE49-F238E27FC236}">
                <a16:creationId xmlns:a16="http://schemas.microsoft.com/office/drawing/2014/main" id="{8FA28827-15C3-FF4D-A35A-CC3DD54CDFE8}"/>
              </a:ext>
            </a:extLst>
          </p:cNvPr>
          <p:cNvPicPr>
            <a:picLocks noChangeAspect="1"/>
          </p:cNvPicPr>
          <p:nvPr/>
        </p:nvPicPr>
        <p:blipFill>
          <a:blip r:embed="rId2"/>
          <a:stretch>
            <a:fillRect/>
          </a:stretch>
        </p:blipFill>
        <p:spPr>
          <a:xfrm>
            <a:off x="1475095" y="728133"/>
            <a:ext cx="8109171" cy="5944693"/>
          </a:xfrm>
          <a:prstGeom prst="rect">
            <a:avLst/>
          </a:prstGeom>
        </p:spPr>
      </p:pic>
    </p:spTree>
    <p:extLst>
      <p:ext uri="{BB962C8B-B14F-4D97-AF65-F5344CB8AC3E}">
        <p14:creationId xmlns:p14="http://schemas.microsoft.com/office/powerpoint/2010/main" val="252242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F20B-F3C7-EC40-8B63-3AE421E4E7AC}"/>
              </a:ext>
            </a:extLst>
          </p:cNvPr>
          <p:cNvSpPr>
            <a:spLocks noGrp="1"/>
          </p:cNvSpPr>
          <p:nvPr>
            <p:ph type="title"/>
          </p:nvPr>
        </p:nvSpPr>
        <p:spPr/>
        <p:txBody>
          <a:bodyPr>
            <a:normAutofit/>
          </a:bodyPr>
          <a:lstStyle/>
          <a:p>
            <a:r>
              <a:rPr lang="en-IN" b="1" dirty="0"/>
              <a:t>Topics Mined and their relevant keywords</a:t>
            </a:r>
            <a:endParaRPr lang="en-US" b="1" dirty="0"/>
          </a:p>
        </p:txBody>
      </p:sp>
      <p:sp>
        <p:nvSpPr>
          <p:cNvPr id="3" name="Content Placeholder 2">
            <a:extLst>
              <a:ext uri="{FF2B5EF4-FFF2-40B4-BE49-F238E27FC236}">
                <a16:creationId xmlns:a16="http://schemas.microsoft.com/office/drawing/2014/main" id="{67CA5D3E-7B60-9341-9B0B-30B51D5B4612}"/>
              </a:ext>
            </a:extLst>
          </p:cNvPr>
          <p:cNvSpPr>
            <a:spLocks noGrp="1"/>
          </p:cNvSpPr>
          <p:nvPr>
            <p:ph idx="1"/>
          </p:nvPr>
        </p:nvSpPr>
        <p:spPr/>
        <p:txBody>
          <a:bodyPr/>
          <a:lstStyle/>
          <a:p>
            <a:r>
              <a:rPr lang="en-IN" b="1" dirty="0"/>
              <a:t>Power</a:t>
            </a:r>
            <a:r>
              <a:rPr lang="en-IN" dirty="0"/>
              <a:t> - Power, engine, mileage, battery</a:t>
            </a:r>
          </a:p>
          <a:p>
            <a:r>
              <a:rPr lang="en-IN" b="1" dirty="0"/>
              <a:t>Experience</a:t>
            </a:r>
            <a:r>
              <a:rPr lang="en-IN" dirty="0"/>
              <a:t> - performance, driving, experience, safety, service</a:t>
            </a:r>
          </a:p>
          <a:p>
            <a:r>
              <a:rPr lang="en-IN" b="1" dirty="0"/>
              <a:t>Value for Money </a:t>
            </a:r>
            <a:r>
              <a:rPr lang="en-IN" dirty="0"/>
              <a:t>- Money, value, buy</a:t>
            </a:r>
          </a:p>
          <a:p>
            <a:r>
              <a:rPr lang="en-IN" b="1" dirty="0"/>
              <a:t>Design</a:t>
            </a:r>
            <a:r>
              <a:rPr lang="en-IN" dirty="0"/>
              <a:t> - design, look, interior, sunroof</a:t>
            </a:r>
          </a:p>
        </p:txBody>
      </p:sp>
    </p:spTree>
    <p:extLst>
      <p:ext uri="{BB962C8B-B14F-4D97-AF65-F5344CB8AC3E}">
        <p14:creationId xmlns:p14="http://schemas.microsoft.com/office/powerpoint/2010/main" val="2709436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F20B-F3C7-EC40-8B63-3AE421E4E7AC}"/>
              </a:ext>
            </a:extLst>
          </p:cNvPr>
          <p:cNvSpPr>
            <a:spLocks noGrp="1"/>
          </p:cNvSpPr>
          <p:nvPr>
            <p:ph type="title"/>
          </p:nvPr>
        </p:nvSpPr>
        <p:spPr/>
        <p:txBody>
          <a:bodyPr>
            <a:normAutofit/>
          </a:bodyPr>
          <a:lstStyle/>
          <a:p>
            <a:r>
              <a:rPr lang="en-IN" b="1" dirty="0"/>
              <a:t>Sentiment Analysis for all Products(Polarity)</a:t>
            </a:r>
            <a:endParaRPr lang="en-US" b="1" dirty="0"/>
          </a:p>
        </p:txBody>
      </p:sp>
      <p:graphicFrame>
        <p:nvGraphicFramePr>
          <p:cNvPr id="4" name="Content Placeholder 3">
            <a:extLst>
              <a:ext uri="{FF2B5EF4-FFF2-40B4-BE49-F238E27FC236}">
                <a16:creationId xmlns:a16="http://schemas.microsoft.com/office/drawing/2014/main" id="{3106EAEC-A00F-1444-9E7E-673199916F07}"/>
              </a:ext>
            </a:extLst>
          </p:cNvPr>
          <p:cNvGraphicFramePr>
            <a:graphicFrameLocks noGrp="1"/>
          </p:cNvGraphicFramePr>
          <p:nvPr>
            <p:ph idx="1"/>
            <p:extLst>
              <p:ext uri="{D42A27DB-BD31-4B8C-83A1-F6EECF244321}">
                <p14:modId xmlns:p14="http://schemas.microsoft.com/office/powerpoint/2010/main" val="1966578090"/>
              </p:ext>
            </p:extLst>
          </p:nvPr>
        </p:nvGraphicFramePr>
        <p:xfrm>
          <a:off x="838200" y="1825625"/>
          <a:ext cx="10515600" cy="18542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002249643"/>
                    </a:ext>
                  </a:extLst>
                </a:gridCol>
                <a:gridCol w="2628900">
                  <a:extLst>
                    <a:ext uri="{9D8B030D-6E8A-4147-A177-3AD203B41FA5}">
                      <a16:colId xmlns:a16="http://schemas.microsoft.com/office/drawing/2014/main" val="4054392875"/>
                    </a:ext>
                  </a:extLst>
                </a:gridCol>
                <a:gridCol w="2628900">
                  <a:extLst>
                    <a:ext uri="{9D8B030D-6E8A-4147-A177-3AD203B41FA5}">
                      <a16:colId xmlns:a16="http://schemas.microsoft.com/office/drawing/2014/main" val="3939058345"/>
                    </a:ext>
                  </a:extLst>
                </a:gridCol>
                <a:gridCol w="2628900">
                  <a:extLst>
                    <a:ext uri="{9D8B030D-6E8A-4147-A177-3AD203B41FA5}">
                      <a16:colId xmlns:a16="http://schemas.microsoft.com/office/drawing/2014/main" val="1718697105"/>
                    </a:ext>
                  </a:extLst>
                </a:gridCol>
              </a:tblGrid>
              <a:tr h="370840">
                <a:tc>
                  <a:txBody>
                    <a:bodyPr/>
                    <a:lstStyle/>
                    <a:p>
                      <a:endParaRPr lang="en-US" dirty="0"/>
                    </a:p>
                  </a:txBody>
                  <a:tcPr/>
                </a:tc>
                <a:tc>
                  <a:txBody>
                    <a:bodyPr/>
                    <a:lstStyle/>
                    <a:p>
                      <a:r>
                        <a:rPr lang="en-US" dirty="0"/>
                        <a:t>Jeep</a:t>
                      </a:r>
                    </a:p>
                  </a:txBody>
                  <a:tcPr/>
                </a:tc>
                <a:tc>
                  <a:txBody>
                    <a:bodyPr/>
                    <a:lstStyle/>
                    <a:p>
                      <a:r>
                        <a:rPr lang="en-US" dirty="0"/>
                        <a:t>KIA</a:t>
                      </a:r>
                    </a:p>
                  </a:txBody>
                  <a:tcPr/>
                </a:tc>
                <a:tc>
                  <a:txBody>
                    <a:bodyPr/>
                    <a:lstStyle/>
                    <a:p>
                      <a:r>
                        <a:rPr lang="en-US" dirty="0"/>
                        <a:t>MG Hector</a:t>
                      </a:r>
                    </a:p>
                  </a:txBody>
                  <a:tcPr/>
                </a:tc>
                <a:extLst>
                  <a:ext uri="{0D108BD9-81ED-4DB2-BD59-A6C34878D82A}">
                    <a16:rowId xmlns:a16="http://schemas.microsoft.com/office/drawing/2014/main" val="777882370"/>
                  </a:ext>
                </a:extLst>
              </a:tr>
              <a:tr h="370840">
                <a:tc>
                  <a:txBody>
                    <a:bodyPr/>
                    <a:lstStyle/>
                    <a:p>
                      <a:r>
                        <a:rPr lang="en-US" dirty="0"/>
                        <a:t>Power</a:t>
                      </a:r>
                    </a:p>
                  </a:txBody>
                  <a:tcPr/>
                </a:tc>
                <a:tc>
                  <a:txBody>
                    <a:bodyPr/>
                    <a:lstStyle/>
                    <a:p>
                      <a:r>
                        <a:rPr lang="en-IN" dirty="0"/>
                        <a:t>0.319304609499922</a:t>
                      </a:r>
                      <a:endParaRPr lang="en-US" dirty="0"/>
                    </a:p>
                  </a:txBody>
                  <a:tcPr/>
                </a:tc>
                <a:tc>
                  <a:txBody>
                    <a:bodyPr/>
                    <a:lstStyle/>
                    <a:p>
                      <a:r>
                        <a:rPr lang="en-IN" dirty="0"/>
                        <a:t>0.497674755327816</a:t>
                      </a:r>
                      <a:endParaRPr lang="en-US" dirty="0"/>
                    </a:p>
                  </a:txBody>
                  <a:tcPr/>
                </a:tc>
                <a:tc>
                  <a:txBody>
                    <a:bodyPr/>
                    <a:lstStyle/>
                    <a:p>
                      <a:r>
                        <a:rPr lang="en-IN" dirty="0"/>
                        <a:t>0.5041183035714286</a:t>
                      </a:r>
                      <a:endParaRPr lang="en-US" dirty="0"/>
                    </a:p>
                  </a:txBody>
                  <a:tcPr/>
                </a:tc>
                <a:extLst>
                  <a:ext uri="{0D108BD9-81ED-4DB2-BD59-A6C34878D82A}">
                    <a16:rowId xmlns:a16="http://schemas.microsoft.com/office/drawing/2014/main" val="3493459761"/>
                  </a:ext>
                </a:extLst>
              </a:tr>
              <a:tr h="370840">
                <a:tc>
                  <a:txBody>
                    <a:bodyPr/>
                    <a:lstStyle/>
                    <a:p>
                      <a:r>
                        <a:rPr lang="en-US" dirty="0"/>
                        <a:t>Experience</a:t>
                      </a:r>
                    </a:p>
                  </a:txBody>
                  <a:tcPr/>
                </a:tc>
                <a:tc>
                  <a:txBody>
                    <a:bodyPr/>
                    <a:lstStyle/>
                    <a:p>
                      <a:r>
                        <a:rPr lang="en-IN" dirty="0"/>
                        <a:t>0.329310280505402</a:t>
                      </a:r>
                      <a:endParaRPr lang="en-US" dirty="0"/>
                    </a:p>
                  </a:txBody>
                  <a:tcPr/>
                </a:tc>
                <a:tc>
                  <a:txBody>
                    <a:bodyPr/>
                    <a:lstStyle/>
                    <a:p>
                      <a:r>
                        <a:rPr lang="en-IN" dirty="0"/>
                        <a:t>0.479041641779737</a:t>
                      </a:r>
                      <a:endParaRPr lang="en-US" dirty="0"/>
                    </a:p>
                  </a:txBody>
                  <a:tcPr/>
                </a:tc>
                <a:tc>
                  <a:txBody>
                    <a:bodyPr/>
                    <a:lstStyle/>
                    <a:p>
                      <a:r>
                        <a:rPr lang="en-IN" dirty="0"/>
                        <a:t>0.5085291026023785</a:t>
                      </a:r>
                      <a:endParaRPr lang="en-US" dirty="0"/>
                    </a:p>
                  </a:txBody>
                  <a:tcPr/>
                </a:tc>
                <a:extLst>
                  <a:ext uri="{0D108BD9-81ED-4DB2-BD59-A6C34878D82A}">
                    <a16:rowId xmlns:a16="http://schemas.microsoft.com/office/drawing/2014/main" val="2154714212"/>
                  </a:ext>
                </a:extLst>
              </a:tr>
              <a:tr h="370840">
                <a:tc>
                  <a:txBody>
                    <a:bodyPr/>
                    <a:lstStyle/>
                    <a:p>
                      <a:r>
                        <a:rPr lang="en-US" dirty="0"/>
                        <a:t>Value for Money</a:t>
                      </a:r>
                    </a:p>
                  </a:txBody>
                  <a:tcPr/>
                </a:tc>
                <a:tc>
                  <a:txBody>
                    <a:bodyPr/>
                    <a:lstStyle/>
                    <a:p>
                      <a:r>
                        <a:rPr lang="en-IN" dirty="0"/>
                        <a:t>0.242155172413793</a:t>
                      </a:r>
                      <a:endParaRPr lang="en-US" dirty="0"/>
                    </a:p>
                  </a:txBody>
                  <a:tcPr/>
                </a:tc>
                <a:tc>
                  <a:txBody>
                    <a:bodyPr/>
                    <a:lstStyle/>
                    <a:p>
                      <a:r>
                        <a:rPr lang="en-IN" dirty="0"/>
                        <a:t>0.305555555555555</a:t>
                      </a:r>
                      <a:endParaRPr lang="en-US" dirty="0"/>
                    </a:p>
                  </a:txBody>
                  <a:tcPr/>
                </a:tc>
                <a:tc>
                  <a:txBody>
                    <a:bodyPr/>
                    <a:lstStyle/>
                    <a:p>
                      <a:r>
                        <a:rPr lang="en-IN" dirty="0"/>
                        <a:t>0.3374238095238095</a:t>
                      </a:r>
                      <a:endParaRPr lang="en-US" dirty="0"/>
                    </a:p>
                  </a:txBody>
                  <a:tcPr/>
                </a:tc>
                <a:extLst>
                  <a:ext uri="{0D108BD9-81ED-4DB2-BD59-A6C34878D82A}">
                    <a16:rowId xmlns:a16="http://schemas.microsoft.com/office/drawing/2014/main" val="1035687964"/>
                  </a:ext>
                </a:extLst>
              </a:tr>
              <a:tr h="370840">
                <a:tc>
                  <a:txBody>
                    <a:bodyPr/>
                    <a:lstStyle/>
                    <a:p>
                      <a:r>
                        <a:rPr lang="en-US" dirty="0"/>
                        <a:t>Design</a:t>
                      </a:r>
                    </a:p>
                  </a:txBody>
                  <a:tcPr/>
                </a:tc>
                <a:tc>
                  <a:txBody>
                    <a:bodyPr/>
                    <a:lstStyle/>
                    <a:p>
                      <a:r>
                        <a:rPr lang="en-IN" dirty="0"/>
                        <a:t>0.373811042388231</a:t>
                      </a:r>
                      <a:endParaRPr lang="en-US" dirty="0"/>
                    </a:p>
                  </a:txBody>
                  <a:tcPr/>
                </a:tc>
                <a:tc>
                  <a:txBody>
                    <a:bodyPr/>
                    <a:lstStyle/>
                    <a:p>
                      <a:r>
                        <a:rPr lang="en-IN" dirty="0"/>
                        <a:t>0.474780923913576</a:t>
                      </a:r>
                      <a:endParaRPr lang="en-US" dirty="0"/>
                    </a:p>
                  </a:txBody>
                  <a:tcPr/>
                </a:tc>
                <a:tc>
                  <a:txBody>
                    <a:bodyPr/>
                    <a:lstStyle/>
                    <a:p>
                      <a:r>
                        <a:rPr lang="en-IN" dirty="0"/>
                        <a:t>0.4730322141482855</a:t>
                      </a:r>
                      <a:endParaRPr lang="en-US" dirty="0"/>
                    </a:p>
                  </a:txBody>
                  <a:tcPr/>
                </a:tc>
                <a:extLst>
                  <a:ext uri="{0D108BD9-81ED-4DB2-BD59-A6C34878D82A}">
                    <a16:rowId xmlns:a16="http://schemas.microsoft.com/office/drawing/2014/main" val="695949439"/>
                  </a:ext>
                </a:extLst>
              </a:tr>
            </a:tbl>
          </a:graphicData>
        </a:graphic>
      </p:graphicFrame>
    </p:spTree>
    <p:extLst>
      <p:ext uri="{BB962C8B-B14F-4D97-AF65-F5344CB8AC3E}">
        <p14:creationId xmlns:p14="http://schemas.microsoft.com/office/powerpoint/2010/main" val="1031686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F20B-F3C7-EC40-8B63-3AE421E4E7AC}"/>
              </a:ext>
            </a:extLst>
          </p:cNvPr>
          <p:cNvSpPr>
            <a:spLocks noGrp="1"/>
          </p:cNvSpPr>
          <p:nvPr>
            <p:ph type="title"/>
          </p:nvPr>
        </p:nvSpPr>
        <p:spPr/>
        <p:txBody>
          <a:bodyPr>
            <a:normAutofit fontScale="90000"/>
          </a:bodyPr>
          <a:lstStyle/>
          <a:p>
            <a:r>
              <a:rPr lang="en-IN" dirty="0"/>
              <a:t>How do customers view our product against competition? </a:t>
            </a:r>
            <a:br>
              <a:rPr lang="en-IN" dirty="0">
                <a:effectLst/>
              </a:rPr>
            </a:br>
            <a:endParaRPr lang="en-US" dirty="0"/>
          </a:p>
        </p:txBody>
      </p:sp>
      <p:sp>
        <p:nvSpPr>
          <p:cNvPr id="3" name="Content Placeholder 2">
            <a:extLst>
              <a:ext uri="{FF2B5EF4-FFF2-40B4-BE49-F238E27FC236}">
                <a16:creationId xmlns:a16="http://schemas.microsoft.com/office/drawing/2014/main" id="{67CA5D3E-7B60-9341-9B0B-30B51D5B4612}"/>
              </a:ext>
            </a:extLst>
          </p:cNvPr>
          <p:cNvSpPr>
            <a:spLocks noGrp="1"/>
          </p:cNvSpPr>
          <p:nvPr>
            <p:ph idx="1"/>
          </p:nvPr>
        </p:nvSpPr>
        <p:spPr/>
        <p:txBody>
          <a:bodyPr/>
          <a:lstStyle/>
          <a:p>
            <a:pPr marL="0" indent="0">
              <a:buNone/>
            </a:pPr>
            <a:r>
              <a:rPr lang="en-US" dirty="0"/>
              <a:t>Based on the topics and sentiment analysis performed, the average polarity score  calculated with 170+ reviews, show that Jeep lags behind Kia and MG Hector in features such as power, experience, value for money and design. Customers are not very happy with these features compared to competitors</a:t>
            </a:r>
          </a:p>
        </p:txBody>
      </p:sp>
    </p:spTree>
    <p:extLst>
      <p:ext uri="{BB962C8B-B14F-4D97-AF65-F5344CB8AC3E}">
        <p14:creationId xmlns:p14="http://schemas.microsoft.com/office/powerpoint/2010/main" val="3532438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F20B-F3C7-EC40-8B63-3AE421E4E7AC}"/>
              </a:ext>
            </a:extLst>
          </p:cNvPr>
          <p:cNvSpPr>
            <a:spLocks noGrp="1"/>
          </p:cNvSpPr>
          <p:nvPr>
            <p:ph type="title"/>
          </p:nvPr>
        </p:nvSpPr>
        <p:spPr>
          <a:xfrm>
            <a:off x="838200" y="500062"/>
            <a:ext cx="10515600" cy="1325563"/>
          </a:xfrm>
        </p:spPr>
        <p:txBody>
          <a:bodyPr>
            <a:noAutofit/>
          </a:bodyPr>
          <a:lstStyle/>
          <a:p>
            <a:r>
              <a:rPr lang="en-IN" sz="3200" dirty="0"/>
              <a:t>On what attributes and product features are we/competitors perceived as Strong or Weak? </a:t>
            </a:r>
            <a:br>
              <a:rPr lang="en-IN" sz="3200" dirty="0">
                <a:effectLst/>
              </a:rPr>
            </a:br>
            <a:r>
              <a:rPr lang="en-IN" sz="3200" dirty="0"/>
              <a:t> </a:t>
            </a:r>
            <a:br>
              <a:rPr lang="en-IN" sz="3200" dirty="0">
                <a:effectLst/>
              </a:rPr>
            </a:br>
            <a:endParaRPr lang="en-US" sz="3200" dirty="0"/>
          </a:p>
        </p:txBody>
      </p:sp>
      <p:sp>
        <p:nvSpPr>
          <p:cNvPr id="3" name="Content Placeholder 2">
            <a:extLst>
              <a:ext uri="{FF2B5EF4-FFF2-40B4-BE49-F238E27FC236}">
                <a16:creationId xmlns:a16="http://schemas.microsoft.com/office/drawing/2014/main" id="{67CA5D3E-7B60-9341-9B0B-30B51D5B4612}"/>
              </a:ext>
            </a:extLst>
          </p:cNvPr>
          <p:cNvSpPr>
            <a:spLocks noGrp="1"/>
          </p:cNvSpPr>
          <p:nvPr>
            <p:ph idx="1"/>
          </p:nvPr>
        </p:nvSpPr>
        <p:spPr/>
        <p:txBody>
          <a:bodyPr/>
          <a:lstStyle/>
          <a:p>
            <a:pPr marL="0" indent="0">
              <a:buNone/>
            </a:pPr>
            <a:r>
              <a:rPr lang="en-US" dirty="0"/>
              <a:t>Our client Jeep is weak in terms of money value, as per the customers. Further, other features are also comparatively weak based on our comparison.</a:t>
            </a:r>
          </a:p>
        </p:txBody>
      </p:sp>
    </p:spTree>
    <p:extLst>
      <p:ext uri="{BB962C8B-B14F-4D97-AF65-F5344CB8AC3E}">
        <p14:creationId xmlns:p14="http://schemas.microsoft.com/office/powerpoint/2010/main" val="4223565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F20B-F3C7-EC40-8B63-3AE421E4E7AC}"/>
              </a:ext>
            </a:extLst>
          </p:cNvPr>
          <p:cNvSpPr>
            <a:spLocks noGrp="1"/>
          </p:cNvSpPr>
          <p:nvPr>
            <p:ph type="title"/>
          </p:nvPr>
        </p:nvSpPr>
        <p:spPr>
          <a:xfrm>
            <a:off x="838200" y="500062"/>
            <a:ext cx="10515600" cy="1325563"/>
          </a:xfrm>
        </p:spPr>
        <p:txBody>
          <a:bodyPr>
            <a:noAutofit/>
          </a:bodyPr>
          <a:lstStyle/>
          <a:p>
            <a:r>
              <a:rPr lang="en-IN" sz="2800" dirty="0"/>
              <a:t>What attributes or product features seem to best evoke an 'emotional' response or connect from customers? </a:t>
            </a:r>
            <a:br>
              <a:rPr lang="en-IN" sz="2800" dirty="0">
                <a:effectLst/>
              </a:rPr>
            </a:br>
            <a:br>
              <a:rPr lang="en-IN" sz="2800" dirty="0">
                <a:effectLst/>
              </a:rPr>
            </a:br>
            <a:r>
              <a:rPr lang="en-IN" sz="2800" dirty="0"/>
              <a:t> </a:t>
            </a:r>
            <a:br>
              <a:rPr lang="en-IN" sz="2800" dirty="0">
                <a:effectLst/>
              </a:rPr>
            </a:br>
            <a:endParaRPr lang="en-US" sz="2800" dirty="0"/>
          </a:p>
        </p:txBody>
      </p:sp>
      <p:pic>
        <p:nvPicPr>
          <p:cNvPr id="5" name="Content Placeholder 4" descr="A screenshot of a cell phone&#10;&#10;Description automatically generated">
            <a:extLst>
              <a:ext uri="{FF2B5EF4-FFF2-40B4-BE49-F238E27FC236}">
                <a16:creationId xmlns:a16="http://schemas.microsoft.com/office/drawing/2014/main" id="{57BAD102-5B18-D540-94FF-9806BD730C39}"/>
              </a:ext>
            </a:extLst>
          </p:cNvPr>
          <p:cNvPicPr>
            <a:picLocks noGrp="1" noChangeAspect="1"/>
          </p:cNvPicPr>
          <p:nvPr>
            <p:ph idx="1"/>
          </p:nvPr>
        </p:nvPicPr>
        <p:blipFill>
          <a:blip r:embed="rId2"/>
          <a:stretch>
            <a:fillRect/>
          </a:stretch>
        </p:blipFill>
        <p:spPr>
          <a:xfrm>
            <a:off x="838200" y="1146858"/>
            <a:ext cx="4913671" cy="3393979"/>
          </a:xfrm>
        </p:spPr>
      </p:pic>
      <p:pic>
        <p:nvPicPr>
          <p:cNvPr id="7" name="Picture 6" descr="A screenshot of a cell phone&#10;&#10;Description automatically generated">
            <a:extLst>
              <a:ext uri="{FF2B5EF4-FFF2-40B4-BE49-F238E27FC236}">
                <a16:creationId xmlns:a16="http://schemas.microsoft.com/office/drawing/2014/main" id="{813629B4-B1EB-2348-962F-765FB4CB06D5}"/>
              </a:ext>
            </a:extLst>
          </p:cNvPr>
          <p:cNvPicPr>
            <a:picLocks noChangeAspect="1"/>
          </p:cNvPicPr>
          <p:nvPr/>
        </p:nvPicPr>
        <p:blipFill>
          <a:blip r:embed="rId3"/>
          <a:stretch>
            <a:fillRect/>
          </a:stretch>
        </p:blipFill>
        <p:spPr>
          <a:xfrm>
            <a:off x="6868174" y="1058913"/>
            <a:ext cx="4913671" cy="3434504"/>
          </a:xfrm>
          <a:prstGeom prst="rect">
            <a:avLst/>
          </a:prstGeom>
        </p:spPr>
      </p:pic>
      <p:sp>
        <p:nvSpPr>
          <p:cNvPr id="8" name="Title 1">
            <a:extLst>
              <a:ext uri="{FF2B5EF4-FFF2-40B4-BE49-F238E27FC236}">
                <a16:creationId xmlns:a16="http://schemas.microsoft.com/office/drawing/2014/main" id="{06E4ADD2-9756-1840-8A42-02F031C9A3B4}"/>
              </a:ext>
            </a:extLst>
          </p:cNvPr>
          <p:cNvSpPr txBox="1">
            <a:spLocks/>
          </p:cNvSpPr>
          <p:nvPr/>
        </p:nvSpPr>
        <p:spPr>
          <a:xfrm>
            <a:off x="837859" y="5136305"/>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dirty="0"/>
              <a:t>Plotting the polarity of every review shows the emotional variation of the customers. Looks like Design and Experience has got emotional connect with the customers</a:t>
            </a:r>
            <a:endParaRPr lang="en-US" sz="2800" dirty="0"/>
          </a:p>
        </p:txBody>
      </p:sp>
    </p:spTree>
    <p:extLst>
      <p:ext uri="{BB962C8B-B14F-4D97-AF65-F5344CB8AC3E}">
        <p14:creationId xmlns:p14="http://schemas.microsoft.com/office/powerpoint/2010/main" val="3972323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F20B-F3C7-EC40-8B63-3AE421E4E7AC}"/>
              </a:ext>
            </a:extLst>
          </p:cNvPr>
          <p:cNvSpPr>
            <a:spLocks noGrp="1"/>
          </p:cNvSpPr>
          <p:nvPr>
            <p:ph type="title"/>
          </p:nvPr>
        </p:nvSpPr>
        <p:spPr>
          <a:xfrm>
            <a:off x="838200" y="500062"/>
            <a:ext cx="10515600" cy="1325563"/>
          </a:xfrm>
        </p:spPr>
        <p:txBody>
          <a:bodyPr>
            <a:noAutofit/>
          </a:bodyPr>
          <a:lstStyle/>
          <a:p>
            <a:r>
              <a:rPr lang="en-IN" dirty="0"/>
              <a:t>How should we position ourselves and promote our product against competition? </a:t>
            </a:r>
            <a:endParaRPr lang="en-IN" sz="2800" dirty="0">
              <a:effectLst/>
            </a:endParaRPr>
          </a:p>
        </p:txBody>
      </p:sp>
      <p:sp>
        <p:nvSpPr>
          <p:cNvPr id="8" name="Title 1">
            <a:extLst>
              <a:ext uri="{FF2B5EF4-FFF2-40B4-BE49-F238E27FC236}">
                <a16:creationId xmlns:a16="http://schemas.microsoft.com/office/drawing/2014/main" id="{06E4ADD2-9756-1840-8A42-02F031C9A3B4}"/>
              </a:ext>
            </a:extLst>
          </p:cNvPr>
          <p:cNvSpPr txBox="1">
            <a:spLocks/>
          </p:cNvSpPr>
          <p:nvPr/>
        </p:nvSpPr>
        <p:spPr>
          <a:xfrm>
            <a:off x="838199" y="2575386"/>
            <a:ext cx="10636045" cy="2807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dirty="0"/>
              <a:t>Our client, Jeep should focus on taking necessary steps in all the aspects discussed above and integrate the same to the new models in the coming months. Even though there is positive response from the customers for Jeep Compass, when it comes to weighing along with competitors, other products seem to </a:t>
            </a:r>
            <a:r>
              <a:rPr lang="en-IN" sz="2800"/>
              <a:t>perform better. </a:t>
            </a:r>
            <a:endParaRPr lang="en-US" sz="2800" dirty="0"/>
          </a:p>
        </p:txBody>
      </p:sp>
    </p:spTree>
    <p:extLst>
      <p:ext uri="{BB962C8B-B14F-4D97-AF65-F5344CB8AC3E}">
        <p14:creationId xmlns:p14="http://schemas.microsoft.com/office/powerpoint/2010/main" val="110533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86F99-FBFA-104B-BCEB-9B92A9EC1A6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8D20CE2-54E2-FD4E-A664-E60A5BC84E8F}"/>
              </a:ext>
            </a:extLst>
          </p:cNvPr>
          <p:cNvSpPr>
            <a:spLocks noGrp="1"/>
          </p:cNvSpPr>
          <p:nvPr>
            <p:ph idx="1"/>
          </p:nvPr>
        </p:nvSpPr>
        <p:spPr/>
        <p:txBody>
          <a:bodyPr>
            <a:normAutofit fontScale="85000" lnSpcReduction="10000"/>
          </a:bodyPr>
          <a:lstStyle/>
          <a:p>
            <a:r>
              <a:rPr lang="en-IN" dirty="0"/>
              <a:t>DAPD Materials</a:t>
            </a:r>
          </a:p>
          <a:p>
            <a:r>
              <a:rPr lang="en-IN" dirty="0"/>
              <a:t>DC Materials</a:t>
            </a:r>
          </a:p>
          <a:p>
            <a:r>
              <a:rPr lang="en-IN" dirty="0"/>
              <a:t>TABA Code and Materials</a:t>
            </a:r>
          </a:p>
          <a:p>
            <a:r>
              <a:rPr lang="en-IN" dirty="0">
                <a:hlinkClick r:id="rId2"/>
              </a:rPr>
              <a:t>https://www.quora.com/How-can-I-use-Spacy-to-perform-sentiment-analysis</a:t>
            </a:r>
            <a:endParaRPr lang="en-IN" dirty="0"/>
          </a:p>
          <a:p>
            <a:r>
              <a:rPr lang="en-IN" dirty="0">
                <a:hlinkClick r:id="rId3"/>
              </a:rPr>
              <a:t>http://blog.echen.me/2011/08/22/introduction-to-latent-dirichlet-allocation/</a:t>
            </a:r>
            <a:endParaRPr lang="en-IN" dirty="0"/>
          </a:p>
          <a:p>
            <a:r>
              <a:rPr lang="en-IN" dirty="0">
                <a:hlinkClick r:id="rId4"/>
              </a:rPr>
              <a:t>https://towardsdatascience.com/building-a-topic-modeling-pipeline-with-spacy-and-gensim-c5dc03ffc619</a:t>
            </a:r>
            <a:endParaRPr lang="en-IN" dirty="0"/>
          </a:p>
          <a:p>
            <a:r>
              <a:rPr lang="en-IN" dirty="0">
                <a:hlinkClick r:id="rId5"/>
              </a:rPr>
              <a:t>https://medium.com/@colemiller94/topic-modeling-with-spacy-and-gensim-7ecfd3de95f4</a:t>
            </a:r>
            <a:endParaRPr lang="en-IN" dirty="0"/>
          </a:p>
          <a:p>
            <a:r>
              <a:rPr lang="en-IN" dirty="0">
                <a:hlinkClick r:id="rId6"/>
              </a:rPr>
              <a:t>https://tech.goibibo.com/key-topics-extraction-and-contextual-sentiment-of-users-reviews-20e63c0fd7ca</a:t>
            </a:r>
            <a:endParaRPr lang="en-IN" dirty="0"/>
          </a:p>
          <a:p>
            <a:endParaRPr lang="en-US" dirty="0"/>
          </a:p>
        </p:txBody>
      </p:sp>
    </p:spTree>
    <p:extLst>
      <p:ext uri="{BB962C8B-B14F-4D97-AF65-F5344CB8AC3E}">
        <p14:creationId xmlns:p14="http://schemas.microsoft.com/office/powerpoint/2010/main" val="338248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361</Words>
  <Application>Microsoft Macintosh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Topics Mined and their relevant keywords</vt:lpstr>
      <vt:lpstr>Sentiment Analysis for all Products(Polarity)</vt:lpstr>
      <vt:lpstr>How do customers view our product against competition?  </vt:lpstr>
      <vt:lpstr>On what attributes and product features are we/competitors perceived as Strong or Weak?    </vt:lpstr>
      <vt:lpstr>What attributes or product features seem to best evoke an 'emotional' response or connect from customers?     </vt:lpstr>
      <vt:lpstr>How should we position ourselves and promote our product against competition?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Karthikeyan Alagarswamy</dc:creator>
  <cp:lastModifiedBy>Karthikeyan Alagarswamy</cp:lastModifiedBy>
  <cp:revision>47</cp:revision>
  <dcterms:created xsi:type="dcterms:W3CDTF">2019-12-29T16:00:13Z</dcterms:created>
  <dcterms:modified xsi:type="dcterms:W3CDTF">2019-12-29T16:32:43Z</dcterms:modified>
</cp:coreProperties>
</file>