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97" r:id="rId3"/>
    <p:sldId id="424" r:id="rId4"/>
    <p:sldId id="425" r:id="rId5"/>
    <p:sldId id="443" r:id="rId6"/>
    <p:sldId id="400" r:id="rId7"/>
    <p:sldId id="398" r:id="rId8"/>
    <p:sldId id="375" r:id="rId9"/>
    <p:sldId id="449" r:id="rId10"/>
    <p:sldId id="444" r:id="rId11"/>
    <p:sldId id="448" r:id="rId12"/>
    <p:sldId id="447" r:id="rId13"/>
    <p:sldId id="4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20234"/>
    <a:srgbClr val="6E2F9D"/>
    <a:srgbClr val="5A2781"/>
    <a:srgbClr val="002060"/>
    <a:srgbClr val="54823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1" autoAdjust="0"/>
    <p:restoredTop sz="93396" autoAdjust="0"/>
  </p:normalViewPr>
  <p:slideViewPr>
    <p:cSldViewPr snapToGrid="0">
      <p:cViewPr varScale="1">
        <p:scale>
          <a:sx n="112" d="100"/>
          <a:sy n="112" d="100"/>
        </p:scale>
        <p:origin x="5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19" y="7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8C11D8-8F58-4B6A-AB1F-7CBC340254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60230-366E-4CA8-B96C-2C3CA0061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5E500-B30B-4628-82A1-2870CFC52F75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CBE2E-30CF-4FEE-A0C4-9351BDBCB1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2CA30-D3BA-48F0-B40F-B654399E82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278BD-236B-4F74-A714-C7F9B3452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699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BFE03-F5DA-47E6-AF3D-8BFE5FCEEBB9}" type="datetimeFigureOut">
              <a:rPr lang="en-GB" smtClean="0"/>
              <a:t>27/05/2023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AB4E6-1A1A-4B62-B6A0-CA5CB6A0B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66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3216-8BB3-417F-A81D-20B3174CA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9614E-F0D2-4BC5-B13F-D5665ECD6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22E71-5BDF-4F2B-9F3A-A499574C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6B3D-0F3D-45AC-9BDA-42F794BA00FE}" type="datetime1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F8C4E-4EE5-4609-B71F-D9F888A0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05A9-630B-4A00-8139-6BDE46F5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0D18-2298-4A86-8ED4-C9074DB5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33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9689-C923-426F-9DB2-8738304A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A9E03-7C88-4E23-A152-9C885E740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251D-26C5-4221-BA27-572CED36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8AE3-9242-476A-B839-B4C981061D70}" type="datetime1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8C124-8E9E-46A7-8862-F87D349C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923C-BDD0-429F-80C5-12093480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0D18-2298-4A86-8ED4-C9074DB5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66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8A644-36D2-4ED3-8533-B582BE56D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8243F-9C5C-49C7-A8AC-02014C1CD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59381-7F79-4EF2-BFB5-82CF696D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D37B-3494-4ABA-AEBD-C280711F77A9}" type="datetime1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098FA-720E-460F-A046-0ABD4F70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330FF-12A7-4152-83AF-ED17004E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0D18-2298-4A86-8ED4-C9074DB5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42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AC29-5E7C-4A9A-B411-5138E288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134E7-3017-4ECA-BE58-1A694171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19738-D86F-4EC4-BF0E-41753C2F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2494-E562-4A1E-ABE8-444AFBD13B53}" type="datetime1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3ED2A-AD43-47D9-97E8-BCDF5446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F26B8-E1C9-4203-A301-61121333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0D18-2298-4A86-8ED4-C9074DB5300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B7A21F-FDFD-4468-BE2C-676A7B5A8816}"/>
              </a:ext>
            </a:extLst>
          </p:cNvPr>
          <p:cNvSpPr/>
          <p:nvPr userDrawn="1"/>
        </p:nvSpPr>
        <p:spPr>
          <a:xfrm>
            <a:off x="0" y="1"/>
            <a:ext cx="12192000" cy="882316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09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1AC9-127D-4A62-BAD9-138CAEF1B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BBEA7-D43A-4A7F-A804-B53842CA7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F62A1-61DA-479D-925D-3F900812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48018-11BE-4C09-B617-1E10F093EB64}" type="datetime1">
              <a:rPr lang="en-GB" smtClean="0"/>
              <a:t>27/05/2023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24D0-2B36-4B89-BF56-FAAE5E06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E335-5610-4174-8534-DE4A963F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0D18-2298-4A86-8ED4-C9074DB5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58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573F-7F19-48DE-BF4B-4D77B1CA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FABD-F06B-4D71-BA4B-DC01E4E71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54BD4-6441-4205-931C-E43FD756C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A1F8F-B7FC-4A7E-9201-E1BFA171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D5DD-5127-4544-B2B5-FE045BD65FE8}" type="datetime1">
              <a:rPr lang="en-GB" smtClean="0"/>
              <a:t>27/05/2023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47B17-9B1D-468B-A7D8-C4DF1E25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095D2-CE6A-484E-BF41-198C2EF6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0D18-2298-4A86-8ED4-C9074DB5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3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AC30-515C-4379-B1C8-B786AA8E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49C22-C07B-419E-8C63-652E32A79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76821-95CC-43CC-8B67-91492E1DC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70E0B-0539-4F4A-B814-D53A44449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33F2C-E04A-46B2-854B-47F3775EF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FCD7F-A120-4C49-BCFE-3562D6A3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E4A5-8D32-47EF-9D7D-7D526030DAE6}" type="datetime1">
              <a:rPr lang="en-GB" smtClean="0"/>
              <a:t>27/05/2023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EFFB3-FE29-4AEC-A937-984C82C5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9D6AC-7BC4-409A-8B7A-F199854A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0D18-2298-4A86-8ED4-C9074DB5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9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165B-877D-4590-A6C3-534F612B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C79BB-4132-42BC-A9BB-D2C575BF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20FA8-78F8-407C-A244-A8A42806956C}" type="datetime1">
              <a:rPr lang="en-GB" smtClean="0"/>
              <a:t>27/05/2023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CCDA0-3092-4B77-9336-E0027478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4283D-75A1-428E-B057-A1ECC42C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0D18-2298-4A86-8ED4-C9074DB5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0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6D3E4-B970-43A2-B318-2136D35C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A4B2-62FF-4A55-893C-8A768E9EE3C0}" type="datetime1">
              <a:rPr lang="en-GB" smtClean="0"/>
              <a:t>27/05/2023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F3548-8208-4541-94A2-67EA9800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C154E-DE04-4D43-A810-2CCA4E68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0D18-2298-4A86-8ED4-C9074DB5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89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4876-677F-4224-933F-4AA84C35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58B4-3DF5-4E60-BBBA-7085CFC66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36BE3-C540-4DAE-9F34-6EF955067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4CFCB-2A5B-4D73-878F-A5EFACD2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D48D2-E547-4D27-BC9B-3DC4BE6F4890}" type="datetime1">
              <a:rPr lang="en-GB" smtClean="0"/>
              <a:t>27/05/2023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E7608-51D8-40ED-A184-E792C7C4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CE430-7385-4699-B59E-C90EA9DE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0D18-2298-4A86-8ED4-C9074DB5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24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24D9-39EC-403E-94D9-9D37554F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CF465-1388-4075-8309-7352548E7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662F9-0B6D-4C27-A35A-9772D25A9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F0DDD-65ED-4C6F-AAD6-984BB7EA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E492-1B21-43E5-B18B-EA60FBA5C93F}" type="datetime1">
              <a:rPr lang="en-GB" smtClean="0"/>
              <a:t>27/05/2023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0EE16-935B-4309-9757-BF5AB174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910BD-38F0-4BD5-8383-58B1020F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0D18-2298-4A86-8ED4-C9074DB530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67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17D17C-904A-41C6-997C-10038ACB49F4}"/>
              </a:ext>
            </a:extLst>
          </p:cNvPr>
          <p:cNvSpPr/>
          <p:nvPr userDrawn="1"/>
        </p:nvSpPr>
        <p:spPr>
          <a:xfrm>
            <a:off x="0" y="6409477"/>
            <a:ext cx="12192000" cy="461970"/>
          </a:xfrm>
          <a:prstGeom prst="rect">
            <a:avLst/>
          </a:prstGeom>
          <a:gradFill flip="none" rotWithShape="1">
            <a:gsLst>
              <a:gs pos="0">
                <a:srgbClr val="548235">
                  <a:alpha val="30000"/>
                </a:srgbClr>
              </a:gs>
              <a:gs pos="40000">
                <a:srgbClr val="548235">
                  <a:alpha val="60000"/>
                </a:srgbClr>
              </a:gs>
              <a:gs pos="80000">
                <a:srgbClr val="54823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3C271-6B6C-448E-9C20-05741B3C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F3C52-9353-49EB-8B50-730D10EC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36C03-6731-41F5-A95C-A186414EB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AA510-3D40-48BD-B3AB-77B0579061CD}" type="datetime1">
              <a:rPr lang="en-GB" smtClean="0"/>
              <a:t>27/05/2023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C96B0-DEAB-47E6-887A-CEEEADC2D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38506" y="6464245"/>
            <a:ext cx="4322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4B70D18-2298-4A86-8ED4-C9074DB5300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0284A-B9D9-41A6-A9DA-1C9108EDE2BF}"/>
              </a:ext>
            </a:extLst>
          </p:cNvPr>
          <p:cNvSpPr txBox="1"/>
          <p:nvPr userDrawn="1"/>
        </p:nvSpPr>
        <p:spPr>
          <a:xfrm>
            <a:off x="9883471" y="6452665"/>
            <a:ext cx="178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Dr. Rashid, 2023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ED442-2DF6-48EC-A9BD-C597248C5302}"/>
              </a:ext>
            </a:extLst>
          </p:cNvPr>
          <p:cNvSpPr txBox="1"/>
          <p:nvPr userDrawn="1"/>
        </p:nvSpPr>
        <p:spPr>
          <a:xfrm>
            <a:off x="1093689" y="6454065"/>
            <a:ext cx="44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Jashore University of Science and Technology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D8BB6C-950A-44F9-8C74-39E780BB781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7" y="6421229"/>
            <a:ext cx="432204" cy="43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1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C3AE-642D-4969-A578-A30E929E2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885" y="615600"/>
            <a:ext cx="10400230" cy="2255786"/>
          </a:xfrm>
        </p:spPr>
        <p:txBody>
          <a:bodyPr>
            <a:noAutofit/>
          </a:bodyPr>
          <a:lstStyle/>
          <a:p>
            <a:r>
              <a:rPr lang="bn-IN" sz="4800" dirty="0">
                <a:effectLst/>
                <a:ea typeface="Calibri" panose="020F0502020204030204" pitchFamily="34" charset="0"/>
                <a:cs typeface="NikoshBAN" panose="02000000000000000000" pitchFamily="2" charset="0"/>
              </a:rPr>
              <a:t>পারমানবিক বিদ্যুৎ কেন্দ্রের চুল্লিতে ব্যবহৃত রক্ষন আবরণের কাঠামোগত বৈশিষ্ট সংক্রান্ত গণনামূলক গবেষণার জন্য কম্পিউটার ক্রয়</a:t>
            </a:r>
            <a:endParaRPr lang="en-GB"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B5533-894A-44FC-8E6A-DE0069DA9439}"/>
              </a:ext>
            </a:extLst>
          </p:cNvPr>
          <p:cNvSpPr/>
          <p:nvPr/>
        </p:nvSpPr>
        <p:spPr>
          <a:xfrm>
            <a:off x="3508082" y="3770077"/>
            <a:ext cx="5175836" cy="21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009900"/>
                </a:solidFill>
                <a:effectLst/>
                <a:latin typeface="SutonnyMJ" pitchFamily="2" charset="0"/>
                <a:ea typeface="Times New Roman" panose="02020603050405020304" pitchFamily="18" charset="0"/>
                <a:cs typeface="SutonnyMJ" pitchFamily="2" charset="0"/>
              </a:rPr>
              <a:t>W. </a:t>
            </a:r>
            <a:r>
              <a:rPr lang="bn-IN" sz="3600" b="1" dirty="0">
                <a:solidFill>
                  <a:srgbClr val="009900"/>
                </a:solidFill>
                <a:effectLst/>
                <a:ea typeface="Calibri" panose="020F0502020204030204" pitchFamily="34" charset="0"/>
                <a:cs typeface="NikoshBAN" panose="02000000000000000000" pitchFamily="2" charset="0"/>
              </a:rPr>
              <a:t>মোহাম্মাদ আবদুর রশিদ</a:t>
            </a:r>
            <a:endParaRPr lang="en-US" sz="3600" b="1" dirty="0">
              <a:solidFill>
                <a:srgbClr val="009900"/>
              </a:solidFill>
              <a:effectLst/>
              <a:ea typeface="Calibri" panose="020F0502020204030204" pitchFamily="34" charset="0"/>
              <a:cs typeface="NikoshBAN" panose="02000000000000000000" pitchFamily="2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bn-IN" sz="2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NikoshBAN" panose="02000000000000000000" pitchFamily="2" charset="0"/>
              </a:rPr>
              <a:t>সহকারী অধ্যাপক</a:t>
            </a:r>
            <a:endParaRPr lang="en-US" sz="28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bn-IN" sz="2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NikoshBAN" panose="02000000000000000000" pitchFamily="2" charset="0"/>
              </a:rPr>
              <a:t>পদার্থবিজ্ঞান বিভাগ</a:t>
            </a:r>
            <a:endParaRPr lang="en-US" sz="28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bn-IN" sz="2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NikoshBAN" panose="02000000000000000000" pitchFamily="2" charset="0"/>
              </a:rPr>
              <a:t>যশোর বিজ্ঞান ও প্রযুক্তি বিশ্ববিদ্যালয়</a:t>
            </a:r>
            <a:endParaRPr lang="en-US" sz="28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549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467660B-2329-4F55-BBF2-D7179112D8E2}"/>
              </a:ext>
            </a:extLst>
          </p:cNvPr>
          <p:cNvSpPr/>
          <p:nvPr/>
        </p:nvSpPr>
        <p:spPr>
          <a:xfrm>
            <a:off x="509057" y="74446"/>
            <a:ext cx="46057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 in 2023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816CAF-6D6D-42F5-B0C3-A08D9C893FA6}"/>
              </a:ext>
            </a:extLst>
          </p:cNvPr>
          <p:cNvSpPr txBox="1"/>
          <p:nvPr/>
        </p:nvSpPr>
        <p:spPr>
          <a:xfrm>
            <a:off x="690785" y="1640794"/>
            <a:ext cx="1070930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Allen,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Rashid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Rahe, S. P. Jarvis, J. N. O'Shea, J. L. Dunn &amp; P. Moriarty, “Self-assembly and tiling of a prochiral hydrogen-bonded network: bi-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isonicotinic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acid on coinage metal surfaces”,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Molecular Physics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e2192824 (2023)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Salahub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Amirian, H.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Shahmohamadi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Rashid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Faraji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“Multi-functional lead-free Ba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XSbO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 = Al, Ga) double perovskites with direct bandgaps for photocatalytic and thermoelectric applications: A first principles study”,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Today Communications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35, 105617 (2023)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B.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Asfia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Rashid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“Band gap engineering and enhanced optoelectronic performance by varying dopant concentration in RbSr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Ab-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study”,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B: Condensed Matter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[under review] (2023)</a:t>
            </a:r>
          </a:p>
        </p:txBody>
      </p:sp>
    </p:spTree>
    <p:extLst>
      <p:ext uri="{BB962C8B-B14F-4D97-AF65-F5344CB8AC3E}">
        <p14:creationId xmlns:p14="http://schemas.microsoft.com/office/powerpoint/2010/main" val="126421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467660B-2329-4F55-BBF2-D7179112D8E2}"/>
              </a:ext>
            </a:extLst>
          </p:cNvPr>
          <p:cNvSpPr/>
          <p:nvPr/>
        </p:nvSpPr>
        <p:spPr>
          <a:xfrm>
            <a:off x="449238" y="65899"/>
            <a:ext cx="46057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 in 2022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816CAF-6D6D-42F5-B0C3-A08D9C893FA6}"/>
              </a:ext>
            </a:extLst>
          </p:cNvPr>
          <p:cNvSpPr txBox="1"/>
          <p:nvPr/>
        </p:nvSpPr>
        <p:spPr>
          <a:xfrm>
            <a:off x="555479" y="1093861"/>
            <a:ext cx="11091016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B.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Asfia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Rashid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“First principles calculations of structural, electronic and optical properties of Sn-doped ZnS”,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B: Condensed Matter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646, 414335 (2022)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B.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Asfia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Rashid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“Pressure induced band gap shifting from ultra-violet to visible region of RbSrCl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perovskite”,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Research Express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9, 095902 (2022)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Salahub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Amirian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Rashid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“Computational investigation of Ba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ZrTiO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double perovskite for optoelectronic and thermoelectric applications”,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Solid State Chemistry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314, 123385 (2022)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Rashid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Saiduzzaman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Biswas and K. M. Hossain, “First-principles calculations to explore the metallic behavior of semiconducting lead-free halide perovskites RbSnX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 = Cl, Br) under pressure”,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European Physical Journal Plus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137, 649 (2022)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B.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Asfia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Rashid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“First-Principles Study of Half Metallic Ferromagnetic and Optical Properties of Nb Doped Cubic ZnS using TB-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Approximation”,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Dhaka University Journal of Science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69(3), 194-201 (2022)</a:t>
            </a:r>
          </a:p>
        </p:txBody>
      </p:sp>
    </p:spTree>
    <p:extLst>
      <p:ext uri="{BB962C8B-B14F-4D97-AF65-F5344CB8AC3E}">
        <p14:creationId xmlns:p14="http://schemas.microsoft.com/office/powerpoint/2010/main" val="414127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D6F3EF-16B8-44EF-89CF-5A4C502DB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86532"/>
              </p:ext>
            </p:extLst>
          </p:nvPr>
        </p:nvGraphicFramePr>
        <p:xfrm>
          <a:off x="598207" y="1001491"/>
          <a:ext cx="11118080" cy="5159726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700709">
                  <a:extLst>
                    <a:ext uri="{9D8B030D-6E8A-4147-A177-3AD203B41FA5}">
                      <a16:colId xmlns:a16="http://schemas.microsoft.com/office/drawing/2014/main" val="2170186006"/>
                    </a:ext>
                  </a:extLst>
                </a:gridCol>
                <a:gridCol w="4990789">
                  <a:extLst>
                    <a:ext uri="{9D8B030D-6E8A-4147-A177-3AD203B41FA5}">
                      <a16:colId xmlns:a16="http://schemas.microsoft.com/office/drawing/2014/main" val="474608705"/>
                    </a:ext>
                  </a:extLst>
                </a:gridCol>
                <a:gridCol w="1138881">
                  <a:extLst>
                    <a:ext uri="{9D8B030D-6E8A-4147-A177-3AD203B41FA5}">
                      <a16:colId xmlns:a16="http://schemas.microsoft.com/office/drawing/2014/main" val="3355081546"/>
                    </a:ext>
                  </a:extLst>
                </a:gridCol>
                <a:gridCol w="2168342">
                  <a:extLst>
                    <a:ext uri="{9D8B030D-6E8A-4147-A177-3AD203B41FA5}">
                      <a16:colId xmlns:a16="http://schemas.microsoft.com/office/drawing/2014/main" val="830308915"/>
                    </a:ext>
                  </a:extLst>
                </a:gridCol>
                <a:gridCol w="2119359">
                  <a:extLst>
                    <a:ext uri="{9D8B030D-6E8A-4147-A177-3AD203B41FA5}">
                      <a16:colId xmlns:a16="http://schemas.microsoft.com/office/drawing/2014/main" val="1556455216"/>
                    </a:ext>
                  </a:extLst>
                </a:gridCol>
              </a:tblGrid>
              <a:tr h="6705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4587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4587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 description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4587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4587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unit price (BDT)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4587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estimated cost (BDT)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extLst>
                  <a:ext uri="{0D108BD9-81ED-4DB2-BD59-A6C34878D82A}">
                    <a16:rowId xmlns:a16="http://schemas.microsoft.com/office/drawing/2014/main" val="3260600187"/>
                  </a:ext>
                </a:extLst>
              </a:tr>
              <a:tr h="7549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45870" algn="l"/>
                        </a:tabLst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High Performance Computer (HPC) with 64 threads and 128 GB RAM for DFT simulation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800,000.00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800,000.00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502739"/>
                  </a:ext>
                </a:extLst>
              </a:tr>
              <a:tr h="631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45870" algn="l"/>
                        </a:tabLst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High Performance Computer (HPC) with 20 threads and 16 GB RAM for DFT simulation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250,000.00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1,250,000.00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7949143"/>
                  </a:ext>
                </a:extLst>
              </a:tr>
              <a:tr h="6027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45870" algn="l"/>
                        </a:tabLst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Industrial grade online UPS (4 kVA) with 2 hours backup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300,000.00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300,000.00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0313971"/>
                  </a:ext>
                </a:extLst>
              </a:tr>
              <a:tr h="6282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45870" algn="l"/>
                        </a:tabLst>
                      </a:pP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DFT simulation software (WIEN2k)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70,000.00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70,000.00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2074411"/>
                  </a:ext>
                </a:extLst>
              </a:tr>
              <a:tr h="654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45870" algn="l"/>
                        </a:tabLst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Workshop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20,000.00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60,000.00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8961749"/>
                  </a:ext>
                </a:extLst>
              </a:tr>
              <a:tr h="6503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45870" algn="l"/>
                        </a:tabLst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Stationary, Transport, </a:t>
                      </a:r>
                      <a:r>
                        <a:rPr lang="en-US" sz="1600" b="0" dirty="0" err="1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etc</a:t>
                      </a:r>
                      <a:endParaRPr lang="en-US" sz="1600" b="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45870" algn="l"/>
                        </a:tabLs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4587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20,000.00</a:t>
                      </a:r>
                    </a:p>
                  </a:txBody>
                  <a:tcPr marL="65270" marR="65270" marT="0" marB="0" anchor="ctr"/>
                </a:tc>
                <a:extLst>
                  <a:ext uri="{0D108BD9-81ED-4DB2-BD59-A6C34878D82A}">
                    <a16:rowId xmlns:a16="http://schemas.microsoft.com/office/drawing/2014/main" val="2213828728"/>
                  </a:ext>
                </a:extLst>
              </a:tr>
              <a:tr h="566905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5270" marR="65270" marT="0" marB="0" anchor="ctr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231F2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2,500,000.00</a:t>
                      </a:r>
                      <a:endParaRPr lang="en-US" sz="1600" dirty="0">
                        <a:solidFill>
                          <a:srgbClr val="231F2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867715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C54C1AA-290B-44E6-AC78-E647480EFB35}"/>
              </a:ext>
            </a:extLst>
          </p:cNvPr>
          <p:cNvSpPr/>
          <p:nvPr/>
        </p:nvSpPr>
        <p:spPr>
          <a:xfrm>
            <a:off x="329595" y="65899"/>
            <a:ext cx="83054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Estimated Budget (BDT): </a:t>
            </a:r>
            <a:r>
              <a:rPr lang="en-US" sz="4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2,500,000.00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89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D03525-CE9A-4356-A51E-00AD75216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1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8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467660B-2329-4F55-BBF2-D7179112D8E2}"/>
              </a:ext>
            </a:extLst>
          </p:cNvPr>
          <p:cNvSpPr/>
          <p:nvPr/>
        </p:nvSpPr>
        <p:spPr>
          <a:xfrm>
            <a:off x="372324" y="74446"/>
            <a:ext cx="45095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Uses of Computers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E6FC1A-EA1C-4787-8E0E-F18379D8BD11}"/>
              </a:ext>
            </a:extLst>
          </p:cNvPr>
          <p:cNvSpPr/>
          <p:nvPr/>
        </p:nvSpPr>
        <p:spPr>
          <a:xfrm>
            <a:off x="1425721" y="1070269"/>
            <a:ext cx="4286885" cy="51098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&amp; Research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and Trade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Publishing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Arts and Entertainment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F84F35-C712-479E-BF3A-81AC1A25E7FD}"/>
              </a:ext>
            </a:extLst>
          </p:cNvPr>
          <p:cNvSpPr/>
          <p:nvPr/>
        </p:nvSpPr>
        <p:spPr>
          <a:xfrm>
            <a:off x="6479396" y="1070269"/>
            <a:ext cx="4194302" cy="51098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 and Finance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From Home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Military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Vacations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Surveillance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Forecasting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</a:p>
        </p:txBody>
      </p:sp>
    </p:spTree>
    <p:extLst>
      <p:ext uri="{BB962C8B-B14F-4D97-AF65-F5344CB8AC3E}">
        <p14:creationId xmlns:p14="http://schemas.microsoft.com/office/powerpoint/2010/main" val="170916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C30866-A400-4B1F-A6DA-378587D23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283" y="162371"/>
            <a:ext cx="8689434" cy="613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DB7795-46A4-404E-A960-36D6E17A44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8600" y="249446"/>
            <a:ext cx="8716712" cy="1510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B313F4-1EFC-4C91-9B2A-0E136FED7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600" y="1933300"/>
            <a:ext cx="9255095" cy="423593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5B4213-0CD5-44D5-8B64-5259EC1C7154}"/>
              </a:ext>
            </a:extLst>
          </p:cNvPr>
          <p:cNvCxnSpPr/>
          <p:nvPr/>
        </p:nvCxnSpPr>
        <p:spPr>
          <a:xfrm>
            <a:off x="2162086" y="2341549"/>
            <a:ext cx="84005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770929-6D68-43A9-950E-F3B164A0F5B6}"/>
              </a:ext>
            </a:extLst>
          </p:cNvPr>
          <p:cNvCxnSpPr/>
          <p:nvPr/>
        </p:nvCxnSpPr>
        <p:spPr>
          <a:xfrm>
            <a:off x="1495516" y="2750322"/>
            <a:ext cx="84005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AFA94C-0D25-4D4B-903F-EE3D3D356590}"/>
              </a:ext>
            </a:extLst>
          </p:cNvPr>
          <p:cNvCxnSpPr>
            <a:cxnSpLocks/>
          </p:cNvCxnSpPr>
          <p:nvPr/>
        </p:nvCxnSpPr>
        <p:spPr>
          <a:xfrm>
            <a:off x="6469165" y="4289997"/>
            <a:ext cx="41361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F1ACC8-EA44-4F79-B85A-D87BDB0EB35D}"/>
              </a:ext>
            </a:extLst>
          </p:cNvPr>
          <p:cNvCxnSpPr>
            <a:cxnSpLocks/>
          </p:cNvCxnSpPr>
          <p:nvPr/>
        </p:nvCxnSpPr>
        <p:spPr>
          <a:xfrm>
            <a:off x="1495516" y="4673133"/>
            <a:ext cx="90670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7BFEAC-45A0-41F6-9F99-1BD67A2B577A}"/>
              </a:ext>
            </a:extLst>
          </p:cNvPr>
          <p:cNvCxnSpPr>
            <a:cxnSpLocks/>
          </p:cNvCxnSpPr>
          <p:nvPr/>
        </p:nvCxnSpPr>
        <p:spPr>
          <a:xfrm>
            <a:off x="1495516" y="5073361"/>
            <a:ext cx="433271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20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467660B-2329-4F55-BBF2-D7179112D8E2}"/>
              </a:ext>
            </a:extLst>
          </p:cNvPr>
          <p:cNvSpPr/>
          <p:nvPr/>
        </p:nvSpPr>
        <p:spPr>
          <a:xfrm>
            <a:off x="372325" y="74445"/>
            <a:ext cx="73495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consumption per capita</a:t>
            </a:r>
            <a:r>
              <a:rPr lang="en-US" sz="4400" dirty="0"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0480A-E70F-4799-AC29-9CF08A361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6" y="1304925"/>
            <a:ext cx="8618212" cy="4410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1ADAB5-8506-43FA-BF97-6E2299F2E831}"/>
              </a:ext>
            </a:extLst>
          </p:cNvPr>
          <p:cNvSpPr txBox="1"/>
          <p:nvPr/>
        </p:nvSpPr>
        <p:spPr>
          <a:xfrm>
            <a:off x="9093994" y="2228671"/>
            <a:ext cx="29741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consumption per capita in different countries of Asia.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8F1A2-3F72-46B9-AD4F-CEF97E2FD865}"/>
              </a:ext>
            </a:extLst>
          </p:cNvPr>
          <p:cNvSpPr txBox="1"/>
          <p:nvPr/>
        </p:nvSpPr>
        <p:spPr>
          <a:xfrm>
            <a:off x="8455819" y="5817211"/>
            <a:ext cx="27836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World Bank Energy Use Report 2014</a:t>
            </a:r>
          </a:p>
        </p:txBody>
      </p:sp>
    </p:spTree>
    <p:extLst>
      <p:ext uri="{BB962C8B-B14F-4D97-AF65-F5344CB8AC3E}">
        <p14:creationId xmlns:p14="http://schemas.microsoft.com/office/powerpoint/2010/main" val="378616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467660B-2329-4F55-BBF2-D7179112D8E2}"/>
              </a:ext>
            </a:extLst>
          </p:cNvPr>
          <p:cNvSpPr/>
          <p:nvPr/>
        </p:nvSpPr>
        <p:spPr>
          <a:xfrm>
            <a:off x="517603" y="89741"/>
            <a:ext cx="79704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Nuclear technology &amp; Bangladesh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EA732-4BB7-46D4-817A-9D1BDF7E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19" y="1236969"/>
            <a:ext cx="7284762" cy="4623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6E4BBA-6BDC-428F-9BB2-160D2883B631}"/>
              </a:ext>
            </a:extLst>
          </p:cNvPr>
          <p:cNvSpPr/>
          <p:nvPr/>
        </p:nvSpPr>
        <p:spPr>
          <a:xfrm>
            <a:off x="8036427" y="5721819"/>
            <a:ext cx="1822935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American Nuclear Society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5734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467660B-2329-4F55-BBF2-D7179112D8E2}"/>
              </a:ext>
            </a:extLst>
          </p:cNvPr>
          <p:cNvSpPr/>
          <p:nvPr/>
        </p:nvSpPr>
        <p:spPr>
          <a:xfrm>
            <a:off x="474875" y="20618"/>
            <a:ext cx="72346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Radiation-induced precipitates 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41061-54C5-456B-8818-C23BF77B2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605" y="1314450"/>
            <a:ext cx="7846094" cy="4229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2077CB-D04D-484F-BDA4-E1F17435996D}"/>
              </a:ext>
            </a:extLst>
          </p:cNvPr>
          <p:cNvSpPr/>
          <p:nvPr/>
        </p:nvSpPr>
        <p:spPr>
          <a:xfrm>
            <a:off x="6789159" y="5822891"/>
            <a:ext cx="3611073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Rice et at., </a:t>
            </a:r>
            <a:r>
              <a:rPr lang="en-GB" sz="1200" b="1" dirty="0" err="1"/>
              <a:t>Nucl</a:t>
            </a:r>
            <a:r>
              <a:rPr lang="en-GB" sz="1200" b="1" dirty="0"/>
              <a:t>. Mater. </a:t>
            </a:r>
            <a:r>
              <a:rPr lang="en-GB" sz="1200" dirty="0"/>
              <a:t>258–263, 1414–1419 (1998).</a:t>
            </a:r>
          </a:p>
        </p:txBody>
      </p:sp>
    </p:spTree>
    <p:extLst>
      <p:ext uri="{BB962C8B-B14F-4D97-AF65-F5344CB8AC3E}">
        <p14:creationId xmlns:p14="http://schemas.microsoft.com/office/powerpoint/2010/main" val="147381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ABF82-F965-4B13-A476-B9AD009D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0D18-2298-4A86-8ED4-C9074DB5300C}" type="slidenum">
              <a:rPr lang="en-GB" smtClean="0"/>
              <a:t>8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AFC-1376-47E7-8C25-0137C1C20E0C}"/>
              </a:ext>
            </a:extLst>
          </p:cNvPr>
          <p:cNvSpPr txBox="1"/>
          <p:nvPr/>
        </p:nvSpPr>
        <p:spPr>
          <a:xfrm>
            <a:off x="717982" y="1443841"/>
            <a:ext cx="109042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and teach the use of modern technology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ICT in research and education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new ICT based methodology for research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overall research quality of the department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5DA7A8-0EBF-46F7-966F-2BCC4EF71159}"/>
              </a:ext>
            </a:extLst>
          </p:cNvPr>
          <p:cNvSpPr/>
          <p:nvPr/>
        </p:nvSpPr>
        <p:spPr>
          <a:xfrm>
            <a:off x="526149" y="48807"/>
            <a:ext cx="44294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02161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ABF82-F965-4B13-A476-B9AD009D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0D18-2298-4A86-8ED4-C9074DB5300C}" type="slidenum">
              <a:rPr lang="en-GB" smtClean="0"/>
              <a:t>9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AFC-1376-47E7-8C25-0137C1C20E0C}"/>
              </a:ext>
            </a:extLst>
          </p:cNvPr>
          <p:cNvSpPr txBox="1"/>
          <p:nvPr/>
        </p:nvSpPr>
        <p:spPr>
          <a:xfrm>
            <a:off x="717982" y="1443841"/>
            <a:ext cx="109042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 is the most accurate theoretical tool to estimate any physical, chemical and mechanical properties.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DFT depends on the choice of exchange correlation function.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results need to be verified by experiments.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5DA7A8-0EBF-46F7-966F-2BCC4EF71159}"/>
              </a:ext>
            </a:extLst>
          </p:cNvPr>
          <p:cNvSpPr/>
          <p:nvPr/>
        </p:nvSpPr>
        <p:spPr>
          <a:xfrm>
            <a:off x="432145" y="9034"/>
            <a:ext cx="44158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Strategic Analysis </a:t>
            </a:r>
          </a:p>
        </p:txBody>
      </p:sp>
    </p:spTree>
    <p:extLst>
      <p:ext uri="{BB962C8B-B14F-4D97-AF65-F5344CB8AC3E}">
        <p14:creationId xmlns:p14="http://schemas.microsoft.com/office/powerpoint/2010/main" val="31814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5035</TotalTime>
  <Words>669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SutonnyMJ</vt:lpstr>
      <vt:lpstr>Times New Roman</vt:lpstr>
      <vt:lpstr>Wingdings</vt:lpstr>
      <vt:lpstr>Office Theme</vt:lpstr>
      <vt:lpstr>পারমানবিক বিদ্যুৎ কেন্দ্রের চুল্লিতে ব্যবহৃত রক্ষন আবরণের কাঠামোগত বৈশিষ্ট সংক্রান্ত গণনামূলক গবেষণার জন্য কম্পিউটার ক্রয়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Rashid</dc:title>
  <dc:creator>Abdur Rashid Mohammad</dc:creator>
  <cp:lastModifiedBy>M Rashid</cp:lastModifiedBy>
  <cp:revision>880</cp:revision>
  <dcterms:created xsi:type="dcterms:W3CDTF">2017-11-23T02:13:17Z</dcterms:created>
  <dcterms:modified xsi:type="dcterms:W3CDTF">2023-05-27T04:41:35Z</dcterms:modified>
</cp:coreProperties>
</file>