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4" r:id="rId3"/>
    <p:sldId id="357" r:id="rId4"/>
    <p:sldId id="385" r:id="rId5"/>
    <p:sldId id="387" r:id="rId6"/>
    <p:sldId id="393" r:id="rId7"/>
    <p:sldId id="361" r:id="rId8"/>
    <p:sldId id="362" r:id="rId9"/>
    <p:sldId id="363" r:id="rId10"/>
    <p:sldId id="382" r:id="rId11"/>
    <p:sldId id="356" r:id="rId12"/>
    <p:sldId id="369" r:id="rId13"/>
    <p:sldId id="365" r:id="rId14"/>
    <p:sldId id="366" r:id="rId15"/>
    <p:sldId id="396" r:id="rId16"/>
    <p:sldId id="376" r:id="rId17"/>
    <p:sldId id="378" r:id="rId18"/>
    <p:sldId id="359" r:id="rId19"/>
    <p:sldId id="370" r:id="rId20"/>
    <p:sldId id="360" r:id="rId21"/>
    <p:sldId id="371" r:id="rId22"/>
    <p:sldId id="372" r:id="rId23"/>
    <p:sldId id="373" r:id="rId24"/>
    <p:sldId id="388" r:id="rId25"/>
    <p:sldId id="389" r:id="rId26"/>
    <p:sldId id="394" r:id="rId27"/>
    <p:sldId id="379" r:id="rId28"/>
    <p:sldId id="375" r:id="rId29"/>
    <p:sldId id="395" r:id="rId30"/>
    <p:sldId id="374" r:id="rId31"/>
    <p:sldId id="390"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4472C4"/>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0" d="100"/>
          <a:sy n="60" d="100"/>
        </p:scale>
        <p:origin x="810"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9CBFE03-F5DA-47E6-AF3D-8BFE5FCEEBB9}" type="datetimeFigureOut">
              <a:rPr lang="en-GB" smtClean="0"/>
              <a:t>23/08/2020</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DFAB4E6-1A1A-4B62-B6A0-CA5CB6A0BFD1}" type="slidenum">
              <a:rPr lang="en-GB" smtClean="0"/>
              <a:t>‹#›</a:t>
            </a:fld>
            <a:endParaRPr lang="en-GB"/>
          </a:p>
        </p:txBody>
      </p:sp>
    </p:spTree>
    <p:extLst>
      <p:ext uri="{BB962C8B-B14F-4D97-AF65-F5344CB8AC3E}">
        <p14:creationId xmlns:p14="http://schemas.microsoft.com/office/powerpoint/2010/main" val="352566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3216-8BB3-417F-A81D-20B3174CA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B9614E-F0D2-4BC5-B13F-D5665ECD6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922E71-5BDF-4F2B-9F3A-A499574CDC7A}"/>
              </a:ext>
            </a:extLst>
          </p:cNvPr>
          <p:cNvSpPr>
            <a:spLocks noGrp="1"/>
          </p:cNvSpPr>
          <p:nvPr>
            <p:ph type="dt" sz="half" idx="10"/>
          </p:nvPr>
        </p:nvSpPr>
        <p:spPr/>
        <p:txBody>
          <a:bodyPr/>
          <a:lstStyle/>
          <a:p>
            <a:fld id="{8C480597-9F0F-4516-9E7F-B0E2B5FE9C92}" type="datetime1">
              <a:rPr lang="en-GB" smtClean="0"/>
              <a:t>23/08/2020</a:t>
            </a:fld>
            <a:endParaRPr lang="en-GB"/>
          </a:p>
        </p:txBody>
      </p:sp>
      <p:sp>
        <p:nvSpPr>
          <p:cNvPr id="5" name="Footer Placeholder 4">
            <a:extLst>
              <a:ext uri="{FF2B5EF4-FFF2-40B4-BE49-F238E27FC236}">
                <a16:creationId xmlns:a16="http://schemas.microsoft.com/office/drawing/2014/main" id="{5F1F8C4E-4EE5-4609-B71F-D9F888A055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A705A9-630B-4A00-8139-6BDE46F5BA54}"/>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307433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9689-C923-426F-9DB2-8738304AA0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BA9E03-7C88-4E23-A152-9C885E740E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74251D-26C5-4221-BA27-572CED3618D0}"/>
              </a:ext>
            </a:extLst>
          </p:cNvPr>
          <p:cNvSpPr>
            <a:spLocks noGrp="1"/>
          </p:cNvSpPr>
          <p:nvPr>
            <p:ph type="dt" sz="half" idx="10"/>
          </p:nvPr>
        </p:nvSpPr>
        <p:spPr/>
        <p:txBody>
          <a:bodyPr/>
          <a:lstStyle/>
          <a:p>
            <a:fld id="{EFB084E2-32EE-4979-BA3A-A42DB6936634}" type="datetime1">
              <a:rPr lang="en-GB" smtClean="0"/>
              <a:t>23/08/2020</a:t>
            </a:fld>
            <a:endParaRPr lang="en-GB"/>
          </a:p>
        </p:txBody>
      </p:sp>
      <p:sp>
        <p:nvSpPr>
          <p:cNvPr id="5" name="Footer Placeholder 4">
            <a:extLst>
              <a:ext uri="{FF2B5EF4-FFF2-40B4-BE49-F238E27FC236}">
                <a16:creationId xmlns:a16="http://schemas.microsoft.com/office/drawing/2014/main" id="{AE98C124-8E9E-46A7-8862-F87D349CC4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1923C-BDD0-429F-80C5-12093480465D}"/>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307566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8A644-36D2-4ED3-8533-B582BE56D7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E8243F-9C5C-49C7-A8AC-02014C1CDD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E59381-7F79-4EF2-BFB5-82CF696D793B}"/>
              </a:ext>
            </a:extLst>
          </p:cNvPr>
          <p:cNvSpPr>
            <a:spLocks noGrp="1"/>
          </p:cNvSpPr>
          <p:nvPr>
            <p:ph type="dt" sz="half" idx="10"/>
          </p:nvPr>
        </p:nvSpPr>
        <p:spPr/>
        <p:txBody>
          <a:bodyPr/>
          <a:lstStyle/>
          <a:p>
            <a:fld id="{D2286DEC-570E-4737-83AC-E61696CF6813}" type="datetime1">
              <a:rPr lang="en-GB" smtClean="0"/>
              <a:t>23/08/2020</a:t>
            </a:fld>
            <a:endParaRPr lang="en-GB"/>
          </a:p>
        </p:txBody>
      </p:sp>
      <p:sp>
        <p:nvSpPr>
          <p:cNvPr id="5" name="Footer Placeholder 4">
            <a:extLst>
              <a:ext uri="{FF2B5EF4-FFF2-40B4-BE49-F238E27FC236}">
                <a16:creationId xmlns:a16="http://schemas.microsoft.com/office/drawing/2014/main" id="{DED098FA-720E-460F-A046-0ABD4F702F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330FF-12A7-4152-83AF-ED17004E4296}"/>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130942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AC29-5E7C-4A9A-B411-5138E288C8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2134E7-3017-4ECA-BE58-1A6941710A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619738-D86F-4EC4-BF0E-41753C2FA153}"/>
              </a:ext>
            </a:extLst>
          </p:cNvPr>
          <p:cNvSpPr>
            <a:spLocks noGrp="1"/>
          </p:cNvSpPr>
          <p:nvPr>
            <p:ph type="dt" sz="half" idx="10"/>
          </p:nvPr>
        </p:nvSpPr>
        <p:spPr/>
        <p:txBody>
          <a:bodyPr/>
          <a:lstStyle/>
          <a:p>
            <a:fld id="{3A3D346C-824C-47E9-951C-877B2FD0D278}" type="datetime1">
              <a:rPr lang="en-GB" smtClean="0"/>
              <a:t>23/08/2020</a:t>
            </a:fld>
            <a:endParaRPr lang="en-GB"/>
          </a:p>
        </p:txBody>
      </p:sp>
      <p:sp>
        <p:nvSpPr>
          <p:cNvPr id="5" name="Footer Placeholder 4">
            <a:extLst>
              <a:ext uri="{FF2B5EF4-FFF2-40B4-BE49-F238E27FC236}">
                <a16:creationId xmlns:a16="http://schemas.microsoft.com/office/drawing/2014/main" id="{21F3ED2A-AD43-47D9-97E8-BCDF544624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DF26B8-E1C9-4203-A301-61121333C47E}"/>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357609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1AC9-127D-4A62-BAD9-138CAEF1B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5BBEA7-D43A-4A7F-A804-B53842CA7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7F62A1-61DA-479D-925D-3F9008126EA6}"/>
              </a:ext>
            </a:extLst>
          </p:cNvPr>
          <p:cNvSpPr>
            <a:spLocks noGrp="1"/>
          </p:cNvSpPr>
          <p:nvPr>
            <p:ph type="dt" sz="half" idx="10"/>
          </p:nvPr>
        </p:nvSpPr>
        <p:spPr/>
        <p:txBody>
          <a:bodyPr/>
          <a:lstStyle/>
          <a:p>
            <a:fld id="{F65AD53F-ED2F-4B52-BF74-657DC9EF065F}" type="datetime1">
              <a:rPr lang="en-GB" smtClean="0"/>
              <a:t>23/08/2020</a:t>
            </a:fld>
            <a:endParaRPr lang="en-GB"/>
          </a:p>
        </p:txBody>
      </p:sp>
      <p:sp>
        <p:nvSpPr>
          <p:cNvPr id="5" name="Footer Placeholder 4">
            <a:extLst>
              <a:ext uri="{FF2B5EF4-FFF2-40B4-BE49-F238E27FC236}">
                <a16:creationId xmlns:a16="http://schemas.microsoft.com/office/drawing/2014/main" id="{C8E524D0-2B36-4B89-BF56-FAAE5E0667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33E335-5610-4174-8534-DE4A963F581F}"/>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22185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573F-7F19-48DE-BF4B-4D77B1CAB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97FABD-F06B-4D71-BA4B-DC01E4E71A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954BD4-6441-4205-931C-E43FD756CA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2A1F8F-B7FC-4A7E-9201-E1BFA171A92F}"/>
              </a:ext>
            </a:extLst>
          </p:cNvPr>
          <p:cNvSpPr>
            <a:spLocks noGrp="1"/>
          </p:cNvSpPr>
          <p:nvPr>
            <p:ph type="dt" sz="half" idx="10"/>
          </p:nvPr>
        </p:nvSpPr>
        <p:spPr/>
        <p:txBody>
          <a:bodyPr/>
          <a:lstStyle/>
          <a:p>
            <a:fld id="{0481D463-6043-4FF7-A490-FA58D4264F6D}" type="datetime1">
              <a:rPr lang="en-GB" smtClean="0"/>
              <a:t>23/08/2020</a:t>
            </a:fld>
            <a:endParaRPr lang="en-GB"/>
          </a:p>
        </p:txBody>
      </p:sp>
      <p:sp>
        <p:nvSpPr>
          <p:cNvPr id="6" name="Footer Placeholder 5">
            <a:extLst>
              <a:ext uri="{FF2B5EF4-FFF2-40B4-BE49-F238E27FC236}">
                <a16:creationId xmlns:a16="http://schemas.microsoft.com/office/drawing/2014/main" id="{33647B17-9B1D-468B-A7D8-C4DF1E2528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7095D2-CE6A-484E-BF41-198C2EF642C8}"/>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40873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AC30-515C-4379-B1C8-B786AA8E7B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149C22-C07B-419E-8C63-652E32A79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76821-95CC-43CC-8B67-91492E1DC2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F70E0B-0539-4F4A-B814-D53A44449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A33F2C-E04A-46B2-854B-47F3775EFF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EFCD7F-A120-4C49-BCFE-3562D6A34219}"/>
              </a:ext>
            </a:extLst>
          </p:cNvPr>
          <p:cNvSpPr>
            <a:spLocks noGrp="1"/>
          </p:cNvSpPr>
          <p:nvPr>
            <p:ph type="dt" sz="half" idx="10"/>
          </p:nvPr>
        </p:nvSpPr>
        <p:spPr/>
        <p:txBody>
          <a:bodyPr/>
          <a:lstStyle/>
          <a:p>
            <a:fld id="{A5C53D80-DB52-43D0-BAA9-9F22287E3931}" type="datetime1">
              <a:rPr lang="en-GB" smtClean="0"/>
              <a:t>23/08/2020</a:t>
            </a:fld>
            <a:endParaRPr lang="en-GB"/>
          </a:p>
        </p:txBody>
      </p:sp>
      <p:sp>
        <p:nvSpPr>
          <p:cNvPr id="8" name="Footer Placeholder 7">
            <a:extLst>
              <a:ext uri="{FF2B5EF4-FFF2-40B4-BE49-F238E27FC236}">
                <a16:creationId xmlns:a16="http://schemas.microsoft.com/office/drawing/2014/main" id="{94BEFFB3-FE29-4AEC-A937-984C82C58F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09D6AC-7BC4-409A-8B7A-F199854ABF11}"/>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27235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165B-877D-4590-A6C3-534F612B7F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0DC79BB-4132-42BC-A9BB-D2C575BF09A1}"/>
              </a:ext>
            </a:extLst>
          </p:cNvPr>
          <p:cNvSpPr>
            <a:spLocks noGrp="1"/>
          </p:cNvSpPr>
          <p:nvPr>
            <p:ph type="dt" sz="half" idx="10"/>
          </p:nvPr>
        </p:nvSpPr>
        <p:spPr/>
        <p:txBody>
          <a:bodyPr/>
          <a:lstStyle/>
          <a:p>
            <a:fld id="{11509336-503A-4370-B19B-FE1052770752}" type="datetime1">
              <a:rPr lang="en-GB" smtClean="0"/>
              <a:t>23/08/2020</a:t>
            </a:fld>
            <a:endParaRPr lang="en-GB"/>
          </a:p>
        </p:txBody>
      </p:sp>
      <p:sp>
        <p:nvSpPr>
          <p:cNvPr id="4" name="Footer Placeholder 3">
            <a:extLst>
              <a:ext uri="{FF2B5EF4-FFF2-40B4-BE49-F238E27FC236}">
                <a16:creationId xmlns:a16="http://schemas.microsoft.com/office/drawing/2014/main" id="{146CCDA0-3092-4B77-9336-E0027478EF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F4283D-75A1-428E-B057-A1ECC42CF159}"/>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21790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6D3E4-B970-43A2-B318-2136D35CEFAF}"/>
              </a:ext>
            </a:extLst>
          </p:cNvPr>
          <p:cNvSpPr>
            <a:spLocks noGrp="1"/>
          </p:cNvSpPr>
          <p:nvPr>
            <p:ph type="dt" sz="half" idx="10"/>
          </p:nvPr>
        </p:nvSpPr>
        <p:spPr/>
        <p:txBody>
          <a:bodyPr/>
          <a:lstStyle/>
          <a:p>
            <a:fld id="{42CDBB2E-B0AF-496E-8B1B-043DAFB8E39E}" type="datetime1">
              <a:rPr lang="en-GB" smtClean="0"/>
              <a:t>23/08/2020</a:t>
            </a:fld>
            <a:endParaRPr lang="en-GB"/>
          </a:p>
        </p:txBody>
      </p:sp>
      <p:sp>
        <p:nvSpPr>
          <p:cNvPr id="3" name="Footer Placeholder 2">
            <a:extLst>
              <a:ext uri="{FF2B5EF4-FFF2-40B4-BE49-F238E27FC236}">
                <a16:creationId xmlns:a16="http://schemas.microsoft.com/office/drawing/2014/main" id="{179F3548-8208-4541-94A2-67EA9800A7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6C154E-DE04-4D43-A810-2CCA4E68D34D}"/>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25518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4876-677F-4224-933F-4AA84C35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B2958B4-3DF5-4E60-BBBA-7085CFC66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336BE3-C540-4DAE-9F34-6EF95506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04CFCB-2A5B-4D73-878F-A5EFACD2E91C}"/>
              </a:ext>
            </a:extLst>
          </p:cNvPr>
          <p:cNvSpPr>
            <a:spLocks noGrp="1"/>
          </p:cNvSpPr>
          <p:nvPr>
            <p:ph type="dt" sz="half" idx="10"/>
          </p:nvPr>
        </p:nvSpPr>
        <p:spPr/>
        <p:txBody>
          <a:bodyPr/>
          <a:lstStyle/>
          <a:p>
            <a:fld id="{56AF1256-2766-481D-B57E-397655B406ED}" type="datetime1">
              <a:rPr lang="en-GB" smtClean="0"/>
              <a:t>23/08/2020</a:t>
            </a:fld>
            <a:endParaRPr lang="en-GB"/>
          </a:p>
        </p:txBody>
      </p:sp>
      <p:sp>
        <p:nvSpPr>
          <p:cNvPr id="6" name="Footer Placeholder 5">
            <a:extLst>
              <a:ext uri="{FF2B5EF4-FFF2-40B4-BE49-F238E27FC236}">
                <a16:creationId xmlns:a16="http://schemas.microsoft.com/office/drawing/2014/main" id="{58AE7608-51D8-40ED-A184-E792C7C4DD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ECE430-7385-4699-B59E-C90EA9DEFC24}"/>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74624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24D9-39EC-403E-94D9-9D37554F3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5CF465-1388-4075-8309-7352548E7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8662F9-0B6D-4C27-A35A-9772D25A9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6F0DDD-65ED-4C6F-AAD6-984BB7EAA76E}"/>
              </a:ext>
            </a:extLst>
          </p:cNvPr>
          <p:cNvSpPr>
            <a:spLocks noGrp="1"/>
          </p:cNvSpPr>
          <p:nvPr>
            <p:ph type="dt" sz="half" idx="10"/>
          </p:nvPr>
        </p:nvSpPr>
        <p:spPr/>
        <p:txBody>
          <a:bodyPr/>
          <a:lstStyle/>
          <a:p>
            <a:fld id="{CAA0601E-FC68-4646-B239-F57573932BFB}" type="datetime1">
              <a:rPr lang="en-GB" smtClean="0"/>
              <a:t>23/08/2020</a:t>
            </a:fld>
            <a:endParaRPr lang="en-GB"/>
          </a:p>
        </p:txBody>
      </p:sp>
      <p:sp>
        <p:nvSpPr>
          <p:cNvPr id="6" name="Footer Placeholder 5">
            <a:extLst>
              <a:ext uri="{FF2B5EF4-FFF2-40B4-BE49-F238E27FC236}">
                <a16:creationId xmlns:a16="http://schemas.microsoft.com/office/drawing/2014/main" id="{E900EE16-935B-4309-9757-BF5AB1746A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2910BD-38F0-4BD5-8383-58B1020FDD2E}"/>
              </a:ext>
            </a:extLst>
          </p:cNvPr>
          <p:cNvSpPr>
            <a:spLocks noGrp="1"/>
          </p:cNvSpPr>
          <p:nvPr>
            <p:ph type="sldNum" sz="quarter" idx="12"/>
          </p:nvPr>
        </p:nvSpPr>
        <p:spPr/>
        <p:txBody>
          <a:bodyPr/>
          <a:lstStyle/>
          <a:p>
            <a:fld id="{F4B70D18-2298-4A86-8ED4-C9074DB5300C}" type="slidenum">
              <a:rPr lang="en-GB" smtClean="0"/>
              <a:t>‹#›</a:t>
            </a:fld>
            <a:endParaRPr lang="en-GB"/>
          </a:p>
        </p:txBody>
      </p:sp>
    </p:spTree>
    <p:extLst>
      <p:ext uri="{BB962C8B-B14F-4D97-AF65-F5344CB8AC3E}">
        <p14:creationId xmlns:p14="http://schemas.microsoft.com/office/powerpoint/2010/main" val="210467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3C271-6B6C-448E-9C20-05741B3CE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F3C52-9353-49EB-8B50-730D10EC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36C03-6731-41F5-A95C-A186414EB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96356-D422-42A2-93BF-C7D39C39DFD0}" type="datetime1">
              <a:rPr lang="en-GB" smtClean="0"/>
              <a:t>23/08/2020</a:t>
            </a:fld>
            <a:endParaRPr lang="en-GB"/>
          </a:p>
        </p:txBody>
      </p:sp>
      <p:sp>
        <p:nvSpPr>
          <p:cNvPr id="5" name="Footer Placeholder 4">
            <a:extLst>
              <a:ext uri="{FF2B5EF4-FFF2-40B4-BE49-F238E27FC236}">
                <a16:creationId xmlns:a16="http://schemas.microsoft.com/office/drawing/2014/main" id="{5C5DB9EB-C552-467C-92FB-853A72440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AC96B0-DEAB-47E6-887A-CEEEADC2D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0D18-2298-4A86-8ED4-C9074DB5300C}" type="slidenum">
              <a:rPr lang="en-GB" smtClean="0"/>
              <a:t>‹#›</a:t>
            </a:fld>
            <a:endParaRPr lang="en-GB"/>
          </a:p>
        </p:txBody>
      </p:sp>
    </p:spTree>
    <p:extLst>
      <p:ext uri="{BB962C8B-B14F-4D97-AF65-F5344CB8AC3E}">
        <p14:creationId xmlns:p14="http://schemas.microsoft.com/office/powerpoint/2010/main" val="375621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C3AE-642D-4969-A578-A30E929E216C}"/>
              </a:ext>
            </a:extLst>
          </p:cNvPr>
          <p:cNvSpPr>
            <a:spLocks noGrp="1"/>
          </p:cNvSpPr>
          <p:nvPr>
            <p:ph type="ctrTitle"/>
          </p:nvPr>
        </p:nvSpPr>
        <p:spPr>
          <a:xfrm>
            <a:off x="736603" y="809182"/>
            <a:ext cx="10617197" cy="2801256"/>
          </a:xfrm>
        </p:spPr>
        <p:txBody>
          <a:bodyPr>
            <a:noAutofit/>
          </a:bodyPr>
          <a:lstStyle/>
          <a:p>
            <a:r>
              <a:rPr lang="en-US" sz="3500" dirty="0">
                <a:solidFill>
                  <a:srgbClr val="7030A0"/>
                </a:solidFill>
              </a:rPr>
              <a:t>Project title:</a:t>
            </a:r>
            <a:br>
              <a:rPr lang="en-US" sz="5500" b="1" dirty="0"/>
            </a:br>
            <a:r>
              <a:rPr lang="en-US" sz="5500" b="1" dirty="0"/>
              <a:t>Theoretical study of radiation induced damage in the microstructure of</a:t>
            </a:r>
            <a:r>
              <a:rPr lang="en-GB" sz="5500" b="1" dirty="0"/>
              <a:t> shielding</a:t>
            </a:r>
            <a:r>
              <a:rPr lang="en-US" sz="5500" b="1" dirty="0"/>
              <a:t> materials</a:t>
            </a:r>
            <a:endParaRPr lang="en-GB" sz="5500" dirty="0"/>
          </a:p>
        </p:txBody>
      </p:sp>
      <p:sp>
        <p:nvSpPr>
          <p:cNvPr id="3" name="Slide Number Placeholder 2">
            <a:extLst>
              <a:ext uri="{FF2B5EF4-FFF2-40B4-BE49-F238E27FC236}">
                <a16:creationId xmlns:a16="http://schemas.microsoft.com/office/drawing/2014/main" id="{B268B288-795D-4C25-8DD3-E17168BD98A3}"/>
              </a:ext>
            </a:extLst>
          </p:cNvPr>
          <p:cNvSpPr>
            <a:spLocks noGrp="1"/>
          </p:cNvSpPr>
          <p:nvPr>
            <p:ph type="sldNum" sz="quarter" idx="12"/>
          </p:nvPr>
        </p:nvSpPr>
        <p:spPr/>
        <p:txBody>
          <a:bodyPr/>
          <a:lstStyle/>
          <a:p>
            <a:fld id="{F4B70D18-2298-4A86-8ED4-C9074DB5300C}" type="slidenum">
              <a:rPr lang="en-GB" smtClean="0"/>
              <a:t>1</a:t>
            </a:fld>
            <a:endParaRPr lang="en-GB"/>
          </a:p>
        </p:txBody>
      </p:sp>
      <p:sp>
        <p:nvSpPr>
          <p:cNvPr id="4" name="Rectangle 3">
            <a:extLst>
              <a:ext uri="{FF2B5EF4-FFF2-40B4-BE49-F238E27FC236}">
                <a16:creationId xmlns:a16="http://schemas.microsoft.com/office/drawing/2014/main" id="{D3616A5F-7DE3-4D01-9E13-5D5C5FB10BE6}"/>
              </a:ext>
            </a:extLst>
          </p:cNvPr>
          <p:cNvSpPr/>
          <p:nvPr/>
        </p:nvSpPr>
        <p:spPr>
          <a:xfrm>
            <a:off x="3018967" y="4648190"/>
            <a:ext cx="6154059" cy="1708160"/>
          </a:xfrm>
          <a:prstGeom prst="rect">
            <a:avLst/>
          </a:prstGeom>
        </p:spPr>
        <p:txBody>
          <a:bodyPr wrap="square">
            <a:spAutoFit/>
          </a:bodyPr>
          <a:lstStyle/>
          <a:p>
            <a:pPr algn="ctr"/>
            <a:r>
              <a:rPr lang="en-US" sz="3500" b="1" dirty="0">
                <a:solidFill>
                  <a:srgbClr val="009900"/>
                </a:solidFill>
                <a:latin typeface="Times New Roman" panose="02020603050405020304" pitchFamily="18" charset="0"/>
                <a:ea typeface="Calibri" panose="020F0502020204030204" pitchFamily="34" charset="0"/>
                <a:cs typeface="Vrinda" panose="020B0502040204020203" pitchFamily="34" charset="0"/>
              </a:rPr>
              <a:t>Dr. Mohammad </a:t>
            </a:r>
            <a:r>
              <a:rPr lang="en-US" sz="3500" b="1" dirty="0" err="1">
                <a:solidFill>
                  <a:srgbClr val="009900"/>
                </a:solidFill>
                <a:latin typeface="Times New Roman" panose="02020603050405020304" pitchFamily="18" charset="0"/>
                <a:ea typeface="Calibri" panose="020F0502020204030204" pitchFamily="34" charset="0"/>
                <a:cs typeface="Vrinda" panose="020B0502040204020203" pitchFamily="34" charset="0"/>
              </a:rPr>
              <a:t>Abdur</a:t>
            </a:r>
            <a:r>
              <a:rPr lang="en-US" sz="3500" b="1" dirty="0">
                <a:solidFill>
                  <a:srgbClr val="009900"/>
                </a:solidFill>
                <a:latin typeface="Times New Roman" panose="02020603050405020304" pitchFamily="18" charset="0"/>
                <a:ea typeface="Calibri" panose="020F0502020204030204" pitchFamily="34" charset="0"/>
                <a:cs typeface="Vrinda" panose="020B0502040204020203" pitchFamily="34" charset="0"/>
              </a:rPr>
              <a:t> Rashid</a:t>
            </a:r>
          </a:p>
          <a:p>
            <a:pPr algn="ctr"/>
            <a:r>
              <a:rPr lang="en-US" sz="3500" dirty="0">
                <a:latin typeface="Times New Roman" panose="02020603050405020304" pitchFamily="18" charset="0"/>
                <a:cs typeface="Vrinda" panose="020B0502040204020203" pitchFamily="34" charset="0"/>
              </a:rPr>
              <a:t>Assistant Professor</a:t>
            </a:r>
          </a:p>
          <a:p>
            <a:pPr algn="ctr"/>
            <a:r>
              <a:rPr lang="en-US" sz="3500" dirty="0">
                <a:latin typeface="Times New Roman" panose="02020603050405020304" pitchFamily="18" charset="0"/>
                <a:cs typeface="Vrinda" panose="020B0502040204020203" pitchFamily="34" charset="0"/>
              </a:rPr>
              <a:t>Department of Physics</a:t>
            </a:r>
            <a:endParaRPr lang="en-GB" sz="3500" dirty="0"/>
          </a:p>
        </p:txBody>
      </p:sp>
    </p:spTree>
    <p:extLst>
      <p:ext uri="{BB962C8B-B14F-4D97-AF65-F5344CB8AC3E}">
        <p14:creationId xmlns:p14="http://schemas.microsoft.com/office/powerpoint/2010/main" val="280254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10</a:t>
            </a:fld>
            <a:endParaRPr lang="en-GB"/>
          </a:p>
        </p:txBody>
      </p:sp>
      <p:sp>
        <p:nvSpPr>
          <p:cNvPr id="3" name="Rectangle 2">
            <a:extLst>
              <a:ext uri="{FF2B5EF4-FFF2-40B4-BE49-F238E27FC236}">
                <a16:creationId xmlns:a16="http://schemas.microsoft.com/office/drawing/2014/main" id="{A6D3E0AE-ACFE-4E42-AA45-DD5DFFD7C5BC}"/>
              </a:ext>
            </a:extLst>
          </p:cNvPr>
          <p:cNvSpPr/>
          <p:nvPr/>
        </p:nvSpPr>
        <p:spPr>
          <a:xfrm>
            <a:off x="1722459" y="1536174"/>
            <a:ext cx="8747082" cy="3785652"/>
          </a:xfrm>
          <a:prstGeom prst="rect">
            <a:avLst/>
          </a:prstGeom>
        </p:spPr>
        <p:txBody>
          <a:bodyPr wrap="square">
            <a:spAutoFit/>
          </a:bodyPr>
          <a:lstStyle/>
          <a:p>
            <a:pPr algn="ctr"/>
            <a:r>
              <a:rPr lang="en-US" sz="6000" b="1" dirty="0">
                <a:latin typeface="+mj-lt"/>
                <a:cs typeface="Times New Roman" panose="02020603050405020304" pitchFamily="18" charset="0"/>
              </a:rPr>
              <a:t>Today, about one-third of all procedures used in modern hospitals involve radiation or radioactivity.</a:t>
            </a:r>
            <a:r>
              <a:rPr lang="en-US" sz="6000" dirty="0">
                <a:latin typeface="+mj-lt"/>
                <a:cs typeface="Times New Roman" panose="02020603050405020304" pitchFamily="18" charset="0"/>
              </a:rPr>
              <a:t> </a:t>
            </a:r>
            <a:endParaRPr lang="en-GB" sz="6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AAC104AC-8685-482C-841F-9D807F81C5F1}"/>
              </a:ext>
            </a:extLst>
          </p:cNvPr>
          <p:cNvSpPr/>
          <p:nvPr/>
        </p:nvSpPr>
        <p:spPr>
          <a:xfrm>
            <a:off x="588789" y="6205890"/>
            <a:ext cx="2901756"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American Nuclear Society</a:t>
            </a:r>
            <a:endParaRPr lang="en-GB" sz="2000" dirty="0"/>
          </a:p>
        </p:txBody>
      </p:sp>
    </p:spTree>
    <p:extLst>
      <p:ext uri="{BB962C8B-B14F-4D97-AF65-F5344CB8AC3E}">
        <p14:creationId xmlns:p14="http://schemas.microsoft.com/office/powerpoint/2010/main" val="164366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E7990-BACD-4E4B-9D43-984425524EE8}"/>
              </a:ext>
            </a:extLst>
          </p:cNvPr>
          <p:cNvPicPr>
            <a:picLocks noChangeAspect="1"/>
          </p:cNvPicPr>
          <p:nvPr/>
        </p:nvPicPr>
        <p:blipFill>
          <a:blip r:embed="rId2"/>
          <a:stretch>
            <a:fillRect/>
          </a:stretch>
        </p:blipFill>
        <p:spPr>
          <a:xfrm>
            <a:off x="4453390" y="251628"/>
            <a:ext cx="6417810" cy="6354372"/>
          </a:xfrm>
          <a:prstGeom prst="rect">
            <a:avLst/>
          </a:prstGeom>
        </p:spPr>
      </p:pic>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11</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588789" y="721961"/>
            <a:ext cx="3175363" cy="2169825"/>
          </a:xfrm>
          <a:prstGeom prst="rect">
            <a:avLst/>
          </a:prstGeom>
        </p:spPr>
        <p:txBody>
          <a:bodyPr wrap="square">
            <a:spAutoFit/>
          </a:bodyPr>
          <a:lstStyle/>
          <a:p>
            <a:r>
              <a:rPr lang="en-US" sz="4500" dirty="0"/>
              <a:t>Comparison of nuclear reactor</a:t>
            </a:r>
            <a:endParaRPr lang="en-GB" sz="4500" dirty="0"/>
          </a:p>
        </p:txBody>
      </p:sp>
      <p:sp>
        <p:nvSpPr>
          <p:cNvPr id="7" name="Rectangle 6">
            <a:extLst>
              <a:ext uri="{FF2B5EF4-FFF2-40B4-BE49-F238E27FC236}">
                <a16:creationId xmlns:a16="http://schemas.microsoft.com/office/drawing/2014/main" id="{634B6A74-7E69-4901-93BD-CB20298825CB}"/>
              </a:ext>
            </a:extLst>
          </p:cNvPr>
          <p:cNvSpPr/>
          <p:nvPr/>
        </p:nvSpPr>
        <p:spPr>
          <a:xfrm>
            <a:off x="588789" y="6205890"/>
            <a:ext cx="2901756"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American Nuclear Society</a:t>
            </a:r>
            <a:endParaRPr lang="en-GB" sz="2000" dirty="0"/>
          </a:p>
        </p:txBody>
      </p:sp>
    </p:spTree>
    <p:extLst>
      <p:ext uri="{BB962C8B-B14F-4D97-AF65-F5344CB8AC3E}">
        <p14:creationId xmlns:p14="http://schemas.microsoft.com/office/powerpoint/2010/main" val="72578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12</a:t>
            </a:fld>
            <a:endParaRPr lang="en-GB"/>
          </a:p>
        </p:txBody>
      </p:sp>
      <p:pic>
        <p:nvPicPr>
          <p:cNvPr id="3" name="Picture 2">
            <a:extLst>
              <a:ext uri="{FF2B5EF4-FFF2-40B4-BE49-F238E27FC236}">
                <a16:creationId xmlns:a16="http://schemas.microsoft.com/office/drawing/2014/main" id="{22B10397-B09B-4BDA-A58E-B31D3A8700D3}"/>
              </a:ext>
            </a:extLst>
          </p:cNvPr>
          <p:cNvPicPr>
            <a:picLocks noChangeAspect="1"/>
          </p:cNvPicPr>
          <p:nvPr/>
        </p:nvPicPr>
        <p:blipFill>
          <a:blip r:embed="rId2"/>
          <a:stretch>
            <a:fillRect/>
          </a:stretch>
        </p:blipFill>
        <p:spPr>
          <a:xfrm>
            <a:off x="188232" y="1122734"/>
            <a:ext cx="11815536" cy="4612532"/>
          </a:xfrm>
          <a:prstGeom prst="rect">
            <a:avLst/>
          </a:prstGeom>
        </p:spPr>
      </p:pic>
      <p:sp>
        <p:nvSpPr>
          <p:cNvPr id="2" name="Rectangle 1">
            <a:extLst>
              <a:ext uri="{FF2B5EF4-FFF2-40B4-BE49-F238E27FC236}">
                <a16:creationId xmlns:a16="http://schemas.microsoft.com/office/drawing/2014/main" id="{7E19F247-EBC9-4F69-8E5B-BF14A9953F3B}"/>
              </a:ext>
            </a:extLst>
          </p:cNvPr>
          <p:cNvSpPr/>
          <p:nvPr/>
        </p:nvSpPr>
        <p:spPr>
          <a:xfrm>
            <a:off x="588789" y="6205890"/>
            <a:ext cx="2901756"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American Nuclear Society</a:t>
            </a:r>
            <a:endParaRPr lang="en-GB" sz="2000" dirty="0"/>
          </a:p>
        </p:txBody>
      </p:sp>
    </p:spTree>
    <p:extLst>
      <p:ext uri="{BB962C8B-B14F-4D97-AF65-F5344CB8AC3E}">
        <p14:creationId xmlns:p14="http://schemas.microsoft.com/office/powerpoint/2010/main" val="171461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13</a:t>
            </a:fld>
            <a:endParaRPr lang="en-GB"/>
          </a:p>
        </p:txBody>
      </p:sp>
      <p:pic>
        <p:nvPicPr>
          <p:cNvPr id="3" name="Picture 2">
            <a:extLst>
              <a:ext uri="{FF2B5EF4-FFF2-40B4-BE49-F238E27FC236}">
                <a16:creationId xmlns:a16="http://schemas.microsoft.com/office/drawing/2014/main" id="{9C8EA732-4BB7-46D4-817A-9D1BDF7E18C6}"/>
              </a:ext>
            </a:extLst>
          </p:cNvPr>
          <p:cNvPicPr>
            <a:picLocks noChangeAspect="1"/>
          </p:cNvPicPr>
          <p:nvPr/>
        </p:nvPicPr>
        <p:blipFill>
          <a:blip r:embed="rId2"/>
          <a:stretch>
            <a:fillRect/>
          </a:stretch>
        </p:blipFill>
        <p:spPr>
          <a:xfrm>
            <a:off x="3350501" y="861677"/>
            <a:ext cx="8090383" cy="5134646"/>
          </a:xfrm>
          <a:prstGeom prst="rect">
            <a:avLst/>
          </a:prstGeom>
        </p:spPr>
      </p:pic>
      <p:sp>
        <p:nvSpPr>
          <p:cNvPr id="5" name="Rectangle 4">
            <a:extLst>
              <a:ext uri="{FF2B5EF4-FFF2-40B4-BE49-F238E27FC236}">
                <a16:creationId xmlns:a16="http://schemas.microsoft.com/office/drawing/2014/main" id="{076E4BBA-6BDC-428F-9BB2-160D2883B631}"/>
              </a:ext>
            </a:extLst>
          </p:cNvPr>
          <p:cNvSpPr/>
          <p:nvPr/>
        </p:nvSpPr>
        <p:spPr>
          <a:xfrm>
            <a:off x="588789" y="6205890"/>
            <a:ext cx="2901756"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American Nuclear Society</a:t>
            </a:r>
            <a:endParaRPr lang="en-GB" sz="2000" dirty="0"/>
          </a:p>
        </p:txBody>
      </p:sp>
      <p:sp>
        <p:nvSpPr>
          <p:cNvPr id="2" name="Rectangle 1">
            <a:extLst>
              <a:ext uri="{FF2B5EF4-FFF2-40B4-BE49-F238E27FC236}">
                <a16:creationId xmlns:a16="http://schemas.microsoft.com/office/drawing/2014/main" id="{58D62EEF-C155-4DB6-887F-9C423AC7579C}"/>
              </a:ext>
            </a:extLst>
          </p:cNvPr>
          <p:cNvSpPr/>
          <p:nvPr/>
        </p:nvSpPr>
        <p:spPr>
          <a:xfrm>
            <a:off x="521085" y="411657"/>
            <a:ext cx="2901755" cy="1631216"/>
          </a:xfrm>
          <a:prstGeom prst="rect">
            <a:avLst/>
          </a:prstGeom>
        </p:spPr>
        <p:txBody>
          <a:bodyPr wrap="square">
            <a:spAutoFit/>
          </a:bodyPr>
          <a:lstStyle/>
          <a:p>
            <a:r>
              <a:rPr lang="en-US" sz="5000" dirty="0"/>
              <a:t>Research</a:t>
            </a:r>
          </a:p>
          <a:p>
            <a:r>
              <a:rPr lang="en-US" sz="5000" dirty="0"/>
              <a:t>scope</a:t>
            </a:r>
            <a:endParaRPr lang="en-GB" sz="5000" dirty="0"/>
          </a:p>
        </p:txBody>
      </p:sp>
    </p:spTree>
    <p:extLst>
      <p:ext uri="{BB962C8B-B14F-4D97-AF65-F5344CB8AC3E}">
        <p14:creationId xmlns:p14="http://schemas.microsoft.com/office/powerpoint/2010/main" val="321822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14</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521085" y="411657"/>
            <a:ext cx="11149829" cy="861774"/>
          </a:xfrm>
          <a:prstGeom prst="rect">
            <a:avLst/>
          </a:prstGeom>
        </p:spPr>
        <p:txBody>
          <a:bodyPr wrap="square">
            <a:spAutoFit/>
          </a:bodyPr>
          <a:lstStyle/>
          <a:p>
            <a:r>
              <a:rPr lang="en-US" sz="5000" dirty="0"/>
              <a:t>Research scope</a:t>
            </a:r>
            <a:endParaRPr lang="en-GB" sz="5000" dirty="0"/>
          </a:p>
        </p:txBody>
      </p:sp>
      <p:sp>
        <p:nvSpPr>
          <p:cNvPr id="3" name="Rectangle 2">
            <a:extLst>
              <a:ext uri="{FF2B5EF4-FFF2-40B4-BE49-F238E27FC236}">
                <a16:creationId xmlns:a16="http://schemas.microsoft.com/office/drawing/2014/main" id="{FC0B72E1-90A4-436C-BBD0-1781B34CDF0C}"/>
              </a:ext>
            </a:extLst>
          </p:cNvPr>
          <p:cNvSpPr/>
          <p:nvPr/>
        </p:nvSpPr>
        <p:spPr>
          <a:xfrm>
            <a:off x="1944915" y="1768176"/>
            <a:ext cx="8853713" cy="4093428"/>
          </a:xfrm>
          <a:prstGeom prst="rect">
            <a:avLst/>
          </a:prstGeom>
        </p:spPr>
        <p:txBody>
          <a:bodyPr wrap="square">
            <a:spAutoFit/>
          </a:bodyPr>
          <a:lstStyle/>
          <a:p>
            <a:pPr marL="457200" indent="-457200">
              <a:buFont typeface="Wingdings" panose="05000000000000000000" pitchFamily="2" charset="2"/>
              <a:buChar char="q"/>
            </a:pPr>
            <a:r>
              <a:rPr lang="en-US" sz="4000" dirty="0">
                <a:latin typeface="Times New Roman" panose="02020603050405020304" pitchFamily="18" charset="0"/>
                <a:ea typeface="Calibri" panose="020F0502020204030204" pitchFamily="34" charset="0"/>
                <a:cs typeface="Vrinda" panose="020B0502040204020203" pitchFamily="34" charset="0"/>
              </a:rPr>
              <a:t> designing new reactors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latin typeface="Times New Roman" panose="02020603050405020304" pitchFamily="18" charset="0"/>
                <a:ea typeface="Calibri" panose="020F0502020204030204" pitchFamily="34" charset="0"/>
                <a:cs typeface="Vrinda" panose="020B0502040204020203" pitchFamily="34" charset="0"/>
              </a:rPr>
              <a:t> adding new safety features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latin typeface="Times New Roman" panose="02020603050405020304" pitchFamily="18" charset="0"/>
                <a:ea typeface="Calibri" panose="020F0502020204030204" pitchFamily="34" charset="0"/>
                <a:cs typeface="Vrinda" panose="020B0502040204020203" pitchFamily="34" charset="0"/>
              </a:rPr>
              <a:t> radiation induced damage in materials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latin typeface="Times New Roman" panose="02020603050405020304" pitchFamily="18" charset="0"/>
                <a:ea typeface="Calibri" panose="020F0502020204030204" pitchFamily="34" charset="0"/>
                <a:cs typeface="Vrinda" panose="020B0502040204020203" pitchFamily="34" charset="0"/>
              </a:rPr>
              <a:t> designing fuel elements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latin typeface="Times New Roman" panose="02020603050405020304" pitchFamily="18" charset="0"/>
                <a:ea typeface="Calibri" panose="020F0502020204030204" pitchFamily="34" charset="0"/>
                <a:cs typeface="Vrinda" panose="020B0502040204020203" pitchFamily="34" charset="0"/>
              </a:rPr>
              <a:t> radioactive waste management</a:t>
            </a:r>
            <a:endParaRPr lang="en-GB" sz="4000" dirty="0"/>
          </a:p>
        </p:txBody>
      </p:sp>
    </p:spTree>
    <p:extLst>
      <p:ext uri="{BB962C8B-B14F-4D97-AF65-F5344CB8AC3E}">
        <p14:creationId xmlns:p14="http://schemas.microsoft.com/office/powerpoint/2010/main" val="92501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15</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521085" y="411657"/>
            <a:ext cx="11149829" cy="861774"/>
          </a:xfrm>
          <a:prstGeom prst="rect">
            <a:avLst/>
          </a:prstGeom>
        </p:spPr>
        <p:txBody>
          <a:bodyPr wrap="square">
            <a:spAutoFit/>
          </a:bodyPr>
          <a:lstStyle/>
          <a:p>
            <a:r>
              <a:rPr lang="en-US" sz="5000" dirty="0"/>
              <a:t>Research scope</a:t>
            </a:r>
            <a:endParaRPr lang="en-GB" sz="5000" dirty="0"/>
          </a:p>
        </p:txBody>
      </p:sp>
      <p:sp>
        <p:nvSpPr>
          <p:cNvPr id="3" name="Rectangle 2">
            <a:extLst>
              <a:ext uri="{FF2B5EF4-FFF2-40B4-BE49-F238E27FC236}">
                <a16:creationId xmlns:a16="http://schemas.microsoft.com/office/drawing/2014/main" id="{FC0B72E1-90A4-436C-BBD0-1781B34CDF0C}"/>
              </a:ext>
            </a:extLst>
          </p:cNvPr>
          <p:cNvSpPr/>
          <p:nvPr/>
        </p:nvSpPr>
        <p:spPr>
          <a:xfrm>
            <a:off x="1944915" y="1768176"/>
            <a:ext cx="8853713" cy="4093428"/>
          </a:xfrm>
          <a:prstGeom prst="rect">
            <a:avLst/>
          </a:prstGeom>
        </p:spPr>
        <p:txBody>
          <a:bodyPr wrap="square">
            <a:spAutoFit/>
          </a:bodyPr>
          <a:lstStyle/>
          <a:p>
            <a:pPr marL="457200" indent="-457200">
              <a:buFont typeface="Wingdings" panose="05000000000000000000" pitchFamily="2" charset="2"/>
              <a:buChar char="q"/>
            </a:pPr>
            <a:r>
              <a:rPr lang="en-US" sz="4000" dirty="0">
                <a:solidFill>
                  <a:schemeClr val="bg1">
                    <a:lumMod val="65000"/>
                  </a:schemeClr>
                </a:solidFill>
                <a:latin typeface="Times New Roman" panose="02020603050405020304" pitchFamily="18" charset="0"/>
                <a:ea typeface="Calibri" panose="020F0502020204030204" pitchFamily="34" charset="0"/>
                <a:cs typeface="Vrinda" panose="020B0502040204020203" pitchFamily="34" charset="0"/>
              </a:rPr>
              <a:t> designing new reactors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solidFill>
                  <a:schemeClr val="bg1">
                    <a:lumMod val="65000"/>
                  </a:schemeClr>
                </a:solidFill>
                <a:latin typeface="Times New Roman" panose="02020603050405020304" pitchFamily="18" charset="0"/>
                <a:ea typeface="Calibri" panose="020F0502020204030204" pitchFamily="34" charset="0"/>
                <a:cs typeface="Vrinda" panose="020B0502040204020203" pitchFamily="34" charset="0"/>
              </a:rPr>
              <a:t> adding new safety features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solidFill>
                  <a:srgbClr val="C00000"/>
                </a:solidFill>
                <a:latin typeface="Times New Roman" panose="02020603050405020304" pitchFamily="18" charset="0"/>
                <a:ea typeface="Calibri" panose="020F0502020204030204" pitchFamily="34" charset="0"/>
                <a:cs typeface="Vrinda" panose="020B0502040204020203" pitchFamily="34" charset="0"/>
              </a:rPr>
              <a:t> radiation induced damage in materials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solidFill>
                  <a:schemeClr val="bg1">
                    <a:lumMod val="65000"/>
                  </a:schemeClr>
                </a:solidFill>
                <a:latin typeface="Times New Roman" panose="02020603050405020304" pitchFamily="18" charset="0"/>
                <a:ea typeface="Calibri" panose="020F0502020204030204" pitchFamily="34" charset="0"/>
                <a:cs typeface="Vrinda" panose="020B0502040204020203" pitchFamily="34" charset="0"/>
              </a:rPr>
              <a:t> designing fuel elements</a:t>
            </a:r>
          </a:p>
          <a:p>
            <a:endParaRPr lang="en-US" sz="1500" dirty="0">
              <a:latin typeface="Times New Roman" panose="02020603050405020304" pitchFamily="18" charset="0"/>
              <a:ea typeface="Calibri" panose="020F0502020204030204" pitchFamily="34" charset="0"/>
              <a:cs typeface="Vrinda" panose="020B0502040204020203" pitchFamily="34" charset="0"/>
            </a:endParaRPr>
          </a:p>
          <a:p>
            <a:pPr marL="457200" indent="-457200">
              <a:buFont typeface="Wingdings" panose="05000000000000000000" pitchFamily="2" charset="2"/>
              <a:buChar char="q"/>
            </a:pPr>
            <a:r>
              <a:rPr lang="en-US" sz="4000" dirty="0">
                <a:solidFill>
                  <a:schemeClr val="bg1">
                    <a:lumMod val="65000"/>
                  </a:schemeClr>
                </a:solidFill>
                <a:latin typeface="Times New Roman" panose="02020603050405020304" pitchFamily="18" charset="0"/>
                <a:ea typeface="Calibri" panose="020F0502020204030204" pitchFamily="34" charset="0"/>
                <a:cs typeface="Vrinda" panose="020B0502040204020203" pitchFamily="34" charset="0"/>
              </a:rPr>
              <a:t> radioactive waste management</a:t>
            </a:r>
            <a:endParaRPr lang="en-GB" sz="4000" dirty="0">
              <a:solidFill>
                <a:schemeClr val="bg1">
                  <a:lumMod val="65000"/>
                </a:schemeClr>
              </a:solidFill>
            </a:endParaRPr>
          </a:p>
        </p:txBody>
      </p:sp>
    </p:spTree>
    <p:extLst>
      <p:ext uri="{BB962C8B-B14F-4D97-AF65-F5344CB8AC3E}">
        <p14:creationId xmlns:p14="http://schemas.microsoft.com/office/powerpoint/2010/main" val="76495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16</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60000" y="252000"/>
            <a:ext cx="9654858" cy="1569660"/>
          </a:xfrm>
          <a:prstGeom prst="rect">
            <a:avLst/>
          </a:prstGeom>
        </p:spPr>
        <p:txBody>
          <a:bodyPr wrap="square">
            <a:spAutoFit/>
          </a:bodyPr>
          <a:lstStyle/>
          <a:p>
            <a:r>
              <a:rPr lang="en-US" sz="3200" dirty="0"/>
              <a:t>Radiation-induced precipitates on {001} habit planes observed next to a grain boundary in V–4Cr–4Ti following neutron irradiation</a:t>
            </a:r>
            <a:endParaRPr lang="en-GB" sz="3200" dirty="0"/>
          </a:p>
        </p:txBody>
      </p:sp>
      <p:pic>
        <p:nvPicPr>
          <p:cNvPr id="3" name="Picture 2">
            <a:extLst>
              <a:ext uri="{FF2B5EF4-FFF2-40B4-BE49-F238E27FC236}">
                <a16:creationId xmlns:a16="http://schemas.microsoft.com/office/drawing/2014/main" id="{DD641061-54C5-456B-8818-C23BF77B2BB7}"/>
              </a:ext>
            </a:extLst>
          </p:cNvPr>
          <p:cNvPicPr>
            <a:picLocks noChangeAspect="1"/>
          </p:cNvPicPr>
          <p:nvPr/>
        </p:nvPicPr>
        <p:blipFill>
          <a:blip r:embed="rId2"/>
          <a:stretch>
            <a:fillRect/>
          </a:stretch>
        </p:blipFill>
        <p:spPr>
          <a:xfrm>
            <a:off x="3010354" y="1917305"/>
            <a:ext cx="8058150" cy="4343400"/>
          </a:xfrm>
          <a:prstGeom prst="rect">
            <a:avLst/>
          </a:prstGeom>
        </p:spPr>
      </p:pic>
      <p:sp>
        <p:nvSpPr>
          <p:cNvPr id="5" name="Rectangle 4">
            <a:extLst>
              <a:ext uri="{FF2B5EF4-FFF2-40B4-BE49-F238E27FC236}">
                <a16:creationId xmlns:a16="http://schemas.microsoft.com/office/drawing/2014/main" id="{D92077CB-D04D-484F-BDA4-E1F17435996D}"/>
              </a:ext>
            </a:extLst>
          </p:cNvPr>
          <p:cNvSpPr/>
          <p:nvPr/>
        </p:nvSpPr>
        <p:spPr>
          <a:xfrm>
            <a:off x="534171" y="6356350"/>
            <a:ext cx="7518400" cy="400110"/>
          </a:xfrm>
          <a:prstGeom prst="rect">
            <a:avLst/>
          </a:prstGeom>
        </p:spPr>
        <p:txBody>
          <a:bodyPr wrap="square">
            <a:spAutoFit/>
          </a:bodyPr>
          <a:lstStyle/>
          <a:p>
            <a:r>
              <a:rPr lang="en-GB" sz="2000" dirty="0"/>
              <a:t>Rice et at., </a:t>
            </a:r>
            <a:r>
              <a:rPr lang="en-GB" sz="2000" b="1" dirty="0" err="1"/>
              <a:t>Nucl</a:t>
            </a:r>
            <a:r>
              <a:rPr lang="en-GB" sz="2000" b="1" dirty="0"/>
              <a:t>. Mater. </a:t>
            </a:r>
            <a:r>
              <a:rPr lang="en-GB" sz="2000" dirty="0"/>
              <a:t>258–263, 1414–1419 (1998).</a:t>
            </a:r>
          </a:p>
        </p:txBody>
      </p:sp>
    </p:spTree>
    <p:extLst>
      <p:ext uri="{BB962C8B-B14F-4D97-AF65-F5344CB8AC3E}">
        <p14:creationId xmlns:p14="http://schemas.microsoft.com/office/powerpoint/2010/main" val="377910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17</a:t>
            </a:fld>
            <a:endParaRPr lang="en-GB"/>
          </a:p>
        </p:txBody>
      </p:sp>
      <p:pic>
        <p:nvPicPr>
          <p:cNvPr id="3" name="Picture 2">
            <a:extLst>
              <a:ext uri="{FF2B5EF4-FFF2-40B4-BE49-F238E27FC236}">
                <a16:creationId xmlns:a16="http://schemas.microsoft.com/office/drawing/2014/main" id="{8CFA1247-02FD-459F-902A-DE98BED88FB4}"/>
              </a:ext>
            </a:extLst>
          </p:cNvPr>
          <p:cNvPicPr>
            <a:picLocks noChangeAspect="1"/>
          </p:cNvPicPr>
          <p:nvPr/>
        </p:nvPicPr>
        <p:blipFill>
          <a:blip r:embed="rId2"/>
          <a:stretch>
            <a:fillRect/>
          </a:stretch>
        </p:blipFill>
        <p:spPr>
          <a:xfrm>
            <a:off x="5029199" y="639295"/>
            <a:ext cx="6858000" cy="5200650"/>
          </a:xfrm>
          <a:prstGeom prst="rect">
            <a:avLst/>
          </a:prstGeom>
        </p:spPr>
      </p:pic>
      <p:sp>
        <p:nvSpPr>
          <p:cNvPr id="5" name="Rectangle 4">
            <a:extLst>
              <a:ext uri="{FF2B5EF4-FFF2-40B4-BE49-F238E27FC236}">
                <a16:creationId xmlns:a16="http://schemas.microsoft.com/office/drawing/2014/main" id="{E617B3D2-EB20-4978-A6C9-BC2AB8384A2E}"/>
              </a:ext>
            </a:extLst>
          </p:cNvPr>
          <p:cNvSpPr/>
          <p:nvPr/>
        </p:nvSpPr>
        <p:spPr>
          <a:xfrm>
            <a:off x="304801" y="1846931"/>
            <a:ext cx="4180113" cy="2785378"/>
          </a:xfrm>
          <a:prstGeom prst="rect">
            <a:avLst/>
          </a:prstGeom>
        </p:spPr>
        <p:txBody>
          <a:bodyPr wrap="square">
            <a:spAutoFit/>
          </a:bodyPr>
          <a:lstStyle/>
          <a:p>
            <a:r>
              <a:rPr lang="en-GB" sz="3500" dirty="0"/>
              <a:t>High-resolution TEM image of single crystal 6H–</a:t>
            </a:r>
            <a:r>
              <a:rPr lang="en-GB" sz="3500" dirty="0" err="1"/>
              <a:t>SiC</a:t>
            </a:r>
            <a:r>
              <a:rPr lang="en-GB" sz="3500" dirty="0"/>
              <a:t> following 0.56MeV Si ion irradiation</a:t>
            </a:r>
          </a:p>
        </p:txBody>
      </p:sp>
      <p:sp>
        <p:nvSpPr>
          <p:cNvPr id="6" name="Rectangle 5">
            <a:extLst>
              <a:ext uri="{FF2B5EF4-FFF2-40B4-BE49-F238E27FC236}">
                <a16:creationId xmlns:a16="http://schemas.microsoft.com/office/drawing/2014/main" id="{7E80857F-3AB4-4D34-B8AD-B702D6F7713A}"/>
              </a:ext>
            </a:extLst>
          </p:cNvPr>
          <p:cNvSpPr/>
          <p:nvPr/>
        </p:nvSpPr>
        <p:spPr>
          <a:xfrm>
            <a:off x="838200" y="6218705"/>
            <a:ext cx="6858000" cy="400110"/>
          </a:xfrm>
          <a:prstGeom prst="rect">
            <a:avLst/>
          </a:prstGeom>
        </p:spPr>
        <p:txBody>
          <a:bodyPr wrap="square">
            <a:spAutoFit/>
          </a:bodyPr>
          <a:lstStyle/>
          <a:p>
            <a:r>
              <a:rPr lang="en-GB" sz="2000" dirty="0"/>
              <a:t>Snead </a:t>
            </a:r>
            <a:r>
              <a:rPr lang="en-GB" sz="2000" i="1" dirty="0"/>
              <a:t>et al.</a:t>
            </a:r>
            <a:r>
              <a:rPr lang="en-GB" sz="2000" dirty="0"/>
              <a:t>, </a:t>
            </a:r>
            <a:r>
              <a:rPr lang="en-GB" sz="2000" b="1" dirty="0"/>
              <a:t>J.</a:t>
            </a:r>
            <a:r>
              <a:rPr lang="en-GB" sz="2000" dirty="0"/>
              <a:t> </a:t>
            </a:r>
            <a:r>
              <a:rPr lang="en-GB" sz="2000" b="1" dirty="0" err="1"/>
              <a:t>Nucl</a:t>
            </a:r>
            <a:r>
              <a:rPr lang="en-GB" sz="2000" b="1" dirty="0"/>
              <a:t>. </a:t>
            </a:r>
            <a:r>
              <a:rPr lang="en-GB" sz="2000" b="1" dirty="0" err="1"/>
              <a:t>Instrum</a:t>
            </a:r>
            <a:r>
              <a:rPr lang="en-GB" sz="2000" b="1" dirty="0"/>
              <a:t>. Methods B</a:t>
            </a:r>
            <a:r>
              <a:rPr lang="en-GB" sz="2000" dirty="0"/>
              <a:t>, 141, 123–132 (1998).</a:t>
            </a:r>
          </a:p>
        </p:txBody>
      </p:sp>
    </p:spTree>
    <p:extLst>
      <p:ext uri="{BB962C8B-B14F-4D97-AF65-F5344CB8AC3E}">
        <p14:creationId xmlns:p14="http://schemas.microsoft.com/office/powerpoint/2010/main" val="42404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18</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784830"/>
          </a:xfrm>
          <a:prstGeom prst="rect">
            <a:avLst/>
          </a:prstGeom>
        </p:spPr>
        <p:txBody>
          <a:bodyPr wrap="square">
            <a:spAutoFit/>
          </a:bodyPr>
          <a:lstStyle/>
          <a:p>
            <a:r>
              <a:rPr lang="en-US" sz="4500" dirty="0"/>
              <a:t>Shielding radioactive materials</a:t>
            </a:r>
            <a:endParaRPr lang="en-GB" sz="4500" dirty="0"/>
          </a:p>
        </p:txBody>
      </p:sp>
      <p:pic>
        <p:nvPicPr>
          <p:cNvPr id="5" name="Picture 4" descr="A close up of a box&#10;&#10;Description automatically generated">
            <a:extLst>
              <a:ext uri="{FF2B5EF4-FFF2-40B4-BE49-F238E27FC236}">
                <a16:creationId xmlns:a16="http://schemas.microsoft.com/office/drawing/2014/main" id="{090455D4-B136-4966-80DA-009D8496D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058" y="1275597"/>
            <a:ext cx="4006742" cy="4841985"/>
          </a:xfrm>
          <a:prstGeom prst="rect">
            <a:avLst/>
          </a:prstGeom>
        </p:spPr>
      </p:pic>
      <p:pic>
        <p:nvPicPr>
          <p:cNvPr id="7" name="Picture 6" descr="A picture containing sky, indoor, wall, sitting&#10;&#10;Description automatically generated">
            <a:extLst>
              <a:ext uri="{FF2B5EF4-FFF2-40B4-BE49-F238E27FC236}">
                <a16:creationId xmlns:a16="http://schemas.microsoft.com/office/drawing/2014/main" id="{DC4812F8-BFD0-48D2-A514-A0661E8F08B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5683" y="1433636"/>
            <a:ext cx="4959230" cy="4525908"/>
          </a:xfrm>
          <a:prstGeom prst="rect">
            <a:avLst/>
          </a:prstGeom>
        </p:spPr>
      </p:pic>
    </p:spTree>
    <p:extLst>
      <p:ext uri="{BB962C8B-B14F-4D97-AF65-F5344CB8AC3E}">
        <p14:creationId xmlns:p14="http://schemas.microsoft.com/office/powerpoint/2010/main" val="138134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19</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784830"/>
          </a:xfrm>
          <a:prstGeom prst="rect">
            <a:avLst/>
          </a:prstGeom>
        </p:spPr>
        <p:txBody>
          <a:bodyPr wrap="square">
            <a:spAutoFit/>
          </a:bodyPr>
          <a:lstStyle/>
          <a:p>
            <a:r>
              <a:rPr lang="en-US" sz="4500" dirty="0"/>
              <a:t>Nu</a:t>
            </a:r>
            <a:r>
              <a:rPr lang="en-GB" sz="4500" dirty="0"/>
              <a:t>clear shielding material</a:t>
            </a:r>
          </a:p>
        </p:txBody>
      </p:sp>
      <p:sp>
        <p:nvSpPr>
          <p:cNvPr id="3" name="Rectangle 2">
            <a:extLst>
              <a:ext uri="{FF2B5EF4-FFF2-40B4-BE49-F238E27FC236}">
                <a16:creationId xmlns:a16="http://schemas.microsoft.com/office/drawing/2014/main" id="{6CD57E3F-944F-498A-A56A-7F881AD7FE0A}"/>
              </a:ext>
            </a:extLst>
          </p:cNvPr>
          <p:cNvSpPr/>
          <p:nvPr/>
        </p:nvSpPr>
        <p:spPr>
          <a:xfrm>
            <a:off x="1669143" y="1428990"/>
            <a:ext cx="9419771" cy="2169825"/>
          </a:xfrm>
          <a:prstGeom prst="rect">
            <a:avLst/>
          </a:prstGeom>
        </p:spPr>
        <p:txBody>
          <a:bodyPr wrap="square">
            <a:spAutoFit/>
          </a:bodyPr>
          <a:lstStyle/>
          <a:p>
            <a:r>
              <a:rPr lang="en-US" sz="4500" dirty="0">
                <a:latin typeface="Times New Roman" panose="02020603050405020304" pitchFamily="18" charset="0"/>
                <a:ea typeface="Calibri" panose="020F0502020204030204" pitchFamily="34" charset="0"/>
                <a:cs typeface="Vrinda" panose="020B0502040204020203" pitchFamily="34" charset="0"/>
              </a:rPr>
              <a:t>Lead (Pb) is widely used as an effective shielding material because of its high density, abundance and low cost.</a:t>
            </a:r>
          </a:p>
        </p:txBody>
      </p:sp>
      <p:sp>
        <p:nvSpPr>
          <p:cNvPr id="5" name="Rectangle 4">
            <a:extLst>
              <a:ext uri="{FF2B5EF4-FFF2-40B4-BE49-F238E27FC236}">
                <a16:creationId xmlns:a16="http://schemas.microsoft.com/office/drawing/2014/main" id="{587B2BC9-B74D-40E7-8DDA-B9E759357036}"/>
              </a:ext>
            </a:extLst>
          </p:cNvPr>
          <p:cNvSpPr/>
          <p:nvPr/>
        </p:nvSpPr>
        <p:spPr>
          <a:xfrm>
            <a:off x="1669143" y="3990976"/>
            <a:ext cx="9840685" cy="2169825"/>
          </a:xfrm>
          <a:prstGeom prst="rect">
            <a:avLst/>
          </a:prstGeom>
        </p:spPr>
        <p:txBody>
          <a:bodyPr wrap="square">
            <a:spAutoFit/>
          </a:bodyPr>
          <a:lstStyle/>
          <a:p>
            <a:r>
              <a:rPr lang="en-US" sz="4500" dirty="0">
                <a:latin typeface="Times New Roman" panose="02020603050405020304" pitchFamily="18" charset="0"/>
                <a:ea typeface="Calibri" panose="020F0502020204030204" pitchFamily="34" charset="0"/>
                <a:cs typeface="Vrinda" panose="020B0502040204020203" pitchFamily="34" charset="0"/>
              </a:rPr>
              <a:t>However, none chemical stability, toxicity, weak mechanical strength and heavy weight of Pb make it less reliable.</a:t>
            </a:r>
            <a:endParaRPr lang="en-GB" sz="4500" dirty="0"/>
          </a:p>
        </p:txBody>
      </p:sp>
    </p:spTree>
    <p:extLst>
      <p:ext uri="{BB962C8B-B14F-4D97-AF65-F5344CB8AC3E}">
        <p14:creationId xmlns:p14="http://schemas.microsoft.com/office/powerpoint/2010/main" val="40003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938719"/>
          </a:xfrm>
          <a:prstGeom prst="rect">
            <a:avLst/>
          </a:prstGeom>
        </p:spPr>
        <p:txBody>
          <a:bodyPr wrap="square">
            <a:spAutoFit/>
          </a:bodyPr>
          <a:lstStyle/>
          <a:p>
            <a:r>
              <a:rPr lang="en-US" sz="5500" dirty="0"/>
              <a:t>Outline</a:t>
            </a:r>
            <a:endParaRPr lang="en-GB" sz="5500" dirty="0"/>
          </a:p>
        </p:txBody>
      </p:sp>
      <p:sp>
        <p:nvSpPr>
          <p:cNvPr id="5" name="Rectangle 4">
            <a:extLst>
              <a:ext uri="{FF2B5EF4-FFF2-40B4-BE49-F238E27FC236}">
                <a16:creationId xmlns:a16="http://schemas.microsoft.com/office/drawing/2014/main" id="{64E6FC1A-EA1C-4787-8E0E-F18379D8BD11}"/>
              </a:ext>
            </a:extLst>
          </p:cNvPr>
          <p:cNvSpPr/>
          <p:nvPr/>
        </p:nvSpPr>
        <p:spPr>
          <a:xfrm>
            <a:off x="3265713" y="1329166"/>
            <a:ext cx="6716487" cy="4613571"/>
          </a:xfrm>
          <a:prstGeom prst="rect">
            <a:avLst/>
          </a:prstGeom>
        </p:spPr>
        <p:txBody>
          <a:bodyPr wrap="square">
            <a:spAutoFit/>
          </a:bodyPr>
          <a:lstStyle/>
          <a:p>
            <a:pPr marL="685800" indent="-685800">
              <a:lnSpc>
                <a:spcPct val="150000"/>
              </a:lnSpc>
              <a:buFont typeface="Wingdings" panose="05000000000000000000" pitchFamily="2" charset="2"/>
              <a:buChar char="v"/>
            </a:pPr>
            <a:r>
              <a:rPr lang="en-US" sz="4000" dirty="0"/>
              <a:t>Nuclear technology </a:t>
            </a:r>
          </a:p>
          <a:p>
            <a:pPr marL="685800" indent="-685800">
              <a:lnSpc>
                <a:spcPct val="150000"/>
              </a:lnSpc>
              <a:buFont typeface="Wingdings" panose="05000000000000000000" pitchFamily="2" charset="2"/>
              <a:buChar char="v"/>
            </a:pPr>
            <a:r>
              <a:rPr lang="en-US" sz="4000" dirty="0"/>
              <a:t>Research scope</a:t>
            </a:r>
          </a:p>
          <a:p>
            <a:pPr marL="685800" indent="-685800">
              <a:lnSpc>
                <a:spcPct val="150000"/>
              </a:lnSpc>
              <a:buFont typeface="Wingdings" panose="05000000000000000000" pitchFamily="2" charset="2"/>
              <a:buChar char="v"/>
            </a:pPr>
            <a:r>
              <a:rPr lang="en-US" sz="4000" dirty="0"/>
              <a:t>Our Proposal</a:t>
            </a:r>
          </a:p>
          <a:p>
            <a:pPr marL="685800" indent="-685800">
              <a:lnSpc>
                <a:spcPct val="150000"/>
              </a:lnSpc>
              <a:buFont typeface="Wingdings" panose="05000000000000000000" pitchFamily="2" charset="2"/>
              <a:buChar char="v"/>
            </a:pPr>
            <a:r>
              <a:rPr lang="en-US" sz="4000" dirty="0"/>
              <a:t>Advantage &amp; disadvantage</a:t>
            </a:r>
          </a:p>
          <a:p>
            <a:pPr marL="685800" indent="-685800">
              <a:lnSpc>
                <a:spcPct val="150000"/>
              </a:lnSpc>
              <a:buFont typeface="Wingdings" panose="05000000000000000000" pitchFamily="2" charset="2"/>
              <a:buChar char="v"/>
            </a:pPr>
            <a:r>
              <a:rPr lang="en-US" sz="4000" dirty="0"/>
              <a:t>Estimated cost</a:t>
            </a:r>
            <a:endParaRPr lang="en-GB" sz="4000" dirty="0"/>
          </a:p>
        </p:txBody>
      </p:sp>
    </p:spTree>
    <p:extLst>
      <p:ext uri="{BB962C8B-B14F-4D97-AF65-F5344CB8AC3E}">
        <p14:creationId xmlns:p14="http://schemas.microsoft.com/office/powerpoint/2010/main" val="339652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20</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784830"/>
          </a:xfrm>
          <a:prstGeom prst="rect">
            <a:avLst/>
          </a:prstGeom>
        </p:spPr>
        <p:txBody>
          <a:bodyPr wrap="square">
            <a:spAutoFit/>
          </a:bodyPr>
          <a:lstStyle/>
          <a:p>
            <a:r>
              <a:rPr lang="en-US" sz="4500" dirty="0"/>
              <a:t>Nu</a:t>
            </a:r>
            <a:r>
              <a:rPr lang="en-GB" sz="4500" dirty="0"/>
              <a:t>clear reaction in reactor</a:t>
            </a:r>
          </a:p>
        </p:txBody>
      </p:sp>
      <p:pic>
        <p:nvPicPr>
          <p:cNvPr id="5" name="Picture 4" descr="A bunch of food on a table&#10;&#10;Description automatically generated">
            <a:extLst>
              <a:ext uri="{FF2B5EF4-FFF2-40B4-BE49-F238E27FC236}">
                <a16:creationId xmlns:a16="http://schemas.microsoft.com/office/drawing/2014/main" id="{AD9A8F10-34C1-49D3-AE31-E7D72F4C0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564204"/>
            <a:ext cx="11353800" cy="4264771"/>
          </a:xfrm>
          <a:prstGeom prst="rect">
            <a:avLst/>
          </a:prstGeom>
        </p:spPr>
      </p:pic>
    </p:spTree>
    <p:extLst>
      <p:ext uri="{BB962C8B-B14F-4D97-AF65-F5344CB8AC3E}">
        <p14:creationId xmlns:p14="http://schemas.microsoft.com/office/powerpoint/2010/main" val="248430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21</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680370" y="635215"/>
            <a:ext cx="11006139" cy="630942"/>
          </a:xfrm>
          <a:prstGeom prst="rect">
            <a:avLst/>
          </a:prstGeom>
        </p:spPr>
        <p:txBody>
          <a:bodyPr wrap="square">
            <a:spAutoFit/>
          </a:bodyPr>
          <a:lstStyle/>
          <a:p>
            <a:r>
              <a:rPr lang="en-GB" sz="3500" dirty="0"/>
              <a:t>Neutron absorption coefficients (</a:t>
            </a:r>
            <a:r>
              <a:rPr lang="el-GR" sz="3500" i="1" dirty="0"/>
              <a:t>μ</a:t>
            </a:r>
            <a:r>
              <a:rPr lang="el-GR" sz="3500" dirty="0"/>
              <a:t>)</a:t>
            </a:r>
            <a:r>
              <a:rPr lang="en-US" sz="3500" dirty="0"/>
              <a:t> </a:t>
            </a:r>
            <a:r>
              <a:rPr lang="en-GB" sz="3500" dirty="0"/>
              <a:t>of </a:t>
            </a:r>
            <a:r>
              <a:rPr lang="en-GB" sz="3500" dirty="0" err="1"/>
              <a:t>ceramicrete</a:t>
            </a:r>
            <a:r>
              <a:rPr lang="en-GB" sz="3500" dirty="0"/>
              <a:t> samples</a:t>
            </a:r>
          </a:p>
        </p:txBody>
      </p:sp>
      <p:pic>
        <p:nvPicPr>
          <p:cNvPr id="5" name="Picture 4">
            <a:extLst>
              <a:ext uri="{FF2B5EF4-FFF2-40B4-BE49-F238E27FC236}">
                <a16:creationId xmlns:a16="http://schemas.microsoft.com/office/drawing/2014/main" id="{0AA8E151-33FC-40FC-BFAB-71D87239B40E}"/>
              </a:ext>
            </a:extLst>
          </p:cNvPr>
          <p:cNvPicPr>
            <a:picLocks noChangeAspect="1"/>
          </p:cNvPicPr>
          <p:nvPr/>
        </p:nvPicPr>
        <p:blipFill>
          <a:blip r:embed="rId2"/>
          <a:stretch>
            <a:fillRect/>
          </a:stretch>
        </p:blipFill>
        <p:spPr>
          <a:xfrm>
            <a:off x="680370" y="1492252"/>
            <a:ext cx="10831260" cy="4415062"/>
          </a:xfrm>
          <a:prstGeom prst="rect">
            <a:avLst/>
          </a:prstGeom>
        </p:spPr>
      </p:pic>
    </p:spTree>
    <p:extLst>
      <p:ext uri="{BB962C8B-B14F-4D97-AF65-F5344CB8AC3E}">
        <p14:creationId xmlns:p14="http://schemas.microsoft.com/office/powerpoint/2010/main" val="26373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22</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830997"/>
          </a:xfrm>
          <a:prstGeom prst="rect">
            <a:avLst/>
          </a:prstGeom>
        </p:spPr>
        <p:txBody>
          <a:bodyPr wrap="square">
            <a:spAutoFit/>
          </a:bodyPr>
          <a:lstStyle/>
          <a:p>
            <a:r>
              <a:rPr lang="en-US" sz="4800" dirty="0"/>
              <a:t>Proposed </a:t>
            </a:r>
            <a:r>
              <a:rPr lang="en-GB" sz="4800" dirty="0"/>
              <a:t>samples</a:t>
            </a:r>
          </a:p>
        </p:txBody>
      </p:sp>
      <p:sp>
        <p:nvSpPr>
          <p:cNvPr id="3" name="Rectangle 2">
            <a:extLst>
              <a:ext uri="{FF2B5EF4-FFF2-40B4-BE49-F238E27FC236}">
                <a16:creationId xmlns:a16="http://schemas.microsoft.com/office/drawing/2014/main" id="{5BE7EFD4-E14C-442A-8827-CF95D7185D0F}"/>
              </a:ext>
            </a:extLst>
          </p:cNvPr>
          <p:cNvSpPr/>
          <p:nvPr/>
        </p:nvSpPr>
        <p:spPr>
          <a:xfrm>
            <a:off x="4335547" y="1604558"/>
            <a:ext cx="3198731" cy="1938992"/>
          </a:xfrm>
          <a:prstGeom prst="rect">
            <a:avLst/>
          </a:prstGeom>
        </p:spPr>
        <p:txBody>
          <a:bodyPr wrap="square">
            <a:spAutoFit/>
          </a:bodyPr>
          <a:lstStyle/>
          <a:p>
            <a:pPr marL="571500" indent="-571500">
              <a:buFont typeface="Arial" panose="020B0604020202020204" pitchFamily="34" charset="0"/>
              <a:buChar char="•"/>
            </a:pPr>
            <a:r>
              <a:rPr lang="en-US" sz="4000" dirty="0">
                <a:latin typeface="Times New Roman" panose="02020603050405020304" pitchFamily="18" charset="0"/>
                <a:ea typeface="Calibri" panose="020F0502020204030204" pitchFamily="34" charset="0"/>
                <a:cs typeface="Vrinda" panose="020B0502040204020203" pitchFamily="34" charset="0"/>
              </a:rPr>
              <a:t>CaSi</a:t>
            </a:r>
            <a:r>
              <a:rPr lang="en-US" sz="4000" baseline="-25000" dirty="0">
                <a:latin typeface="Times New Roman" panose="02020603050405020304" pitchFamily="18" charset="0"/>
                <a:ea typeface="Calibri" panose="020F0502020204030204" pitchFamily="34" charset="0"/>
                <a:cs typeface="Vrinda" panose="020B0502040204020203" pitchFamily="34" charset="0"/>
              </a:rPr>
              <a:t>2</a:t>
            </a:r>
            <a:r>
              <a:rPr lang="en-US" sz="4000" dirty="0">
                <a:latin typeface="Times New Roman" panose="02020603050405020304" pitchFamily="18" charset="0"/>
                <a:ea typeface="Calibri" panose="020F0502020204030204" pitchFamily="34" charset="0"/>
                <a:cs typeface="Vrinda" panose="020B0502040204020203" pitchFamily="34" charset="0"/>
              </a:rPr>
              <a:t>+B</a:t>
            </a:r>
            <a:r>
              <a:rPr lang="en-US" sz="4000" baseline="-25000" dirty="0">
                <a:latin typeface="Times New Roman" panose="02020603050405020304" pitchFamily="18" charset="0"/>
                <a:ea typeface="Calibri" panose="020F0502020204030204" pitchFamily="34" charset="0"/>
                <a:cs typeface="Vrinda" panose="020B0502040204020203" pitchFamily="34" charset="0"/>
              </a:rPr>
              <a:t>4</a:t>
            </a:r>
            <a:r>
              <a:rPr lang="en-US" sz="4000" dirty="0">
                <a:latin typeface="Times New Roman" panose="02020603050405020304" pitchFamily="18" charset="0"/>
                <a:ea typeface="Calibri" panose="020F0502020204030204" pitchFamily="34" charset="0"/>
                <a:cs typeface="Vrinda" panose="020B0502040204020203" pitchFamily="34" charset="0"/>
              </a:rPr>
              <a:t>C</a:t>
            </a:r>
          </a:p>
          <a:p>
            <a:endParaRPr lang="en-US" sz="4000" dirty="0">
              <a:latin typeface="Times New Roman" panose="02020603050405020304" pitchFamily="18" charset="0"/>
              <a:ea typeface="Calibri" panose="020F0502020204030204" pitchFamily="34" charset="0"/>
              <a:cs typeface="Vrinda" panose="020B0502040204020203" pitchFamily="34" charset="0"/>
            </a:endParaRPr>
          </a:p>
          <a:p>
            <a:pPr marL="571500" indent="-571500">
              <a:buFont typeface="Arial" panose="020B0604020202020204" pitchFamily="34" charset="0"/>
              <a:buChar char="•"/>
            </a:pPr>
            <a:r>
              <a:rPr lang="en-US" sz="4000" dirty="0">
                <a:latin typeface="Times New Roman" panose="02020603050405020304" pitchFamily="18" charset="0"/>
                <a:ea typeface="Calibri" panose="020F0502020204030204" pitchFamily="34" charset="0"/>
                <a:cs typeface="Vrinda" panose="020B0502040204020203" pitchFamily="34" charset="0"/>
              </a:rPr>
              <a:t>CaB</a:t>
            </a:r>
            <a:r>
              <a:rPr lang="en-US" sz="4000" baseline="-25000" dirty="0">
                <a:latin typeface="Times New Roman" panose="02020603050405020304" pitchFamily="18" charset="0"/>
                <a:ea typeface="Calibri" panose="020F0502020204030204" pitchFamily="34" charset="0"/>
                <a:cs typeface="Vrinda" panose="020B0502040204020203" pitchFamily="34" charset="0"/>
              </a:rPr>
              <a:t>6 </a:t>
            </a:r>
            <a:r>
              <a:rPr lang="en-US" sz="4000" dirty="0">
                <a:latin typeface="Times New Roman" panose="02020603050405020304" pitchFamily="18" charset="0"/>
                <a:ea typeface="Calibri" panose="020F0502020204030204" pitchFamily="34" charset="0"/>
                <a:cs typeface="Vrinda" panose="020B0502040204020203" pitchFamily="34" charset="0"/>
              </a:rPr>
              <a:t>+B</a:t>
            </a:r>
            <a:r>
              <a:rPr lang="en-US" sz="4000" baseline="-25000" dirty="0">
                <a:latin typeface="Times New Roman" panose="02020603050405020304" pitchFamily="18" charset="0"/>
                <a:ea typeface="Calibri" panose="020F0502020204030204" pitchFamily="34" charset="0"/>
                <a:cs typeface="Vrinda" panose="020B0502040204020203" pitchFamily="34" charset="0"/>
              </a:rPr>
              <a:t>4</a:t>
            </a:r>
            <a:r>
              <a:rPr lang="en-US" sz="4000" dirty="0">
                <a:latin typeface="Times New Roman" panose="02020603050405020304" pitchFamily="18" charset="0"/>
                <a:ea typeface="Calibri" panose="020F0502020204030204" pitchFamily="34" charset="0"/>
                <a:cs typeface="Vrinda" panose="020B0502040204020203" pitchFamily="34" charset="0"/>
              </a:rPr>
              <a:t>C</a:t>
            </a:r>
            <a:endParaRPr lang="en-GB" sz="4000" dirty="0"/>
          </a:p>
        </p:txBody>
      </p:sp>
      <p:graphicFrame>
        <p:nvGraphicFramePr>
          <p:cNvPr id="6" name="Table 5">
            <a:extLst>
              <a:ext uri="{FF2B5EF4-FFF2-40B4-BE49-F238E27FC236}">
                <a16:creationId xmlns:a16="http://schemas.microsoft.com/office/drawing/2014/main" id="{F7971351-C5F3-45DF-9593-A12667935BB9}"/>
              </a:ext>
            </a:extLst>
          </p:cNvPr>
          <p:cNvGraphicFramePr>
            <a:graphicFrameLocks noGrp="1"/>
          </p:cNvGraphicFramePr>
          <p:nvPr>
            <p:extLst>
              <p:ext uri="{D42A27DB-BD31-4B8C-83A1-F6EECF244321}">
                <p14:modId xmlns:p14="http://schemas.microsoft.com/office/powerpoint/2010/main" val="3889753512"/>
              </p:ext>
            </p:extLst>
          </p:nvPr>
        </p:nvGraphicFramePr>
        <p:xfrm>
          <a:off x="3147695" y="4111278"/>
          <a:ext cx="5896610" cy="1938993"/>
        </p:xfrm>
        <a:graphic>
          <a:graphicData uri="http://schemas.openxmlformats.org/drawingml/2006/table">
            <a:tbl>
              <a:tblPr firstRow="1" firstCol="1" bandRow="1">
                <a:tableStyleId>{912C8C85-51F0-491E-9774-3900AFEF0FD7}</a:tableStyleId>
              </a:tblPr>
              <a:tblGrid>
                <a:gridCol w="2948305">
                  <a:extLst>
                    <a:ext uri="{9D8B030D-6E8A-4147-A177-3AD203B41FA5}">
                      <a16:colId xmlns:a16="http://schemas.microsoft.com/office/drawing/2014/main" val="1132630191"/>
                    </a:ext>
                  </a:extLst>
                </a:gridCol>
                <a:gridCol w="2948305">
                  <a:extLst>
                    <a:ext uri="{9D8B030D-6E8A-4147-A177-3AD203B41FA5}">
                      <a16:colId xmlns:a16="http://schemas.microsoft.com/office/drawing/2014/main" val="4210703529"/>
                    </a:ext>
                  </a:extLst>
                </a:gridCol>
              </a:tblGrid>
              <a:tr h="646331">
                <a:tc>
                  <a:txBody>
                    <a:bodyPr/>
                    <a:lstStyle/>
                    <a:p>
                      <a:pPr algn="just">
                        <a:lnSpc>
                          <a:spcPct val="115000"/>
                        </a:lnSpc>
                        <a:spcAft>
                          <a:spcPts val="0"/>
                        </a:spcAft>
                      </a:pPr>
                      <a:r>
                        <a:rPr lang="en-GB" sz="3300" b="0" dirty="0">
                          <a:effectLst/>
                          <a:latin typeface="Times New Roman" panose="02020603050405020304" pitchFamily="18" charset="0"/>
                          <a:cs typeface="Times New Roman" panose="02020603050405020304" pitchFamily="18" charset="0"/>
                        </a:rPr>
                        <a:t>Material</a:t>
                      </a:r>
                      <a:endParaRPr lang="en-GB" sz="3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GB" sz="3300" b="0" dirty="0">
                          <a:effectLst/>
                          <a:latin typeface="Times New Roman" panose="02020603050405020304" pitchFamily="18" charset="0"/>
                          <a:cs typeface="Times New Roman" panose="02020603050405020304" pitchFamily="18" charset="0"/>
                        </a:rPr>
                        <a:t>Density (</a:t>
                      </a:r>
                      <a:r>
                        <a:rPr lang="en-US" sz="3300" b="0" dirty="0">
                          <a:effectLst/>
                          <a:latin typeface="Times New Roman" panose="02020603050405020304" pitchFamily="18" charset="0"/>
                          <a:cs typeface="Times New Roman" panose="02020603050405020304" pitchFamily="18" charset="0"/>
                        </a:rPr>
                        <a:t>g/cm</a:t>
                      </a:r>
                      <a:r>
                        <a:rPr lang="en-US" sz="3300" b="0" baseline="30000" dirty="0">
                          <a:effectLst/>
                          <a:latin typeface="Times New Roman" panose="02020603050405020304" pitchFamily="18" charset="0"/>
                          <a:cs typeface="Times New Roman" panose="02020603050405020304" pitchFamily="18" charset="0"/>
                        </a:rPr>
                        <a:t>3</a:t>
                      </a:r>
                      <a:r>
                        <a:rPr lang="en-GB" sz="3300" b="0" dirty="0">
                          <a:effectLst/>
                          <a:latin typeface="Times New Roman" panose="02020603050405020304" pitchFamily="18" charset="0"/>
                          <a:cs typeface="Times New Roman" panose="02020603050405020304" pitchFamily="18" charset="0"/>
                        </a:rPr>
                        <a:t>)</a:t>
                      </a:r>
                      <a:endParaRPr lang="en-GB" sz="3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345030"/>
                  </a:ext>
                </a:extLst>
              </a:tr>
              <a:tr h="646331">
                <a:tc>
                  <a:txBody>
                    <a:bodyPr/>
                    <a:lstStyle/>
                    <a:p>
                      <a:pPr algn="just">
                        <a:lnSpc>
                          <a:spcPct val="115000"/>
                        </a:lnSpc>
                        <a:spcAft>
                          <a:spcPts val="0"/>
                        </a:spcAft>
                      </a:pPr>
                      <a:r>
                        <a:rPr lang="en-US" sz="3300" b="0" dirty="0">
                          <a:effectLst/>
                          <a:latin typeface="Times New Roman" panose="02020603050405020304" pitchFamily="18" charset="0"/>
                          <a:cs typeface="Times New Roman" panose="02020603050405020304" pitchFamily="18" charset="0"/>
                        </a:rPr>
                        <a:t>CaSi</a:t>
                      </a:r>
                      <a:r>
                        <a:rPr lang="en-US" sz="3300" b="0" baseline="-25000" dirty="0">
                          <a:effectLst/>
                          <a:latin typeface="Times New Roman" panose="02020603050405020304" pitchFamily="18" charset="0"/>
                          <a:cs typeface="Times New Roman" panose="02020603050405020304" pitchFamily="18" charset="0"/>
                        </a:rPr>
                        <a:t>2</a:t>
                      </a:r>
                      <a:endParaRPr lang="en-GB" sz="3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GB" sz="3300" b="0" dirty="0">
                          <a:effectLst/>
                          <a:latin typeface="Times New Roman" panose="02020603050405020304" pitchFamily="18" charset="0"/>
                          <a:cs typeface="Times New Roman" panose="02020603050405020304" pitchFamily="18" charset="0"/>
                        </a:rPr>
                        <a:t>2.50</a:t>
                      </a:r>
                      <a:endParaRPr lang="en-GB" sz="3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7632"/>
                  </a:ext>
                </a:extLst>
              </a:tr>
              <a:tr h="646331">
                <a:tc>
                  <a:txBody>
                    <a:bodyPr/>
                    <a:lstStyle/>
                    <a:p>
                      <a:pPr algn="just">
                        <a:lnSpc>
                          <a:spcPct val="115000"/>
                        </a:lnSpc>
                        <a:spcAft>
                          <a:spcPts val="0"/>
                        </a:spcAft>
                      </a:pPr>
                      <a:r>
                        <a:rPr lang="en-US" sz="3300" b="0" dirty="0">
                          <a:effectLst/>
                          <a:latin typeface="Times New Roman" panose="02020603050405020304" pitchFamily="18" charset="0"/>
                          <a:cs typeface="Times New Roman" panose="02020603050405020304" pitchFamily="18" charset="0"/>
                        </a:rPr>
                        <a:t>CaB</a:t>
                      </a:r>
                      <a:r>
                        <a:rPr lang="en-US" sz="3300" b="0" baseline="-25000" dirty="0">
                          <a:effectLst/>
                          <a:latin typeface="Times New Roman" panose="02020603050405020304" pitchFamily="18" charset="0"/>
                          <a:cs typeface="Times New Roman" panose="02020603050405020304" pitchFamily="18" charset="0"/>
                        </a:rPr>
                        <a:t>6</a:t>
                      </a:r>
                      <a:endParaRPr lang="en-GB" sz="3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GB" sz="3300" dirty="0">
                          <a:effectLst/>
                          <a:latin typeface="Times New Roman" panose="02020603050405020304" pitchFamily="18" charset="0"/>
                          <a:cs typeface="Times New Roman" panose="02020603050405020304" pitchFamily="18" charset="0"/>
                        </a:rPr>
                        <a:t>2.45</a:t>
                      </a:r>
                      <a:endParaRPr lang="en-GB" sz="3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5364471"/>
                  </a:ext>
                </a:extLst>
              </a:tr>
            </a:tbl>
          </a:graphicData>
        </a:graphic>
      </p:graphicFrame>
    </p:spTree>
    <p:extLst>
      <p:ext uri="{BB962C8B-B14F-4D97-AF65-F5344CB8AC3E}">
        <p14:creationId xmlns:p14="http://schemas.microsoft.com/office/powerpoint/2010/main" val="16689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23</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252000"/>
            <a:ext cx="11149829" cy="784830"/>
          </a:xfrm>
          <a:prstGeom prst="rect">
            <a:avLst/>
          </a:prstGeom>
        </p:spPr>
        <p:txBody>
          <a:bodyPr wrap="square">
            <a:spAutoFit/>
          </a:bodyPr>
          <a:lstStyle/>
          <a:p>
            <a:r>
              <a:rPr lang="en-US" sz="4500" dirty="0"/>
              <a:t>Quantum mechanics</a:t>
            </a:r>
            <a:endParaRPr lang="en-GB" sz="4500" dirty="0"/>
          </a:p>
        </p:txBody>
      </p:sp>
      <p:pic>
        <p:nvPicPr>
          <p:cNvPr id="3" name="Picture 2">
            <a:extLst>
              <a:ext uri="{FF2B5EF4-FFF2-40B4-BE49-F238E27FC236}">
                <a16:creationId xmlns:a16="http://schemas.microsoft.com/office/drawing/2014/main" id="{861789F6-DCC5-49C9-BFB7-A6BAFFE9CB34}"/>
              </a:ext>
            </a:extLst>
          </p:cNvPr>
          <p:cNvPicPr>
            <a:picLocks noChangeAspect="1"/>
          </p:cNvPicPr>
          <p:nvPr/>
        </p:nvPicPr>
        <p:blipFill>
          <a:blip r:embed="rId2"/>
          <a:stretch>
            <a:fillRect/>
          </a:stretch>
        </p:blipFill>
        <p:spPr>
          <a:xfrm>
            <a:off x="3995701" y="1343262"/>
            <a:ext cx="4200597" cy="953038"/>
          </a:xfrm>
          <a:prstGeom prst="rect">
            <a:avLst/>
          </a:prstGeom>
        </p:spPr>
      </p:pic>
      <p:sp>
        <p:nvSpPr>
          <p:cNvPr id="5" name="Rectangle 4">
            <a:extLst>
              <a:ext uri="{FF2B5EF4-FFF2-40B4-BE49-F238E27FC236}">
                <a16:creationId xmlns:a16="http://schemas.microsoft.com/office/drawing/2014/main" id="{A9F41841-22F0-4C4C-AAB9-41F51FA3802E}"/>
              </a:ext>
            </a:extLst>
          </p:cNvPr>
          <p:cNvSpPr/>
          <p:nvPr/>
        </p:nvSpPr>
        <p:spPr>
          <a:xfrm>
            <a:off x="956688" y="3149146"/>
            <a:ext cx="3844579" cy="630942"/>
          </a:xfrm>
          <a:prstGeom prst="rect">
            <a:avLst/>
          </a:prstGeom>
        </p:spPr>
        <p:txBody>
          <a:bodyPr wrap="none">
            <a:spAutoFit/>
          </a:bodyPr>
          <a:lstStyle/>
          <a:p>
            <a:r>
              <a:rPr lang="en-GB" sz="3500" dirty="0"/>
              <a:t>For a single particle:</a:t>
            </a:r>
          </a:p>
        </p:txBody>
      </p:sp>
      <p:pic>
        <p:nvPicPr>
          <p:cNvPr id="6" name="Picture 5">
            <a:extLst>
              <a:ext uri="{FF2B5EF4-FFF2-40B4-BE49-F238E27FC236}">
                <a16:creationId xmlns:a16="http://schemas.microsoft.com/office/drawing/2014/main" id="{9785F2B3-4CD3-42F3-9009-641503EDB7E2}"/>
              </a:ext>
            </a:extLst>
          </p:cNvPr>
          <p:cNvPicPr>
            <a:picLocks noChangeAspect="1"/>
          </p:cNvPicPr>
          <p:nvPr/>
        </p:nvPicPr>
        <p:blipFill>
          <a:blip r:embed="rId3"/>
          <a:stretch>
            <a:fillRect/>
          </a:stretch>
        </p:blipFill>
        <p:spPr>
          <a:xfrm>
            <a:off x="4881511" y="2984200"/>
            <a:ext cx="6078029" cy="1028148"/>
          </a:xfrm>
          <a:prstGeom prst="rect">
            <a:avLst/>
          </a:prstGeom>
        </p:spPr>
      </p:pic>
      <p:pic>
        <p:nvPicPr>
          <p:cNvPr id="7" name="Picture 6">
            <a:extLst>
              <a:ext uri="{FF2B5EF4-FFF2-40B4-BE49-F238E27FC236}">
                <a16:creationId xmlns:a16="http://schemas.microsoft.com/office/drawing/2014/main" id="{1754E5FB-AA71-408F-9D26-B649F83FEEBD}"/>
              </a:ext>
            </a:extLst>
          </p:cNvPr>
          <p:cNvPicPr>
            <a:picLocks noChangeAspect="1"/>
          </p:cNvPicPr>
          <p:nvPr/>
        </p:nvPicPr>
        <p:blipFill>
          <a:blip r:embed="rId4"/>
          <a:stretch>
            <a:fillRect/>
          </a:stretch>
        </p:blipFill>
        <p:spPr>
          <a:xfrm>
            <a:off x="404185" y="5043866"/>
            <a:ext cx="11468822" cy="1312484"/>
          </a:xfrm>
          <a:prstGeom prst="rect">
            <a:avLst/>
          </a:prstGeom>
        </p:spPr>
      </p:pic>
      <p:sp>
        <p:nvSpPr>
          <p:cNvPr id="8" name="Rectangle 7">
            <a:extLst>
              <a:ext uri="{FF2B5EF4-FFF2-40B4-BE49-F238E27FC236}">
                <a16:creationId xmlns:a16="http://schemas.microsoft.com/office/drawing/2014/main" id="{3BEC93B5-ADCD-4E0B-B511-F2A09EF285E8}"/>
              </a:ext>
            </a:extLst>
          </p:cNvPr>
          <p:cNvSpPr/>
          <p:nvPr/>
        </p:nvSpPr>
        <p:spPr>
          <a:xfrm>
            <a:off x="359999" y="4244608"/>
            <a:ext cx="5007076" cy="630942"/>
          </a:xfrm>
          <a:prstGeom prst="rect">
            <a:avLst/>
          </a:prstGeom>
        </p:spPr>
        <p:txBody>
          <a:bodyPr wrap="none">
            <a:spAutoFit/>
          </a:bodyPr>
          <a:lstStyle/>
          <a:p>
            <a:r>
              <a:rPr lang="en-GB" sz="3500" dirty="0"/>
              <a:t>For a system of molecules:</a:t>
            </a:r>
          </a:p>
        </p:txBody>
      </p:sp>
      <p:sp>
        <p:nvSpPr>
          <p:cNvPr id="9" name="Rectangle 8">
            <a:extLst>
              <a:ext uri="{FF2B5EF4-FFF2-40B4-BE49-F238E27FC236}">
                <a16:creationId xmlns:a16="http://schemas.microsoft.com/office/drawing/2014/main" id="{8A430F5B-7690-4B6E-A85E-795AD861207E}"/>
              </a:ext>
            </a:extLst>
          </p:cNvPr>
          <p:cNvSpPr/>
          <p:nvPr/>
        </p:nvSpPr>
        <p:spPr>
          <a:xfrm>
            <a:off x="3759201" y="1181945"/>
            <a:ext cx="4688114" cy="122538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75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24</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1274853" y="2574920"/>
            <a:ext cx="2585948" cy="1708160"/>
          </a:xfrm>
          <a:prstGeom prst="rect">
            <a:avLst/>
          </a:prstGeom>
        </p:spPr>
        <p:txBody>
          <a:bodyPr wrap="square">
            <a:spAutoFit/>
          </a:bodyPr>
          <a:lstStyle/>
          <a:p>
            <a:r>
              <a:rPr lang="en-US" sz="3500" dirty="0"/>
              <a:t>Density functional theory (DFT)</a:t>
            </a:r>
            <a:endParaRPr lang="en-GB" sz="3500" dirty="0"/>
          </a:p>
        </p:txBody>
      </p:sp>
      <p:pic>
        <p:nvPicPr>
          <p:cNvPr id="3" name="Picture 2">
            <a:extLst>
              <a:ext uri="{FF2B5EF4-FFF2-40B4-BE49-F238E27FC236}">
                <a16:creationId xmlns:a16="http://schemas.microsoft.com/office/drawing/2014/main" id="{C8EC8856-3975-4E00-8A0C-5E66211221A9}"/>
              </a:ext>
            </a:extLst>
          </p:cNvPr>
          <p:cNvPicPr>
            <a:picLocks noChangeAspect="1"/>
          </p:cNvPicPr>
          <p:nvPr/>
        </p:nvPicPr>
        <p:blipFill>
          <a:blip r:embed="rId2"/>
          <a:stretch>
            <a:fillRect/>
          </a:stretch>
        </p:blipFill>
        <p:spPr>
          <a:xfrm>
            <a:off x="5355771" y="200679"/>
            <a:ext cx="5127625" cy="6456642"/>
          </a:xfrm>
          <a:prstGeom prst="rect">
            <a:avLst/>
          </a:prstGeom>
        </p:spPr>
      </p:pic>
    </p:spTree>
    <p:extLst>
      <p:ext uri="{BB962C8B-B14F-4D97-AF65-F5344CB8AC3E}">
        <p14:creationId xmlns:p14="http://schemas.microsoft.com/office/powerpoint/2010/main" val="220851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25</a:t>
            </a:fld>
            <a:endParaRPr lang="en-GB"/>
          </a:p>
        </p:txBody>
      </p:sp>
      <p:pic>
        <p:nvPicPr>
          <p:cNvPr id="8" name="Picture 7">
            <a:extLst>
              <a:ext uri="{FF2B5EF4-FFF2-40B4-BE49-F238E27FC236}">
                <a16:creationId xmlns:a16="http://schemas.microsoft.com/office/drawing/2014/main" id="{7F82B746-6F8B-42CA-A0BB-991C3E8D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460" y="170543"/>
            <a:ext cx="8897080" cy="6516914"/>
          </a:xfrm>
          <a:prstGeom prst="rect">
            <a:avLst/>
          </a:prstGeom>
        </p:spPr>
      </p:pic>
      <p:sp>
        <p:nvSpPr>
          <p:cNvPr id="9" name="Rectangle 8">
            <a:extLst>
              <a:ext uri="{FF2B5EF4-FFF2-40B4-BE49-F238E27FC236}">
                <a16:creationId xmlns:a16="http://schemas.microsoft.com/office/drawing/2014/main" id="{8E1DF2E2-45CE-48CD-BEF9-FAF8856E56BE}"/>
              </a:ext>
            </a:extLst>
          </p:cNvPr>
          <p:cNvSpPr/>
          <p:nvPr/>
        </p:nvSpPr>
        <p:spPr>
          <a:xfrm>
            <a:off x="400125" y="6286440"/>
            <a:ext cx="1914307" cy="400110"/>
          </a:xfrm>
          <a:prstGeom prst="rect">
            <a:avLst/>
          </a:prstGeom>
        </p:spPr>
        <p:txBody>
          <a:bodyPr wrap="none">
            <a:spAutoFit/>
          </a:bodyPr>
          <a:lstStyle/>
          <a:p>
            <a:r>
              <a:rPr lang="en-GB" sz="2000" dirty="0">
                <a:latin typeface="Times New Roman" panose="02020603050405020304" pitchFamily="18" charset="0"/>
                <a:cs typeface="Times New Roman" panose="02020603050405020304" pitchFamily="18" charset="0"/>
              </a:rPr>
              <a:t>chryswoods.com</a:t>
            </a:r>
          </a:p>
        </p:txBody>
      </p:sp>
    </p:spTree>
    <p:extLst>
      <p:ext uri="{BB962C8B-B14F-4D97-AF65-F5344CB8AC3E}">
        <p14:creationId xmlns:p14="http://schemas.microsoft.com/office/powerpoint/2010/main" val="514470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26</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1045028" y="455199"/>
            <a:ext cx="5561831" cy="861774"/>
          </a:xfrm>
          <a:prstGeom prst="rect">
            <a:avLst/>
          </a:prstGeom>
        </p:spPr>
        <p:txBody>
          <a:bodyPr wrap="square">
            <a:spAutoFit/>
          </a:bodyPr>
          <a:lstStyle/>
          <a:p>
            <a:r>
              <a:rPr lang="en-US" sz="5000" dirty="0">
                <a:effectLst/>
                <a:latin typeface="Times New Roman" panose="02020603050405020304" pitchFamily="18" charset="0"/>
                <a:ea typeface="Calibri" panose="020F0502020204030204" pitchFamily="34" charset="0"/>
                <a:cs typeface="Vrinda" panose="020B0502040204020203" pitchFamily="34" charset="0"/>
              </a:rPr>
              <a:t>Work Plane</a:t>
            </a:r>
            <a:endParaRPr lang="en-GB" sz="5000" dirty="0"/>
          </a:p>
        </p:txBody>
      </p:sp>
      <p:sp>
        <p:nvSpPr>
          <p:cNvPr id="5" name="TextBox 4">
            <a:extLst>
              <a:ext uri="{FF2B5EF4-FFF2-40B4-BE49-F238E27FC236}">
                <a16:creationId xmlns:a16="http://schemas.microsoft.com/office/drawing/2014/main" id="{4F3E6137-0F0E-4577-9B2C-1EED78DA9389}"/>
              </a:ext>
            </a:extLst>
          </p:cNvPr>
          <p:cNvSpPr txBox="1"/>
          <p:nvPr/>
        </p:nvSpPr>
        <p:spPr>
          <a:xfrm>
            <a:off x="1045028" y="1741713"/>
            <a:ext cx="10101944" cy="3416320"/>
          </a:xfrm>
          <a:prstGeom prst="rect">
            <a:avLst/>
          </a:prstGeom>
          <a:noFill/>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Study theoretically the radiation induced defect of the proposed material by MD and DFT simulation.</a:t>
            </a:r>
          </a:p>
          <a:p>
            <a:pPr marL="571500" indent="-571500" algn="just">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By changing the concentration of boron find an optimal concentration of boron in the material which will best serve the shielding. </a:t>
            </a:r>
          </a:p>
        </p:txBody>
      </p:sp>
    </p:spTree>
    <p:extLst>
      <p:ext uri="{BB962C8B-B14F-4D97-AF65-F5344CB8AC3E}">
        <p14:creationId xmlns:p14="http://schemas.microsoft.com/office/powerpoint/2010/main" val="444863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27</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1045028" y="455199"/>
            <a:ext cx="5561831" cy="861774"/>
          </a:xfrm>
          <a:prstGeom prst="rect">
            <a:avLst/>
          </a:prstGeom>
        </p:spPr>
        <p:txBody>
          <a:bodyPr wrap="square">
            <a:spAutoFit/>
          </a:bodyPr>
          <a:lstStyle/>
          <a:p>
            <a:r>
              <a:rPr lang="en-US" sz="5000" dirty="0">
                <a:effectLst/>
                <a:latin typeface="Times New Roman" panose="02020603050405020304" pitchFamily="18" charset="0"/>
                <a:ea typeface="Calibri" panose="020F0502020204030204" pitchFamily="34" charset="0"/>
                <a:cs typeface="Vrinda" panose="020B0502040204020203" pitchFamily="34" charset="0"/>
              </a:rPr>
              <a:t>Work Plane</a:t>
            </a:r>
            <a:endParaRPr lang="en-GB" sz="5000" dirty="0"/>
          </a:p>
        </p:txBody>
      </p:sp>
      <p:sp>
        <p:nvSpPr>
          <p:cNvPr id="5" name="TextBox 4">
            <a:extLst>
              <a:ext uri="{FF2B5EF4-FFF2-40B4-BE49-F238E27FC236}">
                <a16:creationId xmlns:a16="http://schemas.microsoft.com/office/drawing/2014/main" id="{4F3E6137-0F0E-4577-9B2C-1EED78DA9389}"/>
              </a:ext>
            </a:extLst>
          </p:cNvPr>
          <p:cNvSpPr txBox="1"/>
          <p:nvPr/>
        </p:nvSpPr>
        <p:spPr>
          <a:xfrm>
            <a:off x="1045028" y="1683657"/>
            <a:ext cx="10101944" cy="4524315"/>
          </a:xfrm>
          <a:prstGeom prst="rect">
            <a:avLst/>
          </a:prstGeom>
          <a:noFill/>
        </p:spPr>
        <p:txBody>
          <a:bodyPr wrap="square">
            <a:spAutoFit/>
          </a:bodyPr>
          <a:lstStyle/>
          <a:p>
            <a:pPr algn="just"/>
            <a:r>
              <a:rPr lang="en-GB" sz="3600" dirty="0">
                <a:latin typeface="Times New Roman" panose="02020603050405020304" pitchFamily="18" charset="0"/>
                <a:cs typeface="Times New Roman" panose="02020603050405020304" pitchFamily="18" charset="0"/>
              </a:rPr>
              <a:t>We aim to study systematically the shielding ability and physical stability of the proposed boron enhanced materials. For this at first, we shall study theoretically the radiation induced defect of the proposed material by MD and DFT simulation. Then, by changing the concentration of boron in the material we shall investigate to find an optimal concentration of boron in the material which will best serve the shielding. </a:t>
            </a:r>
          </a:p>
        </p:txBody>
      </p:sp>
    </p:spTree>
    <p:extLst>
      <p:ext uri="{BB962C8B-B14F-4D97-AF65-F5344CB8AC3E}">
        <p14:creationId xmlns:p14="http://schemas.microsoft.com/office/powerpoint/2010/main" val="1413663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28</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856342" y="338580"/>
            <a:ext cx="4905829" cy="861774"/>
          </a:xfrm>
          <a:prstGeom prst="rect">
            <a:avLst/>
          </a:prstGeom>
        </p:spPr>
        <p:txBody>
          <a:bodyPr wrap="square">
            <a:spAutoFit/>
          </a:bodyPr>
          <a:lstStyle/>
          <a:p>
            <a:r>
              <a:rPr lang="en-US" sz="5000" dirty="0">
                <a:effectLst/>
                <a:latin typeface="Times New Roman" panose="02020603050405020304" pitchFamily="18" charset="0"/>
                <a:ea typeface="Calibri" panose="020F0502020204030204" pitchFamily="34" charset="0"/>
                <a:cs typeface="Vrinda" panose="020B0502040204020203" pitchFamily="34" charset="0"/>
              </a:rPr>
              <a:t>Strategic Analysis </a:t>
            </a:r>
            <a:endParaRPr lang="en-GB" sz="5000" dirty="0"/>
          </a:p>
        </p:txBody>
      </p:sp>
      <p:sp>
        <p:nvSpPr>
          <p:cNvPr id="9" name="TextBox 8">
            <a:extLst>
              <a:ext uri="{FF2B5EF4-FFF2-40B4-BE49-F238E27FC236}">
                <a16:creationId xmlns:a16="http://schemas.microsoft.com/office/drawing/2014/main" id="{73076AFC-1376-47E7-8C25-0137C1C20E0C}"/>
              </a:ext>
            </a:extLst>
          </p:cNvPr>
          <p:cNvSpPr txBox="1"/>
          <p:nvPr/>
        </p:nvSpPr>
        <p:spPr>
          <a:xfrm>
            <a:off x="986970" y="1553030"/>
            <a:ext cx="10653486" cy="4524315"/>
          </a:xfrm>
          <a:prstGeom prst="rect">
            <a:avLst/>
          </a:prstGeom>
          <a:noFill/>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DFT is the most accurate theoretical tool to estimate any physical, chemical and mechanical properties.</a:t>
            </a:r>
          </a:p>
          <a:p>
            <a:pPr marL="571500" indent="-571500" algn="just">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Accuracy of DFT depends on the choice of exchange correlation function.</a:t>
            </a:r>
          </a:p>
          <a:p>
            <a:pPr marL="571500" indent="-571500" algn="just">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Theoretical results need to be verified by experiments.</a:t>
            </a:r>
          </a:p>
        </p:txBody>
      </p:sp>
    </p:spTree>
    <p:extLst>
      <p:ext uri="{BB962C8B-B14F-4D97-AF65-F5344CB8AC3E}">
        <p14:creationId xmlns:p14="http://schemas.microsoft.com/office/powerpoint/2010/main" val="2021616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29</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856342" y="338580"/>
            <a:ext cx="4905829" cy="861774"/>
          </a:xfrm>
          <a:prstGeom prst="rect">
            <a:avLst/>
          </a:prstGeom>
        </p:spPr>
        <p:txBody>
          <a:bodyPr wrap="square">
            <a:spAutoFit/>
          </a:bodyPr>
          <a:lstStyle/>
          <a:p>
            <a:r>
              <a:rPr lang="en-US" sz="5000" dirty="0">
                <a:effectLst/>
                <a:latin typeface="Times New Roman" panose="02020603050405020304" pitchFamily="18" charset="0"/>
                <a:ea typeface="Calibri" panose="020F0502020204030204" pitchFamily="34" charset="0"/>
                <a:cs typeface="Vrinda" panose="020B0502040204020203" pitchFamily="34" charset="0"/>
              </a:rPr>
              <a:t>Strategic Analysis </a:t>
            </a:r>
            <a:endParaRPr lang="en-GB" sz="5000" dirty="0"/>
          </a:p>
        </p:txBody>
      </p:sp>
      <p:sp>
        <p:nvSpPr>
          <p:cNvPr id="9" name="TextBox 8">
            <a:extLst>
              <a:ext uri="{FF2B5EF4-FFF2-40B4-BE49-F238E27FC236}">
                <a16:creationId xmlns:a16="http://schemas.microsoft.com/office/drawing/2014/main" id="{73076AFC-1376-47E7-8C25-0137C1C20E0C}"/>
              </a:ext>
            </a:extLst>
          </p:cNvPr>
          <p:cNvSpPr txBox="1"/>
          <p:nvPr/>
        </p:nvSpPr>
        <p:spPr>
          <a:xfrm>
            <a:off x="856342" y="1698172"/>
            <a:ext cx="10653486" cy="4524315"/>
          </a:xfrm>
          <a:prstGeom prst="rect">
            <a:avLst/>
          </a:prstGeom>
          <a:noFill/>
        </p:spPr>
        <p:txBody>
          <a:bodyPr wrap="square">
            <a:spAutoFit/>
          </a:bodyPr>
          <a:lstStyle/>
          <a:p>
            <a:pPr algn="just"/>
            <a:r>
              <a:rPr lang="en-GB" sz="3600" dirty="0">
                <a:latin typeface="Times New Roman" panose="02020603050405020304" pitchFamily="18" charset="0"/>
                <a:cs typeface="Times New Roman" panose="02020603050405020304" pitchFamily="18" charset="0"/>
              </a:rPr>
              <a:t>DFT is supposed to be the most accurate theoretical tool to estimate any physical, chemical and mechanical property for a material. However, because of not knowing the exact formalism of exchange correlation function approximations are made which may reduce the accuracy of the calculations in some extend. To overcome this limitation, theoretical results need to be verified by experiments.</a:t>
            </a:r>
          </a:p>
        </p:txBody>
      </p:sp>
    </p:spTree>
    <p:extLst>
      <p:ext uri="{BB962C8B-B14F-4D97-AF65-F5344CB8AC3E}">
        <p14:creationId xmlns:p14="http://schemas.microsoft.com/office/powerpoint/2010/main" val="361576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3</a:t>
            </a:fld>
            <a:endParaRPr lang="en-GB"/>
          </a:p>
        </p:txBody>
      </p:sp>
      <p:pic>
        <p:nvPicPr>
          <p:cNvPr id="5" name="Picture 4" descr="A screenshot of a cell phone&#10;&#10;Description automatically generated">
            <a:extLst>
              <a:ext uri="{FF2B5EF4-FFF2-40B4-BE49-F238E27FC236}">
                <a16:creationId xmlns:a16="http://schemas.microsoft.com/office/drawing/2014/main" id="{3C67A83B-C99E-4FFD-9D0E-D41987BD7F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56798" y="707570"/>
            <a:ext cx="8628801" cy="5330372"/>
          </a:xfrm>
          <a:prstGeom prst="rect">
            <a:avLst/>
          </a:prstGeom>
        </p:spPr>
      </p:pic>
      <p:sp>
        <p:nvSpPr>
          <p:cNvPr id="7" name="Rectangle 6">
            <a:extLst>
              <a:ext uri="{FF2B5EF4-FFF2-40B4-BE49-F238E27FC236}">
                <a16:creationId xmlns:a16="http://schemas.microsoft.com/office/drawing/2014/main" id="{9F41E001-DEE7-49D3-A1C6-ABB709D37BCD}"/>
              </a:ext>
            </a:extLst>
          </p:cNvPr>
          <p:cNvSpPr/>
          <p:nvPr/>
        </p:nvSpPr>
        <p:spPr>
          <a:xfrm>
            <a:off x="532635" y="6356350"/>
            <a:ext cx="1728358"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t>
            </a:r>
            <a:r>
              <a:rPr lang="en-US" sz="2000" dirty="0" err="1">
                <a:latin typeface="Times New Roman" panose="02020603050405020304" pitchFamily="18" charset="0"/>
                <a:ea typeface="Calibri" panose="020F0502020204030204" pitchFamily="34" charset="0"/>
                <a:cs typeface="Vrinda" panose="020B0502040204020203" pitchFamily="34" charset="0"/>
              </a:rPr>
              <a:t>NuclearFacts</a:t>
            </a:r>
            <a:endParaRPr lang="en-GB" sz="2000" dirty="0"/>
          </a:p>
        </p:txBody>
      </p:sp>
      <p:sp>
        <p:nvSpPr>
          <p:cNvPr id="6" name="Rectangle 5">
            <a:extLst>
              <a:ext uri="{FF2B5EF4-FFF2-40B4-BE49-F238E27FC236}">
                <a16:creationId xmlns:a16="http://schemas.microsoft.com/office/drawing/2014/main" id="{604B7E60-93A3-4C7D-BB75-F9823F301CB0}"/>
              </a:ext>
            </a:extLst>
          </p:cNvPr>
          <p:cNvSpPr/>
          <p:nvPr/>
        </p:nvSpPr>
        <p:spPr>
          <a:xfrm>
            <a:off x="174173" y="649514"/>
            <a:ext cx="2627084" cy="1938992"/>
          </a:xfrm>
          <a:prstGeom prst="rect">
            <a:avLst/>
          </a:prstGeom>
        </p:spPr>
        <p:txBody>
          <a:bodyPr wrap="square">
            <a:spAutoFit/>
          </a:bodyPr>
          <a:lstStyle/>
          <a:p>
            <a:r>
              <a:rPr lang="en-US" sz="4000" dirty="0"/>
              <a:t>Application of Nu</a:t>
            </a:r>
            <a:r>
              <a:rPr lang="en-GB" sz="4000" dirty="0"/>
              <a:t>clear </a:t>
            </a:r>
          </a:p>
          <a:p>
            <a:r>
              <a:rPr lang="en-GB" sz="4000" dirty="0"/>
              <a:t>technology</a:t>
            </a:r>
          </a:p>
        </p:txBody>
      </p:sp>
    </p:spTree>
    <p:extLst>
      <p:ext uri="{BB962C8B-B14F-4D97-AF65-F5344CB8AC3E}">
        <p14:creationId xmlns:p14="http://schemas.microsoft.com/office/powerpoint/2010/main" val="1056594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30</a:t>
            </a:fld>
            <a:endParaRPr lang="en-GB"/>
          </a:p>
        </p:txBody>
      </p:sp>
      <p:graphicFrame>
        <p:nvGraphicFramePr>
          <p:cNvPr id="5" name="Table 4">
            <a:extLst>
              <a:ext uri="{FF2B5EF4-FFF2-40B4-BE49-F238E27FC236}">
                <a16:creationId xmlns:a16="http://schemas.microsoft.com/office/drawing/2014/main" id="{5A8309C8-B0CE-41BC-B847-E41AE8B2D2C0}"/>
              </a:ext>
            </a:extLst>
          </p:cNvPr>
          <p:cNvGraphicFramePr>
            <a:graphicFrameLocks noGrp="1"/>
          </p:cNvGraphicFramePr>
          <p:nvPr>
            <p:extLst>
              <p:ext uri="{D42A27DB-BD31-4B8C-83A1-F6EECF244321}">
                <p14:modId xmlns:p14="http://schemas.microsoft.com/office/powerpoint/2010/main" val="2093145953"/>
              </p:ext>
            </p:extLst>
          </p:nvPr>
        </p:nvGraphicFramePr>
        <p:xfrm>
          <a:off x="406399" y="333829"/>
          <a:ext cx="11132457" cy="6180666"/>
        </p:xfrm>
        <a:graphic>
          <a:graphicData uri="http://schemas.openxmlformats.org/drawingml/2006/table">
            <a:tbl>
              <a:tblPr firstRow="1" firstCol="1" bandRow="1">
                <a:tableStyleId>{E8B1032C-EA38-4F05-BA0D-38AFFFC7BED3}</a:tableStyleId>
              </a:tblPr>
              <a:tblGrid>
                <a:gridCol w="8151650">
                  <a:extLst>
                    <a:ext uri="{9D8B030D-6E8A-4147-A177-3AD203B41FA5}">
                      <a16:colId xmlns:a16="http://schemas.microsoft.com/office/drawing/2014/main" val="4137584228"/>
                    </a:ext>
                  </a:extLst>
                </a:gridCol>
                <a:gridCol w="2980807">
                  <a:extLst>
                    <a:ext uri="{9D8B030D-6E8A-4147-A177-3AD203B41FA5}">
                      <a16:colId xmlns:a16="http://schemas.microsoft.com/office/drawing/2014/main" val="2864652810"/>
                    </a:ext>
                  </a:extLst>
                </a:gridCol>
              </a:tblGrid>
              <a:tr h="827314">
                <a:tc gridSpan="2">
                  <a:txBody>
                    <a:bodyPr/>
                    <a:lstStyle/>
                    <a:p>
                      <a:pPr algn="ctr">
                        <a:lnSpc>
                          <a:spcPct val="115000"/>
                        </a:lnSpc>
                        <a:spcAft>
                          <a:spcPts val="0"/>
                        </a:spcAft>
                      </a:pPr>
                      <a:r>
                        <a:rPr lang="en-US" sz="4400" dirty="0">
                          <a:effectLst/>
                        </a:rPr>
                        <a:t>Category wise break down of the cost</a:t>
                      </a:r>
                      <a:endParaRPr lang="en-GB"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hMerge="1">
                  <a:txBody>
                    <a:bodyPr/>
                    <a:lstStyle/>
                    <a:p>
                      <a:endParaRPr lang="en-GB"/>
                    </a:p>
                  </a:txBody>
                  <a:tcPr/>
                </a:tc>
                <a:extLst>
                  <a:ext uri="{0D108BD9-81ED-4DB2-BD59-A6C34878D82A}">
                    <a16:rowId xmlns:a16="http://schemas.microsoft.com/office/drawing/2014/main" val="3633973097"/>
                  </a:ext>
                </a:extLst>
              </a:tr>
              <a:tr h="669169">
                <a:tc>
                  <a:txBody>
                    <a:bodyPr/>
                    <a:lstStyle/>
                    <a:p>
                      <a:pPr algn="ctr">
                        <a:lnSpc>
                          <a:spcPct val="115000"/>
                        </a:lnSpc>
                        <a:spcAft>
                          <a:spcPts val="0"/>
                        </a:spcAft>
                      </a:pPr>
                      <a:r>
                        <a:rPr lang="en-US" sz="3200" b="1" dirty="0">
                          <a:effectLst/>
                        </a:rPr>
                        <a:t>Item type</a:t>
                      </a: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3200" b="1" dirty="0">
                          <a:effectLst/>
                        </a:rPr>
                        <a:t>Cost (BDT)</a:t>
                      </a:r>
                      <a:endParaRPr lang="en-GB"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7694584"/>
                  </a:ext>
                </a:extLst>
              </a:tr>
              <a:tr h="669169">
                <a:tc>
                  <a:txBody>
                    <a:bodyPr/>
                    <a:lstStyle/>
                    <a:p>
                      <a:pPr algn="ctr">
                        <a:lnSpc>
                          <a:spcPct val="115000"/>
                        </a:lnSpc>
                        <a:spcAft>
                          <a:spcPts val="0"/>
                        </a:spcAft>
                      </a:pPr>
                      <a:r>
                        <a:rPr lang="en-GB" sz="2400" b="0" dirty="0">
                          <a:effectLst/>
                        </a:rPr>
                        <a:t>DFT simulation software (WIEN2k)</a:t>
                      </a:r>
                      <a:endParaRPr lang="en-GB"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dirty="0">
                          <a:effectLst/>
                        </a:rPr>
                        <a:t>60,000.00</a:t>
                      </a:r>
                      <a:endParaRPr lang="en-GB"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1500621"/>
                  </a:ext>
                </a:extLst>
              </a:tr>
              <a:tr h="669169">
                <a:tc>
                  <a:txBody>
                    <a:bodyPr/>
                    <a:lstStyle/>
                    <a:p>
                      <a:pPr algn="ctr">
                        <a:lnSpc>
                          <a:spcPct val="115000"/>
                        </a:lnSpc>
                        <a:spcAft>
                          <a:spcPts val="0"/>
                        </a:spcAft>
                      </a:pPr>
                      <a:r>
                        <a:rPr lang="en-GB" sz="2400" b="0" dirty="0">
                          <a:effectLst/>
                        </a:rPr>
                        <a:t>Stationery, necessary books, furniture, etc</a:t>
                      </a:r>
                      <a:endParaRPr lang="en-GB"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a:effectLst/>
                        </a:rPr>
                        <a:t>40,000.00</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129862"/>
                  </a:ext>
                </a:extLst>
              </a:tr>
              <a:tr h="669169">
                <a:tc>
                  <a:txBody>
                    <a:bodyPr/>
                    <a:lstStyle/>
                    <a:p>
                      <a:pPr algn="ctr">
                        <a:lnSpc>
                          <a:spcPct val="115000"/>
                        </a:lnSpc>
                        <a:spcAft>
                          <a:spcPts val="0"/>
                        </a:spcAft>
                      </a:pPr>
                      <a:r>
                        <a:rPr lang="en-GB" sz="2400" b="0">
                          <a:effectLst/>
                        </a:rPr>
                        <a:t>PC to prepare and test files for DFT simulation</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a:effectLst/>
                        </a:rPr>
                        <a:t>150,000.00</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2627729"/>
                  </a:ext>
                </a:extLst>
              </a:tr>
              <a:tr h="669169">
                <a:tc>
                  <a:txBody>
                    <a:bodyPr/>
                    <a:lstStyle/>
                    <a:p>
                      <a:pPr algn="ctr">
                        <a:lnSpc>
                          <a:spcPct val="115000"/>
                        </a:lnSpc>
                        <a:spcAft>
                          <a:spcPts val="0"/>
                        </a:spcAft>
                      </a:pPr>
                      <a:r>
                        <a:rPr lang="en-GB" sz="2400" b="0">
                          <a:effectLst/>
                        </a:rPr>
                        <a:t>HPC (high performance computers) for DFT simulation</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a:effectLst/>
                        </a:rPr>
                        <a:t>600,000.00</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7142090"/>
                  </a:ext>
                </a:extLst>
              </a:tr>
              <a:tr h="669169">
                <a:tc>
                  <a:txBody>
                    <a:bodyPr/>
                    <a:lstStyle/>
                    <a:p>
                      <a:pPr algn="ctr">
                        <a:lnSpc>
                          <a:spcPct val="115000"/>
                        </a:lnSpc>
                        <a:spcAft>
                          <a:spcPts val="0"/>
                        </a:spcAft>
                      </a:pPr>
                      <a:r>
                        <a:rPr lang="en-GB" sz="2400" b="0">
                          <a:effectLst/>
                        </a:rPr>
                        <a:t>IPS 3000 VA (control unit, battery, service, total setup)</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a:effectLst/>
                        </a:rPr>
                        <a:t>100,000.00</a:t>
                      </a:r>
                      <a:endParaRPr lang="en-GB"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59108"/>
                  </a:ext>
                </a:extLst>
              </a:tr>
              <a:tr h="669169">
                <a:tc>
                  <a:txBody>
                    <a:bodyPr/>
                    <a:lstStyle/>
                    <a:p>
                      <a:pPr algn="ctr">
                        <a:lnSpc>
                          <a:spcPct val="115000"/>
                        </a:lnSpc>
                        <a:spcAft>
                          <a:spcPts val="0"/>
                        </a:spcAft>
                      </a:pPr>
                      <a:r>
                        <a:rPr lang="en-GB" sz="2400" b="0" dirty="0">
                          <a:effectLst/>
                        </a:rPr>
                        <a:t>Publication cost</a:t>
                      </a:r>
                      <a:endParaRPr lang="en-GB"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0" dirty="0">
                          <a:effectLst/>
                        </a:rPr>
                        <a:t>50,000.00</a:t>
                      </a:r>
                      <a:endParaRPr lang="en-GB"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3595119"/>
                  </a:ext>
                </a:extLst>
              </a:tr>
              <a:tr h="669169">
                <a:tc>
                  <a:txBody>
                    <a:bodyPr/>
                    <a:lstStyle/>
                    <a:p>
                      <a:pPr algn="ctr">
                        <a:lnSpc>
                          <a:spcPct val="115000"/>
                        </a:lnSpc>
                        <a:spcAft>
                          <a:spcPts val="0"/>
                        </a:spcAft>
                      </a:pPr>
                      <a:r>
                        <a:rPr lang="en-GB" sz="2400" b="1">
                          <a:effectLst/>
                        </a:rPr>
                        <a:t>Total</a:t>
                      </a:r>
                      <a:endParaRPr lang="en-GB"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b="1" dirty="0">
                          <a:effectLst/>
                        </a:rPr>
                        <a:t>1,000,000.00</a:t>
                      </a:r>
                      <a:endParaRPr lang="en-GB"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0157621"/>
                  </a:ext>
                </a:extLst>
              </a:tr>
            </a:tbl>
          </a:graphicData>
        </a:graphic>
      </p:graphicFrame>
    </p:spTree>
    <p:extLst>
      <p:ext uri="{BB962C8B-B14F-4D97-AF65-F5344CB8AC3E}">
        <p14:creationId xmlns:p14="http://schemas.microsoft.com/office/powerpoint/2010/main" val="2171795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31</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4111556" y="2844224"/>
            <a:ext cx="3968887" cy="1169551"/>
          </a:xfrm>
          <a:prstGeom prst="rect">
            <a:avLst/>
          </a:prstGeom>
        </p:spPr>
        <p:txBody>
          <a:bodyPr wrap="square">
            <a:spAutoFit/>
          </a:bodyPr>
          <a:lstStyle/>
          <a:p>
            <a:r>
              <a:rPr lang="en-GB" sz="7000" dirty="0"/>
              <a:t>Thank You</a:t>
            </a:r>
          </a:p>
        </p:txBody>
      </p:sp>
    </p:spTree>
    <p:extLst>
      <p:ext uri="{BB962C8B-B14F-4D97-AF65-F5344CB8AC3E}">
        <p14:creationId xmlns:p14="http://schemas.microsoft.com/office/powerpoint/2010/main" val="27051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4</a:t>
            </a:fld>
            <a:endParaRPr lang="en-GB"/>
          </a:p>
        </p:txBody>
      </p:sp>
      <p:pic>
        <p:nvPicPr>
          <p:cNvPr id="5" name="Picture 4">
            <a:extLst>
              <a:ext uri="{FF2B5EF4-FFF2-40B4-BE49-F238E27FC236}">
                <a16:creationId xmlns:a16="http://schemas.microsoft.com/office/drawing/2014/main" id="{235F4E1E-B506-4DC6-A31E-CA2247553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82" y="1449062"/>
            <a:ext cx="8710436" cy="4907288"/>
          </a:xfrm>
          <a:prstGeom prst="rect">
            <a:avLst/>
          </a:prstGeom>
        </p:spPr>
      </p:pic>
      <p:sp>
        <p:nvSpPr>
          <p:cNvPr id="7" name="Rectangle 6">
            <a:extLst>
              <a:ext uri="{FF2B5EF4-FFF2-40B4-BE49-F238E27FC236}">
                <a16:creationId xmlns:a16="http://schemas.microsoft.com/office/drawing/2014/main" id="{9B909171-0104-4457-BEBA-BD05105DD27D}"/>
              </a:ext>
            </a:extLst>
          </p:cNvPr>
          <p:cNvSpPr/>
          <p:nvPr/>
        </p:nvSpPr>
        <p:spPr>
          <a:xfrm>
            <a:off x="359999" y="252000"/>
            <a:ext cx="11149829" cy="861774"/>
          </a:xfrm>
          <a:prstGeom prst="rect">
            <a:avLst/>
          </a:prstGeom>
        </p:spPr>
        <p:txBody>
          <a:bodyPr wrap="square">
            <a:spAutoFit/>
          </a:bodyPr>
          <a:lstStyle/>
          <a:p>
            <a:r>
              <a:rPr lang="en-US" sz="5000" dirty="0"/>
              <a:t>Nuclear technology &amp; Bangladesh</a:t>
            </a:r>
          </a:p>
        </p:txBody>
      </p:sp>
    </p:spTree>
    <p:extLst>
      <p:ext uri="{BB962C8B-B14F-4D97-AF65-F5344CB8AC3E}">
        <p14:creationId xmlns:p14="http://schemas.microsoft.com/office/powerpoint/2010/main" val="351156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AB7F1-E474-4E86-BFE0-259B072256D7}"/>
              </a:ext>
            </a:extLst>
          </p:cNvPr>
          <p:cNvSpPr>
            <a:spLocks noGrp="1"/>
          </p:cNvSpPr>
          <p:nvPr>
            <p:ph idx="1"/>
          </p:nvPr>
        </p:nvSpPr>
        <p:spPr>
          <a:xfrm>
            <a:off x="1321571" y="1833691"/>
            <a:ext cx="9419000" cy="4073624"/>
          </a:xfrm>
        </p:spPr>
        <p:txBody>
          <a:bodyPr>
            <a:noAutofit/>
          </a:bodyPr>
          <a:lstStyle/>
          <a:p>
            <a:r>
              <a:rPr lang="en-US" sz="3600" dirty="0"/>
              <a:t>New varieties of rice through mutation breeding</a:t>
            </a:r>
          </a:p>
          <a:p>
            <a:endParaRPr lang="en-US" sz="3600" dirty="0"/>
          </a:p>
          <a:p>
            <a:r>
              <a:rPr lang="en-US" sz="3600" dirty="0"/>
              <a:t>Increased crops production three-fold in the last few decades</a:t>
            </a:r>
          </a:p>
          <a:p>
            <a:endParaRPr lang="en-US" sz="3600" dirty="0"/>
          </a:p>
          <a:p>
            <a:r>
              <a:rPr lang="en-US" sz="3600" dirty="0"/>
              <a:t>Enabled us to achieve food security and improved nutrition</a:t>
            </a:r>
          </a:p>
        </p:txBody>
      </p:sp>
      <p:sp>
        <p:nvSpPr>
          <p:cNvPr id="4" name="Slide Number Placeholder 3">
            <a:extLst>
              <a:ext uri="{FF2B5EF4-FFF2-40B4-BE49-F238E27FC236}">
                <a16:creationId xmlns:a16="http://schemas.microsoft.com/office/drawing/2014/main" id="{96F19641-3452-4EF0-9E67-F3D33B9B1D9D}"/>
              </a:ext>
            </a:extLst>
          </p:cNvPr>
          <p:cNvSpPr>
            <a:spLocks noGrp="1"/>
          </p:cNvSpPr>
          <p:nvPr>
            <p:ph type="sldNum" sz="quarter" idx="12"/>
          </p:nvPr>
        </p:nvSpPr>
        <p:spPr/>
        <p:txBody>
          <a:bodyPr/>
          <a:lstStyle/>
          <a:p>
            <a:fld id="{F4B70D18-2298-4A86-8ED4-C9074DB5300C}" type="slidenum">
              <a:rPr lang="en-GB" smtClean="0"/>
              <a:t>5</a:t>
            </a:fld>
            <a:endParaRPr lang="en-GB"/>
          </a:p>
        </p:txBody>
      </p:sp>
      <p:sp>
        <p:nvSpPr>
          <p:cNvPr id="5" name="Rectangle 4">
            <a:extLst>
              <a:ext uri="{FF2B5EF4-FFF2-40B4-BE49-F238E27FC236}">
                <a16:creationId xmlns:a16="http://schemas.microsoft.com/office/drawing/2014/main" id="{FE52D76A-2643-4BE7-8CC0-34C8E63530E7}"/>
              </a:ext>
            </a:extLst>
          </p:cNvPr>
          <p:cNvSpPr/>
          <p:nvPr/>
        </p:nvSpPr>
        <p:spPr>
          <a:xfrm>
            <a:off x="359999" y="252000"/>
            <a:ext cx="11149829" cy="861774"/>
          </a:xfrm>
          <a:prstGeom prst="rect">
            <a:avLst/>
          </a:prstGeom>
        </p:spPr>
        <p:txBody>
          <a:bodyPr wrap="square">
            <a:spAutoFit/>
          </a:bodyPr>
          <a:lstStyle/>
          <a:p>
            <a:r>
              <a:rPr lang="en-US" sz="5000" dirty="0"/>
              <a:t>Nuclear technology &amp; Bangladesh</a:t>
            </a:r>
          </a:p>
        </p:txBody>
      </p:sp>
    </p:spTree>
    <p:extLst>
      <p:ext uri="{BB962C8B-B14F-4D97-AF65-F5344CB8AC3E}">
        <p14:creationId xmlns:p14="http://schemas.microsoft.com/office/powerpoint/2010/main" val="145610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AB7F1-E474-4E86-BFE0-259B072256D7}"/>
              </a:ext>
            </a:extLst>
          </p:cNvPr>
          <p:cNvSpPr>
            <a:spLocks noGrp="1"/>
          </p:cNvSpPr>
          <p:nvPr>
            <p:ph idx="1"/>
          </p:nvPr>
        </p:nvSpPr>
        <p:spPr>
          <a:xfrm>
            <a:off x="1565728" y="1874612"/>
            <a:ext cx="9060543" cy="3802742"/>
          </a:xfrm>
        </p:spPr>
        <p:txBody>
          <a:bodyPr>
            <a:normAutofit/>
          </a:bodyPr>
          <a:lstStyle/>
          <a:p>
            <a:pPr marL="0" indent="0">
              <a:buNone/>
            </a:pPr>
            <a:r>
              <a:rPr lang="en-US" sz="3800" dirty="0"/>
              <a:t>New varieties of rice produced through mutation breeding have increased crops three-fold in the last few decades. During a period of rapid population growth, the use of nuclear techniques has enabled Bangladesh and large parts of Asia in general, to achieve food security and improved nutrition.</a:t>
            </a:r>
            <a:endParaRPr lang="en-GB" sz="3800" dirty="0"/>
          </a:p>
        </p:txBody>
      </p:sp>
      <p:sp>
        <p:nvSpPr>
          <p:cNvPr id="4" name="Slide Number Placeholder 3">
            <a:extLst>
              <a:ext uri="{FF2B5EF4-FFF2-40B4-BE49-F238E27FC236}">
                <a16:creationId xmlns:a16="http://schemas.microsoft.com/office/drawing/2014/main" id="{96F19641-3452-4EF0-9E67-F3D33B9B1D9D}"/>
              </a:ext>
            </a:extLst>
          </p:cNvPr>
          <p:cNvSpPr>
            <a:spLocks noGrp="1"/>
          </p:cNvSpPr>
          <p:nvPr>
            <p:ph type="sldNum" sz="quarter" idx="12"/>
          </p:nvPr>
        </p:nvSpPr>
        <p:spPr/>
        <p:txBody>
          <a:bodyPr/>
          <a:lstStyle/>
          <a:p>
            <a:fld id="{F4B70D18-2298-4A86-8ED4-C9074DB5300C}" type="slidenum">
              <a:rPr lang="en-GB" smtClean="0"/>
              <a:t>6</a:t>
            </a:fld>
            <a:endParaRPr lang="en-GB"/>
          </a:p>
        </p:txBody>
      </p:sp>
      <p:sp>
        <p:nvSpPr>
          <p:cNvPr id="5" name="Rectangle 4">
            <a:extLst>
              <a:ext uri="{FF2B5EF4-FFF2-40B4-BE49-F238E27FC236}">
                <a16:creationId xmlns:a16="http://schemas.microsoft.com/office/drawing/2014/main" id="{FE52D76A-2643-4BE7-8CC0-34C8E63530E7}"/>
              </a:ext>
            </a:extLst>
          </p:cNvPr>
          <p:cNvSpPr/>
          <p:nvPr/>
        </p:nvSpPr>
        <p:spPr>
          <a:xfrm>
            <a:off x="359999" y="252000"/>
            <a:ext cx="11149829" cy="861774"/>
          </a:xfrm>
          <a:prstGeom prst="rect">
            <a:avLst/>
          </a:prstGeom>
        </p:spPr>
        <p:txBody>
          <a:bodyPr wrap="square">
            <a:spAutoFit/>
          </a:bodyPr>
          <a:lstStyle/>
          <a:p>
            <a:r>
              <a:rPr lang="en-US" sz="5000" dirty="0"/>
              <a:t>Nuclear technology &amp; Bangladesh</a:t>
            </a:r>
          </a:p>
        </p:txBody>
      </p:sp>
    </p:spTree>
    <p:extLst>
      <p:ext uri="{BB962C8B-B14F-4D97-AF65-F5344CB8AC3E}">
        <p14:creationId xmlns:p14="http://schemas.microsoft.com/office/powerpoint/2010/main" val="37279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7</a:t>
            </a:fld>
            <a:endParaRPr lang="en-GB"/>
          </a:p>
        </p:txBody>
      </p:sp>
      <p:pic>
        <p:nvPicPr>
          <p:cNvPr id="5" name="Picture 4" descr="A close up of a piece of paper&#10;&#10;Description automatically generated">
            <a:extLst>
              <a:ext uri="{FF2B5EF4-FFF2-40B4-BE49-F238E27FC236}">
                <a16:creationId xmlns:a16="http://schemas.microsoft.com/office/drawing/2014/main" id="{84ACE913-C07C-4B3A-81C8-70DD38865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629" y="1367320"/>
            <a:ext cx="8595580" cy="4599065"/>
          </a:xfrm>
          <a:prstGeom prst="rect">
            <a:avLst/>
          </a:prstGeom>
        </p:spPr>
      </p:pic>
      <p:sp>
        <p:nvSpPr>
          <p:cNvPr id="6" name="Rectangle 5">
            <a:extLst>
              <a:ext uri="{FF2B5EF4-FFF2-40B4-BE49-F238E27FC236}">
                <a16:creationId xmlns:a16="http://schemas.microsoft.com/office/drawing/2014/main" id="{3083F5E5-969C-49C5-A8CD-F1A0E5976A65}"/>
              </a:ext>
            </a:extLst>
          </p:cNvPr>
          <p:cNvSpPr/>
          <p:nvPr/>
        </p:nvSpPr>
        <p:spPr>
          <a:xfrm>
            <a:off x="707571" y="6219931"/>
            <a:ext cx="2489464" cy="400110"/>
          </a:xfrm>
          <a:prstGeom prst="rect">
            <a:avLst/>
          </a:prstGeom>
        </p:spPr>
        <p:txBody>
          <a:bodyPr wrap="none">
            <a:spAutoFit/>
          </a:bodyPr>
          <a:lstStyle/>
          <a:p>
            <a:r>
              <a:rPr lang="en-GB" sz="2000" dirty="0"/>
              <a:t>saylordotorg.github.io</a:t>
            </a:r>
          </a:p>
        </p:txBody>
      </p:sp>
      <p:sp>
        <p:nvSpPr>
          <p:cNvPr id="7" name="Rectangle 6">
            <a:extLst>
              <a:ext uri="{FF2B5EF4-FFF2-40B4-BE49-F238E27FC236}">
                <a16:creationId xmlns:a16="http://schemas.microsoft.com/office/drawing/2014/main" id="{AE520EE0-84DE-413F-B1A5-4A3F78116040}"/>
              </a:ext>
            </a:extLst>
          </p:cNvPr>
          <p:cNvSpPr/>
          <p:nvPr/>
        </p:nvSpPr>
        <p:spPr>
          <a:xfrm>
            <a:off x="359999" y="252000"/>
            <a:ext cx="11149829" cy="861774"/>
          </a:xfrm>
          <a:prstGeom prst="rect">
            <a:avLst/>
          </a:prstGeom>
        </p:spPr>
        <p:txBody>
          <a:bodyPr wrap="square">
            <a:spAutoFit/>
          </a:bodyPr>
          <a:lstStyle/>
          <a:p>
            <a:r>
              <a:rPr lang="en-US" sz="5000" dirty="0"/>
              <a:t>Nuclear technology &amp; Bangladesh</a:t>
            </a:r>
          </a:p>
        </p:txBody>
      </p:sp>
    </p:spTree>
    <p:extLst>
      <p:ext uri="{BB962C8B-B14F-4D97-AF65-F5344CB8AC3E}">
        <p14:creationId xmlns:p14="http://schemas.microsoft.com/office/powerpoint/2010/main" val="369220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p:txBody>
          <a:bodyPr/>
          <a:lstStyle/>
          <a:p>
            <a:fld id="{F4B70D18-2298-4A86-8ED4-C9074DB5300C}" type="slidenum">
              <a:rPr lang="en-GB" smtClean="0"/>
              <a:t>8</a:t>
            </a:fld>
            <a:endParaRPr lang="en-GB"/>
          </a:p>
        </p:txBody>
      </p:sp>
      <p:pic>
        <p:nvPicPr>
          <p:cNvPr id="5" name="Picture 4" descr="A picture containing object&#10;&#10;Description automatically generated">
            <a:extLst>
              <a:ext uri="{FF2B5EF4-FFF2-40B4-BE49-F238E27FC236}">
                <a16:creationId xmlns:a16="http://schemas.microsoft.com/office/drawing/2014/main" id="{F81E0C9D-F2D9-4F2E-9669-80903475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771" y="765555"/>
            <a:ext cx="7173325" cy="5326889"/>
          </a:xfrm>
          <a:prstGeom prst="rect">
            <a:avLst/>
          </a:prstGeom>
        </p:spPr>
      </p:pic>
      <p:sp>
        <p:nvSpPr>
          <p:cNvPr id="7" name="Rectangle 6">
            <a:extLst>
              <a:ext uri="{FF2B5EF4-FFF2-40B4-BE49-F238E27FC236}">
                <a16:creationId xmlns:a16="http://schemas.microsoft.com/office/drawing/2014/main" id="{FECBA3F7-E4F0-41AE-8DAF-112F71096459}"/>
              </a:ext>
            </a:extLst>
          </p:cNvPr>
          <p:cNvSpPr/>
          <p:nvPr/>
        </p:nvSpPr>
        <p:spPr>
          <a:xfrm>
            <a:off x="501386" y="643953"/>
            <a:ext cx="2900786" cy="2169825"/>
          </a:xfrm>
          <a:prstGeom prst="rect">
            <a:avLst/>
          </a:prstGeom>
        </p:spPr>
        <p:txBody>
          <a:bodyPr wrap="square">
            <a:spAutoFit/>
          </a:bodyPr>
          <a:lstStyle/>
          <a:p>
            <a:r>
              <a:rPr lang="en-US" sz="4500" dirty="0"/>
              <a:t>Nu</a:t>
            </a:r>
            <a:r>
              <a:rPr lang="en-GB" sz="4500" dirty="0"/>
              <a:t>clear </a:t>
            </a:r>
          </a:p>
          <a:p>
            <a:r>
              <a:rPr lang="en-GB" sz="4500" dirty="0"/>
              <a:t>technology </a:t>
            </a:r>
          </a:p>
          <a:p>
            <a:r>
              <a:rPr lang="en-GB" sz="4500" dirty="0"/>
              <a:t>in industry</a:t>
            </a:r>
          </a:p>
        </p:txBody>
      </p:sp>
      <p:sp>
        <p:nvSpPr>
          <p:cNvPr id="2" name="Rectangle 1">
            <a:extLst>
              <a:ext uri="{FF2B5EF4-FFF2-40B4-BE49-F238E27FC236}">
                <a16:creationId xmlns:a16="http://schemas.microsoft.com/office/drawing/2014/main" id="{3AA28E65-4105-40BD-A942-B91FF81DDC1C}"/>
              </a:ext>
            </a:extLst>
          </p:cNvPr>
          <p:cNvSpPr/>
          <p:nvPr/>
        </p:nvSpPr>
        <p:spPr>
          <a:xfrm>
            <a:off x="707571" y="6219931"/>
            <a:ext cx="2489464" cy="400110"/>
          </a:xfrm>
          <a:prstGeom prst="rect">
            <a:avLst/>
          </a:prstGeom>
        </p:spPr>
        <p:txBody>
          <a:bodyPr wrap="none">
            <a:spAutoFit/>
          </a:bodyPr>
          <a:lstStyle/>
          <a:p>
            <a:r>
              <a:rPr lang="en-GB" sz="2000" dirty="0"/>
              <a:t>saylordotorg.github.io</a:t>
            </a:r>
          </a:p>
        </p:txBody>
      </p:sp>
    </p:spTree>
    <p:extLst>
      <p:ext uri="{BB962C8B-B14F-4D97-AF65-F5344CB8AC3E}">
        <p14:creationId xmlns:p14="http://schemas.microsoft.com/office/powerpoint/2010/main" val="63238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ABF82-F965-4B13-A476-B9AD009D2C69}"/>
              </a:ext>
            </a:extLst>
          </p:cNvPr>
          <p:cNvSpPr>
            <a:spLocks noGrp="1"/>
          </p:cNvSpPr>
          <p:nvPr>
            <p:ph type="sldNum" sz="quarter" idx="12"/>
          </p:nvPr>
        </p:nvSpPr>
        <p:spPr>
          <a:xfrm>
            <a:off x="8610600" y="6356350"/>
            <a:ext cx="2743200" cy="365125"/>
          </a:xfrm>
        </p:spPr>
        <p:txBody>
          <a:bodyPr/>
          <a:lstStyle/>
          <a:p>
            <a:fld id="{F4B70D18-2298-4A86-8ED4-C9074DB5300C}" type="slidenum">
              <a:rPr lang="en-GB" smtClean="0"/>
              <a:t>9</a:t>
            </a:fld>
            <a:endParaRPr lang="en-GB"/>
          </a:p>
        </p:txBody>
      </p:sp>
      <p:sp>
        <p:nvSpPr>
          <p:cNvPr id="2" name="Rectangle 1">
            <a:extLst>
              <a:ext uri="{FF2B5EF4-FFF2-40B4-BE49-F238E27FC236}">
                <a16:creationId xmlns:a16="http://schemas.microsoft.com/office/drawing/2014/main" id="{E7666721-C8E6-42AC-8827-D47643981ADF}"/>
              </a:ext>
            </a:extLst>
          </p:cNvPr>
          <p:cNvSpPr/>
          <p:nvPr/>
        </p:nvSpPr>
        <p:spPr>
          <a:xfrm>
            <a:off x="359999" y="193944"/>
            <a:ext cx="11149829" cy="784830"/>
          </a:xfrm>
          <a:prstGeom prst="rect">
            <a:avLst/>
          </a:prstGeom>
        </p:spPr>
        <p:txBody>
          <a:bodyPr wrap="square">
            <a:spAutoFit/>
          </a:bodyPr>
          <a:lstStyle/>
          <a:p>
            <a:r>
              <a:rPr lang="en-US" sz="4500" dirty="0"/>
              <a:t>Nu</a:t>
            </a:r>
            <a:r>
              <a:rPr lang="en-GB" sz="4500" dirty="0"/>
              <a:t>clear technology in medicine</a:t>
            </a:r>
          </a:p>
        </p:txBody>
      </p:sp>
      <p:pic>
        <p:nvPicPr>
          <p:cNvPr id="3" name="Picture 2">
            <a:extLst>
              <a:ext uri="{FF2B5EF4-FFF2-40B4-BE49-F238E27FC236}">
                <a16:creationId xmlns:a16="http://schemas.microsoft.com/office/drawing/2014/main" id="{93FC9C10-93B0-4EAE-8594-5901C6DA5C54}"/>
              </a:ext>
            </a:extLst>
          </p:cNvPr>
          <p:cNvPicPr>
            <a:picLocks noChangeAspect="1"/>
          </p:cNvPicPr>
          <p:nvPr/>
        </p:nvPicPr>
        <p:blipFill>
          <a:blip r:embed="rId2"/>
          <a:stretch>
            <a:fillRect/>
          </a:stretch>
        </p:blipFill>
        <p:spPr>
          <a:xfrm>
            <a:off x="1122107" y="1402114"/>
            <a:ext cx="3783721" cy="4220304"/>
          </a:xfrm>
          <a:prstGeom prst="rect">
            <a:avLst/>
          </a:prstGeom>
        </p:spPr>
      </p:pic>
      <p:pic>
        <p:nvPicPr>
          <p:cNvPr id="5" name="Picture 4">
            <a:extLst>
              <a:ext uri="{FF2B5EF4-FFF2-40B4-BE49-F238E27FC236}">
                <a16:creationId xmlns:a16="http://schemas.microsoft.com/office/drawing/2014/main" id="{AF9BB196-F4A9-43DA-AF33-7B4197AC4154}"/>
              </a:ext>
            </a:extLst>
          </p:cNvPr>
          <p:cNvPicPr>
            <a:picLocks noChangeAspect="1"/>
          </p:cNvPicPr>
          <p:nvPr/>
        </p:nvPicPr>
        <p:blipFill>
          <a:blip r:embed="rId3"/>
          <a:stretch>
            <a:fillRect/>
          </a:stretch>
        </p:blipFill>
        <p:spPr>
          <a:xfrm>
            <a:off x="6560456" y="1402114"/>
            <a:ext cx="4562087" cy="4226278"/>
          </a:xfrm>
          <a:prstGeom prst="rect">
            <a:avLst/>
          </a:prstGeom>
        </p:spPr>
      </p:pic>
      <p:sp>
        <p:nvSpPr>
          <p:cNvPr id="8" name="Rectangle 7">
            <a:extLst>
              <a:ext uri="{FF2B5EF4-FFF2-40B4-BE49-F238E27FC236}">
                <a16:creationId xmlns:a16="http://schemas.microsoft.com/office/drawing/2014/main" id="{9796376B-6C4D-4758-A673-F9F88ED1B4B8}"/>
              </a:ext>
            </a:extLst>
          </p:cNvPr>
          <p:cNvSpPr/>
          <p:nvPr/>
        </p:nvSpPr>
        <p:spPr>
          <a:xfrm>
            <a:off x="588789" y="6205890"/>
            <a:ext cx="2901756"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Vrinda" panose="020B0502040204020203" pitchFamily="34" charset="0"/>
              </a:rPr>
              <a:t>American Nuclear Society</a:t>
            </a:r>
            <a:endParaRPr lang="en-GB" sz="2000" dirty="0"/>
          </a:p>
        </p:txBody>
      </p:sp>
    </p:spTree>
    <p:extLst>
      <p:ext uri="{BB962C8B-B14F-4D97-AF65-F5344CB8AC3E}">
        <p14:creationId xmlns:p14="http://schemas.microsoft.com/office/powerpoint/2010/main" val="102930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3624</TotalTime>
  <Words>742</Words>
  <Application>Microsoft Office PowerPoint</Application>
  <PresentationFormat>Widescreen</PresentationFormat>
  <Paragraphs>146</Paragraphs>
  <Slides>31</Slides>
  <Notes>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Project title: Theoretical study of radiation induced damage in the microstructure of shielding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Rashid</dc:title>
  <dc:creator>Abdur Rashid Mohammad</dc:creator>
  <cp:lastModifiedBy>Muhammad Rashid</cp:lastModifiedBy>
  <cp:revision>523</cp:revision>
  <cp:lastPrinted>2020-08-22T16:42:53Z</cp:lastPrinted>
  <dcterms:created xsi:type="dcterms:W3CDTF">2017-11-23T02:13:17Z</dcterms:created>
  <dcterms:modified xsi:type="dcterms:W3CDTF">2020-08-23T01:18:42Z</dcterms:modified>
</cp:coreProperties>
</file>