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5" r:id="rId1"/>
  </p:sldMasterIdLst>
  <p:notesMasterIdLst>
    <p:notesMasterId r:id="rId25"/>
  </p:notesMasterIdLst>
  <p:handoutMasterIdLst>
    <p:handoutMasterId r:id="rId26"/>
  </p:handoutMasterIdLst>
  <p:sldIdLst>
    <p:sldId id="256" r:id="rId2"/>
    <p:sldId id="554" r:id="rId3"/>
    <p:sldId id="555" r:id="rId4"/>
    <p:sldId id="557" r:id="rId5"/>
    <p:sldId id="558" r:id="rId6"/>
    <p:sldId id="559" r:id="rId7"/>
    <p:sldId id="562" r:id="rId8"/>
    <p:sldId id="564" r:id="rId9"/>
    <p:sldId id="565" r:id="rId10"/>
    <p:sldId id="566" r:id="rId11"/>
    <p:sldId id="567" r:id="rId12"/>
    <p:sldId id="568" r:id="rId13"/>
    <p:sldId id="570" r:id="rId14"/>
    <p:sldId id="571" r:id="rId15"/>
    <p:sldId id="573" r:id="rId16"/>
    <p:sldId id="574" r:id="rId17"/>
    <p:sldId id="576" r:id="rId18"/>
    <p:sldId id="582" r:id="rId19"/>
    <p:sldId id="577" r:id="rId20"/>
    <p:sldId id="579" r:id="rId21"/>
    <p:sldId id="580" r:id="rId22"/>
    <p:sldId id="581" r:id="rId23"/>
    <p:sldId id="583" r:id="rId24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452EBC-F588-475A-B238-DD72479FC45A}">
          <p14:sldIdLst>
            <p14:sldId id="256"/>
          </p14:sldIdLst>
        </p14:section>
        <p14:section name="Java Introduction" id="{A20C6D95-A36F-4886-8C7B-7A5E4192661E}">
          <p14:sldIdLst>
            <p14:sldId id="554"/>
            <p14:sldId id="555"/>
            <p14:sldId id="557"/>
            <p14:sldId id="558"/>
            <p14:sldId id="559"/>
            <p14:sldId id="562"/>
            <p14:sldId id="564"/>
            <p14:sldId id="565"/>
            <p14:sldId id="566"/>
            <p14:sldId id="567"/>
            <p14:sldId id="568"/>
            <p14:sldId id="570"/>
            <p14:sldId id="571"/>
            <p14:sldId id="573"/>
            <p14:sldId id="574"/>
            <p14:sldId id="576"/>
            <p14:sldId id="582"/>
            <p14:sldId id="577"/>
            <p14:sldId id="579"/>
            <p14:sldId id="580"/>
            <p14:sldId id="581"/>
            <p14:sldId id="5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3300"/>
    <a:srgbClr val="B2B2B2"/>
    <a:srgbClr val="8488BC"/>
    <a:srgbClr val="6B70AF"/>
    <a:srgbClr val="6065AA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3537" autoAdjust="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-2442" y="-96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t" anchorCtr="0" compatLnSpc="1">
            <a:prstTxWarp prst="textNoShape">
              <a:avLst/>
            </a:prstTxWarp>
          </a:bodyPr>
          <a:lstStyle>
            <a:lvl1pPr defTabSz="973138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400"/>
            </a:lvl1pPr>
          </a:lstStyle>
          <a:p>
            <a:pPr>
              <a:defRPr/>
            </a:pPr>
            <a:fld id="{2FB09946-27B7-4B2B-9D7F-A025FA9F9BB1}" type="datetime1">
              <a:rPr lang="en-US" altLang="en-US"/>
              <a:pPr>
                <a:defRPr/>
              </a:pPr>
              <a:t>1/15/2024</a:t>
            </a:fld>
            <a:endParaRPr lang="en-US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b" anchorCtr="0" compatLnSpc="1">
            <a:prstTxWarp prst="textNoShape">
              <a:avLst/>
            </a:prstTxWarp>
          </a:bodyPr>
          <a:lstStyle>
            <a:lvl1pPr defTabSz="973138">
              <a:defRPr sz="1400"/>
            </a:lvl1pPr>
          </a:lstStyle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400"/>
            </a:lvl1pPr>
          </a:lstStyle>
          <a:p>
            <a:pPr>
              <a:defRPr/>
            </a:pPr>
            <a:fld id="{8BBD4BBA-3535-40A5-AA7C-14FCD02FD9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909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b" anchorCtr="0" compatLnSpc="1">
            <a:prstTxWarp prst="textNoShape">
              <a:avLst/>
            </a:prstTxWarp>
          </a:bodyPr>
          <a:lstStyle>
            <a:lvl1pPr defTabSz="973138">
              <a:defRPr sz="1200">
                <a:latin typeface="Arial" charset="0"/>
              </a:defRPr>
            </a:lvl1pPr>
          </a:lstStyle>
          <a:p>
            <a:pPr>
              <a:defRPr/>
            </a:pPr>
            <a:fld id="{71A00943-D2AC-4799-AF0E-3982B7036C59}" type="datetime1">
              <a:rPr lang="en-US"/>
              <a:pPr>
                <a:defRPr/>
              </a:pPr>
              <a:t>1/15/2024</a:t>
            </a:fld>
            <a:endParaRPr lang="en-US" altLang="en-US"/>
          </a:p>
        </p:txBody>
      </p:sp>
      <p:sp>
        <p:nvSpPr>
          <p:cNvPr id="399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63563" y="568325"/>
            <a:ext cx="6184900" cy="4638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6738" y="5292725"/>
            <a:ext cx="6181725" cy="406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0"/>
            <a:r>
              <a:rPr lang="en-US" altLang="en-US" noProof="0"/>
              <a:t>Second level</a:t>
            </a:r>
          </a:p>
          <a:p>
            <a:pPr lvl="0"/>
            <a:r>
              <a:rPr lang="en-US" altLang="en-US" noProof="0"/>
              <a:t>Third level</a:t>
            </a:r>
          </a:p>
          <a:p>
            <a:pPr lvl="0"/>
            <a:r>
              <a:rPr lang="en-US" altLang="en-US" noProof="0"/>
              <a:t>Fourth level</a:t>
            </a:r>
          </a:p>
          <a:p>
            <a:pPr lvl="0"/>
            <a:r>
              <a:rPr lang="en-US" alt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t" anchorCtr="0" compatLnSpc="1">
            <a:prstTxWarp prst="textNoShape">
              <a:avLst/>
            </a:prstTxWarp>
          </a:bodyPr>
          <a:lstStyle>
            <a:lvl1pPr defTabSz="973138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9" rIns="96998" bIns="4849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200">
                <a:latin typeface="Arial" charset="0"/>
              </a:defRPr>
            </a:lvl1pPr>
          </a:lstStyle>
          <a:p>
            <a:pPr>
              <a:defRPr/>
            </a:pPr>
            <a:fld id="{BCD77715-7B69-4F6B-A6B3-D89022AABC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70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63513" indent="-163513" algn="l" rtl="0" eaLnBrk="0" fontAlgn="base" hangingPunct="0">
      <a:spcBef>
        <a:spcPct val="30000"/>
      </a:spcBef>
      <a:spcAft>
        <a:spcPct val="0"/>
      </a:spcAft>
      <a:buChar char="•"/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FB7E4C-139B-46D4-8947-F54B1225ECA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defTabSz="1009650">
              <a:spcBef>
                <a:spcPct val="0"/>
              </a:spcBef>
              <a:buFontTx/>
              <a:buNone/>
            </a:pPr>
            <a:endParaRPr lang="en-US" altLang="en-US" sz="2600" b="0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A05EE-B892-401E-B77C-87E902F03DB7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  <p:pic>
        <p:nvPicPr>
          <p:cNvPr id="5" name="Picture 2" descr="G:\img\BackStep.gi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1" y="6251768"/>
            <a:ext cx="1229299" cy="40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54586-1A7D-4316-AB51-13B04B493FFD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A05EE-B892-401E-B77C-87E902F03DB7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A05EE-B892-401E-B77C-87E902F03DB7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A05EE-B892-401E-B77C-87E902F03DB7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5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017713"/>
            <a:ext cx="417195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81550" y="2017713"/>
            <a:ext cx="4173538" cy="4114800"/>
          </a:xfr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A05EE-B892-401E-B77C-87E902F03DB7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276600"/>
            <a:ext cx="8077200" cy="19050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fld id="{B7430D8C-F84C-4D80-A906-4BB0135A05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89648"/>
            <a:ext cx="7543800" cy="2277035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6DFF08F-DC6B-4601-B491-B0F83F6DD2DA}" type="datetimeFigureOut">
              <a:rPr lang="en-US" sz="675" smtClean="0">
                <a:solidFill>
                  <a:srgbClr val="FFFFFF"/>
                </a:solidFill>
                <a:latin typeface="Calibri" panose="020F0502020204030204"/>
              </a:rPr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1/15/2024</a:t>
            </a:fld>
            <a:endParaRPr lang="en-US" sz="675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 cap="all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4FAB73BC-B049-4115-A692-8D63A059BFB8}" type="slidenum">
              <a:rPr lang="en-US" sz="788" smtClean="0">
                <a:solidFill>
                  <a:srgbClr val="FFFFFF"/>
                </a:solidFill>
                <a:latin typeface="Calibri" panose="020F0502020204030204"/>
              </a:rPr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88" dirty="0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244288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73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53200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3A05EE-B892-401E-B77C-87E902F03DB7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2" r:id="rId5"/>
    <p:sldLayoutId id="2147483803" r:id="rId6"/>
    <p:sldLayoutId id="2147483804" r:id="rId7"/>
    <p:sldLayoutId id="2147483806" r:id="rId8"/>
  </p:sldLayoutIdLst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" TargetMode="External"/><Relationship Id="rId2" Type="http://schemas.openxmlformats.org/officeDocument/2006/relationships/hyperlink" Target="http://java.orac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en/java/javase/19/docs/api/java.base/module-summary.html" TargetMode="External"/><Relationship Id="rId4" Type="http://schemas.openxmlformats.org/officeDocument/2006/relationships/hyperlink" Target="https://www.eclipse.org/download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tbeans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746635" y="2416939"/>
            <a:ext cx="7924800" cy="1981200"/>
          </a:xfrm>
        </p:spPr>
        <p:txBody>
          <a:bodyPr/>
          <a:lstStyle/>
          <a:p>
            <a:r>
              <a:rPr lang="en-US" dirty="0"/>
              <a:t>Java Fundamentals</a:t>
            </a:r>
            <a:br>
              <a:rPr lang="en-US" dirty="0"/>
            </a:br>
            <a:r>
              <a:rPr lang="en-US" sz="4400" dirty="0"/>
              <a:t>The Java Environment </a:t>
            </a:r>
            <a:endParaRPr lang="en-US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F40BC1-28C8-4740-B086-326F43190F9F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7" name="Picture 6" descr="alert.png"/>
          <p:cNvPicPr>
            <a:picLocks noChangeAspect="1"/>
          </p:cNvPicPr>
          <p:nvPr/>
        </p:nvPicPr>
        <p:blipFill rotWithShape="1">
          <a:blip r:embed="rId3" cstate="print"/>
          <a:srcRect l="30477" t="10630" r="25681" b="23318"/>
          <a:stretch/>
        </p:blipFill>
        <p:spPr>
          <a:xfrm>
            <a:off x="8482649" y="33415"/>
            <a:ext cx="609600" cy="693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714549">
            <a:off x="7461151" y="483591"/>
            <a:ext cx="1742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+mj-lt"/>
              </a:rPr>
              <a:t>Read Chapters 2, 4 and 5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00063" y="152400"/>
            <a:ext cx="77724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br>
              <a:rPr lang="en-GB" sz="4000" b="1" u="sng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r>
              <a:rPr lang="en-GB" sz="4000" b="1" kern="0" dirty="0">
                <a:latin typeface="+mj-lt"/>
                <a:ea typeface="+mj-ea"/>
                <a:cs typeface="+mj-cs"/>
              </a:rPr>
              <a:t>CMPS 251</a:t>
            </a:r>
          </a:p>
        </p:txBody>
      </p:sp>
      <p:pic>
        <p:nvPicPr>
          <p:cNvPr id="10" name="Picture 9" descr="Java_clr.bmp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01187" cy="15390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61595" y="1896771"/>
            <a:ext cx="224933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Unit 1_01</a:t>
            </a:r>
          </a:p>
          <a:p>
            <a:pPr algn="ctr"/>
            <a:endParaRPr lang="en-US" sz="40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Typical Java Development Environment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2962" y="1354247"/>
            <a:ext cx="82994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cs typeface="Times" panose="02020603050405020304" pitchFamily="18" charset="0"/>
              </a:rPr>
              <a:t>Phase 2: Compiling a Java Program into </a:t>
            </a:r>
            <a:r>
              <a:rPr lang="en-US" b="1" dirty="0">
                <a:solidFill>
                  <a:srgbClr val="FF0000"/>
                </a:solidFill>
                <a:cs typeface="Times" panose="02020603050405020304" pitchFamily="18" charset="0"/>
              </a:rPr>
              <a:t>Bytecodes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Times" panose="02020603050405020304" pitchFamily="18" charset="0"/>
              </a:rPr>
              <a:t>Use the command </a:t>
            </a:r>
            <a:r>
              <a:rPr lang="en-US" sz="1800" b="1" dirty="0" err="1">
                <a:solidFill>
                  <a:srgbClr val="FF0000"/>
                </a:solidFill>
                <a:cs typeface="Times" panose="02020603050405020304" pitchFamily="18" charset="0"/>
              </a:rPr>
              <a:t>javac</a:t>
            </a:r>
            <a:r>
              <a:rPr lang="en-US" sz="1800" dirty="0">
                <a:cs typeface="Times" panose="02020603050405020304" pitchFamily="18" charset="0"/>
              </a:rPr>
              <a:t> (the Java compiler) to compile a program. For example, to compile a program called </a:t>
            </a:r>
            <a:r>
              <a:rPr lang="en-US" sz="1800" b="1" i="1" dirty="0">
                <a:solidFill>
                  <a:srgbClr val="FF0000"/>
                </a:solidFill>
                <a:cs typeface="Times" panose="02020603050405020304" pitchFamily="18" charset="0"/>
              </a:rPr>
              <a:t>Welcome.java</a:t>
            </a:r>
            <a:r>
              <a:rPr lang="en-US" sz="1800" dirty="0">
                <a:cs typeface="Times" panose="02020603050405020304" pitchFamily="18" charset="0"/>
              </a:rPr>
              <a:t>, you’d type</a:t>
            </a:r>
          </a:p>
          <a:p>
            <a:pPr algn="ctr">
              <a:lnSpc>
                <a:spcPct val="150000"/>
              </a:lnSpc>
            </a:pPr>
            <a:r>
              <a:rPr lang="en-US" sz="2800" dirty="0" err="1">
                <a:solidFill>
                  <a:srgbClr val="FF0000"/>
                </a:solidFill>
                <a:cs typeface="Times" panose="02020603050405020304" pitchFamily="18" charset="0"/>
              </a:rPr>
              <a:t>javac</a:t>
            </a:r>
            <a:r>
              <a:rPr lang="en-US" sz="2800" dirty="0">
                <a:solidFill>
                  <a:srgbClr val="FF0000"/>
                </a:solidFill>
                <a:cs typeface="Times" panose="02020603050405020304" pitchFamily="18" charset="0"/>
              </a:rPr>
              <a:t> Welcome.java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Times" panose="02020603050405020304" pitchFamily="18" charset="0"/>
              </a:rPr>
              <a:t>If the program compiles, the compiler produces a </a:t>
            </a:r>
            <a:r>
              <a:rPr lang="en-US" sz="1800" b="1" dirty="0">
                <a:solidFill>
                  <a:srgbClr val="FF0000"/>
                </a:solidFill>
                <a:cs typeface="Times" panose="02020603050405020304" pitchFamily="18" charset="0"/>
              </a:rPr>
              <a:t>.class </a:t>
            </a:r>
            <a:r>
              <a:rPr lang="en-US" sz="1800" dirty="0">
                <a:cs typeface="Times" panose="02020603050405020304" pitchFamily="18" charset="0"/>
              </a:rPr>
              <a:t>file called </a:t>
            </a:r>
            <a:r>
              <a:rPr lang="en-US" sz="1800" b="1" i="1" dirty="0" err="1">
                <a:solidFill>
                  <a:srgbClr val="FF0000"/>
                </a:solidFill>
                <a:cs typeface="Times" panose="02020603050405020304" pitchFamily="18" charset="0"/>
              </a:rPr>
              <a:t>Welcome.class</a:t>
            </a:r>
            <a:r>
              <a:rPr lang="en-US" sz="1800" dirty="0">
                <a:cs typeface="Times" panose="02020603050405020304" pitchFamily="18" charset="0"/>
              </a:rPr>
              <a:t> that contains the compiled version. </a:t>
            </a:r>
          </a:p>
        </p:txBody>
      </p:sp>
      <p:pic>
        <p:nvPicPr>
          <p:cNvPr id="4" name="Picture 3" descr="jhtp_01_Intro_Page_32">
            <a:extLst>
              <a:ext uri="{FF2B5EF4-FFF2-40B4-BE49-F238E27FC236}">
                <a16:creationId xmlns:a16="http://schemas.microsoft.com/office/drawing/2014/main" id="{D86B00BD-B4F3-4E21-85E6-E1A9218A8F2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7001" r="4099" b="12752"/>
          <a:stretch/>
        </p:blipFill>
        <p:spPr>
          <a:xfrm>
            <a:off x="786384" y="4402836"/>
            <a:ext cx="7571232" cy="176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8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Typical Java Development Environment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8538" y="1216253"/>
            <a:ext cx="8299400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cs typeface="Times" panose="02020603050405020304" pitchFamily="18" charset="0"/>
              </a:rPr>
              <a:t>Bytecodes?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Times" panose="02020603050405020304" pitchFamily="18" charset="0"/>
              </a:rPr>
              <a:t>Java compiler translates Java source code into bytecodes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Times" panose="02020603050405020304" pitchFamily="18" charset="0"/>
              </a:rPr>
              <a:t>Bytecode instructions are platform independent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Times" panose="02020603050405020304" pitchFamily="18" charset="0"/>
              </a:rPr>
              <a:t>The </a:t>
            </a:r>
            <a:r>
              <a:rPr lang="en-US" sz="1800" b="1" dirty="0">
                <a:cs typeface="Times" panose="02020603050405020304" pitchFamily="18" charset="0"/>
              </a:rPr>
              <a:t>Java Virtual Machine (JVM)—</a:t>
            </a:r>
            <a:r>
              <a:rPr lang="en-US" sz="1800" dirty="0">
                <a:cs typeface="Times" panose="02020603050405020304" pitchFamily="18" charset="0"/>
              </a:rPr>
              <a:t>a part of the JDK and the foundation of the Java platform—executes bytecodes.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Times" panose="02020603050405020304" pitchFamily="18" charset="0"/>
              </a:rPr>
              <a:t>Virtual machine (VM)—</a:t>
            </a:r>
            <a:r>
              <a:rPr lang="en-US" sz="1800" b="1" u="sng" dirty="0">
                <a:solidFill>
                  <a:srgbClr val="FF0000"/>
                </a:solidFill>
                <a:cs typeface="Times" panose="02020603050405020304" pitchFamily="18" charset="0"/>
              </a:rPr>
              <a:t>a software application that simulates a computer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Times" panose="02020603050405020304" pitchFamily="18" charset="0"/>
              </a:rPr>
              <a:t>Hides the underlying operating system and hardware from the programs that interact with it.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Times" panose="02020603050405020304" pitchFamily="18" charset="0"/>
              </a:rPr>
              <a:t>The JVM is invoked by the java command. For example, to execute a Java application called </a:t>
            </a:r>
            <a:r>
              <a:rPr lang="en-US" sz="1800" b="1" i="1" dirty="0">
                <a:solidFill>
                  <a:srgbClr val="FF0000"/>
                </a:solidFill>
                <a:cs typeface="Times" panose="02020603050405020304" pitchFamily="18" charset="0"/>
              </a:rPr>
              <a:t>Welcome</a:t>
            </a:r>
            <a:r>
              <a:rPr lang="en-US" sz="1800" dirty="0">
                <a:cs typeface="Times" panose="02020603050405020304" pitchFamily="18" charset="0"/>
              </a:rPr>
              <a:t>, you’d type the command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cs typeface="Times" panose="02020603050405020304" pitchFamily="18" charset="0"/>
              </a:rPr>
              <a:t>java Welcome</a:t>
            </a:r>
          </a:p>
        </p:txBody>
      </p:sp>
    </p:spTree>
    <p:extLst>
      <p:ext uri="{BB962C8B-B14F-4D97-AF65-F5344CB8AC3E}">
        <p14:creationId xmlns:p14="http://schemas.microsoft.com/office/powerpoint/2010/main" val="391702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Typical Java Development Environment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5743" y="1219200"/>
            <a:ext cx="829940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cs typeface="Times" panose="02020603050405020304" pitchFamily="18" charset="0"/>
              </a:rPr>
              <a:t>Phase 3: Loading a Program into Memory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Times" panose="02020603050405020304" pitchFamily="18" charset="0"/>
              </a:rPr>
              <a:t>The </a:t>
            </a:r>
            <a:r>
              <a:rPr lang="en-US" sz="1800" b="1" dirty="0">
                <a:solidFill>
                  <a:srgbClr val="FF0000"/>
                </a:solidFill>
                <a:cs typeface="Times" panose="02020603050405020304" pitchFamily="18" charset="0"/>
              </a:rPr>
              <a:t>JVM</a:t>
            </a:r>
            <a:r>
              <a:rPr lang="en-US" sz="1800" dirty="0">
                <a:cs typeface="Times" panose="02020603050405020304" pitchFamily="18" charset="0"/>
              </a:rPr>
              <a:t> places the program in memory to execute it—this is known as loading.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  <a:cs typeface="Times" panose="02020603050405020304" pitchFamily="18" charset="0"/>
              </a:rPr>
              <a:t>Class loader</a:t>
            </a:r>
            <a:r>
              <a:rPr lang="en-US" sz="1800" dirty="0">
                <a:cs typeface="Times" panose="02020603050405020304" pitchFamily="18" charset="0"/>
              </a:rPr>
              <a:t> takes the .</a:t>
            </a:r>
            <a:r>
              <a:rPr lang="en-US" sz="1800" u="sng" dirty="0">
                <a:cs typeface="Times" panose="02020603050405020304" pitchFamily="18" charset="0"/>
              </a:rPr>
              <a:t>class </a:t>
            </a:r>
            <a:r>
              <a:rPr lang="en-US" sz="1800" dirty="0">
                <a:cs typeface="Times" panose="02020603050405020304" pitchFamily="18" charset="0"/>
              </a:rPr>
              <a:t>files containing the program’s bytecodes and transfers them to primary memory. </a:t>
            </a:r>
            <a:r>
              <a:rPr lang="en-US" sz="1800" u="sng" dirty="0">
                <a:cs typeface="Times" panose="02020603050405020304" pitchFamily="18" charset="0"/>
              </a:rPr>
              <a:t>Also loads any of the .class files provided by Java that your program uses</a:t>
            </a:r>
            <a:r>
              <a:rPr lang="en-US" sz="1800" dirty="0">
                <a:cs typeface="Times" panose="02020603050405020304" pitchFamily="18" charset="0"/>
              </a:rPr>
              <a:t>.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Times" panose="02020603050405020304" pitchFamily="18" charset="0"/>
              </a:rPr>
              <a:t>The .class files can be loaded from a disk on your system or over a network. </a:t>
            </a:r>
          </a:p>
        </p:txBody>
      </p:sp>
      <p:pic>
        <p:nvPicPr>
          <p:cNvPr id="4" name="Picture 3" descr="jhtp_01_Intro_Page_34">
            <a:extLst>
              <a:ext uri="{FF2B5EF4-FFF2-40B4-BE49-F238E27FC236}">
                <a16:creationId xmlns:a16="http://schemas.microsoft.com/office/drawing/2014/main" id="{9392C0A3-8B59-49CD-B673-280AC4D741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95" y="4015068"/>
            <a:ext cx="6051805" cy="2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Typical Java Development Environment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8538" y="1378348"/>
            <a:ext cx="8299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cs typeface="Times" panose="02020603050405020304" pitchFamily="18" charset="0"/>
              </a:rPr>
              <a:t>Phase 4: Bytecode Verification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Times" panose="02020603050405020304" pitchFamily="18" charset="0"/>
              </a:rPr>
              <a:t>The </a:t>
            </a:r>
            <a:r>
              <a:rPr lang="en-US" sz="1800" b="1" dirty="0">
                <a:solidFill>
                  <a:srgbClr val="FF0000"/>
                </a:solidFill>
                <a:cs typeface="Times" panose="02020603050405020304" pitchFamily="18" charset="0"/>
              </a:rPr>
              <a:t>bytecode verifier </a:t>
            </a:r>
            <a:r>
              <a:rPr lang="en-US" sz="1800" dirty="0">
                <a:cs typeface="Times" panose="02020603050405020304" pitchFamily="18" charset="0"/>
              </a:rPr>
              <a:t>examines their bytecodes ensuring that they’re valid and do not violate </a:t>
            </a:r>
            <a:r>
              <a:rPr lang="en-US" sz="1800" u="sng" dirty="0">
                <a:cs typeface="Times" panose="02020603050405020304" pitchFamily="18" charset="0"/>
              </a:rPr>
              <a:t>Java’s security restrictions</a:t>
            </a:r>
            <a:r>
              <a:rPr lang="en-US" sz="1800" dirty="0">
                <a:cs typeface="Times" panose="02020603050405020304" pitchFamily="18" charset="0"/>
              </a:rPr>
              <a:t>.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Times" panose="02020603050405020304" pitchFamily="18" charset="0"/>
              </a:rPr>
              <a:t>Java enforces strong security to make sure that programs do not damage your files or your system (as computer viruses and worms might).</a:t>
            </a:r>
          </a:p>
        </p:txBody>
      </p:sp>
      <p:pic>
        <p:nvPicPr>
          <p:cNvPr id="5" name="Picture 4" descr="jhtp_01_Intro_Page_35">
            <a:extLst>
              <a:ext uri="{FF2B5EF4-FFF2-40B4-BE49-F238E27FC236}">
                <a16:creationId xmlns:a16="http://schemas.microsoft.com/office/drawing/2014/main" id="{D0E019C4-1446-46E7-907F-87FDD33DB9D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09" y="3810000"/>
            <a:ext cx="6179058" cy="233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5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Typical Java Development Environment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0931" y="1463677"/>
            <a:ext cx="829940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cs typeface="Times" panose="02020603050405020304" pitchFamily="18" charset="0"/>
              </a:rPr>
              <a:t>Phase 5: Execution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u="sng" dirty="0">
                <a:cs typeface="Times" panose="02020603050405020304" pitchFamily="18" charset="0"/>
              </a:rPr>
              <a:t>JVMs typically </a:t>
            </a:r>
            <a:r>
              <a:rPr lang="en-US" sz="1800" b="1" i="1" u="sng" dirty="0">
                <a:cs typeface="Times" panose="02020603050405020304" pitchFamily="18" charset="0"/>
              </a:rPr>
              <a:t>execute</a:t>
            </a:r>
            <a:r>
              <a:rPr lang="en-US" sz="1800" u="sng" dirty="0">
                <a:cs typeface="Times" panose="02020603050405020304" pitchFamily="18" charset="0"/>
              </a:rPr>
              <a:t> bytecodes using a combination of </a:t>
            </a:r>
            <a:r>
              <a:rPr lang="en-US" sz="1800" b="1" u="sng" dirty="0">
                <a:solidFill>
                  <a:srgbClr val="FF0000"/>
                </a:solidFill>
                <a:cs typeface="Times" panose="02020603050405020304" pitchFamily="18" charset="0"/>
              </a:rPr>
              <a:t>interpretation</a:t>
            </a:r>
            <a:r>
              <a:rPr lang="en-US" sz="1800" u="sng" dirty="0">
                <a:cs typeface="Times" panose="02020603050405020304" pitchFamily="18" charset="0"/>
              </a:rPr>
              <a:t> and </a:t>
            </a:r>
            <a:r>
              <a:rPr lang="en-US" sz="1800" b="1" u="sng" dirty="0">
                <a:solidFill>
                  <a:srgbClr val="FF0000"/>
                </a:solidFill>
                <a:cs typeface="Times" panose="02020603050405020304" pitchFamily="18" charset="0"/>
              </a:rPr>
              <a:t>so-called just-in-time (JIT) compilation</a:t>
            </a:r>
            <a:r>
              <a:rPr lang="en-US" sz="1800" dirty="0">
                <a:cs typeface="Times" panose="02020603050405020304" pitchFamily="18" charset="0"/>
              </a:rPr>
              <a:t>. Analyzes the bytecodes as they’re interpreted.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u="sng" dirty="0">
                <a:cs typeface="Times" panose="02020603050405020304" pitchFamily="18" charset="0"/>
              </a:rPr>
              <a:t>A just-in-time (</a:t>
            </a:r>
            <a:r>
              <a:rPr lang="en-US" sz="1800" b="1" u="sng" dirty="0">
                <a:solidFill>
                  <a:srgbClr val="FF0000"/>
                </a:solidFill>
                <a:cs typeface="Times" panose="02020603050405020304" pitchFamily="18" charset="0"/>
              </a:rPr>
              <a:t>JIT</a:t>
            </a:r>
            <a:r>
              <a:rPr lang="en-US" sz="1800" b="1" u="sng" dirty="0">
                <a:cs typeface="Times" panose="02020603050405020304" pitchFamily="18" charset="0"/>
              </a:rPr>
              <a:t>) compiler translates the </a:t>
            </a:r>
            <a:r>
              <a:rPr lang="en-US" sz="1800" b="1" u="sng" dirty="0">
                <a:solidFill>
                  <a:srgbClr val="FF0000"/>
                </a:solidFill>
                <a:cs typeface="Times" panose="02020603050405020304" pitchFamily="18" charset="0"/>
              </a:rPr>
              <a:t>bytecodes</a:t>
            </a:r>
            <a:r>
              <a:rPr lang="en-US" sz="1800" b="1" u="sng" dirty="0">
                <a:cs typeface="Times" panose="02020603050405020304" pitchFamily="18" charset="0"/>
              </a:rPr>
              <a:t> into the underlying </a:t>
            </a:r>
            <a:r>
              <a:rPr lang="en-US" sz="1800" b="1" u="sng" dirty="0">
                <a:solidFill>
                  <a:srgbClr val="FF0000"/>
                </a:solidFill>
                <a:cs typeface="Times" panose="02020603050405020304" pitchFamily="18" charset="0"/>
              </a:rPr>
              <a:t>computer’s machine language</a:t>
            </a:r>
            <a:r>
              <a:rPr lang="en-US" sz="1800" b="1" dirty="0">
                <a:solidFill>
                  <a:srgbClr val="FF0000"/>
                </a:solidFill>
                <a:cs typeface="Times" panose="02020603050405020304" pitchFamily="18" charset="0"/>
              </a:rPr>
              <a:t> </a:t>
            </a:r>
            <a:r>
              <a:rPr lang="en-US" sz="1800" dirty="0">
                <a:cs typeface="Times" panose="02020603050405020304" pitchFamily="18" charset="0"/>
              </a:rPr>
              <a:t>for the actual computer on which the program. executes. </a:t>
            </a:r>
          </a:p>
        </p:txBody>
      </p:sp>
      <p:pic>
        <p:nvPicPr>
          <p:cNvPr id="4" name="Picture 3" descr="jhtp_01_Intro_Page_36">
            <a:extLst>
              <a:ext uri="{FF2B5EF4-FFF2-40B4-BE49-F238E27FC236}">
                <a16:creationId xmlns:a16="http://schemas.microsoft.com/office/drawing/2014/main" id="{F5FBE8A4-11DC-4987-B235-71A37D8ED50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5" y="3886200"/>
            <a:ext cx="6334735" cy="25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2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Development Process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9818" y="1943100"/>
            <a:ext cx="7276338" cy="3893058"/>
            <a:chOff x="2133600" y="1447800"/>
            <a:chExt cx="7772400" cy="4572000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2133600" y="1447800"/>
              <a:ext cx="24384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Text editor</a:t>
              </a: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648200" y="1447800"/>
              <a:ext cx="5257800" cy="1295400"/>
              <a:chOff x="1776" y="912"/>
              <a:chExt cx="3312" cy="816"/>
            </a:xfrm>
          </p:grpSpPr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4032" y="912"/>
                <a:ext cx="1056" cy="81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Source code</a:t>
                </a:r>
              </a:p>
              <a:p>
                <a:pPr algn="ctr" eaLnBrk="1" hangingPunct="1"/>
                <a:r>
                  <a:rPr lang="en-US" altLang="en-US" sz="1800"/>
                  <a:t>(</a:t>
                </a:r>
                <a:r>
                  <a:rPr lang="en-US" altLang="en-US" sz="1800">
                    <a:latin typeface="Courier New" panose="02070309020205020404" pitchFamily="49" charset="0"/>
                  </a:rPr>
                  <a:t>.java</a:t>
                </a:r>
                <a:r>
                  <a:rPr lang="en-US" altLang="en-US" sz="1800"/>
                  <a:t>)</a:t>
                </a:r>
              </a:p>
            </p:txBody>
          </p:sp>
          <p:grpSp>
            <p:nvGrpSpPr>
              <p:cNvPr id="29" name="Group 6"/>
              <p:cNvGrpSpPr>
                <a:grpSpLocks/>
              </p:cNvGrpSpPr>
              <p:nvPr/>
            </p:nvGrpSpPr>
            <p:grpSpPr bwMode="auto">
              <a:xfrm>
                <a:off x="1776" y="960"/>
                <a:ext cx="2208" cy="336"/>
                <a:chOff x="1776" y="960"/>
                <a:chExt cx="2208" cy="336"/>
              </a:xfrm>
            </p:grpSpPr>
            <p:sp>
              <p:nvSpPr>
                <p:cNvPr id="30" name="Line 7"/>
                <p:cNvSpPr>
                  <a:spLocks noChangeShapeType="1"/>
                </p:cNvSpPr>
                <p:nvPr/>
              </p:nvSpPr>
              <p:spPr bwMode="auto">
                <a:xfrm>
                  <a:off x="1776" y="1296"/>
                  <a:ext cx="220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1800"/>
                </a:p>
              </p:txBody>
            </p:sp>
            <p:sp>
              <p:nvSpPr>
                <p:cNvPr id="3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968" y="960"/>
                  <a:ext cx="1496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Saves Java statements</a:t>
                  </a:r>
                </a:p>
              </p:txBody>
            </p:sp>
          </p:grpSp>
        </p:grp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2133600" y="2286000"/>
              <a:ext cx="6096000" cy="1981200"/>
              <a:chOff x="192" y="1440"/>
              <a:chExt cx="3840" cy="1248"/>
            </a:xfrm>
          </p:grpSpPr>
          <p:sp>
            <p:nvSpPr>
              <p:cNvPr id="24" name="Oval 10"/>
              <p:cNvSpPr>
                <a:spLocks noChangeArrowheads="1"/>
              </p:cNvSpPr>
              <p:nvPr/>
            </p:nvSpPr>
            <p:spPr bwMode="auto">
              <a:xfrm>
                <a:off x="192" y="1968"/>
                <a:ext cx="1536" cy="72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dirty="0"/>
                  <a:t>Java compiler</a:t>
                </a:r>
              </a:p>
            </p:txBody>
          </p:sp>
          <p:grpSp>
            <p:nvGrpSpPr>
              <p:cNvPr id="25" name="Group 11"/>
              <p:cNvGrpSpPr>
                <a:grpSpLocks/>
              </p:cNvGrpSpPr>
              <p:nvPr/>
            </p:nvGrpSpPr>
            <p:grpSpPr bwMode="auto">
              <a:xfrm>
                <a:off x="1632" y="1440"/>
                <a:ext cx="2400" cy="672"/>
                <a:chOff x="1632" y="1440"/>
                <a:chExt cx="2400" cy="672"/>
              </a:xfrm>
            </p:grpSpPr>
            <p:sp>
              <p:nvSpPr>
                <p:cNvPr id="26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632" y="1440"/>
                  <a:ext cx="240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1800"/>
                </a:p>
              </p:txBody>
            </p:sp>
            <p:sp>
              <p:nvSpPr>
                <p:cNvPr id="27" name="Text Box 13"/>
                <p:cNvSpPr txBox="1">
                  <a:spLocks noChangeArrowheads="1"/>
                </p:cNvSpPr>
                <p:nvPr/>
              </p:nvSpPr>
              <p:spPr bwMode="auto">
                <a:xfrm rot="20758665">
                  <a:off x="2084" y="1544"/>
                  <a:ext cx="737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Is read by</a:t>
                  </a:r>
                </a:p>
              </p:txBody>
            </p:sp>
          </p:grp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4572000" y="2971800"/>
              <a:ext cx="5334000" cy="1295400"/>
              <a:chOff x="1728" y="1872"/>
              <a:chExt cx="3360" cy="816"/>
            </a:xfrm>
          </p:grpSpPr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4032" y="1872"/>
                <a:ext cx="1056" cy="8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Byte code</a:t>
                </a:r>
                <a:br>
                  <a:rPr lang="en-US" altLang="en-US" sz="1800"/>
                </a:br>
                <a:r>
                  <a:rPr lang="en-US" altLang="en-US" sz="1800"/>
                  <a:t>(</a:t>
                </a:r>
                <a:r>
                  <a:rPr lang="en-US" altLang="en-US" sz="1800">
                    <a:latin typeface="Courier New" panose="02070309020205020404" pitchFamily="49" charset="0"/>
                  </a:rPr>
                  <a:t>.class</a:t>
                </a:r>
                <a:r>
                  <a:rPr lang="en-US" altLang="en-US" sz="1800"/>
                  <a:t>)</a:t>
                </a:r>
              </a:p>
            </p:txBody>
          </p:sp>
          <p:grpSp>
            <p:nvGrpSpPr>
              <p:cNvPr id="21" name="Group 16"/>
              <p:cNvGrpSpPr>
                <a:grpSpLocks/>
              </p:cNvGrpSpPr>
              <p:nvPr/>
            </p:nvGrpSpPr>
            <p:grpSpPr bwMode="auto">
              <a:xfrm>
                <a:off x="1728" y="1994"/>
                <a:ext cx="2304" cy="310"/>
                <a:chOff x="1728" y="1994"/>
                <a:chExt cx="2304" cy="310"/>
              </a:xfrm>
            </p:grpSpPr>
            <p:sp>
              <p:nvSpPr>
                <p:cNvPr id="22" name="Line 17"/>
                <p:cNvSpPr>
                  <a:spLocks noChangeShapeType="1"/>
                </p:cNvSpPr>
                <p:nvPr/>
              </p:nvSpPr>
              <p:spPr bwMode="auto">
                <a:xfrm>
                  <a:off x="1728" y="23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1800"/>
                </a:p>
              </p:txBody>
            </p:sp>
            <p:sp>
              <p:nvSpPr>
                <p:cNvPr id="2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534" y="1994"/>
                  <a:ext cx="694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Produces</a:t>
                  </a:r>
                </a:p>
              </p:txBody>
            </p:sp>
          </p:grpSp>
        </p:grp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2133600" y="4038600"/>
              <a:ext cx="6096000" cy="1981200"/>
              <a:chOff x="192" y="2544"/>
              <a:chExt cx="3840" cy="1248"/>
            </a:xfrm>
          </p:grpSpPr>
          <p:sp>
            <p:nvSpPr>
              <p:cNvPr id="16" name="Oval 20"/>
              <p:cNvSpPr>
                <a:spLocks noChangeArrowheads="1"/>
              </p:cNvSpPr>
              <p:nvPr/>
            </p:nvSpPr>
            <p:spPr bwMode="auto">
              <a:xfrm>
                <a:off x="192" y="3072"/>
                <a:ext cx="1536" cy="72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Java</a:t>
                </a:r>
              </a:p>
              <a:p>
                <a:pPr algn="ctr" eaLnBrk="1" hangingPunct="1"/>
                <a:r>
                  <a:rPr lang="en-US" altLang="en-US" sz="1800"/>
                  <a:t>Virtual</a:t>
                </a:r>
              </a:p>
              <a:p>
                <a:pPr algn="ctr" eaLnBrk="1" hangingPunct="1"/>
                <a:r>
                  <a:rPr lang="en-US" altLang="en-US" sz="1800"/>
                  <a:t>Machine</a:t>
                </a:r>
              </a:p>
            </p:txBody>
          </p:sp>
          <p:grpSp>
            <p:nvGrpSpPr>
              <p:cNvPr id="17" name="Group 21"/>
              <p:cNvGrpSpPr>
                <a:grpSpLocks/>
              </p:cNvGrpSpPr>
              <p:nvPr/>
            </p:nvGrpSpPr>
            <p:grpSpPr bwMode="auto">
              <a:xfrm>
                <a:off x="1680" y="2544"/>
                <a:ext cx="2352" cy="720"/>
                <a:chOff x="1680" y="2544"/>
                <a:chExt cx="2352" cy="720"/>
              </a:xfrm>
            </p:grpSpPr>
            <p:sp>
              <p:nvSpPr>
                <p:cNvPr id="18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680" y="2544"/>
                  <a:ext cx="2352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1800"/>
                </a:p>
              </p:txBody>
            </p:sp>
            <p:sp>
              <p:nvSpPr>
                <p:cNvPr id="19" name="Text Box 23"/>
                <p:cNvSpPr txBox="1">
                  <a:spLocks noChangeArrowheads="1"/>
                </p:cNvSpPr>
                <p:nvPr/>
              </p:nvSpPr>
              <p:spPr bwMode="auto">
                <a:xfrm rot="20613483">
                  <a:off x="1978" y="2626"/>
                  <a:ext cx="1142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Is interpreted by</a:t>
                  </a:r>
                </a:p>
              </p:txBody>
            </p:sp>
          </p:grp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4572000" y="4724400"/>
              <a:ext cx="5334000" cy="1295400"/>
              <a:chOff x="1728" y="2976"/>
              <a:chExt cx="3360" cy="816"/>
            </a:xfrm>
          </p:grpSpPr>
          <p:sp>
            <p:nvSpPr>
              <p:cNvPr id="11" name="Rectangle 25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1056" cy="8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Program</a:t>
                </a:r>
              </a:p>
              <a:p>
                <a:pPr algn="ctr" eaLnBrk="1" hangingPunct="1"/>
                <a:r>
                  <a:rPr lang="en-US" altLang="en-US" sz="1800"/>
                  <a:t>Execution</a:t>
                </a:r>
              </a:p>
            </p:txBody>
          </p:sp>
          <p:grpSp>
            <p:nvGrpSpPr>
              <p:cNvPr id="12" name="Group 26"/>
              <p:cNvGrpSpPr>
                <a:grpSpLocks/>
              </p:cNvGrpSpPr>
              <p:nvPr/>
            </p:nvGrpSpPr>
            <p:grpSpPr bwMode="auto">
              <a:xfrm>
                <a:off x="1728" y="3120"/>
                <a:ext cx="2304" cy="336"/>
                <a:chOff x="1728" y="3120"/>
                <a:chExt cx="2304" cy="336"/>
              </a:xfrm>
            </p:grpSpPr>
            <p:sp>
              <p:nvSpPr>
                <p:cNvPr id="13" name="Line 27"/>
                <p:cNvSpPr>
                  <a:spLocks noChangeShapeType="1"/>
                </p:cNvSpPr>
                <p:nvPr/>
              </p:nvSpPr>
              <p:spPr bwMode="auto">
                <a:xfrm>
                  <a:off x="1728" y="345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1800"/>
                </a:p>
              </p:txBody>
            </p:sp>
            <p:sp>
              <p:nvSpPr>
                <p:cNvPr id="1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496" y="3120"/>
                  <a:ext cx="741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Results in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3627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Java Portability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36" y="2895789"/>
            <a:ext cx="3497580" cy="26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6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Portability in Java</a:t>
            </a:r>
          </a:p>
        </p:txBody>
      </p:sp>
      <p:sp>
        <p:nvSpPr>
          <p:cNvPr id="7" name="Rectangle 6"/>
          <p:cNvSpPr/>
          <p:nvPr/>
        </p:nvSpPr>
        <p:spPr>
          <a:xfrm>
            <a:off x="336575" y="1485973"/>
            <a:ext cx="8470850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Times" panose="02020603050405020304" pitchFamily="18" charset="0"/>
              </a:rPr>
              <a:t>While most programming languages achieve portability by compiling a program for each CPU it will run on, Java provides an JVM for each platform so that programmers do not have to recompile for different platforms.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3600" y="3194217"/>
            <a:ext cx="5013198" cy="2702052"/>
            <a:chOff x="2209800" y="1447800"/>
            <a:chExt cx="7848600" cy="4724400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2209800" y="3352800"/>
              <a:ext cx="24384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/>
                <a:t>Java Virtual</a:t>
              </a:r>
            </a:p>
            <a:p>
              <a:pPr algn="ctr" eaLnBrk="1" hangingPunct="1"/>
              <a:r>
                <a:rPr lang="en-US" altLang="en-US" sz="1050"/>
                <a:t>Machine for Windows</a:t>
              </a:r>
            </a:p>
          </p:txBody>
        </p:sp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5257800" y="1447800"/>
              <a:ext cx="16764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 dirty="0"/>
                <a:t>Byte code</a:t>
              </a:r>
              <a:br>
                <a:rPr lang="en-US" altLang="en-US" sz="1350" dirty="0"/>
              </a:br>
              <a:r>
                <a:rPr lang="en-US" altLang="en-US" sz="1350" dirty="0"/>
                <a:t>(.class)</a:t>
              </a:r>
            </a:p>
          </p:txBody>
        </p:sp>
        <p:sp>
          <p:nvSpPr>
            <p:cNvPr id="8" name="Oval 29"/>
            <p:cNvSpPr>
              <a:spLocks noChangeArrowheads="1"/>
            </p:cNvSpPr>
            <p:nvPr/>
          </p:nvSpPr>
          <p:spPr bwMode="auto">
            <a:xfrm>
              <a:off x="3657600" y="5029200"/>
              <a:ext cx="24384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/>
                <a:t>Java Virtual</a:t>
              </a:r>
            </a:p>
            <a:p>
              <a:pPr algn="ctr" eaLnBrk="1" hangingPunct="1"/>
              <a:r>
                <a:rPr lang="en-US" altLang="en-US" sz="1050"/>
                <a:t>Machine for Linux</a:t>
              </a:r>
            </a:p>
          </p:txBody>
        </p:sp>
        <p:sp>
          <p:nvSpPr>
            <p:cNvPr id="9" name="Oval 30"/>
            <p:cNvSpPr>
              <a:spLocks noChangeArrowheads="1"/>
            </p:cNvSpPr>
            <p:nvPr/>
          </p:nvSpPr>
          <p:spPr bwMode="auto">
            <a:xfrm>
              <a:off x="6477000" y="5029200"/>
              <a:ext cx="24384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/>
                <a:t>Java Virtual</a:t>
              </a:r>
            </a:p>
            <a:p>
              <a:pPr algn="ctr" eaLnBrk="1" hangingPunct="1"/>
              <a:r>
                <a:rPr lang="en-US" altLang="en-US" sz="1050"/>
                <a:t>Machine for Mac</a:t>
              </a:r>
            </a:p>
          </p:txBody>
        </p:sp>
        <p:sp>
          <p:nvSpPr>
            <p:cNvPr id="10" name="Oval 31"/>
            <p:cNvSpPr>
              <a:spLocks noChangeArrowheads="1"/>
            </p:cNvSpPr>
            <p:nvPr/>
          </p:nvSpPr>
          <p:spPr bwMode="auto">
            <a:xfrm>
              <a:off x="7620000" y="3352800"/>
              <a:ext cx="24384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/>
                <a:t>Java Virtual</a:t>
              </a:r>
            </a:p>
            <a:p>
              <a:pPr algn="ctr" eaLnBrk="1" hangingPunct="1"/>
              <a:r>
                <a:rPr lang="en-US" altLang="en-US" sz="1050"/>
                <a:t>Machine for Unix</a:t>
              </a:r>
            </a:p>
          </p:txBody>
        </p: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 flipH="1">
              <a:off x="4267200" y="2743200"/>
              <a:ext cx="990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050"/>
            </a:p>
          </p:txBody>
        </p:sp>
        <p:sp>
          <p:nvSpPr>
            <p:cNvPr id="12" name="Line 33"/>
            <p:cNvSpPr>
              <a:spLocks noChangeShapeType="1"/>
            </p:cNvSpPr>
            <p:nvPr/>
          </p:nvSpPr>
          <p:spPr bwMode="auto">
            <a:xfrm flipH="1">
              <a:off x="4876800" y="2743200"/>
              <a:ext cx="9906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050"/>
            </a:p>
          </p:txBody>
        </p:sp>
        <p:sp>
          <p:nvSpPr>
            <p:cNvPr id="13" name="Line 34"/>
            <p:cNvSpPr>
              <a:spLocks noChangeShapeType="1"/>
            </p:cNvSpPr>
            <p:nvPr/>
          </p:nvSpPr>
          <p:spPr bwMode="auto">
            <a:xfrm>
              <a:off x="6324600" y="2743200"/>
              <a:ext cx="13716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050"/>
            </a:p>
          </p:txBody>
        </p:sp>
        <p:sp>
          <p:nvSpPr>
            <p:cNvPr id="14" name="Line 35"/>
            <p:cNvSpPr>
              <a:spLocks noChangeShapeType="1"/>
            </p:cNvSpPr>
            <p:nvPr/>
          </p:nvSpPr>
          <p:spPr bwMode="auto">
            <a:xfrm>
              <a:off x="6934200" y="2743200"/>
              <a:ext cx="1219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8102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552"/>
            <a:ext cx="8229600" cy="914400"/>
          </a:xfrm>
        </p:spPr>
        <p:txBody>
          <a:bodyPr/>
          <a:lstStyle/>
          <a:p>
            <a:r>
              <a:rPr lang="en-US" dirty="0"/>
              <a:t>Java Compilation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54586-1A7D-4316-AB51-13B04B493FFD}" type="slidenum">
              <a:rPr lang="en-US" altLang="en-US" smtClean="0"/>
              <a:pPr>
                <a:defRPr/>
              </a:pPr>
              <a:t>18</a:t>
            </a:fld>
            <a:endParaRPr lang="en-US" altLang="en-US">
              <a:solidFill>
                <a:schemeClr val="accent2"/>
              </a:solidFill>
            </a:endParaRPr>
          </a:p>
        </p:txBody>
      </p:sp>
      <p:pic>
        <p:nvPicPr>
          <p:cNvPr id="1026" name="Picture 2" descr="http://javapapers.files.wordpress.com/2011/11/java-program-executi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95897"/>
            <a:ext cx="6105918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192283-50CB-4686-95FA-AD9D555E5167}"/>
              </a:ext>
            </a:extLst>
          </p:cNvPr>
          <p:cNvSpPr/>
          <p:nvPr/>
        </p:nvSpPr>
        <p:spPr>
          <a:xfrm>
            <a:off x="6248400" y="2057400"/>
            <a:ext cx="2895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000" dirty="0"/>
              <a:t>Compile once run everywhere =&gt; better </a:t>
            </a:r>
            <a:r>
              <a:rPr lang="en-US" altLang="en-US" sz="2000" b="1" dirty="0"/>
              <a:t>portability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security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225858-A2B2-452B-840A-AF5F6F4A1BB5}"/>
              </a:ext>
            </a:extLst>
          </p:cNvPr>
          <p:cNvSpPr/>
          <p:nvPr/>
        </p:nvSpPr>
        <p:spPr>
          <a:xfrm>
            <a:off x="31835" y="990600"/>
            <a:ext cx="248276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b="1" dirty="0"/>
          </a:p>
          <a:p>
            <a:pPr marL="342900" lvl="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/>
              <a:t>Java</a:t>
            </a:r>
            <a:r>
              <a:rPr lang="en-US" sz="1800" dirty="0"/>
              <a:t> source code is </a:t>
            </a:r>
            <a:r>
              <a:rPr lang="en-US" sz="1800" b="1" dirty="0"/>
              <a:t>compiled</a:t>
            </a:r>
            <a:r>
              <a:rPr lang="en-US" sz="1800" dirty="0"/>
              <a:t> into bytecode (saved in .class file)</a:t>
            </a:r>
          </a:p>
          <a:p>
            <a:pPr marL="342900" lvl="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dirty="0"/>
          </a:p>
          <a:p>
            <a:pPr marL="342900" lvl="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dirty="0"/>
          </a:p>
          <a:p>
            <a:pPr marL="342900" lvl="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dirty="0"/>
          </a:p>
          <a:p>
            <a:pPr marL="342900" lvl="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dirty="0"/>
          </a:p>
          <a:p>
            <a:pPr marL="342900" lvl="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dirty="0"/>
          </a:p>
          <a:p>
            <a:pPr marL="342900" lvl="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dirty="0"/>
          </a:p>
          <a:p>
            <a:pPr marL="342900" lvl="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dirty="0"/>
          </a:p>
          <a:p>
            <a:pPr marL="342900" lvl="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When the program is to be run, the bytecode is converted, using the just-in-time (JIT) compiler, into executable machine code</a:t>
            </a:r>
          </a:p>
        </p:txBody>
      </p:sp>
    </p:spTree>
    <p:extLst>
      <p:ext uri="{BB962C8B-B14F-4D97-AF65-F5344CB8AC3E}">
        <p14:creationId xmlns:p14="http://schemas.microsoft.com/office/powerpoint/2010/main" val="236749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53" y="2774490"/>
            <a:ext cx="5385815" cy="2777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Types of Errors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0768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1" y="3986408"/>
            <a:ext cx="2195299" cy="1131951"/>
          </a:xfrm>
          <a:prstGeom prst="rect">
            <a:avLst/>
          </a:prstGeom>
        </p:spPr>
      </p:pic>
      <p:sp>
        <p:nvSpPr>
          <p:cNvPr id="4" name="Title 4"/>
          <p:cNvSpPr txBox="1">
            <a:spLocks/>
          </p:cNvSpPr>
          <p:nvPr/>
        </p:nvSpPr>
        <p:spPr>
          <a:xfrm>
            <a:off x="457200" y="1107327"/>
            <a:ext cx="7772400" cy="95007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Introduction to Java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2514600"/>
            <a:ext cx="33528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Outline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5200" y="3398808"/>
            <a:ext cx="37336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What is Java?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Java versions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Java development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Java portability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199656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Errors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981" y="1447800"/>
            <a:ext cx="82308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  <a:cs typeface="Times" panose="02020603050405020304" pitchFamily="18" charset="0"/>
              </a:rPr>
              <a:t>Grammatical mistakes in a program</a:t>
            </a:r>
            <a:r>
              <a:rPr lang="en-US" dirty="0">
                <a:cs typeface="Times" panose="02020603050405020304" pitchFamily="18" charset="0"/>
              </a:rPr>
              <a:t>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" panose="02020603050405020304" pitchFamily="18" charset="0"/>
              </a:rPr>
              <a:t>The </a:t>
            </a:r>
            <a:r>
              <a:rPr lang="en-US" b="1" i="1" dirty="0">
                <a:solidFill>
                  <a:srgbClr val="FF0000"/>
                </a:solidFill>
                <a:cs typeface="Times" panose="02020603050405020304" pitchFamily="18" charset="0"/>
              </a:rPr>
              <a:t>grammatical rules </a:t>
            </a:r>
            <a:r>
              <a:rPr lang="en-US" dirty="0">
                <a:cs typeface="Times" panose="02020603050405020304" pitchFamily="18" charset="0"/>
              </a:rPr>
              <a:t>for writing a program are very strict.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" panose="02020603050405020304" pitchFamily="18" charset="0"/>
              </a:rPr>
              <a:t>The compiler catches syntax errors and prints an error message.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>
                <a:cs typeface="Times" panose="02020603050405020304" pitchFamily="18" charset="0"/>
              </a:rPr>
              <a:t>Detected during compilation.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" panose="02020603050405020304" pitchFamily="18" charset="0"/>
              </a:rPr>
              <a:t>Example: using a period where a program expects a comma.</a:t>
            </a:r>
          </a:p>
        </p:txBody>
      </p:sp>
    </p:spTree>
    <p:extLst>
      <p:ext uri="{BB962C8B-B14F-4D97-AF65-F5344CB8AC3E}">
        <p14:creationId xmlns:p14="http://schemas.microsoft.com/office/powerpoint/2010/main" val="374105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Errors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8539" y="1712981"/>
            <a:ext cx="82308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>
                <a:cs typeface="Times" panose="02020603050405020304" pitchFamily="18" charset="0"/>
              </a:rPr>
              <a:t>Detected during run time. </a:t>
            </a:r>
            <a:endParaRPr lang="en-US" dirty="0">
              <a:cs typeface="Times" panose="02020603050405020304" pitchFamily="18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cs typeface="Times" panose="02020603050405020304" pitchFamily="18" charset="0"/>
              </a:rPr>
              <a:t>When the computer detects an error, it </a:t>
            </a:r>
            <a:r>
              <a:rPr lang="en-US" b="1" i="1" dirty="0">
                <a:solidFill>
                  <a:srgbClr val="FF0000"/>
                </a:solidFill>
                <a:cs typeface="Times" panose="02020603050405020304" pitchFamily="18" charset="0"/>
              </a:rPr>
              <a:t>terminates</a:t>
            </a:r>
            <a:r>
              <a:rPr lang="en-US" b="1" i="1" dirty="0">
                <a:cs typeface="Times" panose="02020603050405020304" pitchFamily="18" charset="0"/>
              </a:rPr>
              <a:t> the program and </a:t>
            </a:r>
            <a:r>
              <a:rPr lang="en-US" b="1" i="1" dirty="0">
                <a:solidFill>
                  <a:srgbClr val="FF0000"/>
                </a:solidFill>
                <a:cs typeface="Times" panose="02020603050405020304" pitchFamily="18" charset="0"/>
              </a:rPr>
              <a:t>prints an error message</a:t>
            </a:r>
            <a:r>
              <a:rPr lang="en-US" dirty="0">
                <a:cs typeface="Times" panose="02020603050405020304" pitchFamily="18" charset="0"/>
              </a:rPr>
              <a:t>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" panose="02020603050405020304" pitchFamily="18" charset="0"/>
              </a:rPr>
              <a:t>Example: attempting to divide by 0</a:t>
            </a:r>
          </a:p>
        </p:txBody>
      </p:sp>
    </p:spTree>
    <p:extLst>
      <p:ext uri="{BB962C8B-B14F-4D97-AF65-F5344CB8AC3E}">
        <p14:creationId xmlns:p14="http://schemas.microsoft.com/office/powerpoint/2010/main" val="155121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Errors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8539" y="1712981"/>
            <a:ext cx="8230819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" panose="02020603050405020304" pitchFamily="18" charset="0"/>
              </a:rPr>
              <a:t>Errors that are not detected during compilation or while running, but which </a:t>
            </a:r>
            <a:r>
              <a:rPr lang="en-US" b="1" dirty="0">
                <a:solidFill>
                  <a:srgbClr val="FF0000"/>
                </a:solidFill>
                <a:cs typeface="Times" panose="02020603050405020304" pitchFamily="18" charset="0"/>
              </a:rPr>
              <a:t>cause the program to produce incorrect results.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882548" y="3886200"/>
            <a:ext cx="7162800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cs typeface="Times" panose="02020603050405020304" pitchFamily="18" charset="0"/>
              </a:rPr>
              <a:t>Example: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" panose="02020603050405020304" pitchFamily="18" charset="0"/>
              </a:rPr>
              <a:t>An attempt to calculate a Fahrenheit temperature from a Celsius temperature by multiplying by 9/5 and adding 23 instead of 32.</a:t>
            </a:r>
          </a:p>
        </p:txBody>
      </p:sp>
    </p:spTree>
    <p:extLst>
      <p:ext uri="{BB962C8B-B14F-4D97-AF65-F5344CB8AC3E}">
        <p14:creationId xmlns:p14="http://schemas.microsoft.com/office/powerpoint/2010/main" val="253975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54586-1A7D-4316-AB51-13B04B493FFD}" type="slidenum">
              <a:rPr lang="en-US" altLang="en-US" smtClean="0"/>
              <a:pPr>
                <a:defRPr/>
              </a:pPr>
              <a:t>23</a:t>
            </a:fld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828800"/>
            <a:ext cx="7789653" cy="2492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cs typeface="Times" panose="02020603050405020304" pitchFamily="18" charset="0"/>
              </a:rPr>
              <a:t>Download the file J1.java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cs typeface="Times" panose="02020603050405020304" pitchFamily="18" charset="0"/>
              </a:rPr>
              <a:t>Study the comments and code in this file.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cs typeface="Times" panose="02020603050405020304" pitchFamily="18" charset="0"/>
              </a:rPr>
              <a:t>Compile it and execute it as shown in the comment at the end of the program.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cs typeface="Times" panose="02020603050405020304" pitchFamily="18" charset="0"/>
              </a:rPr>
              <a:t>Try to rewrite one of your old python programs in Java.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6653" y="1216325"/>
            <a:ext cx="1905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409841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Java?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5416" y="1219200"/>
            <a:ext cx="83999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" panose="02020603050405020304" pitchFamily="18" charset="0"/>
              </a:rPr>
              <a:t>Java is a class-based, general-purpose, </a:t>
            </a:r>
            <a:r>
              <a:rPr lang="en-US" sz="2000" b="1" dirty="0">
                <a:solidFill>
                  <a:srgbClr val="FF0000"/>
                </a:solidFill>
                <a:cs typeface="Times" panose="02020603050405020304" pitchFamily="18" charset="0"/>
              </a:rPr>
              <a:t>object-oriented</a:t>
            </a:r>
            <a:r>
              <a:rPr lang="en-US" sz="2000" dirty="0">
                <a:cs typeface="Times" panose="02020603050405020304" pitchFamily="18" charset="0"/>
              </a:rPr>
              <a:t> programming language.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" panose="02020603050405020304" pitchFamily="18" charset="0"/>
              </a:rPr>
              <a:t>Originally developed by </a:t>
            </a:r>
            <a:r>
              <a:rPr lang="en-US" sz="2000" dirty="0">
                <a:solidFill>
                  <a:srgbClr val="FF0000"/>
                </a:solidFill>
                <a:cs typeface="Times" panose="02020603050405020304" pitchFamily="18" charset="0"/>
              </a:rPr>
              <a:t>James Gosling </a:t>
            </a:r>
            <a:r>
              <a:rPr lang="en-US" sz="2000" dirty="0">
                <a:cs typeface="Times" panose="02020603050405020304" pitchFamily="18" charset="0"/>
              </a:rPr>
              <a:t>at </a:t>
            </a:r>
            <a:r>
              <a:rPr lang="en-US" sz="2000" dirty="0">
                <a:solidFill>
                  <a:srgbClr val="FF0000"/>
                </a:solidFill>
                <a:cs typeface="Times" panose="02020603050405020304" pitchFamily="18" charset="0"/>
              </a:rPr>
              <a:t>Sun Microsystems </a:t>
            </a:r>
            <a:r>
              <a:rPr lang="en-US" sz="2000" dirty="0">
                <a:cs typeface="Times" panose="02020603050405020304" pitchFamily="18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Times" panose="02020603050405020304" pitchFamily="18" charset="0"/>
              </a:rPr>
              <a:t>1995</a:t>
            </a:r>
            <a:r>
              <a:rPr lang="en-US" sz="2000" dirty="0">
                <a:cs typeface="Times" panose="02020603050405020304" pitchFamily="18" charset="0"/>
              </a:rPr>
              <a:t>)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cs typeface="Times" panose="02020603050405020304" pitchFamily="18" charset="0"/>
              </a:rPr>
              <a:t>Oracle</a:t>
            </a:r>
            <a:r>
              <a:rPr lang="en-US" sz="2000" dirty="0">
                <a:cs typeface="Times" panose="02020603050405020304" pitchFamily="18" charset="0"/>
              </a:rPr>
              <a:t> acquired SUN Microsystems (</a:t>
            </a:r>
            <a:r>
              <a:rPr lang="en-US" sz="2000" dirty="0">
                <a:solidFill>
                  <a:srgbClr val="FF0000"/>
                </a:solidFill>
                <a:cs typeface="Times" panose="02020603050405020304" pitchFamily="18" charset="0"/>
              </a:rPr>
              <a:t>2010</a:t>
            </a:r>
            <a:r>
              <a:rPr lang="en-US" sz="2000" dirty="0">
                <a:cs typeface="Times" panose="02020603050405020304" pitchFamily="18" charset="0"/>
              </a:rPr>
              <a:t>)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" panose="02020603050405020304" pitchFamily="18" charset="0"/>
              </a:rPr>
              <a:t>Syntax is similar to C and C++ with </a:t>
            </a:r>
            <a:r>
              <a:rPr lang="en-US" sz="2000" b="1" dirty="0">
                <a:solidFill>
                  <a:srgbClr val="FF0000"/>
                </a:solidFill>
                <a:cs typeface="Times" panose="02020603050405020304" pitchFamily="18" charset="0"/>
              </a:rPr>
              <a:t>fewer low-level facilities</a:t>
            </a:r>
            <a:endParaRPr lang="en-US" sz="2000" dirty="0">
              <a:cs typeface="Times" panose="02020603050405020304" pitchFamily="18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" panose="02020603050405020304" pitchFamily="18" charset="0"/>
              </a:rPr>
              <a:t>The latest version is Java </a:t>
            </a:r>
            <a:r>
              <a:rPr lang="en-US" sz="2000" b="1" dirty="0">
                <a:solidFill>
                  <a:srgbClr val="FF0000"/>
                </a:solidFill>
                <a:cs typeface="Times" panose="02020603050405020304" pitchFamily="18" charset="0"/>
              </a:rPr>
              <a:t>21</a:t>
            </a:r>
            <a:r>
              <a:rPr lang="en-US" sz="2000" dirty="0">
                <a:cs typeface="Times" panose="02020603050405020304" pitchFamily="18" charset="0"/>
              </a:rPr>
              <a:t> (2024)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" panose="02020603050405020304" pitchFamily="18" charset="0"/>
              </a:rPr>
              <a:t>Very </a:t>
            </a:r>
            <a:r>
              <a:rPr lang="en-US" sz="2000" dirty="0">
                <a:solidFill>
                  <a:srgbClr val="FF0000"/>
                </a:solidFill>
                <a:cs typeface="Times" panose="02020603050405020304" pitchFamily="18" charset="0"/>
              </a:rPr>
              <a:t>popular</a:t>
            </a:r>
            <a:r>
              <a:rPr lang="en-US" sz="2000" dirty="0">
                <a:cs typeface="Times" panose="02020603050405020304" pitchFamily="18" charset="0"/>
              </a:rPr>
              <a:t>: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" panose="02020603050405020304" pitchFamily="18" charset="0"/>
              </a:rPr>
              <a:t>Billions of devices, 10 million developers.</a:t>
            </a:r>
          </a:p>
        </p:txBody>
      </p:sp>
    </p:spTree>
    <p:extLst>
      <p:ext uri="{BB962C8B-B14F-4D97-AF65-F5344CB8AC3E}">
        <p14:creationId xmlns:p14="http://schemas.microsoft.com/office/powerpoint/2010/main" val="294896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of Java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0" y="1447800"/>
            <a:ext cx="5530825" cy="465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cs typeface="Times" panose="02020603050405020304" pitchFamily="18" charset="0"/>
              </a:rPr>
              <a:t>Mobile Applications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cs typeface="Times" panose="02020603050405020304" pitchFamily="18" charset="0"/>
              </a:rPr>
              <a:t>Desktop GUI Applications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cs typeface="Times" panose="02020603050405020304" pitchFamily="18" charset="0"/>
              </a:rPr>
              <a:t>Web-based Applications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cs typeface="Times" panose="02020603050405020304" pitchFamily="18" charset="0"/>
              </a:rPr>
              <a:t>Web Servers and Application Servers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cs typeface="Times" panose="02020603050405020304" pitchFamily="18" charset="0"/>
              </a:rPr>
              <a:t>Enterprise Applications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cs typeface="Times" panose="02020603050405020304" pitchFamily="18" charset="0"/>
              </a:rPr>
              <a:t>Scientific Applications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cs typeface="Times" panose="02020603050405020304" pitchFamily="18" charset="0"/>
              </a:rPr>
              <a:t>Gaming Applications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cs typeface="Times" panose="02020603050405020304" pitchFamily="18" charset="0"/>
              </a:rPr>
              <a:t>Big Data Technologies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cs typeface="Times" panose="02020603050405020304" pitchFamily="18" charset="0"/>
              </a:rPr>
              <a:t>Business Applications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cs typeface="Times" panose="02020603050405020304" pitchFamily="18" charset="0"/>
              </a:rPr>
              <a:t>Cloud-based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714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Editions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76962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" panose="02020603050405020304" pitchFamily="18" charset="0"/>
              </a:rPr>
              <a:t>The software you use to write Java programs is called the </a:t>
            </a:r>
            <a:r>
              <a:rPr lang="en-US" b="1" dirty="0">
                <a:cs typeface="Times" panose="02020603050405020304" pitchFamily="18" charset="0"/>
              </a:rPr>
              <a:t>Java Development Kit</a:t>
            </a:r>
            <a:r>
              <a:rPr lang="en-US" dirty="0">
                <a:cs typeface="Times" panose="02020603050405020304" pitchFamily="18" charset="0"/>
              </a:rPr>
              <a:t>, or </a:t>
            </a:r>
            <a:r>
              <a:rPr lang="en-US" b="1" dirty="0">
                <a:cs typeface="Times" panose="02020603050405020304" pitchFamily="18" charset="0"/>
              </a:rPr>
              <a:t>JDK</a:t>
            </a:r>
            <a:r>
              <a:rPr lang="en-US" dirty="0">
                <a:cs typeface="Times" panose="02020603050405020304" pitchFamily="18" charset="0"/>
              </a:rPr>
              <a:t>. Editions of the JDK: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Times" panose="02020603050405020304" pitchFamily="18" charset="0"/>
              </a:rPr>
              <a:t>Java SE - Java2 Standard Edition.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Times" panose="02020603050405020304" pitchFamily="18" charset="0"/>
              </a:rPr>
              <a:t>Java EE - Java2 Enterprise Edition.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Times" panose="02020603050405020304" pitchFamily="18" charset="0"/>
              </a:rPr>
              <a:t>Java ME - Java2 Micro Edition.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" panose="02020603050405020304" pitchFamily="18" charset="0"/>
              </a:rPr>
              <a:t>Available for download at</a:t>
            </a:r>
            <a:br>
              <a:rPr lang="en-US" dirty="0">
                <a:cs typeface="Times" panose="02020603050405020304" pitchFamily="18" charset="0"/>
              </a:rPr>
            </a:br>
            <a:r>
              <a:rPr lang="en-US" dirty="0">
                <a:cs typeface="Times" panose="02020603050405020304" pitchFamily="18" charset="0"/>
                <a:hlinkClick r:id="rId2"/>
              </a:rPr>
              <a:t>http://java.oracle.com</a:t>
            </a:r>
            <a:r>
              <a:rPr lang="en-US" dirty="0"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4645359"/>
            <a:ext cx="7789653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cs typeface="Times" panose="02020603050405020304" pitchFamily="18" charset="0"/>
              </a:rPr>
              <a:t>By next class, see LAB-1 and </a:t>
            </a:r>
          </a:p>
          <a:p>
            <a:pPr marL="6715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cs typeface="Times" panose="02020603050405020304" pitchFamily="18" charset="0"/>
                <a:hlinkClick r:id="rId3"/>
              </a:rPr>
              <a:t>Download and install the </a:t>
            </a:r>
            <a:r>
              <a:rPr lang="en-US" sz="2000" b="1" i="1" dirty="0">
                <a:solidFill>
                  <a:srgbClr val="FF0000"/>
                </a:solidFill>
                <a:cs typeface="Times" panose="02020603050405020304" pitchFamily="18" charset="0"/>
                <a:hlinkClick r:id="rId3"/>
              </a:rPr>
              <a:t>JDK</a:t>
            </a:r>
            <a:endParaRPr lang="en-US" sz="2000" b="1" i="1" dirty="0">
              <a:solidFill>
                <a:srgbClr val="FF0000"/>
              </a:solidFill>
              <a:cs typeface="Times" panose="02020603050405020304" pitchFamily="18" charset="0"/>
            </a:endParaRPr>
          </a:p>
          <a:p>
            <a:pPr marL="6715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cs typeface="Times" panose="02020603050405020304" pitchFamily="18" charset="0"/>
                <a:hlinkClick r:id="rId4"/>
              </a:rPr>
              <a:t>Install </a:t>
            </a:r>
            <a:r>
              <a:rPr lang="en-US" sz="2000" b="1" i="1" dirty="0">
                <a:solidFill>
                  <a:srgbClr val="FF0000"/>
                </a:solidFill>
                <a:cs typeface="Times" panose="02020603050405020304" pitchFamily="18" charset="0"/>
                <a:hlinkClick r:id="rId4"/>
              </a:rPr>
              <a:t>Eclipse</a:t>
            </a:r>
            <a:r>
              <a:rPr lang="en-US" sz="2000" b="1" i="1" dirty="0">
                <a:cs typeface="Times" panose="02020603050405020304" pitchFamily="18" charset="0"/>
                <a:hlinkClick r:id="rId4"/>
              </a:rPr>
              <a:t> and try basic programs of class 1</a:t>
            </a:r>
            <a:endParaRPr lang="en-US" sz="2000" b="1" i="1" dirty="0">
              <a:cs typeface="Times" panose="02020603050405020304" pitchFamily="18" charset="0"/>
            </a:endParaRPr>
          </a:p>
          <a:p>
            <a:pPr marL="6715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cs typeface="Times" panose="02020603050405020304" pitchFamily="18" charset="0"/>
                <a:hlinkClick r:id="rId5"/>
              </a:rPr>
              <a:t>Bookmark the Java </a:t>
            </a:r>
            <a:r>
              <a:rPr lang="en-US" sz="2000" b="1" i="1" dirty="0">
                <a:solidFill>
                  <a:srgbClr val="FF0000"/>
                </a:solidFill>
                <a:cs typeface="Times" panose="02020603050405020304" pitchFamily="18" charset="0"/>
                <a:hlinkClick r:id="rId5"/>
              </a:rPr>
              <a:t>API</a:t>
            </a:r>
            <a:r>
              <a:rPr lang="en-US" sz="2000" b="1" i="1" dirty="0">
                <a:cs typeface="Times" panose="02020603050405020304" pitchFamily="18" charset="0"/>
                <a:hlinkClick r:id="rId5"/>
              </a:rPr>
              <a:t> documentation</a:t>
            </a:r>
            <a:r>
              <a:rPr lang="en-US" sz="2000" b="1" i="1" dirty="0">
                <a:cs typeface="Times" panose="02020603050405020304" pitchFamily="18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494253" y="4032884"/>
            <a:ext cx="1905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282726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Editions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" y="1371600"/>
            <a:ext cx="8299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" panose="02020603050405020304" pitchFamily="18" charset="0"/>
              </a:rPr>
              <a:t>Java </a:t>
            </a:r>
            <a:r>
              <a:rPr lang="en-US" sz="2000" b="1" dirty="0">
                <a:solidFill>
                  <a:srgbClr val="FF0000"/>
                </a:solidFill>
                <a:cs typeface="Times" panose="02020603050405020304" pitchFamily="18" charset="0"/>
              </a:rPr>
              <a:t>Standard</a:t>
            </a:r>
            <a:r>
              <a:rPr lang="en-US" sz="2000" dirty="0">
                <a:cs typeface="Times" panose="02020603050405020304" pitchFamily="18" charset="0"/>
              </a:rPr>
              <a:t> Edition (Java SE) contains the capabilities needed to develop desktop and server applications. 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" panose="02020603050405020304" pitchFamily="18" charset="0"/>
              </a:rPr>
              <a:t>Java </a:t>
            </a:r>
            <a:r>
              <a:rPr lang="en-US" sz="2000" b="1" dirty="0">
                <a:solidFill>
                  <a:srgbClr val="FF0000"/>
                </a:solidFill>
                <a:cs typeface="Times" panose="02020603050405020304" pitchFamily="18" charset="0"/>
              </a:rPr>
              <a:t>Enterprise</a:t>
            </a:r>
            <a:r>
              <a:rPr lang="en-US" sz="2000" dirty="0">
                <a:cs typeface="Times" panose="02020603050405020304" pitchFamily="18" charset="0"/>
              </a:rPr>
              <a:t> Edition (Java EE) is geared toward developing</a:t>
            </a:r>
            <a:r>
              <a:rPr lang="ar-QA" sz="2000" dirty="0">
                <a:cs typeface="Times" panose="02020603050405020304" pitchFamily="18" charset="0"/>
              </a:rPr>
              <a:t>: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" panose="02020603050405020304" pitchFamily="18" charset="0"/>
              </a:rPr>
              <a:t>large-scale</a:t>
            </a:r>
            <a:r>
              <a:rPr lang="ar-QA" sz="2000" dirty="0">
                <a:cs typeface="Times" panose="02020603050405020304" pitchFamily="18" charset="0"/>
              </a:rPr>
              <a:t>  </a:t>
            </a:r>
            <a:r>
              <a:rPr lang="en-US" sz="2000" dirty="0">
                <a:cs typeface="Times" panose="02020603050405020304" pitchFamily="18" charset="0"/>
              </a:rPr>
              <a:t>applications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" panose="02020603050405020304" pitchFamily="18" charset="0"/>
              </a:rPr>
              <a:t>distributed networking applications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" panose="02020603050405020304" pitchFamily="18" charset="0"/>
              </a:rPr>
              <a:t>and web-based applications.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" panose="02020603050405020304" pitchFamily="18" charset="0"/>
              </a:rPr>
              <a:t>Java </a:t>
            </a:r>
            <a:r>
              <a:rPr lang="en-US" sz="2000" b="1" dirty="0">
                <a:solidFill>
                  <a:srgbClr val="FF0000"/>
                </a:solidFill>
                <a:cs typeface="Times" panose="02020603050405020304" pitchFamily="18" charset="0"/>
              </a:rPr>
              <a:t>Micro</a:t>
            </a:r>
            <a:r>
              <a:rPr lang="en-US" sz="2000" dirty="0">
                <a:cs typeface="Times" panose="02020603050405020304" pitchFamily="18" charset="0"/>
              </a:rPr>
              <a:t> Edition (Java ME) Geared toward developing applications for resource-constrained embedded devices, such as 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" panose="02020603050405020304" pitchFamily="18" charset="0"/>
              </a:rPr>
              <a:t>Smartwatches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" panose="02020603050405020304" pitchFamily="18" charset="0"/>
              </a:rPr>
              <a:t>MP3 players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" panose="02020603050405020304" pitchFamily="18" charset="0"/>
              </a:rPr>
              <a:t>television set-top boxes</a:t>
            </a:r>
          </a:p>
        </p:txBody>
      </p:sp>
    </p:spTree>
    <p:extLst>
      <p:ext uri="{BB962C8B-B14F-4D97-AF65-F5344CB8AC3E}">
        <p14:creationId xmlns:p14="http://schemas.microsoft.com/office/powerpoint/2010/main" val="4123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04800"/>
            <a:ext cx="1604172" cy="827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Java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438400"/>
            <a:ext cx="5029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cs typeface="Times" panose="02020603050405020304" pitchFamily="18" charset="0"/>
              </a:rPr>
              <a:t>Normally there are five phases: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cs typeface="Times" panose="02020603050405020304" pitchFamily="18" charset="0"/>
              </a:rPr>
              <a:t>edit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cs typeface="Times" panose="02020603050405020304" pitchFamily="18" charset="0"/>
              </a:rPr>
              <a:t>compile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cs typeface="Times" panose="02020603050405020304" pitchFamily="18" charset="0"/>
              </a:rPr>
              <a:t>load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cs typeface="Times" panose="02020603050405020304" pitchFamily="18" charset="0"/>
              </a:rPr>
              <a:t>verify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cs typeface="Times" panose="02020603050405020304" pitchFamily="18" charset="0"/>
              </a:rPr>
              <a:t>execute.</a:t>
            </a:r>
          </a:p>
        </p:txBody>
      </p:sp>
    </p:spTree>
    <p:extLst>
      <p:ext uri="{BB962C8B-B14F-4D97-AF65-F5344CB8AC3E}">
        <p14:creationId xmlns:p14="http://schemas.microsoft.com/office/powerpoint/2010/main" val="388188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Typical Java Development Environment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4007" y="1524000"/>
            <a:ext cx="84159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cs typeface="Times" panose="02020603050405020304" pitchFamily="18" charset="0"/>
              </a:rPr>
              <a:t>Phase 1 Editing a file with an editor program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cs typeface="Times" panose="02020603050405020304" pitchFamily="18" charset="0"/>
              </a:rPr>
              <a:t>Using the editor, you type a Java program (source code).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cs typeface="Times" panose="02020603050405020304" pitchFamily="18" charset="0"/>
              </a:rPr>
              <a:t>Make any necessary corrections.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cs typeface="Times" panose="02020603050405020304" pitchFamily="18" charset="0"/>
              </a:rPr>
              <a:t>Save the program.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cs typeface="Times" panose="02020603050405020304" pitchFamily="18" charset="0"/>
              </a:rPr>
              <a:t>Java source code files are given a name ending with the </a:t>
            </a:r>
            <a:r>
              <a:rPr lang="en-US" sz="1800" b="1" dirty="0">
                <a:cs typeface="Times" panose="02020603050405020304" pitchFamily="18" charset="0"/>
              </a:rPr>
              <a:t>.java </a:t>
            </a:r>
            <a:r>
              <a:rPr lang="en-US" sz="1800" dirty="0">
                <a:cs typeface="Times" panose="02020603050405020304" pitchFamily="18" charset="0"/>
              </a:rPr>
              <a:t>extension.</a:t>
            </a:r>
          </a:p>
          <a:p>
            <a:pPr marL="7143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cs typeface="Times" panose="02020603050405020304" pitchFamily="18" charset="0"/>
              </a:rPr>
              <a:t>Integrated development environments (IDEs) </a:t>
            </a:r>
            <a:r>
              <a:rPr lang="en-US" sz="1800" dirty="0">
                <a:cs typeface="Times" panose="02020603050405020304" pitchFamily="18" charset="0"/>
              </a:rPr>
              <a:t>provide tools that support the software development process. </a:t>
            </a:r>
          </a:p>
          <a:p>
            <a:pPr marL="6715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Times" panose="02020603050405020304" pitchFamily="18" charset="0"/>
              </a:rPr>
              <a:t>The most popular Java IDEs are:</a:t>
            </a:r>
          </a:p>
          <a:p>
            <a:pPr marL="1014413" lvl="2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  <a:cs typeface="Times" panose="02020603050405020304" pitchFamily="18" charset="0"/>
              </a:rPr>
              <a:t>Eclipse</a:t>
            </a:r>
            <a:r>
              <a:rPr lang="en-US" sz="1800" dirty="0">
                <a:cs typeface="Times" panose="02020603050405020304" pitchFamily="18" charset="0"/>
              </a:rPr>
              <a:t> ( </a:t>
            </a:r>
            <a:r>
              <a:rPr lang="en-US" sz="1800" dirty="0">
                <a:cs typeface="Times" panose="02020603050405020304" pitchFamily="18" charset="0"/>
                <a:hlinkClick r:id="rId2"/>
              </a:rPr>
              <a:t>http://www.eclipse.org</a:t>
            </a:r>
            <a:r>
              <a:rPr lang="en-US" sz="1800" dirty="0">
                <a:cs typeface="Times" panose="02020603050405020304" pitchFamily="18" charset="0"/>
              </a:rPr>
              <a:t> )</a:t>
            </a:r>
          </a:p>
          <a:p>
            <a:pPr marL="1014413" lvl="2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Times" panose="02020603050405020304" pitchFamily="18" charset="0"/>
              </a:rPr>
              <a:t>IntelliJ IDEA ( </a:t>
            </a:r>
            <a:r>
              <a:rPr lang="en-US" sz="1800" dirty="0">
                <a:cs typeface="Times" panose="02020603050405020304" pitchFamily="18" charset="0"/>
                <a:hlinkClick r:id="rId3"/>
              </a:rPr>
              <a:t>http://www.jetbrains.com</a:t>
            </a:r>
            <a:r>
              <a:rPr lang="en-US" sz="1800" dirty="0">
                <a:cs typeface="Times" panose="02020603050405020304" pitchFamily="18" charset="0"/>
              </a:rPr>
              <a:t> )</a:t>
            </a:r>
          </a:p>
          <a:p>
            <a:pPr marL="1014413" lvl="2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Times" panose="02020603050405020304" pitchFamily="18" charset="0"/>
              </a:rPr>
              <a:t>NetBeans ( </a:t>
            </a:r>
            <a:r>
              <a:rPr lang="en-US" sz="1800" dirty="0">
                <a:cs typeface="Times" panose="02020603050405020304" pitchFamily="18" charset="0"/>
                <a:hlinkClick r:id="rId4"/>
              </a:rPr>
              <a:t>http://www.netbeans.org</a:t>
            </a:r>
            <a:r>
              <a:rPr lang="en-US" sz="1800" dirty="0">
                <a:cs typeface="Times" panose="02020603050405020304" pitchFamily="18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56733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Typical Java Development Environment</a:t>
            </a:r>
          </a:p>
        </p:txBody>
      </p:sp>
      <p:pic>
        <p:nvPicPr>
          <p:cNvPr id="4" name="Picture 3" descr="jhtp_01_Intro_Page_31">
            <a:extLst>
              <a:ext uri="{FF2B5EF4-FFF2-40B4-BE49-F238E27FC236}">
                <a16:creationId xmlns:a16="http://schemas.microsoft.com/office/drawing/2014/main" id="{96D9F659-E132-45D9-9A37-5EC13362E8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9" y="1811809"/>
            <a:ext cx="8519922" cy="227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7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7.0&quot;&gt;&lt;object type=&quot;1&quot; unique_id=&quot;10001&quot;&gt;&lt;object type=&quot;8&quot; unique_id=&quot;12226&quot;&gt;&lt;/object&gt;&lt;object type=&quot;2&quot; unique_id=&quot;12227&quot;&gt;&lt;object type=&quot;3&quot; unique_id=&quot;12228&quot;&gt;&lt;property id=&quot;20148&quot; value=&quot;5&quot;/&gt;&lt;property id=&quot;20300&quot; value=&quot;Slide 1 - &amp;quot;Course Material Usage Rules&amp;quot;&quot;/&gt;&lt;property id=&quot;20307&quot; value=&quot;483&quot;/&gt;&lt;/object&gt;&lt;object type=&quot;3&quot; unique_id=&quot;12229&quot;&gt;&lt;property id=&quot;20148&quot; value=&quot;5&quot;/&gt;&lt;property id=&quot;20300&quot; value=&quot;Slide 2 - &amp;quot;Basic Java Syntax&amp;quot;&quot;/&gt;&lt;property id=&quot;20307&quot; value=&quot;256&quot;/&gt;&lt;/object&gt;&lt;object type=&quot;3&quot; unique_id=&quot;12230&quot;&gt;&lt;property id=&quot;20148&quot; value=&quot;5&quot;/&gt;&lt;property id=&quot;20300&quot; value=&quot;Slide 3 - &amp;quot;For live Java-related training, &amp;#x0D;&amp;#x0A;see http://courses.coreservlets.com/ &amp;#x0D;&amp;#x0A;or email hall@coreservlets.com.&amp;quot;&quot;/&gt;&lt;property id=&quot;20307&quot; value=&quot;482&quot;/&gt;&lt;/object&gt;&lt;object type=&quot;3&quot; unique_id=&quot;12231&quot;&gt;&lt;property id=&quot;20148&quot; value=&quot;5&quot;/&gt;&lt;property id=&quot;20300&quot; value=&quot;Slide 4 - &amp;quot;Topics in This Section&amp;quot;&quot;/&gt;&lt;property id=&quot;20307&quot; value=&quot;408&quot;/&gt;&lt;/object&gt;&lt;object type=&quot;3&quot; unique_id=&quot;12232&quot;&gt;&lt;property id=&quot;20148&quot; value=&quot;5&quot;/&gt;&lt;property id=&quot;20300&quot; value=&quot;Slide 5 - &amp;quot;Basics&amp;quot;&quot;/&gt;&lt;property id=&quot;20307&quot; value=&quot;467&quot;/&gt;&lt;/object&gt;&lt;object type=&quot;3&quot; unique_id=&quot;12233&quot;&gt;&lt;property id=&quot;20148&quot; value=&quot;5&quot;/&gt;&lt;property id=&quot;20300&quot; value=&quot;Slide 6 - &amp;quot;Eclipse: Making Projects&amp;quot;&quot;/&gt;&lt;property id=&quot;20307&quot; value=&quot;484&quot;/&gt;&lt;/object&gt;&lt;object type=&quot;3&quot; unique_id=&quot;12234&quot;&gt;&lt;property id=&quot;20148&quot; value=&quot;5&quot;/&gt;&lt;property id=&quot;20300&quot; value=&quot;Slide 7 - &amp;quot;Getting Started: Syntax&amp;quot;&quot;/&gt;&lt;property id=&quot;20307&quot; value=&quot;409&quot;/&gt;&lt;/object&gt;&lt;object type=&quot;3&quot; unique_id=&quot;12235&quot;&gt;&lt;property id=&quot;20148&quot; value=&quot;5&quot;/&gt;&lt;property id=&quot;20300&quot; value=&quot;Slide 8 - &amp;quot;Getting Started: Execution&amp;quot;&quot;/&gt;&lt;property id=&quot;20307&quot; value=&quot;411&quot;/&gt;&lt;/object&gt;&lt;object type=&quot;3&quot; unique_id=&quot;12236&quot;&gt;&lt;property id=&quot;20148&quot; value=&quot;5&quot;/&gt;&lt;property id=&quot;20300&quot; value=&quot;Slide 9 - &amp;quot;Packages&amp;quot;&quot;/&gt;&lt;property id=&quot;20307&quot; value=&quot;485&quot;/&gt;&lt;/object&gt;&lt;object type=&quot;3&quot; unique_id=&quot;12237&quot;&gt;&lt;property id=&quot;20148&quot; value=&quot;5&quot;/&gt;&lt;property id=&quot;20300&quot; value=&quot;Slide 10 - &amp;quot;HelloWorld with Packages&amp;#x0D;&amp;#x0A;(in src/mypackage folder)&amp;quot;&quot;/&gt;&lt;property id=&quot;20307&quot; value=&quot;486&quot;/&gt;&lt;/object&gt;&lt;object type=&quot;3&quot; unique_id=&quot;12238&quot;&gt;&lt;property id=&quot;20148&quot; value=&quot;5&quot;/&gt;&lt;property id=&quot;20300&quot; value=&quot;Slide 11 - &amp;quot;More Basics&amp;quot;&quot;/&gt;&lt;property id=&quot;20307&quot; value=&quot;412&quot;/&gt;&lt;/object&gt;&lt;object type=&quot;3&quot; unique_id=&quot;12239&quot;&gt;&lt;property id=&quot;20148&quot; value=&quot;5&quot;/&gt;&lt;property id=&quot;20300&quot; value=&quot;Slide 12 - &amp;quot;Command-line Arguments&amp;quot;&quot;/&gt;&lt;property id=&quot;20307&quot; value=&quot;474&quot;/&gt;&lt;/object&gt;&lt;object type=&quot;3&quot; unique_id=&quot;12240&quot;&gt;&lt;property id=&quot;20148&quot; value=&quot;5&quot;/&gt;&lt;property id=&quot;20300&quot; value=&quot;Slide 13 - &amp;quot;Example: Command Line Args and the length Field&amp;quot;&quot;/&gt;&lt;property id=&quot;20307&quot; value=&quot;413&quot;/&gt;&lt;/object&gt;&lt;object type=&quot;3&quot; unique_id=&quot;12241&quot;&gt;&lt;property id=&quot;20148&quot; value=&quot;5&quot;/&gt;&lt;property id=&quot;20300&quot; value=&quot;Slide 14 - &amp;quot;Example (Continued)&amp;quot;&quot;/&gt;&lt;property id=&quot;20307&quot; value=&quot;414&quot;/&gt;&lt;/object&gt;&lt;object type=&quot;3&quot; unique_id=&quot;12242&quot;&gt;&lt;property id=&quot;20148&quot; value=&quot;5&quot;/&gt;&lt;property id=&quot;20300&quot; value=&quot;Slide 15 - &amp;quot;Loops&amp;quot;&quot;/&gt;&lt;property id=&quot;20307&quot; value=&quot;468&quot;/&gt;&lt;/object&gt;&lt;object type=&quot;3&quot; unique_id=&quot;12243&quot;&gt;&lt;property id=&quot;20148&quot; value=&quot;5&quot;/&gt;&lt;property id=&quot;20300&quot; value=&quot;Slide 16 - &amp;quot;Looping Constructs&amp;quot;&quot;/&gt;&lt;property id=&quot;20307&quot; value=&quot;416&quot;/&gt;&lt;/object&gt;&lt;object type=&quot;3&quot; unique_id=&quot;12244&quot;&gt;&lt;property id=&quot;20148&quot; value=&quot;5&quot;/&gt;&lt;property id=&quot;20300&quot; value=&quot;Slide 17 - &amp;quot;For/Each Loops&amp;quot;&quot;/&gt;&lt;property id=&quot;20307&quot; value=&quot;445&quot;/&gt;&lt;/object&gt;&lt;object type=&quot;3&quot; unique_id=&quot;12245&quot;&gt;&lt;property id=&quot;20148&quot; value=&quot;5&quot;/&gt;&lt;property id=&quot;20300&quot; value=&quot;Slide 18 - &amp;quot;For Loops&amp;quot;&quot;/&gt;&lt;property id=&quot;20307&quot; value=&quot;419&quot;/&gt;&lt;/object&gt;&lt;object type=&quot;3&quot; unique_id=&quot;12246&quot;&gt;&lt;property id=&quot;20148&quot; value=&quot;5&quot;/&gt;&lt;property id=&quot;20300&quot; value=&quot;Slide 19 - &amp;quot;While Loops&amp;quot;&quot;/&gt;&lt;property id=&quot;20307&quot; value=&quot;417&quot;/&gt;&lt;/object&gt;&lt;object type=&quot;3&quot; unique_id=&quot;12247&quot;&gt;&lt;property id=&quot;20148&quot; value=&quot;5&quot;/&gt;&lt;property id=&quot;20300&quot; value=&quot;Slide 20 - &amp;quot;Do Loops&amp;quot;&quot;/&gt;&lt;property id=&quot;20307&quot; value=&quot;418&quot;/&gt;&lt;/object&gt;&lt;object type=&quot;3&quot; unique_id=&quot;12248&quot;&gt;&lt;property id=&quot;20148&quot; value=&quot;5&quot;/&gt;&lt;property id=&quot;20300&quot; value=&quot;Slide 21 - &amp;quot;Class Structure and Formatting&amp;quot;&quot;/&gt;&lt;property id=&quot;20307&quot; value=&quot;469&quot;/&gt;&lt;/object&gt;&lt;object type=&quot;3&quot; unique_id=&quot;12249&quot;&gt;&lt;property id=&quot;20148&quot; value=&quot;5&quot;/&gt;&lt;property id=&quot;20300&quot; value=&quot;Slide 22 - &amp;quot;Defining Multiple Methods in Single Class&amp;quot;&quot;/&gt;&lt;property id=&quot;20307&quot; value=&quot;422&quot;/&gt;&lt;/object&gt;&lt;object type=&quot;3&quot; unique_id=&quot;12250&quot;&gt;&lt;property id=&quot;20148&quot; value=&quot;5&quot;/&gt;&lt;property id=&quot;20300&quot; value=&quot;Slide 23 - &amp;quot;Indentation: blocks that are nested more should be indented more&amp;quot;&quot;/&gt;&lt;property id=&quot;20307&quot; value=&quot;447&quot;/&gt;&lt;/object&gt;&lt;object type=&quot;3&quot; unique_id=&quot;12251&quot;&gt;&lt;property id=&quot;20148&quot; value=&quot;5&quot;/&gt;&lt;property id=&quot;20300&quot; value=&quot;Slide 24 - &amp;quot;Indentation: blocks that are nested the same should be indented the same&amp;quot;&quot;/&gt;&lt;property id=&quot;20307&quot; value=&quot;448&quot;/&gt;&lt;/object&gt;&lt;object type=&quot;3&quot; unique_id=&quot;12252&quot;&gt;&lt;property id=&quot;20148&quot; value=&quot;5&quot;/&gt;&lt;property id=&quot;20300&quot; value=&quot;Slide 25 - &amp;quot;Indentation: number of spaces and placement of braces is a matter of taste&amp;quot;&quot;/&gt;&lt;property id=&quot;20307&quot; value=&quot;449&quot;/&gt;&lt;/object&gt;&lt;object type=&quot;3&quot; unique_id=&quot;12253&quot;&gt;&lt;property id=&quot;20148&quot; value=&quot;5&quot;/&gt;&lt;property id=&quot;20300&quot; value=&quot;Slide 26 - &amp;quot;Conditionals and Strings&amp;quot;&quot;/&gt;&lt;property id=&quot;20307&quot; value=&quot;470&quot;/&gt;&lt;/object&gt;&lt;object type=&quot;3&quot; unique_id=&quot;12254&quot;&gt;&lt;property id=&quot;20148&quot; value=&quot;5&quot;/&gt;&lt;property id=&quot;20300&quot; value=&quot;Slide 27 - &amp;quot;If Statements&amp;quot;&quot;/&gt;&lt;property id=&quot;20307&quot; value=&quot;420&quot;/&gt;&lt;/object&gt;&lt;object type=&quot;3&quot; unique_id=&quot;12255&quot;&gt;&lt;property id=&quot;20148&quot; value=&quot;5&quot;/&gt;&lt;property id=&quot;20300&quot; value=&quot;Slide 28 - &amp;quot;Switch Statements&amp;quot;&quot;/&gt;&lt;property id=&quot;20307&quot; value=&quot;479&quot;/&gt;&lt;/object&gt;&lt;object type=&quot;3&quot; unique_id=&quot;12256&quot;&gt;&lt;property id=&quot;20148&quot; value=&quot;5&quot;/&gt;&lt;property id=&quot;20300&quot; value=&quot;Slide 29 - &amp;quot;Boolean Operators&amp;quot;&quot;/&gt;&lt;property id=&quot;20307&quot; value=&quot;421&quot;/&gt;&lt;/object&gt;&lt;object type=&quot;3&quot; unique_id=&quot;12257&quot;&gt;&lt;property id=&quot;20148&quot; value=&quot;5&quot;/&gt;&lt;property id=&quot;20300&quot; value=&quot;Slide 30 - &amp;quot;Example: If Statements&amp;quot;&quot;/&gt;&lt;property id=&quot;20307&quot; value=&quot;423&quot;/&gt;&lt;/object&gt;&lt;object type=&quot;3&quot; unique_id=&quot;12258&quot;&gt;&lt;property id=&quot;20148&quot; value=&quot;5&quot;/&gt;&lt;property id=&quot;20300&quot; value=&quot;Slide 31 - &amp;quot;Strings&amp;quot;&quot;/&gt;&lt;property id=&quot;20307&quot; value=&quot;424&quot;/&gt;&lt;/object&gt;&lt;object type=&quot;3&quot; unique_id=&quot;12259&quot;&gt;&lt;property id=&quot;20148&quot; value=&quot;5&quot;/&gt;&lt;property id=&quot;20300&quot; value=&quot;Slide 32 - &amp;quot;Common String Error: &amp;#x0D;&amp;#x0A;Comparing with ==&amp;quot;&quot;/&gt;&lt;property id=&quot;20307&quot; value=&quot;425&quot;/&gt;&lt;/object&gt;&lt;object type=&quot;3&quot; unique_id=&quot;12260&quot;&gt;&lt;property id=&quot;20148&quot; value=&quot;5&quot;/&gt;&lt;property id=&quot;20300&quot; value=&quot;Slide 33 - &amp;quot;Arrays&amp;quot;&quot;/&gt;&lt;property id=&quot;20307&quot; value=&quot;471&quot;/&gt;&lt;/object&gt;&lt;object type=&quot;3&quot; unique_id=&quot;12261&quot;&gt;&lt;property id=&quot;20148&quot; value=&quot;5&quot;/&gt;&lt;property id=&quot;20300&quot; value=&quot;Slide 34 - &amp;quot;Building Arrays: &amp;#x0D;&amp;#x0A;One-Step Process&amp;quot;&quot;/&gt;&lt;property id=&quot;20307&quot; value=&quot;391&quot;/&gt;&lt;/object&gt;&lt;object type=&quot;3&quot; unique_id=&quot;12262&quot;&gt;&lt;property id=&quot;20148&quot; value=&quot;5&quot;/&gt;&lt;property id=&quot;20300&quot; value=&quot;Slide 35 - &amp;quot;Building Arrays: &amp;#x0D;&amp;#x0A;Two-Step Process&amp;quot;&quot;/&gt;&lt;property id=&quot;20307&quot; value=&quot;392&quot;/&gt;&lt;/object&gt;&lt;object type=&quot;3&quot; unique_id=&quot;12263&quot;&gt;&lt;property id=&quot;20148&quot; value=&quot;5&quot;/&gt;&lt;property id=&quot;20300&quot; value=&quot;Slide 36 - &amp;quot;Two-Step Process: Examples&amp;quot;&quot;/&gt;&lt;property id=&quot;20307&quot; value=&quot;480&quot;/&gt;&lt;/object&gt;&lt;object type=&quot;3&quot; unique_id=&quot;12264&quot;&gt;&lt;property id=&quot;20148&quot; value=&quot;5&quot;/&gt;&lt;property id=&quot;20300&quot; value=&quot;Slide 37 - &amp;quot;Array Performance Problems&amp;quot;&quot;/&gt;&lt;property id=&quot;20307&quot; value=&quot;450&quot;/&gt;&lt;/object&gt;&lt;object type=&quot;3&quot; unique_id=&quot;12265&quot;&gt;&lt;property id=&quot;20148&quot; value=&quot;5&quot;/&gt;&lt;property id=&quot;20300&quot; value=&quot;Slide 38 - &amp;quot;Multidimensional Arrays&amp;quot;&quot;/&gt;&lt;property id=&quot;20307&quot; value=&quot;393&quot;/&gt;&lt;/object&gt;&lt;object type=&quot;3&quot; unique_id=&quot;12266&quot;&gt;&lt;property id=&quot;20148&quot; value=&quot;5&quot;/&gt;&lt;property id=&quot;20300&quot; value=&quot;Slide 39 - &amp;quot;TriangleArray: Example&amp;quot;&quot;/&gt;&lt;property id=&quot;20307&quot; value=&quot;394&quot;/&gt;&lt;/object&gt;&lt;object type=&quot;3&quot; unique_id=&quot;12267&quot;&gt;&lt;property id=&quot;20148&quot; value=&quot;5&quot;/&gt;&lt;property id=&quot;20300&quot; value=&quot;Slide 40 - &amp;quot;TriangleArray: Result&amp;quot;&quot;/&gt;&lt;property id=&quot;20307&quot; value=&quot;395&quot;/&gt;&lt;/object&gt;&lt;object type=&quot;3&quot; unique_id=&quot;12268&quot;&gt;&lt;property id=&quot;20148&quot; value=&quot;5&quot;/&gt;&lt;property id=&quot;20300&quot; value=&quot;Slide 41 - &amp;quot;Math and Input&amp;quot;&quot;/&gt;&lt;property id=&quot;20307&quot; value=&quot;472&quot;/&gt;&lt;/object&gt;&lt;object type=&quot;3&quot; unique_id=&quot;12269&quot;&gt;&lt;property id=&quot;20148&quot; value=&quot;5&quot;/&gt;&lt;property id=&quot;20300&quot; value=&quot;Slide 42 - &amp;quot;Basic Mathematical Routines&amp;quot;&quot;/&gt;&lt;property id=&quot;20307&quot; value=&quot;461&quot;/&gt;&lt;/object&gt;&lt;object type=&quot;3&quot; unique_id=&quot;12270&quot;&gt;&lt;property id=&quot;20148&quot; value=&quot;5&quot;/&gt;&lt;property id=&quot;20300&quot; value=&quot;Slide 43 - &amp;quot;More Mathematical Routines&amp;quot;&quot;/&gt;&lt;property id=&quot;20307&quot; value=&quot;460&quot;/&gt;&lt;/object&gt;&lt;object type=&quot;3&quot; unique_id=&quot;12271&quot;&gt;&lt;property id=&quot;20148&quot; value=&quot;5&quot;/&gt;&lt;property id=&quot;20300&quot; value=&quot;Slide 44 - &amp;quot;Reading Simple Input&amp;quot;&quot;/&gt;&lt;property id=&quot;20307&quot; value=&quot;451&quot;/&gt;&lt;/object&gt;&lt;object type=&quot;3&quot; unique_id=&quot;12272&quot;&gt;&lt;property id=&quot;20148&quot; value=&quot;5&quot;/&gt;&lt;property id=&quot;20300&quot; value=&quot;Slide 45 - &amp;quot;Example: Printing Random Numbers&amp;quot;&quot;/&gt;&lt;property id=&quot;20307&quot; value=&quot;452&quot;/&gt;&lt;/object&gt;&lt;object type=&quot;3&quot; unique_id=&quot;12273&quot;&gt;&lt;property id=&quot;20148&quot; value=&quot;5&quot;/&gt;&lt;property id=&quot;20300&quot; value=&quot;Slide 46 - &amp;quot;Wrap-Up&amp;quot;&quot;/&gt;&lt;property id=&quot;20307&quot; value=&quot;473&quot;/&gt;&lt;/object&gt;&lt;object type=&quot;3&quot; unique_id=&quot;12274&quot;&gt;&lt;property id=&quot;20148&quot; value=&quot;5&quot;/&gt;&lt;property id=&quot;20300&quot; value=&quot;Slide 47 - &amp;quot;Summary&amp;quot;&quot;/&gt;&lt;property id=&quot;20307&quot; value=&quot;443&quot;/&gt;&lt;/object&gt;&lt;object type=&quot;3&quot; unique_id=&quot;12275&quot;&gt;&lt;property id=&quot;20148&quot; value=&quot;5&quot;/&gt;&lt;property id=&quot;20300&quot; value=&quot;Slide 48 - &amp;quot;Questions?&amp;quot;&quot;/&gt;&lt;property id=&quot;20307&quot; value=&quot;30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uilding Rich Internet Apps">
  <a:themeElements>
    <a:clrScheme name="Custom 11">
      <a:dk1>
        <a:srgbClr val="000000"/>
      </a:dk1>
      <a:lt1>
        <a:srgbClr val="FFFFFF"/>
      </a:lt1>
      <a:dk2>
        <a:srgbClr val="4D4D4D"/>
      </a:dk2>
      <a:lt2>
        <a:srgbClr val="CCCCCC"/>
      </a:lt2>
      <a:accent1>
        <a:srgbClr val="0099FF"/>
      </a:accent1>
      <a:accent2>
        <a:srgbClr val="FF3300"/>
      </a:accent2>
      <a:accent3>
        <a:srgbClr val="000000"/>
      </a:accent3>
      <a:accent4>
        <a:srgbClr val="6EE094"/>
      </a:accent4>
      <a:accent5>
        <a:srgbClr val="F09D42"/>
      </a:accent5>
      <a:accent6>
        <a:srgbClr val="B092E6"/>
      </a:accent6>
      <a:hlink>
        <a:srgbClr val="0072BF"/>
      </a:hlink>
      <a:folHlink>
        <a:srgbClr val="0072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01. Object Oriented Fundamentals</Template>
  <TotalTime>9780</TotalTime>
  <Words>1090</Words>
  <Application>Microsoft Office PowerPoint</Application>
  <PresentationFormat>On-screen Show (4:3)</PresentationFormat>
  <Paragraphs>161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Times</vt:lpstr>
      <vt:lpstr>Times New Roman</vt:lpstr>
      <vt:lpstr>Wingdings</vt:lpstr>
      <vt:lpstr>Building Rich Internet Apps</vt:lpstr>
      <vt:lpstr>Java Fundamentals The Java Environment </vt:lpstr>
      <vt:lpstr>PowerPoint Presentation</vt:lpstr>
      <vt:lpstr>What is Java?</vt:lpstr>
      <vt:lpstr>Applications of Java</vt:lpstr>
      <vt:lpstr>Java Editions</vt:lpstr>
      <vt:lpstr>Java Editions</vt:lpstr>
      <vt:lpstr>Java Development</vt:lpstr>
      <vt:lpstr>A Typical Java Development Environment</vt:lpstr>
      <vt:lpstr>A Typical Java Development Environment</vt:lpstr>
      <vt:lpstr>A Typical Java Development Environment</vt:lpstr>
      <vt:lpstr>A Typical Java Development Environment</vt:lpstr>
      <vt:lpstr>A Typical Java Development Environment</vt:lpstr>
      <vt:lpstr>A Typical Java Development Environment</vt:lpstr>
      <vt:lpstr>A Typical Java Development Environment</vt:lpstr>
      <vt:lpstr>Program Development Process</vt:lpstr>
      <vt:lpstr>Java Portability</vt:lpstr>
      <vt:lpstr>Portability in Java</vt:lpstr>
      <vt:lpstr>Java Compilation</vt:lpstr>
      <vt:lpstr>Types of Errors</vt:lpstr>
      <vt:lpstr>Syntax Errors</vt:lpstr>
      <vt:lpstr>Runtime Errors</vt:lpstr>
      <vt:lpstr>Logic Errors</vt:lpstr>
      <vt:lpstr>PowerPoint Presentation</vt:lpstr>
    </vt:vector>
  </TitlesOfParts>
  <Company>www.corewebprogramming.com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Fundamentals</dc:title>
  <dc:creator>ae</dc:creator>
  <cp:lastModifiedBy>Mohammad Saleh Mustafa Saleh</cp:lastModifiedBy>
  <cp:revision>383</cp:revision>
  <cp:lastPrinted>2013-01-01T22:34:04Z</cp:lastPrinted>
  <dcterms:created xsi:type="dcterms:W3CDTF">2000-05-05T21:02:18Z</dcterms:created>
  <dcterms:modified xsi:type="dcterms:W3CDTF">2024-01-15T08:44:17Z</dcterms:modified>
</cp:coreProperties>
</file>